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theme/theme21.xml" ContentType="application/vnd.openxmlformats-officedocument.theme+xml"/>
  <Override PartName="/ppt/notesSlides/notesSlide7.xml" ContentType="application/vnd.openxmlformats-officedocument.presentationml.notesSlide+xml"/>
  <Override PartName="/ppt/diagrams/layout1.xml" ContentType="application/vnd.openxmlformats-officedocument.drawingml.diagramLayout+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12.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theme/theme20.xml" ContentType="application/vnd.openxmlformats-officedocument.theme+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Default Extension="fntdata" ContentType="application/x-fontdata"/>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19.xml" ContentType="application/vnd.openxmlformats-officedocument.theme+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theme/theme11.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2"/>
    <p:sldMasterId id="2147483652" r:id="rId3"/>
    <p:sldMasterId id="2147483658" r:id="rId4"/>
    <p:sldMasterId id="2147484015" r:id="rId5"/>
    <p:sldMasterId id="2147484020" r:id="rId6"/>
    <p:sldMasterId id="2147484025" r:id="rId7"/>
    <p:sldMasterId id="2147484030" r:id="rId8"/>
    <p:sldMasterId id="2147484035" r:id="rId9"/>
    <p:sldMasterId id="2147484085" r:id="rId10"/>
    <p:sldMasterId id="2147484097" r:id="rId11"/>
    <p:sldMasterId id="2147484109" r:id="rId12"/>
    <p:sldMasterId id="2147484121" r:id="rId13"/>
    <p:sldMasterId id="2147484133" r:id="rId14"/>
    <p:sldMasterId id="2147484530" r:id="rId15"/>
    <p:sldMasterId id="2147484542" r:id="rId16"/>
    <p:sldMasterId id="2147484555" r:id="rId17"/>
    <p:sldMasterId id="2147484567" r:id="rId18"/>
    <p:sldMasterId id="2147484581" r:id="rId19"/>
    <p:sldMasterId id="2147484595" r:id="rId20"/>
  </p:sldMasterIdLst>
  <p:notesMasterIdLst>
    <p:notesMasterId r:id="rId91"/>
  </p:notesMasterIdLst>
  <p:sldIdLst>
    <p:sldId id="576" r:id="rId21"/>
    <p:sldId id="258" r:id="rId22"/>
    <p:sldId id="543" r:id="rId23"/>
    <p:sldId id="488" r:id="rId24"/>
    <p:sldId id="571" r:id="rId25"/>
    <p:sldId id="572" r:id="rId26"/>
    <p:sldId id="573" r:id="rId27"/>
    <p:sldId id="575" r:id="rId28"/>
    <p:sldId id="544" r:id="rId29"/>
    <p:sldId id="484" r:id="rId30"/>
    <p:sldId id="545" r:id="rId31"/>
    <p:sldId id="546" r:id="rId32"/>
    <p:sldId id="481" r:id="rId33"/>
    <p:sldId id="547" r:id="rId34"/>
    <p:sldId id="548" r:id="rId35"/>
    <p:sldId id="549" r:id="rId36"/>
    <p:sldId id="550" r:id="rId37"/>
    <p:sldId id="551" r:id="rId38"/>
    <p:sldId id="552" r:id="rId39"/>
    <p:sldId id="553" r:id="rId40"/>
    <p:sldId id="497" r:id="rId41"/>
    <p:sldId id="482" r:id="rId42"/>
    <p:sldId id="490" r:id="rId43"/>
    <p:sldId id="491" r:id="rId44"/>
    <p:sldId id="492" r:id="rId45"/>
    <p:sldId id="538" r:id="rId46"/>
    <p:sldId id="499" r:id="rId47"/>
    <p:sldId id="493" r:id="rId48"/>
    <p:sldId id="435" r:id="rId49"/>
    <p:sldId id="436" r:id="rId50"/>
    <p:sldId id="554" r:id="rId51"/>
    <p:sldId id="439" r:id="rId52"/>
    <p:sldId id="437" r:id="rId53"/>
    <p:sldId id="565" r:id="rId54"/>
    <p:sldId id="505" r:id="rId55"/>
    <p:sldId id="539" r:id="rId56"/>
    <p:sldId id="555" r:id="rId57"/>
    <p:sldId id="477" r:id="rId58"/>
    <p:sldId id="556" r:id="rId59"/>
    <p:sldId id="557" r:id="rId60"/>
    <p:sldId id="532" r:id="rId61"/>
    <p:sldId id="502" r:id="rId62"/>
    <p:sldId id="496" r:id="rId63"/>
    <p:sldId id="558" r:id="rId64"/>
    <p:sldId id="559" r:id="rId65"/>
    <p:sldId id="495" r:id="rId66"/>
    <p:sldId id="501" r:id="rId67"/>
    <p:sldId id="531" r:id="rId68"/>
    <p:sldId id="540" r:id="rId69"/>
    <p:sldId id="508" r:id="rId70"/>
    <p:sldId id="511" r:id="rId71"/>
    <p:sldId id="567" r:id="rId72"/>
    <p:sldId id="568" r:id="rId73"/>
    <p:sldId id="569" r:id="rId74"/>
    <p:sldId id="570" r:id="rId75"/>
    <p:sldId id="509" r:id="rId76"/>
    <p:sldId id="560" r:id="rId77"/>
    <p:sldId id="513" r:id="rId78"/>
    <p:sldId id="512" r:id="rId79"/>
    <p:sldId id="541" r:id="rId80"/>
    <p:sldId id="561" r:id="rId81"/>
    <p:sldId id="562" r:id="rId82"/>
    <p:sldId id="563" r:id="rId83"/>
    <p:sldId id="517" r:id="rId84"/>
    <p:sldId id="515" r:id="rId85"/>
    <p:sldId id="523" r:id="rId86"/>
    <p:sldId id="529" r:id="rId87"/>
    <p:sldId id="542" r:id="rId88"/>
    <p:sldId id="564" r:id="rId89"/>
    <p:sldId id="414" r:id="rId90"/>
  </p:sldIdLst>
  <p:sldSz cx="9144000" cy="6858000" type="screen4x3"/>
  <p:notesSz cx="6797675" cy="9926638"/>
  <p:embeddedFontLst>
    <p:embeddedFont>
      <p:font typeface="Arial Black" pitchFamily="34" charset="0"/>
      <p:bold r:id="rId92"/>
    </p:embeddedFont>
    <p:embeddedFont>
      <p:font typeface="Tahoma" pitchFamily="34" charset="0"/>
      <p:regular r:id="rId93"/>
      <p:bold r:id="rId94"/>
    </p:embeddedFont>
    <p:embeddedFont>
      <p:font typeface="Bookman Old Style" pitchFamily="18" charset="0"/>
      <p:regular r:id="rId95"/>
      <p:bold r:id="rId96"/>
      <p:italic r:id="rId97"/>
      <p:boldItalic r:id="rId98"/>
    </p:embeddedFont>
    <p:embeddedFont>
      <p:font typeface="Calibri" pitchFamily="34" charset="0"/>
      <p:regular r:id="rId99"/>
      <p:bold r:id="rId100"/>
      <p:italic r:id="rId101"/>
      <p:boldItalic r:id="rId102"/>
    </p:embeddedFont>
    <p:embeddedFont>
      <p:font typeface="Verdana" pitchFamily="34" charset="0"/>
      <p:regular r:id="rId103"/>
      <p:bold r:id="rId104"/>
      <p:italic r:id="rId105"/>
      <p:boldItalic r:id="rId106"/>
    </p:embeddedFont>
    <p:embeddedFont>
      <p:font typeface="Lucida Sans Unicode" pitchFamily="34" charset="0"/>
      <p:regular r:id="rId107"/>
    </p:embeddedFont>
    <p:embeddedFont>
      <p:font typeface="ＭＳ Ｐゴシック" pitchFamily="34" charset="-128"/>
      <p:regular r:id="rId108"/>
    </p:embeddedFont>
    <p:embeddedFont>
      <p:font typeface="Segoe Print" pitchFamily="2" charset="0"/>
      <p:regular r:id="rId109"/>
      <p:bold r:id="rId110"/>
    </p:embeddedFont>
    <p:embeddedFont>
      <p:font typeface="Open Sans" charset="0"/>
      <p:regular r:id="rId111"/>
      <p:bold r:id="rId112"/>
      <p:italic r:id="rId113"/>
      <p:boldItalic r:id="rId114"/>
    </p:embeddedFont>
    <p:embeddedFont>
      <p:font typeface="PMingLiU" pitchFamily="18" charset="-120"/>
      <p:regular r:id="rId115"/>
    </p:embeddedFont>
    <p:embeddedFont>
      <p:font typeface="Arial Narrow" pitchFamily="34" charset="0"/>
      <p:regular r:id="rId116"/>
      <p:bold r:id="rId117"/>
      <p:italic r:id="rId118"/>
      <p:boldItalic r:id="rId119"/>
    </p:embeddedFont>
    <p:embeddedFont>
      <p:font typeface="Arial Unicode MS" pitchFamily="34" charset="-128"/>
      <p:regular r:id="rId120"/>
    </p:embeddedFont>
    <p:embeddedFont>
      <p:font typeface="Wingdings 2" pitchFamily="18" charset="2"/>
      <p:regular r:id="rId121"/>
    </p:embeddedFont>
    <p:embeddedFont>
      <p:font typeface="Impact" pitchFamily="34" charset="0"/>
      <p:regular r:id="rId122"/>
    </p:embeddedFont>
    <p:embeddedFont>
      <p:font typeface="Open Sans Condensed Light" charset="0"/>
      <p:regular r:id="rId123"/>
      <p:italic r:id="rId124"/>
    </p:embeddedFont>
    <p:embeddedFont>
      <p:font typeface="Lato Light" charset="0"/>
      <p:regular r:id="rId125"/>
      <p:italic r:id="rId126"/>
    </p:embeddedFont>
    <p:embeddedFont>
      <p:font typeface="Source Sans Pro Light" charset="0"/>
      <p:regular r:id="rId127"/>
      <p:italic r:id="rId128"/>
    </p:embeddedFont>
    <p:embeddedFont>
      <p:font typeface="Open Sans Light" charset="0"/>
      <p:regular r:id="rId129"/>
      <p:italic r:id="rId130"/>
    </p:embeddedFont>
  </p:embeddedFontLst>
  <p:custDataLst>
    <p:tags r:id="rId131"/>
  </p:custDataLst>
  <p:defaultTextStyle>
    <a:defPPr>
      <a:defRPr lang="it-IT"/>
    </a:defPPr>
    <a:lvl1pPr algn="l" defTabSz="456847" rtl="0" fontAlgn="base">
      <a:spcBef>
        <a:spcPct val="0"/>
      </a:spcBef>
      <a:spcAft>
        <a:spcPct val="0"/>
      </a:spcAft>
      <a:defRPr kern="1200">
        <a:solidFill>
          <a:schemeClr val="tx1"/>
        </a:solidFill>
        <a:latin typeface="Arial" pitchFamily="34" charset="0"/>
        <a:ea typeface="+mn-ea"/>
        <a:cs typeface="Arial" pitchFamily="34" charset="0"/>
      </a:defRPr>
    </a:lvl1pPr>
    <a:lvl2pPr marL="456847" algn="l" defTabSz="456847" rtl="0" fontAlgn="base">
      <a:spcBef>
        <a:spcPct val="0"/>
      </a:spcBef>
      <a:spcAft>
        <a:spcPct val="0"/>
      </a:spcAft>
      <a:defRPr kern="1200">
        <a:solidFill>
          <a:schemeClr val="tx1"/>
        </a:solidFill>
        <a:latin typeface="Arial" pitchFamily="34" charset="0"/>
        <a:ea typeface="+mn-ea"/>
        <a:cs typeface="Arial" pitchFamily="34" charset="0"/>
      </a:defRPr>
    </a:lvl2pPr>
    <a:lvl3pPr marL="913700" algn="l" defTabSz="456847" rtl="0" fontAlgn="base">
      <a:spcBef>
        <a:spcPct val="0"/>
      </a:spcBef>
      <a:spcAft>
        <a:spcPct val="0"/>
      </a:spcAft>
      <a:defRPr kern="1200">
        <a:solidFill>
          <a:schemeClr val="tx1"/>
        </a:solidFill>
        <a:latin typeface="Arial" pitchFamily="34" charset="0"/>
        <a:ea typeface="+mn-ea"/>
        <a:cs typeface="Arial" pitchFamily="34" charset="0"/>
      </a:defRPr>
    </a:lvl3pPr>
    <a:lvl4pPr marL="1370542" algn="l" defTabSz="456847" rtl="0" fontAlgn="base">
      <a:spcBef>
        <a:spcPct val="0"/>
      </a:spcBef>
      <a:spcAft>
        <a:spcPct val="0"/>
      </a:spcAft>
      <a:defRPr kern="1200">
        <a:solidFill>
          <a:schemeClr val="tx1"/>
        </a:solidFill>
        <a:latin typeface="Arial" pitchFamily="34" charset="0"/>
        <a:ea typeface="+mn-ea"/>
        <a:cs typeface="Arial" pitchFamily="34" charset="0"/>
      </a:defRPr>
    </a:lvl4pPr>
    <a:lvl5pPr marL="1827399" algn="l" defTabSz="456847" rtl="0" fontAlgn="base">
      <a:spcBef>
        <a:spcPct val="0"/>
      </a:spcBef>
      <a:spcAft>
        <a:spcPct val="0"/>
      </a:spcAft>
      <a:defRPr kern="1200">
        <a:solidFill>
          <a:schemeClr val="tx1"/>
        </a:solidFill>
        <a:latin typeface="Arial" pitchFamily="34" charset="0"/>
        <a:ea typeface="+mn-ea"/>
        <a:cs typeface="Arial" pitchFamily="34" charset="0"/>
      </a:defRPr>
    </a:lvl5pPr>
    <a:lvl6pPr marL="2284253" algn="l" defTabSz="913700" rtl="0" eaLnBrk="1" latinLnBrk="0" hangingPunct="1">
      <a:defRPr kern="1200">
        <a:solidFill>
          <a:schemeClr val="tx1"/>
        </a:solidFill>
        <a:latin typeface="Arial" pitchFamily="34" charset="0"/>
        <a:ea typeface="+mn-ea"/>
        <a:cs typeface="Arial" pitchFamily="34" charset="0"/>
      </a:defRPr>
    </a:lvl6pPr>
    <a:lvl7pPr marL="2741099" algn="l" defTabSz="913700" rtl="0" eaLnBrk="1" latinLnBrk="0" hangingPunct="1">
      <a:defRPr kern="1200">
        <a:solidFill>
          <a:schemeClr val="tx1"/>
        </a:solidFill>
        <a:latin typeface="Arial" pitchFamily="34" charset="0"/>
        <a:ea typeface="+mn-ea"/>
        <a:cs typeface="Arial" pitchFamily="34" charset="0"/>
      </a:defRPr>
    </a:lvl7pPr>
    <a:lvl8pPr marL="3197942" algn="l" defTabSz="913700" rtl="0" eaLnBrk="1" latinLnBrk="0" hangingPunct="1">
      <a:defRPr kern="1200">
        <a:solidFill>
          <a:schemeClr val="tx1"/>
        </a:solidFill>
        <a:latin typeface="Arial" pitchFamily="34" charset="0"/>
        <a:ea typeface="+mn-ea"/>
        <a:cs typeface="Arial" pitchFamily="34" charset="0"/>
      </a:defRPr>
    </a:lvl8pPr>
    <a:lvl9pPr marL="3654800" algn="l" defTabSz="9137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C01F1"/>
    <a:srgbClr val="F6E7E6"/>
    <a:srgbClr val="FFFFCC"/>
    <a:srgbClr val="009999"/>
    <a:srgbClr val="0BE73F"/>
    <a:srgbClr val="E0ADAA"/>
    <a:srgbClr val="FFFF99"/>
    <a:srgbClr val="99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1217" autoAdjust="0"/>
  </p:normalViewPr>
  <p:slideViewPr>
    <p:cSldViewPr snapToGrid="0" snapToObjects="1">
      <p:cViewPr>
        <p:scale>
          <a:sx n="90" d="100"/>
          <a:sy n="90" d="100"/>
        </p:scale>
        <p:origin x="-324" y="-60"/>
      </p:cViewPr>
      <p:guideLst>
        <p:guide orient="horz" pos="4028"/>
        <p:guide orient="horz" pos="3382"/>
        <p:guide orient="horz" pos="580"/>
        <p:guide orient="horz" pos="288"/>
        <p:guide orient="horz" pos="1648"/>
        <p:guide pos="5466"/>
        <p:guide pos="294"/>
        <p:guide pos="2013"/>
        <p:guide pos="3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65" d="100"/>
          <a:sy n="65" d="100"/>
        </p:scale>
        <p:origin x="-3091" y="-8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117" Type="http://schemas.openxmlformats.org/officeDocument/2006/relationships/font" Target="fonts/font26.fntdata"/><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12" Type="http://schemas.openxmlformats.org/officeDocument/2006/relationships/font" Target="fonts/font21.fntdata"/><Relationship Id="rId133"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font" Target="fonts/font16.fntdata"/><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font" Target="fonts/font11.fntdata"/><Relationship Id="rId123" Type="http://schemas.openxmlformats.org/officeDocument/2006/relationships/font" Target="fonts/font32.fntdata"/><Relationship Id="rId128" Type="http://schemas.openxmlformats.org/officeDocument/2006/relationships/font" Target="fonts/font37.fntdata"/><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font" Target="fonts/font4.fntdata"/><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100" Type="http://schemas.openxmlformats.org/officeDocument/2006/relationships/font" Target="fonts/font9.fntdata"/><Relationship Id="rId105" Type="http://schemas.openxmlformats.org/officeDocument/2006/relationships/font" Target="fonts/font14.fntdata"/><Relationship Id="rId113" Type="http://schemas.openxmlformats.org/officeDocument/2006/relationships/font" Target="fonts/font22.fntdata"/><Relationship Id="rId118" Type="http://schemas.openxmlformats.org/officeDocument/2006/relationships/font" Target="fonts/font27.fntdata"/><Relationship Id="rId126" Type="http://schemas.openxmlformats.org/officeDocument/2006/relationships/font" Target="fonts/font35.fntdata"/><Relationship Id="rId13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font" Target="fonts/font2.fntdata"/><Relationship Id="rId98" Type="http://schemas.openxmlformats.org/officeDocument/2006/relationships/font" Target="fonts/font7.fntdata"/><Relationship Id="rId121" Type="http://schemas.openxmlformats.org/officeDocument/2006/relationships/font" Target="fonts/font30.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103" Type="http://schemas.openxmlformats.org/officeDocument/2006/relationships/font" Target="fonts/font12.fntdata"/><Relationship Id="rId108" Type="http://schemas.openxmlformats.org/officeDocument/2006/relationships/font" Target="fonts/font17.fntdata"/><Relationship Id="rId116" Type="http://schemas.openxmlformats.org/officeDocument/2006/relationships/font" Target="fonts/font25.fntdata"/><Relationship Id="rId124" Type="http://schemas.openxmlformats.org/officeDocument/2006/relationships/font" Target="fonts/font33.fntdata"/><Relationship Id="rId129" Type="http://schemas.openxmlformats.org/officeDocument/2006/relationships/font" Target="fonts/font38.fntdata"/><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notesMaster" Target="notesMasters/notesMaster1.xml"/><Relationship Id="rId96" Type="http://schemas.openxmlformats.org/officeDocument/2006/relationships/font" Target="fonts/font5.fntdata"/><Relationship Id="rId111" Type="http://schemas.openxmlformats.org/officeDocument/2006/relationships/font" Target="fonts/font20.fntdata"/><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font" Target="fonts/font15.fntdata"/><Relationship Id="rId114" Type="http://schemas.openxmlformats.org/officeDocument/2006/relationships/font" Target="fonts/font23.fntdata"/><Relationship Id="rId119" Type="http://schemas.openxmlformats.org/officeDocument/2006/relationships/font" Target="fonts/font28.fntdata"/><Relationship Id="rId127" Type="http://schemas.openxmlformats.org/officeDocument/2006/relationships/font" Target="fonts/font36.fntdata"/><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122" Type="http://schemas.openxmlformats.org/officeDocument/2006/relationships/font" Target="fonts/font31.fntdata"/><Relationship Id="rId130" Type="http://schemas.openxmlformats.org/officeDocument/2006/relationships/font" Target="fonts/font39.fntdata"/><Relationship Id="rId13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109" Type="http://schemas.openxmlformats.org/officeDocument/2006/relationships/font" Target="fonts/font18.fntdata"/><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font" Target="fonts/font6.fntdata"/><Relationship Id="rId104" Type="http://schemas.openxmlformats.org/officeDocument/2006/relationships/font" Target="fonts/font13.fntdata"/><Relationship Id="rId120" Type="http://schemas.openxmlformats.org/officeDocument/2006/relationships/font" Target="fonts/font29.fntdata"/><Relationship Id="rId125" Type="http://schemas.openxmlformats.org/officeDocument/2006/relationships/font" Target="fonts/font34.fntdata"/><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font" Target="fonts/font1.fntdata"/><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110" Type="http://schemas.openxmlformats.org/officeDocument/2006/relationships/font" Target="fonts/font19.fntdata"/><Relationship Id="rId115" Type="http://schemas.openxmlformats.org/officeDocument/2006/relationships/font" Target="fonts/font24.fntdata"/><Relationship Id="rId131" Type="http://schemas.openxmlformats.org/officeDocument/2006/relationships/tags" Target="tags/tag1.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BFA15C-375C-4611-9B7B-97EFA0A0F19F}"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it-IT"/>
        </a:p>
      </dgm:t>
    </dgm:pt>
    <dgm:pt modelId="{3F384351-3C5C-45FC-B987-2B28AE4085D6}">
      <dgm:prSet custT="1"/>
      <dgm:spPr>
        <a:solidFill>
          <a:schemeClr val="accent3">
            <a:lumMod val="40000"/>
            <a:lumOff val="60000"/>
          </a:schemeClr>
        </a:solidFill>
      </dgm:spPr>
      <dgm:t>
        <a:bodyPr/>
        <a:lstStyle/>
        <a:p>
          <a:r>
            <a:rPr lang="it-IT"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Procedure di sicurezza sul lavoro</a:t>
          </a:r>
        </a:p>
      </dgm:t>
    </dgm:pt>
    <dgm:pt modelId="{23114233-686F-461B-9882-037BAD0D10DB}" type="parTrans" cxnId="{EB4D1C22-C3E6-4F6D-A914-3511ACB865F0}">
      <dgm:prSet/>
      <dgm:spPr/>
      <dgm:t>
        <a:bodyPr/>
        <a:lstStyle/>
        <a:p>
          <a:endParaRPr lang="it-IT"/>
        </a:p>
      </dgm:t>
    </dgm:pt>
    <dgm:pt modelId="{15E9796B-659D-4195-9AD6-021225473AE8}" type="sibTrans" cxnId="{EB4D1C22-C3E6-4F6D-A914-3511ACB865F0}">
      <dgm:prSet/>
      <dgm:spPr/>
      <dgm:t>
        <a:bodyPr/>
        <a:lstStyle/>
        <a:p>
          <a:endParaRPr lang="it-IT"/>
        </a:p>
      </dgm:t>
    </dgm:pt>
    <dgm:pt modelId="{707679AC-8D03-4C89-BDCC-8BB01D2B98E9}">
      <dgm:prSet custT="1"/>
      <dgm:spPr>
        <a:solidFill>
          <a:schemeClr val="accent3">
            <a:lumMod val="60000"/>
            <a:lumOff val="40000"/>
          </a:schemeClr>
        </a:solidFill>
      </dgm:spPr>
      <dgm:t>
        <a:bodyPr/>
        <a:lstStyle/>
        <a:p>
          <a:r>
            <a:rPr lang="it-IT" sz="2000" b="1" i="0" dirty="0" smtClean="0">
              <a:solidFill>
                <a:schemeClr val="tx1"/>
              </a:solidFill>
              <a:latin typeface="Tahoma" panose="020B0604030504040204" pitchFamily="34" charset="0"/>
              <a:ea typeface="Tahoma" panose="020B0604030504040204" pitchFamily="34" charset="0"/>
              <a:cs typeface="Tahoma" panose="020B0604030504040204" pitchFamily="34" charset="0"/>
            </a:rPr>
            <a:t>Planimetrie dell'edificio analizzato</a:t>
          </a:r>
        </a:p>
      </dgm:t>
    </dgm:pt>
    <dgm:pt modelId="{5FF86789-D627-47E3-A451-A8E4DE45D285}" type="parTrans" cxnId="{CD69588B-F3F7-49AC-AE98-A0C5A5B8D90E}">
      <dgm:prSet/>
      <dgm:spPr/>
      <dgm:t>
        <a:bodyPr/>
        <a:lstStyle/>
        <a:p>
          <a:endParaRPr lang="it-IT"/>
        </a:p>
      </dgm:t>
    </dgm:pt>
    <dgm:pt modelId="{1873151C-0556-4AFF-B954-B5676448E426}" type="sibTrans" cxnId="{CD69588B-F3F7-49AC-AE98-A0C5A5B8D90E}">
      <dgm:prSet/>
      <dgm:spPr/>
      <dgm:t>
        <a:bodyPr/>
        <a:lstStyle/>
        <a:p>
          <a:endParaRPr lang="it-IT"/>
        </a:p>
      </dgm:t>
    </dgm:pt>
    <dgm:pt modelId="{25F64C99-BC4A-491F-ACE6-2902DA5D5943}" type="pres">
      <dgm:prSet presAssocID="{CABFA15C-375C-4611-9B7B-97EFA0A0F19F}" presName="diagram" presStyleCnt="0">
        <dgm:presLayoutVars>
          <dgm:dir/>
          <dgm:resizeHandles val="exact"/>
        </dgm:presLayoutVars>
      </dgm:prSet>
      <dgm:spPr/>
      <dgm:t>
        <a:bodyPr/>
        <a:lstStyle/>
        <a:p>
          <a:endParaRPr lang="it-IT"/>
        </a:p>
      </dgm:t>
    </dgm:pt>
    <dgm:pt modelId="{17E5C3BA-003E-4A15-A995-DB03F49E0796}" type="pres">
      <dgm:prSet presAssocID="{3F384351-3C5C-45FC-B987-2B28AE4085D6}" presName="node" presStyleLbl="node1" presStyleIdx="0" presStyleCnt="2" custScaleX="475726">
        <dgm:presLayoutVars>
          <dgm:bulletEnabled val="1"/>
        </dgm:presLayoutVars>
      </dgm:prSet>
      <dgm:spPr/>
      <dgm:t>
        <a:bodyPr/>
        <a:lstStyle/>
        <a:p>
          <a:endParaRPr lang="it-IT"/>
        </a:p>
      </dgm:t>
    </dgm:pt>
    <dgm:pt modelId="{BDBDF835-2B8F-4371-AEEB-80412C98AEE8}" type="pres">
      <dgm:prSet presAssocID="{15E9796B-659D-4195-9AD6-021225473AE8}" presName="sibTrans" presStyleCnt="0"/>
      <dgm:spPr/>
    </dgm:pt>
    <dgm:pt modelId="{E32DAA65-FBE3-4022-92AF-6CF33004CCC7}" type="pres">
      <dgm:prSet presAssocID="{707679AC-8D03-4C89-BDCC-8BB01D2B98E9}" presName="node" presStyleLbl="node1" presStyleIdx="1" presStyleCnt="2" custScaleX="476279">
        <dgm:presLayoutVars>
          <dgm:bulletEnabled val="1"/>
        </dgm:presLayoutVars>
      </dgm:prSet>
      <dgm:spPr/>
      <dgm:t>
        <a:bodyPr/>
        <a:lstStyle/>
        <a:p>
          <a:endParaRPr lang="it-IT"/>
        </a:p>
      </dgm:t>
    </dgm:pt>
  </dgm:ptLst>
  <dgm:cxnLst>
    <dgm:cxn modelId="{B1A697E9-338E-4179-8A68-B01ADDBC7E58}" type="presOf" srcId="{3F384351-3C5C-45FC-B987-2B28AE4085D6}" destId="{17E5C3BA-003E-4A15-A995-DB03F49E0796}" srcOrd="0" destOrd="0" presId="urn:microsoft.com/office/officeart/2005/8/layout/default#1"/>
    <dgm:cxn modelId="{CD69588B-F3F7-49AC-AE98-A0C5A5B8D90E}" srcId="{CABFA15C-375C-4611-9B7B-97EFA0A0F19F}" destId="{707679AC-8D03-4C89-BDCC-8BB01D2B98E9}" srcOrd="1" destOrd="0" parTransId="{5FF86789-D627-47E3-A451-A8E4DE45D285}" sibTransId="{1873151C-0556-4AFF-B954-B5676448E426}"/>
    <dgm:cxn modelId="{EB4D1C22-C3E6-4F6D-A914-3511ACB865F0}" srcId="{CABFA15C-375C-4611-9B7B-97EFA0A0F19F}" destId="{3F384351-3C5C-45FC-B987-2B28AE4085D6}" srcOrd="0" destOrd="0" parTransId="{23114233-686F-461B-9882-037BAD0D10DB}" sibTransId="{15E9796B-659D-4195-9AD6-021225473AE8}"/>
    <dgm:cxn modelId="{9D539D21-E38D-4224-8D70-B0D5E33A5696}" type="presOf" srcId="{CABFA15C-375C-4611-9B7B-97EFA0A0F19F}" destId="{25F64C99-BC4A-491F-ACE6-2902DA5D5943}" srcOrd="0" destOrd="0" presId="urn:microsoft.com/office/officeart/2005/8/layout/default#1"/>
    <dgm:cxn modelId="{C2DE581E-BF20-409C-A190-80F8B0D394BD}" type="presOf" srcId="{707679AC-8D03-4C89-BDCC-8BB01D2B98E9}" destId="{E32DAA65-FBE3-4022-92AF-6CF33004CCC7}" srcOrd="0" destOrd="0" presId="urn:microsoft.com/office/officeart/2005/8/layout/default#1"/>
    <dgm:cxn modelId="{F40A186E-F6CF-4EC0-9119-2D6DA8043F76}" type="presParOf" srcId="{25F64C99-BC4A-491F-ACE6-2902DA5D5943}" destId="{17E5C3BA-003E-4A15-A995-DB03F49E0796}" srcOrd="0" destOrd="0" presId="urn:microsoft.com/office/officeart/2005/8/layout/default#1"/>
    <dgm:cxn modelId="{11180165-1830-496E-B716-A3E7147987DC}" type="presParOf" srcId="{25F64C99-BC4A-491F-ACE6-2902DA5D5943}" destId="{BDBDF835-2B8F-4371-AEEB-80412C98AEE8}" srcOrd="1" destOrd="0" presId="urn:microsoft.com/office/officeart/2005/8/layout/default#1"/>
    <dgm:cxn modelId="{D17C945F-9557-4954-B43C-073DCAFA44C3}" type="presParOf" srcId="{25F64C99-BC4A-491F-ACE6-2902DA5D5943}" destId="{E32DAA65-FBE3-4022-92AF-6CF33004CCC7}" srcOrd="2"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B35FF54E-1AB8-40DC-B349-6F5250748E48}" type="datetimeFigureOut">
              <a:rPr lang="it-IT"/>
              <a:pPr>
                <a:defRPr/>
              </a:pPr>
              <a:t>05/12/2017</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B37CFC2C-2E0E-4DA1-9353-42CD54829A61}" type="slidenum">
              <a:rPr lang="it-IT"/>
              <a:pPr>
                <a:defRPr/>
              </a:pPr>
              <a:t>‹N›</a:t>
            </a:fld>
            <a:endParaRPr lang="it-IT"/>
          </a:p>
        </p:txBody>
      </p:sp>
    </p:spTree>
    <p:extLst>
      <p:ext uri="{BB962C8B-B14F-4D97-AF65-F5344CB8AC3E}">
        <p14:creationId xmlns:p14="http://schemas.microsoft.com/office/powerpoint/2010/main" xmlns="" val="1095466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6847" algn="l" rtl="0" eaLnBrk="0" fontAlgn="base" hangingPunct="0">
      <a:spcBef>
        <a:spcPct val="30000"/>
      </a:spcBef>
      <a:spcAft>
        <a:spcPct val="0"/>
      </a:spcAft>
      <a:defRPr sz="1200" kern="1200">
        <a:solidFill>
          <a:schemeClr val="tx1"/>
        </a:solidFill>
        <a:latin typeface="+mn-lt"/>
        <a:ea typeface="+mn-ea"/>
        <a:cs typeface="+mn-cs"/>
      </a:defRPr>
    </a:lvl2pPr>
    <a:lvl3pPr marL="913700" algn="l" rtl="0" eaLnBrk="0" fontAlgn="base" hangingPunct="0">
      <a:spcBef>
        <a:spcPct val="30000"/>
      </a:spcBef>
      <a:spcAft>
        <a:spcPct val="0"/>
      </a:spcAft>
      <a:defRPr sz="1200" kern="1200">
        <a:solidFill>
          <a:schemeClr val="tx1"/>
        </a:solidFill>
        <a:latin typeface="+mn-lt"/>
        <a:ea typeface="+mn-ea"/>
        <a:cs typeface="+mn-cs"/>
      </a:defRPr>
    </a:lvl3pPr>
    <a:lvl4pPr marL="1370542" algn="l" rtl="0" eaLnBrk="0" fontAlgn="base" hangingPunct="0">
      <a:spcBef>
        <a:spcPct val="30000"/>
      </a:spcBef>
      <a:spcAft>
        <a:spcPct val="0"/>
      </a:spcAft>
      <a:defRPr sz="1200" kern="1200">
        <a:solidFill>
          <a:schemeClr val="tx1"/>
        </a:solidFill>
        <a:latin typeface="+mn-lt"/>
        <a:ea typeface="+mn-ea"/>
        <a:cs typeface="+mn-cs"/>
      </a:defRPr>
    </a:lvl4pPr>
    <a:lvl5pPr marL="1827399" algn="l" rtl="0" eaLnBrk="0" fontAlgn="base" hangingPunct="0">
      <a:spcBef>
        <a:spcPct val="30000"/>
      </a:spcBef>
      <a:spcAft>
        <a:spcPct val="0"/>
      </a:spcAft>
      <a:defRPr sz="1200" kern="1200">
        <a:solidFill>
          <a:schemeClr val="tx1"/>
        </a:solidFill>
        <a:latin typeface="+mn-lt"/>
        <a:ea typeface="+mn-ea"/>
        <a:cs typeface="+mn-cs"/>
      </a:defRPr>
    </a:lvl5pPr>
    <a:lvl6pPr marL="2284253" algn="l" defTabSz="913700" rtl="0" eaLnBrk="1" latinLnBrk="0" hangingPunct="1">
      <a:defRPr sz="1200" kern="1200">
        <a:solidFill>
          <a:schemeClr val="tx1"/>
        </a:solidFill>
        <a:latin typeface="+mn-lt"/>
        <a:ea typeface="+mn-ea"/>
        <a:cs typeface="+mn-cs"/>
      </a:defRPr>
    </a:lvl6pPr>
    <a:lvl7pPr marL="2741099" algn="l" defTabSz="913700" rtl="0" eaLnBrk="1" latinLnBrk="0" hangingPunct="1">
      <a:defRPr sz="1200" kern="1200">
        <a:solidFill>
          <a:schemeClr val="tx1"/>
        </a:solidFill>
        <a:latin typeface="+mn-lt"/>
        <a:ea typeface="+mn-ea"/>
        <a:cs typeface="+mn-cs"/>
      </a:defRPr>
    </a:lvl7pPr>
    <a:lvl8pPr marL="3197942" algn="l" defTabSz="913700" rtl="0" eaLnBrk="1" latinLnBrk="0" hangingPunct="1">
      <a:defRPr sz="1200" kern="1200">
        <a:solidFill>
          <a:schemeClr val="tx1"/>
        </a:solidFill>
        <a:latin typeface="+mn-lt"/>
        <a:ea typeface="+mn-ea"/>
        <a:cs typeface="+mn-cs"/>
      </a:defRPr>
    </a:lvl8pPr>
    <a:lvl9pPr marL="3654800" algn="l" defTabSz="9137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fisco7.it/category/lavoro-2/"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it.wikipedia.org/wiki/Organizzazione_aziendale"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it.wikipedia.org/wiki/Dispositivi_di_protezione_individuale"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it.wikipedia.org/wiki/Testo_Unico_Sicurezza_Lavoro"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it.wikipedia.org/wiki/Resistenza_di_terra" TargetMode="External"/><Relationship Id="rId3" Type="http://schemas.openxmlformats.org/officeDocument/2006/relationships/hyperlink" Target="https://it.wikipedia.org/wiki/Scienza_della_sicurezza" TargetMode="External"/><Relationship Id="rId7" Type="http://schemas.openxmlformats.org/officeDocument/2006/relationships/hyperlink" Target="https://it.wikipedia.org/wiki/Idrante"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it.wikipedia.org/wiki/Estintore" TargetMode="External"/><Relationship Id="rId5" Type="http://schemas.openxmlformats.org/officeDocument/2006/relationships/hyperlink" Target="https://it.wikipedia.org/wiki/Sicurezza_elettrica" TargetMode="External"/><Relationship Id="rId4" Type="http://schemas.openxmlformats.org/officeDocument/2006/relationships/hyperlink" Target="https://it.wikipedia.org/wiki/Scienza_delle_costruzioni" TargetMode="External"/><Relationship Id="rId9" Type="http://schemas.openxmlformats.org/officeDocument/2006/relationships/hyperlink" Target="https://it.wikipedia.org/wiki/Interruttore_magnetotermico"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puntosicuro.it/italian/index.php?sViewMag=articolo&amp;iIdArticolo=8067"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www.puntosicuro.it/italian/index.php?sViewMag=articolo&amp;iIdArticolo=7796" TargetMode="External"/><Relationship Id="rId4" Type="http://schemas.openxmlformats.org/officeDocument/2006/relationships/hyperlink" Target="http://www.puntosicuro.it/italian/index.php?sViewMag=articolo&amp;iIdArticolo=6133"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puntosicuro.it/sicurezza-sul-lavoro-C-1/settori-C-4/istruzione-C-15/edilizia-scolastica-cosa-bisogna-fare-urgentemente-AR-13789/"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a:t>
            </a:fld>
            <a:endParaRPr lang="it-IT"/>
          </a:p>
        </p:txBody>
      </p:sp>
    </p:spTree>
    <p:extLst>
      <p:ext uri="{BB962C8B-B14F-4D97-AF65-F5344CB8AC3E}">
        <p14:creationId xmlns:p14="http://schemas.microsoft.com/office/powerpoint/2010/main" xmlns="" val="3663267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6847" rtl="0" eaLnBrk="0" fontAlgn="base" latinLnBrk="0" hangingPunct="0">
              <a:lnSpc>
                <a:spcPct val="100000"/>
              </a:lnSpc>
              <a:spcBef>
                <a:spcPct val="20000"/>
              </a:spcBef>
              <a:spcAft>
                <a:spcPts val="0"/>
              </a:spcAft>
              <a:buClrTx/>
              <a:buSzTx/>
              <a:buFont typeface="Arial" pitchFamily="34" charset="0"/>
              <a:buNone/>
              <a:tabLst/>
              <a:defRPr/>
            </a:pPr>
            <a:endParaRPr kumimoji="0" lang="it-IT" sz="12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456847" rtl="0" eaLnBrk="0" fontAlgn="base" latinLnBrk="0" hangingPunct="0">
              <a:lnSpc>
                <a:spcPct val="100000"/>
              </a:lnSpc>
              <a:spcBef>
                <a:spcPct val="20000"/>
              </a:spcBef>
              <a:spcAft>
                <a:spcPts val="0"/>
              </a:spcAft>
              <a:buClrTx/>
              <a:buSzTx/>
              <a:buFont typeface="Wingdings" panose="05000000000000000000" pitchFamily="2" charset="2"/>
              <a:buChar char="v"/>
              <a:tabLst/>
              <a:defRPr/>
            </a:pPr>
            <a:r>
              <a:rPr kumimoji="0" lang="it-IT" sz="12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Art. 15  Le misure generali di tutela</a:t>
            </a:r>
            <a:r>
              <a:rPr kumimoji="0" lang="it-IT" sz="12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it-IT" sz="1200" b="1" i="0" u="sng" strike="noStrike" kern="1200" cap="none" spc="0" normalizeH="0" baseline="0" noProof="0" dirty="0" smtClean="0">
              <a:ln>
                <a:noFill/>
              </a:ln>
              <a:solidFill>
                <a:prstClr val="black"/>
              </a:solidFill>
              <a:effectLst/>
              <a:uLnTx/>
              <a:uFillTx/>
              <a:latin typeface="Arial" panose="020B0604020202020204" pitchFamily="34" charset="0"/>
              <a:ea typeface="PMingLiU"/>
              <a:cs typeface="Arial" panose="020B0604020202020204" pitchFamily="34" charset="0"/>
            </a:endParaRPr>
          </a:p>
          <a:p>
            <a:pPr marL="0" marR="0" lvl="0" indent="0" algn="l" defTabSz="456847" rtl="0" eaLnBrk="0" fontAlgn="base" latinLnBrk="0" hangingPunct="0">
              <a:lnSpc>
                <a:spcPct val="100000"/>
              </a:lnSpc>
              <a:spcBef>
                <a:spcPct val="20000"/>
              </a:spcBef>
              <a:spcAft>
                <a:spcPts val="0"/>
              </a:spcAft>
              <a:buClrTx/>
              <a:buSzTx/>
              <a:buFont typeface="Arial" pitchFamily="34" charset="0"/>
              <a:buNone/>
              <a:tabLst/>
              <a:defRPr/>
            </a:pPr>
            <a:endParaRPr kumimoji="0" lang="it-IT" sz="12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6847" rtl="0" eaLnBrk="0" fontAlgn="base" latinLnBrk="0" hangingPunct="0">
              <a:lnSpc>
                <a:spcPct val="100000"/>
              </a:lnSpc>
              <a:spcBef>
                <a:spcPct val="20000"/>
              </a:spcBef>
              <a:spcAft>
                <a:spcPts val="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Tra le misure generali di tutela  la valutazione dei rischi rappresenta lo strumento fondamentale che permette al datore di lavoro di individuare le misure di prevenzione e protezione e, quindi, di pianificarne l’attuazione, il miglioramento ed il controllo al fine di verificarne l’efficacia e l’efficienza</a:t>
            </a:r>
            <a:endParaRPr kumimoji="0" lang="it-IT" sz="1200" b="0" i="0" u="none" strike="noStrike" kern="1200" cap="none" spc="-15" normalizeH="0" baseline="0" noProof="0" dirty="0" smtClean="0">
              <a:ln>
                <a:noFill/>
              </a:ln>
              <a:solidFill>
                <a:srgbClr val="000000"/>
              </a:solidFill>
              <a:effectLst/>
              <a:uLnTx/>
              <a:uFillTx/>
              <a:latin typeface="Arial" panose="020B0604020202020204" pitchFamily="34" charset="0"/>
              <a:ea typeface="Arial"/>
              <a:cs typeface="Arial" panose="020B0604020202020204" pitchFamily="34" charset="0"/>
            </a:endParaRPr>
          </a:p>
          <a:p>
            <a:pPr marL="0" marR="0" lvl="0" indent="0" algn="l" defTabSz="456847" rtl="0" eaLnBrk="0" fontAlgn="base" latinLnBrk="0" hangingPunct="0">
              <a:lnSpc>
                <a:spcPct val="100000"/>
              </a:lnSpc>
              <a:spcBef>
                <a:spcPct val="20000"/>
              </a:spcBef>
              <a:spcAft>
                <a:spcPts val="0"/>
              </a:spcAft>
              <a:buClrTx/>
              <a:buSzTx/>
              <a:buFont typeface="Arial" pitchFamily="34" charset="0"/>
              <a:buNone/>
              <a:tabLst/>
              <a:defRPr/>
            </a:pPr>
            <a:endParaRPr kumimoji="0" lang="it-IT" sz="1200" b="0" i="0" u="none" strike="noStrike" kern="1200" cap="none" spc="-15" normalizeH="0" baseline="0" noProof="0" dirty="0" smtClean="0">
              <a:ln>
                <a:noFill/>
              </a:ln>
              <a:solidFill>
                <a:srgbClr val="000000"/>
              </a:solidFill>
              <a:effectLst/>
              <a:uLnTx/>
              <a:uFillTx/>
              <a:latin typeface="Arial" panose="020B0604020202020204" pitchFamily="34" charset="0"/>
              <a:ea typeface="Arial"/>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15</a:t>
            </a:fld>
            <a:endParaRPr lang="it-IT"/>
          </a:p>
        </p:txBody>
      </p:sp>
    </p:spTree>
    <p:extLst>
      <p:ext uri="{BB962C8B-B14F-4D97-AF65-F5344CB8AC3E}">
        <p14:creationId xmlns:p14="http://schemas.microsoft.com/office/powerpoint/2010/main" xmlns="" val="1454417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6847" rtl="0" eaLnBrk="0" fontAlgn="base" latinLnBrk="0" hangingPunct="0">
              <a:lnSpc>
                <a:spcPct val="100000"/>
              </a:lnSpc>
              <a:spcBef>
                <a:spcPct val="20000"/>
              </a:spcBef>
              <a:spcAft>
                <a:spcPts val="0"/>
              </a:spcAft>
              <a:buClrTx/>
              <a:buSzTx/>
              <a:buFont typeface="Arial" pitchFamily="34" charset="0"/>
              <a:buNone/>
              <a:tabLst/>
              <a:defRPr/>
            </a:pPr>
            <a:endParaRPr kumimoji="0" lang="it-IT" sz="1200" b="0" i="0" u="none" strike="noStrike" kern="1200" cap="none" spc="-15" normalizeH="0" baseline="0" noProof="0" dirty="0" smtClean="0">
              <a:ln>
                <a:noFill/>
              </a:ln>
              <a:solidFill>
                <a:srgbClr val="000000"/>
              </a:solidFill>
              <a:effectLst/>
              <a:uLnTx/>
              <a:uFillTx/>
              <a:latin typeface="Arial" panose="020B0604020202020204" pitchFamily="34" charset="0"/>
              <a:ea typeface="Arial"/>
              <a:cs typeface="Arial" panose="020B0604020202020204" pitchFamily="34" charset="0"/>
            </a:endParaRPr>
          </a:p>
          <a:p>
            <a:pPr marL="171450" marR="0" lvl="0" indent="-171450" algn="just" defTabSz="456847" rtl="0" eaLnBrk="0" fontAlgn="base" latinLnBrk="0" hangingPunct="0">
              <a:lnSpc>
                <a:spcPct val="100000"/>
              </a:lnSpc>
              <a:spcBef>
                <a:spcPts val="580"/>
              </a:spcBef>
              <a:spcAft>
                <a:spcPts val="0"/>
              </a:spcAft>
              <a:buClrTx/>
              <a:buSzTx/>
              <a:buFont typeface="Wingdings" panose="05000000000000000000" pitchFamily="2" charset="2"/>
              <a:buChar char="v"/>
              <a:tabLst/>
              <a:defRPr/>
            </a:pPr>
            <a:r>
              <a:rPr kumimoji="0" lang="it-IT" sz="1200" b="1" i="0" u="sng" strike="noStrike" kern="1200" cap="none" spc="-15" normalizeH="0" baseline="0" noProof="0" dirty="0" smtClean="0">
                <a:ln>
                  <a:noFill/>
                </a:ln>
                <a:solidFill>
                  <a:srgbClr val="000000"/>
                </a:solidFill>
                <a:effectLst/>
                <a:uLnTx/>
                <a:uFillTx/>
                <a:latin typeface="Arial" panose="020B0604020202020204" pitchFamily="34" charset="0"/>
                <a:ea typeface="Arial"/>
                <a:cs typeface="Arial" panose="020B0604020202020204" pitchFamily="34" charset="0"/>
              </a:rPr>
              <a:t>Art. 17, co. 1 </a:t>
            </a:r>
            <a:r>
              <a:rPr kumimoji="0" lang="it-IT" sz="1200" b="1" i="0" u="sng" strike="noStrike" kern="1200" cap="none" spc="-15" normalizeH="0" baseline="0" noProof="0" dirty="0" err="1" smtClean="0">
                <a:ln>
                  <a:noFill/>
                </a:ln>
                <a:solidFill>
                  <a:srgbClr val="000000"/>
                </a:solidFill>
                <a:effectLst/>
                <a:uLnTx/>
                <a:uFillTx/>
                <a:latin typeface="Arial" panose="020B0604020202020204" pitchFamily="34" charset="0"/>
                <a:ea typeface="Arial"/>
                <a:cs typeface="Arial" panose="020B0604020202020204" pitchFamily="34" charset="0"/>
              </a:rPr>
              <a:t>lett</a:t>
            </a:r>
            <a:r>
              <a:rPr kumimoji="0" lang="it-IT" sz="1200" b="1" i="0" u="sng" strike="noStrike" kern="1200" cap="none" spc="-15" normalizeH="0" baseline="0" noProof="0" dirty="0" smtClean="0">
                <a:ln>
                  <a:noFill/>
                </a:ln>
                <a:solidFill>
                  <a:srgbClr val="000000"/>
                </a:solidFill>
                <a:effectLst/>
                <a:uLnTx/>
                <a:uFillTx/>
                <a:latin typeface="Arial" panose="020B0604020202020204" pitchFamily="34" charset="0"/>
                <a:ea typeface="Arial"/>
                <a:cs typeface="Arial" panose="020B0604020202020204" pitchFamily="34" charset="0"/>
              </a:rPr>
              <a:t>. a). Obblighi del datore di lavoro non delegabili</a:t>
            </a:r>
          </a:p>
          <a:p>
            <a:pPr marL="0" marR="0" lvl="0" indent="0" algn="just" defTabSz="456847" rtl="0" eaLnBrk="0" fontAlgn="base" latinLnBrk="0" hangingPunct="0">
              <a:lnSpc>
                <a:spcPct val="100000"/>
              </a:lnSpc>
              <a:spcBef>
                <a:spcPts val="580"/>
              </a:spcBef>
              <a:spcAft>
                <a:spcPts val="0"/>
              </a:spcAft>
              <a:buClrTx/>
              <a:buSzTx/>
              <a:buFont typeface="Arial" pitchFamily="34" charset="0"/>
              <a:buNone/>
              <a:tabLst/>
              <a:defRPr/>
            </a:pPr>
            <a:endParaRPr kumimoji="0" lang="it-IT" sz="1200" b="1" i="0" u="sng" strike="noStrike" kern="1200" cap="none" spc="-15"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endParaRPr>
          </a:p>
          <a:p>
            <a:pPr marL="0" marR="0" lvl="0" indent="0" algn="just" defTabSz="456847" rtl="0" eaLnBrk="0" fontAlgn="base" latinLnBrk="0" hangingPunct="0">
              <a:lnSpc>
                <a:spcPct val="100000"/>
              </a:lnSpc>
              <a:spcBef>
                <a:spcPts val="580"/>
              </a:spcBef>
              <a:spcAft>
                <a:spcPts val="0"/>
              </a:spcAft>
              <a:buClrTx/>
              <a:buSzTx/>
              <a:buFont typeface="Arial" pitchFamily="34" charset="0"/>
              <a:buNone/>
              <a:tabLst/>
              <a:defRPr/>
            </a:pP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Il datore di lavoro non può delegare l'obbligo di valutazione di tutti i rischi e la conseguente elaborazione del relativo documento (previsto dall'art. 28).</a:t>
            </a:r>
          </a:p>
          <a:p>
            <a:pPr marL="0" marR="0" lvl="0" indent="0" algn="just" defTabSz="456847" rtl="0" eaLnBrk="0" fontAlgn="base" latinLnBrk="0" hangingPunct="0">
              <a:lnSpc>
                <a:spcPct val="100000"/>
              </a:lnSpc>
              <a:spcBef>
                <a:spcPts val="580"/>
              </a:spcBef>
              <a:spcAft>
                <a:spcPts val="0"/>
              </a:spcAft>
              <a:buClrTx/>
              <a:buSzTx/>
              <a:buFont typeface="Arial" pitchFamily="34" charset="0"/>
              <a:buNone/>
              <a:tabLst/>
              <a:defRPr/>
            </a:pPr>
            <a:endPar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456847" rtl="0" eaLnBrk="0" fontAlgn="base" latinLnBrk="0" hangingPunct="0">
              <a:lnSpc>
                <a:spcPct val="100000"/>
              </a:lnSpc>
              <a:spcBef>
                <a:spcPts val="580"/>
              </a:spcBef>
              <a:spcAft>
                <a:spcPts val="0"/>
              </a:spcAft>
              <a:buClrTx/>
              <a:buSzTx/>
              <a:buFont typeface="Arial" pitchFamily="34" charset="0"/>
              <a:buNone/>
              <a:tabLst/>
              <a:defRPr/>
            </a:pPr>
            <a:endParaRPr kumimoji="0" lang="it-IT" sz="1200" b="1" i="0" u="sng" strike="noStrike" kern="1200" cap="none" spc="-15" normalizeH="0" baseline="0" noProof="0" dirty="0" smtClean="0">
              <a:ln>
                <a:noFill/>
              </a:ln>
              <a:solidFill>
                <a:srgbClr val="000000"/>
              </a:solidFill>
              <a:effectLst/>
              <a:uLnTx/>
              <a:uFillTx/>
              <a:latin typeface="Arial" panose="020B0604020202020204" pitchFamily="34" charset="0"/>
              <a:ea typeface="Arial"/>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16</a:t>
            </a:fld>
            <a:endParaRPr lang="it-IT"/>
          </a:p>
        </p:txBody>
      </p:sp>
    </p:spTree>
    <p:extLst>
      <p:ext uri="{BB962C8B-B14F-4D97-AF65-F5344CB8AC3E}">
        <p14:creationId xmlns:p14="http://schemas.microsoft.com/office/powerpoint/2010/main" xmlns="" val="1454417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456847" rtl="0" eaLnBrk="0" fontAlgn="base" latinLnBrk="0" hangingPunct="0">
              <a:lnSpc>
                <a:spcPct val="100000"/>
              </a:lnSpc>
              <a:spcBef>
                <a:spcPts val="580"/>
              </a:spcBef>
              <a:spcAft>
                <a:spcPts val="0"/>
              </a:spcAft>
              <a:buClrTx/>
              <a:buSzTx/>
              <a:buFont typeface="Arial" pitchFamily="34" charset="0"/>
              <a:buNone/>
              <a:tabLst/>
              <a:defRPr/>
            </a:pPr>
            <a:endParaRPr kumimoji="0" lang="it-IT" sz="1200" b="1" i="0" u="sng" strike="noStrike" kern="1200" cap="none" spc="-15" normalizeH="0" baseline="0" noProof="0" dirty="0" smtClean="0">
              <a:ln>
                <a:noFill/>
              </a:ln>
              <a:solidFill>
                <a:srgbClr val="000000"/>
              </a:solidFill>
              <a:effectLst/>
              <a:uLnTx/>
              <a:uFillTx/>
              <a:latin typeface="Arial" panose="020B0604020202020204" pitchFamily="34" charset="0"/>
              <a:ea typeface="Arial"/>
              <a:cs typeface="Arial" panose="020B0604020202020204" pitchFamily="34" charset="0"/>
            </a:endParaRPr>
          </a:p>
          <a:p>
            <a:pPr marL="171450" marR="0" lvl="0" indent="-171450" algn="just" defTabSz="456847" rtl="0" eaLnBrk="0" fontAlgn="base" latinLnBrk="0" hangingPunct="0">
              <a:lnSpc>
                <a:spcPct val="100000"/>
              </a:lnSpc>
              <a:spcBef>
                <a:spcPts val="580"/>
              </a:spcBef>
              <a:spcAft>
                <a:spcPts val="0"/>
              </a:spcAft>
              <a:buClrTx/>
              <a:buSzTx/>
              <a:buFont typeface="Wingdings" panose="05000000000000000000" pitchFamily="2" charset="2"/>
              <a:buChar char="v"/>
              <a:tabLst/>
              <a:defRPr/>
            </a:pPr>
            <a:r>
              <a:rPr kumimoji="0" lang="it-IT" sz="1200" b="1" i="0" u="sng" strike="noStrike" kern="1200" cap="none" spc="-15" normalizeH="0" baseline="0" noProof="0" dirty="0" smtClean="0">
                <a:ln>
                  <a:noFill/>
                </a:ln>
                <a:solidFill>
                  <a:srgbClr val="000000"/>
                </a:solidFill>
                <a:effectLst/>
                <a:uLnTx/>
                <a:uFillTx/>
                <a:latin typeface="Arial" panose="020B0604020202020204" pitchFamily="34" charset="0"/>
                <a:ea typeface="Arial"/>
                <a:cs typeface="Arial" panose="020B0604020202020204" pitchFamily="34" charset="0"/>
              </a:rPr>
              <a:t>Art. 28. Oggetto del­la valutazione dei ri­schi</a:t>
            </a:r>
          </a:p>
          <a:p>
            <a:pPr marL="0" marR="0" lvl="0" indent="0" algn="just" defTabSz="456847" rtl="0" eaLnBrk="0" fontAlgn="base" latinLnBrk="0" hangingPunct="0">
              <a:lnSpc>
                <a:spcPct val="100000"/>
              </a:lnSpc>
              <a:spcBef>
                <a:spcPts val="580"/>
              </a:spcBef>
              <a:spcAft>
                <a:spcPts val="0"/>
              </a:spcAft>
              <a:buClrTx/>
              <a:buSzTx/>
              <a:buFont typeface="Arial" pitchFamily="34" charset="0"/>
              <a:buNone/>
              <a:tabLst/>
              <a:defRPr/>
            </a:pPr>
            <a:endParaRPr kumimoji="0" lang="it-IT" sz="1200" b="1" i="0" u="sng" strike="noStrike" kern="1200" cap="none" spc="-15"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endParaRPr>
          </a:p>
          <a:p>
            <a:pPr marL="171450" marR="0" lvl="0" indent="-171450" algn="just" defTabSz="456847" rtl="0" eaLnBrk="0" fontAlgn="base" latinLnBrk="0" hangingPunct="0">
              <a:lnSpc>
                <a:spcPct val="100000"/>
              </a:lnSpc>
              <a:spcBef>
                <a:spcPts val="580"/>
              </a:spcBef>
              <a:spcAft>
                <a:spcPts val="0"/>
              </a:spcAft>
              <a:buClrTx/>
              <a:buSzTx/>
              <a:buFont typeface="Arial" pitchFamily="34" charset="0"/>
              <a:buChar char="•"/>
              <a:tabLst/>
              <a:defRPr/>
            </a:pPr>
            <a:r>
              <a:rPr kumimoji="0" lang="it-IT" sz="1200" b="0" i="0" u="none" strike="noStrike" kern="1200" cap="none" spc="25"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La valutazione dei rischi — anche nella scelta delle attrezzature di lavoro, delle sostanze o dei preparati chimici impiegati e nella si­stemazione dei luoghi di lavoro — deve riguardare tutti i rischi per la sicurezza e la salute dei lavoratori, compresi quelli riguardanti gruppi di lavoratori esposti a rischi particolari, tra cui anche quelli:</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PMingLiU"/>
              <a:cs typeface="Arial" panose="020B0604020202020204" pitchFamily="34" charset="0"/>
            </a:endParaRPr>
          </a:p>
          <a:p>
            <a:pPr marL="182880" marR="0" lvl="0" indent="-342637" algn="l" defTabSz="456847" rtl="0" eaLnBrk="0" fontAlgn="base" latinLnBrk="0" hangingPunct="0">
              <a:lnSpc>
                <a:spcPct val="100000"/>
              </a:lnSpc>
              <a:spcBef>
                <a:spcPts val="545"/>
              </a:spcBef>
              <a:spcAft>
                <a:spcPts val="0"/>
              </a:spcAft>
              <a:buClrTx/>
              <a:buSzTx/>
              <a:buFont typeface="Arial" pitchFamily="34" charset="0"/>
              <a:buChar char="•"/>
              <a:tabLst/>
              <a:defRPr/>
            </a:pPr>
            <a:r>
              <a:rPr kumimoji="0" lang="it-IT" sz="1200" b="0" i="0" u="none" strike="noStrike" kern="1200" cap="none" spc="4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collegati allo stress lavoro-correlato;</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PMingLiU"/>
              <a:cs typeface="Arial" panose="020B0604020202020204" pitchFamily="34" charset="0"/>
            </a:endParaRPr>
          </a:p>
          <a:p>
            <a:pPr marL="182880" marR="0" lvl="0" indent="-342637" algn="l" defTabSz="456847" rtl="0" eaLnBrk="0" fontAlgn="base" latinLnBrk="0" hangingPunct="0">
              <a:lnSpc>
                <a:spcPct val="100000"/>
              </a:lnSpc>
              <a:spcBef>
                <a:spcPts val="115"/>
              </a:spcBef>
              <a:spcAft>
                <a:spcPts val="0"/>
              </a:spcAft>
              <a:buClrTx/>
              <a:buSzTx/>
              <a:buFont typeface="Arial" pitchFamily="34" charset="0"/>
              <a:buChar char="•"/>
              <a:tabLst/>
              <a:defRPr/>
            </a:pPr>
            <a:r>
              <a:rPr kumimoji="0" lang="it-IT" sz="1200" b="0" i="0" u="none" strike="noStrike" kern="1200" cap="none" spc="5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riguardanti le lavoratrici in stato di gravidanza;</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PMingLiU"/>
              <a:cs typeface="Arial" panose="020B0604020202020204" pitchFamily="34" charset="0"/>
            </a:endParaRPr>
          </a:p>
          <a:p>
            <a:pPr marL="182880" marR="0" lvl="0" indent="-342637" algn="l" defTabSz="456847" rtl="0" eaLnBrk="0" fontAlgn="base" latinLnBrk="0" hangingPunct="0">
              <a:lnSpc>
                <a:spcPct val="100000"/>
              </a:lnSpc>
              <a:spcBef>
                <a:spcPts val="160"/>
              </a:spcBef>
              <a:spcAft>
                <a:spcPts val="0"/>
              </a:spcAft>
              <a:buClrTx/>
              <a:buSzTx/>
              <a:buFont typeface="Arial" pitchFamily="34" charset="0"/>
              <a:buChar char="•"/>
              <a:tabLst/>
              <a:defRPr/>
            </a:pPr>
            <a:r>
              <a:rPr kumimoji="0" lang="it-IT" sz="1200" b="0" i="0" u="none" strike="noStrike" kern="1200" cap="none" spc="3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connessi alle differenze di genere, all'età, alla provenienza da</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PMingLiU"/>
                <a:cs typeface="Arial" panose="020B0604020202020204" pitchFamily="34" charset="0"/>
              </a:rPr>
              <a:t> </a:t>
            </a:r>
            <a:r>
              <a:rPr kumimoji="0" lang="it-IT" sz="1200" b="0" i="0" u="none" strike="noStrike" kern="1200" cap="none" spc="4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altri Paesi.</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PMingLiU"/>
              <a:cs typeface="Arial" panose="020B0604020202020204" pitchFamily="34" charset="0"/>
            </a:endParaRPr>
          </a:p>
          <a:p>
            <a:pPr marL="0" marR="0" lvl="0" indent="0" algn="just" defTabSz="456847" rtl="0" eaLnBrk="0" fontAlgn="base" latinLnBrk="0" hangingPunct="0">
              <a:lnSpc>
                <a:spcPct val="100000"/>
              </a:lnSpc>
              <a:spcBef>
                <a:spcPts val="520"/>
              </a:spcBef>
              <a:spcAft>
                <a:spcPts val="0"/>
              </a:spcAft>
              <a:buClrTx/>
              <a:buSzTx/>
              <a:buFont typeface="Arial" pitchFamily="34" charset="0"/>
              <a:buNone/>
              <a:tabLst/>
              <a:defRPr/>
            </a:pP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Il </a:t>
            </a:r>
            <a:r>
              <a:rPr kumimoji="0" lang="it-IT" sz="12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documento, </a:t>
            </a: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redatto a conclusione della valutazione, deve esse­re datato e deve contenere:</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PMingLiU"/>
              <a:cs typeface="Arial" panose="020B0604020202020204" pitchFamily="34" charset="0"/>
            </a:endParaRPr>
          </a:p>
          <a:p>
            <a:pPr marL="182880" marR="91440" lvl="0" indent="-182880" algn="l" defTabSz="456847" rtl="0" eaLnBrk="0" fontAlgn="base" latinLnBrk="0" hangingPunct="0">
              <a:lnSpc>
                <a:spcPct val="100000"/>
              </a:lnSpc>
              <a:spcBef>
                <a:spcPts val="375"/>
              </a:spcBef>
              <a:spcAft>
                <a:spcPts val="0"/>
              </a:spcAft>
              <a:buClrTx/>
              <a:buSzTx/>
              <a:buFont typeface="Arial" pitchFamily="34" charset="0"/>
              <a:buChar char="•"/>
              <a:tabLst/>
              <a:defRPr/>
            </a:pP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   una </a:t>
            </a:r>
            <a:r>
              <a:rPr kumimoji="0" lang="it-IT" sz="12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relazione </a:t>
            </a: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sulla valutazione, nella quale siano specificati criteri adottati;</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PMingLiU"/>
              <a:cs typeface="Arial" panose="020B0604020202020204" pitchFamily="34" charset="0"/>
            </a:endParaRPr>
          </a:p>
          <a:p>
            <a:pPr marL="182880" marR="0" lvl="0" indent="-342637" algn="just" defTabSz="456847" rtl="0" eaLnBrk="0" fontAlgn="base" latinLnBrk="0" hangingPunct="0">
              <a:lnSpc>
                <a:spcPct val="100000"/>
              </a:lnSpc>
              <a:spcBef>
                <a:spcPct val="20000"/>
              </a:spcBef>
              <a:spcAft>
                <a:spcPts val="0"/>
              </a:spcAft>
              <a:buClrTx/>
              <a:buSzTx/>
              <a:buFont typeface="Arial" pitchFamily="34" charset="0"/>
              <a:buChar char="•"/>
              <a:tabLst/>
              <a:defRPr/>
            </a:pPr>
            <a:r>
              <a:rPr kumimoji="0" lang="it-IT" sz="1200" b="0" i="0" u="none" strike="noStrike" kern="1200" cap="none" spc="55"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l'indicazione delle </a:t>
            </a:r>
            <a:r>
              <a:rPr kumimoji="0" lang="it-IT" sz="1200" b="0" i="1" u="none" strike="noStrike" kern="1200" cap="none" spc="55"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misure </a:t>
            </a:r>
            <a:r>
              <a:rPr kumimoji="0" lang="it-IT" sz="1200" b="0" i="0" u="none" strike="noStrike" kern="1200" cap="none" spc="55"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di prevenzione e di protezione at­tuate e dei DPI adottati;</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PMingLiU"/>
              <a:cs typeface="Arial" panose="020B0604020202020204" pitchFamily="34" charset="0"/>
            </a:endParaRPr>
          </a:p>
          <a:p>
            <a:pPr marL="182880" marR="0" lvl="0" indent="-342637" algn="l" defTabSz="456847" rtl="0" eaLnBrk="0" fontAlgn="base" latinLnBrk="0" hangingPunct="0">
              <a:lnSpc>
                <a:spcPct val="100000"/>
              </a:lnSpc>
              <a:spcBef>
                <a:spcPct val="20000"/>
              </a:spcBef>
              <a:spcAft>
                <a:spcPts val="0"/>
              </a:spcAft>
              <a:buClrTx/>
              <a:buSzTx/>
              <a:buFont typeface="Arial" pitchFamily="34" charset="0"/>
              <a:buChar char="•"/>
              <a:tabLst/>
              <a:defRPr/>
            </a:pPr>
            <a:r>
              <a:rPr kumimoji="0" lang="it-IT" sz="1200" b="0" i="0" u="none" strike="noStrike" kern="1200" cap="none" spc="35"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il </a:t>
            </a:r>
            <a:r>
              <a:rPr kumimoji="0" lang="it-IT" sz="1200" b="0" i="1" u="none" strike="noStrike" kern="1200" cap="none" spc="35"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programma </a:t>
            </a:r>
            <a:r>
              <a:rPr kumimoji="0" lang="it-IT" sz="1200" b="0" i="0" u="none" strike="noStrike" kern="1200" cap="none" spc="35"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delle misure ritenute opportune per garantire il miglioramento nel tempo dei livelli di sicurezza; l'individuazione delle </a:t>
            </a:r>
            <a:r>
              <a:rPr kumimoji="0" lang="it-IT" sz="1200" b="0" i="1" u="none" strike="noStrike" kern="1200" cap="none" spc="35"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procedure </a:t>
            </a:r>
            <a:r>
              <a:rPr kumimoji="0" lang="it-IT" sz="1200" b="0" i="0" u="none" strike="noStrike" kern="1200" cap="none" spc="35"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per l'attuazione delle misure da realizzare, dei ruoli dell'organizzazione aziendale che vi debbono provvedere, a cui devono essere assegnati unicamen­te soggetti in possesso di adeguate competenze e poteri; l'indicazione del </a:t>
            </a:r>
            <a:r>
              <a:rPr kumimoji="0" lang="it-IT" sz="1200" b="0" i="1" u="none" strike="noStrike" kern="1200" cap="none" spc="35"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nominativo </a:t>
            </a:r>
            <a:r>
              <a:rPr kumimoji="0" lang="it-IT" sz="1200" b="0" i="0" u="none" strike="noStrike" kern="1200" cap="none" spc="35"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del RSPP, del RLS (o di quello territoriale) e del medico competente che ha partecipato alla valutazione del rischio;</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PMingLiU"/>
              <a:cs typeface="Arial" panose="020B0604020202020204" pitchFamily="34" charset="0"/>
            </a:endParaRPr>
          </a:p>
          <a:p>
            <a:pPr marL="182880" marR="0" lvl="0" indent="-342637" algn="l" defTabSz="456847" rtl="0" eaLnBrk="0" fontAlgn="base" latinLnBrk="0" hangingPunct="0">
              <a:lnSpc>
                <a:spcPct val="100000"/>
              </a:lnSpc>
              <a:spcBef>
                <a:spcPct val="20000"/>
              </a:spcBef>
              <a:spcAft>
                <a:spcPts val="0"/>
              </a:spcAft>
              <a:buClrTx/>
              <a:buSzTx/>
              <a:buFont typeface="Arial" pitchFamily="34" charset="0"/>
              <a:buChar char="•"/>
              <a:tabLst/>
              <a:defRPr/>
            </a:pP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l'individuazione delle </a:t>
            </a:r>
            <a:r>
              <a:rPr kumimoji="0" lang="it-IT" sz="12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mansioni </a:t>
            </a: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che eventualmente espongono i lavoratori a rischi specifici che richiedono una riconosciuta capacità professionale, specifica esperienza, adeguata forma­zione e addestramento.</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PMingLiU"/>
              <a:cs typeface="Arial" panose="020B0604020202020204" pitchFamily="34" charset="0"/>
            </a:endParaRPr>
          </a:p>
          <a:p>
            <a:pPr marL="342637" marR="0" lvl="0" indent="-342637" algn="l" defTabSz="456847" rtl="0" eaLnBrk="0" fontAlgn="base" latinLnBrk="0" hangingPunct="0">
              <a:lnSpc>
                <a:spcPct val="100000"/>
              </a:lnSpc>
              <a:spcBef>
                <a:spcPts val="470"/>
              </a:spcBef>
              <a:spcAft>
                <a:spcPts val="0"/>
              </a:spcAft>
              <a:buClrTx/>
              <a:buSzTx/>
              <a:buFont typeface="Arial" pitchFamily="34" charset="0"/>
              <a:buChar char="•"/>
              <a:tabLst/>
              <a:defRPr/>
            </a:pPr>
            <a:r>
              <a:rPr kumimoji="0" lang="it-IT" sz="1200" b="0" i="0" u="none" strike="noStrike" kern="1200" cap="none" spc="4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il contenuto del documento deve anche rispettare le indicazioni previste dalle specifiche norme sulla valutazione dei rischi conte-tute nei titoli del TU.</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PMingLiU"/>
              <a:cs typeface="Arial" panose="020B0604020202020204" pitchFamily="34" charset="0"/>
            </a:endParaRPr>
          </a:p>
          <a:p>
            <a:pPr marL="0" marR="0" lvl="0" indent="0" algn="l" defTabSz="456847" rtl="0" eaLnBrk="0" fontAlgn="base" latinLnBrk="0" hangingPunct="0">
              <a:lnSpc>
                <a:spcPct val="100000"/>
              </a:lnSpc>
              <a:spcBef>
                <a:spcPts val="470"/>
              </a:spcBef>
              <a:spcAft>
                <a:spcPts val="0"/>
              </a:spcAft>
              <a:buClrTx/>
              <a:buSzTx/>
              <a:buFont typeface="Arial" pitchFamily="34" charset="0"/>
              <a:buNone/>
              <a:tabLst/>
              <a:defRPr/>
            </a:pPr>
            <a:endParaRPr kumimoji="0" lang="it-IT" sz="1200" b="1" i="0" u="none" strike="noStrike" kern="1200" cap="none" spc="0" normalizeH="0" baseline="0" noProof="0" dirty="0" smtClean="0">
              <a:ln>
                <a:noFill/>
              </a:ln>
              <a:solidFill>
                <a:srgbClr val="000000"/>
              </a:solidFill>
              <a:effectLst/>
              <a:uLnTx/>
              <a:uFillTx/>
              <a:latin typeface="Arial" panose="020B0604020202020204" pitchFamily="34" charset="0"/>
              <a:ea typeface="Arial Narrow"/>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17</a:t>
            </a:fld>
            <a:endParaRPr lang="it-IT"/>
          </a:p>
        </p:txBody>
      </p:sp>
    </p:spTree>
    <p:extLst>
      <p:ext uri="{BB962C8B-B14F-4D97-AF65-F5344CB8AC3E}">
        <p14:creationId xmlns:p14="http://schemas.microsoft.com/office/powerpoint/2010/main" xmlns="" val="1454417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6847" rtl="0" eaLnBrk="0" fontAlgn="base" latinLnBrk="0" hangingPunct="0">
              <a:lnSpc>
                <a:spcPct val="100000"/>
              </a:lnSpc>
              <a:spcBef>
                <a:spcPts val="470"/>
              </a:spcBef>
              <a:spcAft>
                <a:spcPts val="0"/>
              </a:spcAft>
              <a:buClrTx/>
              <a:buSzTx/>
              <a:buFont typeface="Arial" pitchFamily="34" charset="0"/>
              <a:buNone/>
              <a:tabLst/>
              <a:defRPr/>
            </a:pPr>
            <a:endParaRPr kumimoji="0" lang="it-IT" sz="1200" b="1" i="0" u="none" strike="noStrike" kern="1200" cap="none" spc="0" normalizeH="0" baseline="0" noProof="0" dirty="0" smtClean="0">
              <a:ln>
                <a:noFill/>
              </a:ln>
              <a:solidFill>
                <a:srgbClr val="000000"/>
              </a:solidFill>
              <a:effectLst/>
              <a:uLnTx/>
              <a:uFillTx/>
              <a:latin typeface="Arial" panose="020B0604020202020204" pitchFamily="34" charset="0"/>
              <a:ea typeface="Arial Narrow"/>
              <a:cs typeface="Arial" panose="020B0604020202020204" pitchFamily="34" charset="0"/>
            </a:endParaRPr>
          </a:p>
          <a:p>
            <a:pPr marL="171450" marR="0" lvl="0" indent="-171450" algn="l" defTabSz="456847" rtl="0" eaLnBrk="0" fontAlgn="base" latinLnBrk="0" hangingPunct="0">
              <a:lnSpc>
                <a:spcPct val="100000"/>
              </a:lnSpc>
              <a:spcBef>
                <a:spcPts val="470"/>
              </a:spcBef>
              <a:spcAft>
                <a:spcPts val="0"/>
              </a:spcAft>
              <a:buClrTx/>
              <a:buSzTx/>
              <a:buFont typeface="Wingdings" panose="05000000000000000000" pitchFamily="2" charset="2"/>
              <a:buChar char="v"/>
              <a:tabLst/>
              <a:defRPr/>
            </a:pPr>
            <a:r>
              <a:rPr kumimoji="0" lang="it-IT" sz="1200" b="1" i="0" u="sng" strike="noStrike" kern="1200" cap="none" spc="0" normalizeH="0" baseline="0" noProof="0" dirty="0" smtClean="0">
                <a:ln>
                  <a:noFill/>
                </a:ln>
                <a:solidFill>
                  <a:srgbClr val="000000"/>
                </a:solidFill>
                <a:effectLst/>
                <a:uLnTx/>
                <a:uFillTx/>
                <a:latin typeface="Arial" panose="020B0604020202020204" pitchFamily="34" charset="0"/>
                <a:ea typeface="Arial Narrow"/>
                <a:cs typeface="Arial" panose="020B0604020202020204" pitchFamily="34" charset="0"/>
              </a:rPr>
              <a:t>Art. 29. Modalità di  effettuazione della  valutazione dei rischi</a:t>
            </a:r>
            <a:endParaRPr kumimoji="0" lang="it-IT" sz="1200" b="0" i="0" u="sng" strike="noStrike" kern="1200" cap="none" spc="0" normalizeH="0" baseline="0" noProof="0" dirty="0" smtClean="0">
              <a:ln>
                <a:noFill/>
              </a:ln>
              <a:solidFill>
                <a:prstClr val="black"/>
              </a:solidFill>
              <a:effectLst/>
              <a:uLnTx/>
              <a:uFillTx/>
              <a:latin typeface="Arial" panose="020B0604020202020204" pitchFamily="34" charset="0"/>
              <a:ea typeface="PMingLiU"/>
              <a:cs typeface="Arial" panose="020B0604020202020204" pitchFamily="34" charset="0"/>
            </a:endParaRPr>
          </a:p>
          <a:p>
            <a:pPr marL="342637" marR="0" lvl="0" indent="-342637" algn="l" defTabSz="456847" rtl="0" eaLnBrk="0" fontAlgn="base" latinLnBrk="0" hangingPunct="0">
              <a:lnSpc>
                <a:spcPct val="100000"/>
              </a:lnSpc>
              <a:spcBef>
                <a:spcPts val="380"/>
              </a:spcBef>
              <a:spcAft>
                <a:spcPts val="0"/>
              </a:spcAft>
              <a:buClrTx/>
              <a:buSzTx/>
              <a:buFont typeface="Arial" pitchFamily="34" charset="0"/>
              <a:buChar char="•"/>
              <a:tabLst/>
              <a:defRPr/>
            </a:pPr>
            <a:endParaRPr kumimoji="0" lang="it-IT" sz="1200" b="0" i="0" u="none" strike="noStrike" kern="1200" cap="none" spc="3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endParaRPr>
          </a:p>
          <a:p>
            <a:pPr marL="342637" marR="0" lvl="0" indent="-342637" algn="l" defTabSz="456847" rtl="0" eaLnBrk="0" fontAlgn="base" latinLnBrk="0" hangingPunct="0">
              <a:lnSpc>
                <a:spcPct val="100000"/>
              </a:lnSpc>
              <a:spcBef>
                <a:spcPts val="380"/>
              </a:spcBef>
              <a:spcAft>
                <a:spcPts val="0"/>
              </a:spcAft>
              <a:buClrTx/>
              <a:buSzTx/>
              <a:buFont typeface="Arial" pitchFamily="34" charset="0"/>
              <a:buChar char="•"/>
              <a:tabLst/>
              <a:defRPr/>
            </a:pPr>
            <a:r>
              <a:rPr kumimoji="0" lang="it-IT" sz="1200" b="0" i="0" u="none" strike="noStrike" kern="1200" cap="none" spc="3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I1 datore di lavoro effettua la valutazione ed elabora il documento n collaborazione con il RSPP e il medico competente, previa consultazione del RLS. Tale documento, ed il DUVRI, devono essere custoditi presso l'unità produttiva alla quale si riferisce la valutazione dei rischi.</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La rielaborazione della valutazione, del relativo documento e l'ag­giornamento delle misure di prevenzione vanno effettuati:</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PMingLiU"/>
              <a:cs typeface="Arial" panose="020B0604020202020204" pitchFamily="34" charset="0"/>
            </a:endParaRPr>
          </a:p>
          <a:p>
            <a:pPr marL="182880" marR="0" lvl="0" indent="-342637" algn="l" defTabSz="456847" rtl="0" eaLnBrk="0" fontAlgn="base" latinLnBrk="0" hangingPunct="0">
              <a:lnSpc>
                <a:spcPct val="100000"/>
              </a:lnSpc>
              <a:spcBef>
                <a:spcPts val="500"/>
              </a:spcBef>
              <a:spcAft>
                <a:spcPts val="0"/>
              </a:spcAft>
              <a:buClrTx/>
              <a:buSzTx/>
              <a:buFont typeface="Arial" pitchFamily="34" charset="0"/>
              <a:buChar char="•"/>
              <a:tabLst/>
              <a:defRPr/>
            </a:pPr>
            <a:r>
              <a:rPr kumimoji="0" lang="it-IT" sz="1200" b="0" i="0" u="none" strike="noStrike" kern="1200" cap="none" spc="4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in occasione di modifiche del processo produttivo;</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PMingLiU"/>
              <a:cs typeface="Arial" panose="020B0604020202020204" pitchFamily="34" charset="0"/>
            </a:endParaRPr>
          </a:p>
          <a:p>
            <a:pPr marL="342637" marR="0" lvl="0" indent="-342637" algn="l" defTabSz="456847" rtl="0" eaLnBrk="0" fontAlgn="base" latinLnBrk="0" hangingPunct="0">
              <a:lnSpc>
                <a:spcPct val="100000"/>
              </a:lnSpc>
              <a:spcBef>
                <a:spcPts val="105"/>
              </a:spcBef>
              <a:spcAft>
                <a:spcPts val="0"/>
              </a:spcAft>
              <a:buClrTx/>
              <a:buSzTx/>
              <a:buFont typeface="Arial" pitchFamily="34" charset="0"/>
              <a:buChar char="•"/>
              <a:tabLst/>
              <a:defRPr/>
            </a:pPr>
            <a:r>
              <a:rPr kumimoji="0" lang="it-IT" sz="1200" b="0" i="0" u="none" strike="noStrike" kern="1200" cap="none" spc="15"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in caso di modifiche dell'organizzazione del lavoro, se significa</a:t>
            </a:r>
            <a:r>
              <a:rPr kumimoji="0" lang="it-IT" sz="1200" b="0" i="0" u="none" strike="noStrike" kern="1200" cap="none" spc="45"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tive ai fini della salute e della sicurezza dei lavoratori;</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PMingLiU"/>
              <a:cs typeface="Arial" panose="020B0604020202020204" pitchFamily="34" charset="0"/>
            </a:endParaRPr>
          </a:p>
          <a:p>
            <a:pPr marL="182880" marR="0" lvl="0" indent="-342637" algn="l" defTabSz="456847" rtl="0" eaLnBrk="0" fontAlgn="base" latinLnBrk="0" hangingPunct="0">
              <a:lnSpc>
                <a:spcPct val="100000"/>
              </a:lnSpc>
              <a:spcBef>
                <a:spcPts val="100"/>
              </a:spcBef>
              <a:spcAft>
                <a:spcPts val="0"/>
              </a:spcAft>
              <a:buClrTx/>
              <a:buSzTx/>
              <a:buFont typeface="Arial" pitchFamily="34" charset="0"/>
              <a:buChar char="•"/>
              <a:tabLst/>
              <a:defRPr/>
            </a:pPr>
            <a:r>
              <a:rPr kumimoji="0" lang="it-IT" sz="1200" b="0" i="0" u="none" strike="noStrike" kern="1200" cap="none" spc="25"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in relazione al grado di evoluzione della tecnica, della preven</a:t>
            </a:r>
            <a:r>
              <a:rPr kumimoji="0" lang="it-IT" sz="1200" b="0" i="0" u="none" strike="noStrike" kern="1200" cap="none" spc="35"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zione e della protezione;</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PMingLiU"/>
              <a:cs typeface="Arial" panose="020B0604020202020204" pitchFamily="34" charset="0"/>
            </a:endParaRPr>
          </a:p>
          <a:p>
            <a:pPr marL="182880" marR="0" lvl="0" indent="-342637" algn="l" defTabSz="456847" rtl="0" eaLnBrk="0" fontAlgn="base" latinLnBrk="0" hangingPunct="0">
              <a:lnSpc>
                <a:spcPct val="100000"/>
              </a:lnSpc>
              <a:spcBef>
                <a:spcPts val="135"/>
              </a:spcBef>
              <a:spcAft>
                <a:spcPts val="0"/>
              </a:spcAft>
              <a:buClrTx/>
              <a:buSzTx/>
              <a:buFont typeface="Arial" pitchFamily="34" charset="0"/>
              <a:buChar char="•"/>
              <a:tabLst/>
              <a:defRPr/>
            </a:pPr>
            <a:r>
              <a:rPr kumimoji="0" lang="it-IT" sz="1200" b="0" i="0" u="none" strike="noStrike" kern="1200" cap="none" spc="4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a seguito di infortuni significativi;</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PMingLiU"/>
              <a:cs typeface="Arial" panose="020B0604020202020204" pitchFamily="34" charset="0"/>
            </a:endParaRPr>
          </a:p>
          <a:p>
            <a:pPr marL="342637" marR="0" lvl="0" indent="-342637" algn="l" defTabSz="456847" rtl="0" eaLnBrk="0" fontAlgn="base" latinLnBrk="0" hangingPunct="0">
              <a:lnSpc>
                <a:spcPct val="100000"/>
              </a:lnSpc>
              <a:spcBef>
                <a:spcPts val="150"/>
              </a:spcBef>
              <a:spcAft>
                <a:spcPts val="0"/>
              </a:spcAft>
              <a:buClrTx/>
              <a:buSzTx/>
              <a:buFont typeface="Arial" pitchFamily="34" charset="0"/>
              <a:buChar char="•"/>
              <a:tabLst/>
              <a:defRPr/>
            </a:pPr>
            <a:r>
              <a:rPr kumimoji="0" lang="it-IT" sz="1200" b="0" i="0" u="none" strike="noStrike" kern="1200" cap="none" spc="3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quando i risultati della sorveglianza sanitaria ne evidenzino la</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PMingLiU"/>
                <a:cs typeface="Arial" panose="020B0604020202020204" pitchFamily="34" charset="0"/>
              </a:rPr>
              <a:t> </a:t>
            </a:r>
            <a:r>
              <a:rPr kumimoji="0" lang="it-IT" sz="1200" b="0" i="0" u="none" strike="noStrike" kern="1200" cap="none" spc="25"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necessità.</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PMingLiU"/>
              <a:cs typeface="Arial" panose="020B0604020202020204" pitchFamily="34" charset="0"/>
            </a:endParaRPr>
          </a:p>
          <a:p>
            <a:pPr fontAlgn="base">
              <a:lnSpc>
                <a:spcPts val="985"/>
              </a:lnSpc>
              <a:spcAft>
                <a:spcPts val="5065"/>
              </a:spcAft>
            </a:pPr>
            <a:endParaRPr lang="it-IT" sz="800" b="1" u="sng" dirty="0" smtClean="0">
              <a:solidFill>
                <a:srgbClr val="000000"/>
              </a:solidFill>
              <a:effectLst/>
              <a:latin typeface="Arial"/>
              <a:ea typeface="Arial"/>
              <a:cs typeface="Times New Roman"/>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18</a:t>
            </a:fld>
            <a:endParaRPr lang="it-IT"/>
          </a:p>
        </p:txBody>
      </p:sp>
    </p:spTree>
    <p:extLst>
      <p:ext uri="{BB962C8B-B14F-4D97-AF65-F5344CB8AC3E}">
        <p14:creationId xmlns:p14="http://schemas.microsoft.com/office/powerpoint/2010/main" xmlns="" val="1454417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679768" y="4712677"/>
            <a:ext cx="5438140" cy="4715906"/>
          </a:xfrm>
        </p:spPr>
        <p:txBody>
          <a:bodyPr/>
          <a:lstStyle/>
          <a:p>
            <a:pPr fontAlgn="base">
              <a:lnSpc>
                <a:spcPts val="985"/>
              </a:lnSpc>
              <a:spcAft>
                <a:spcPts val="5065"/>
              </a:spcAft>
            </a:pPr>
            <a:endParaRPr lang="it-IT" sz="800" b="1" u="sng" dirty="0" smtClean="0">
              <a:solidFill>
                <a:srgbClr val="000000"/>
              </a:solidFill>
              <a:effectLst/>
              <a:latin typeface="Arial"/>
              <a:ea typeface="Arial"/>
              <a:cs typeface="Times New Roman"/>
            </a:endParaRPr>
          </a:p>
          <a:p>
            <a:pPr marL="171450" indent="-171450">
              <a:lnSpc>
                <a:spcPts val="100"/>
              </a:lnSpc>
              <a:spcAft>
                <a:spcPts val="440"/>
              </a:spcAft>
              <a:buFont typeface="Wingdings" panose="05000000000000000000" pitchFamily="2" charset="2"/>
              <a:buChar char="v"/>
            </a:pPr>
            <a:r>
              <a:rPr lang="it-IT" sz="1200" b="1" u="sng" spc="45" dirty="0" smtClean="0">
                <a:solidFill>
                  <a:srgbClr val="000000"/>
                </a:solidFill>
                <a:effectLst/>
                <a:latin typeface="Arial" panose="020B0604020202020204" pitchFamily="34" charset="0"/>
                <a:ea typeface="Arial"/>
                <a:cs typeface="Arial" panose="020B0604020202020204" pitchFamily="34" charset="0"/>
              </a:rPr>
              <a:t>Art. 30. Modelli di </a:t>
            </a:r>
            <a:r>
              <a:rPr lang="it-IT" sz="1200" b="1" u="sng" spc="20" dirty="0" smtClean="0">
                <a:solidFill>
                  <a:srgbClr val="000000"/>
                </a:solidFill>
                <a:effectLst/>
                <a:latin typeface="Arial" panose="020B0604020202020204" pitchFamily="34" charset="0"/>
                <a:ea typeface="Arial"/>
                <a:cs typeface="Arial" panose="020B0604020202020204" pitchFamily="34" charset="0"/>
              </a:rPr>
              <a:t>organizzazione e di gestione</a:t>
            </a:r>
            <a:endParaRPr lang="it-IT" sz="1200" u="sng" dirty="0" smtClean="0">
              <a:effectLst/>
              <a:latin typeface="Arial" panose="020B0604020202020204" pitchFamily="34" charset="0"/>
              <a:ea typeface="PMingLiU"/>
              <a:cs typeface="Arial" panose="020B0604020202020204" pitchFamily="34" charset="0"/>
            </a:endParaRPr>
          </a:p>
          <a:p>
            <a:pPr fontAlgn="base">
              <a:lnSpc>
                <a:spcPts val="1080"/>
              </a:lnSpc>
              <a:spcBef>
                <a:spcPts val="170"/>
              </a:spcBef>
              <a:spcAft>
                <a:spcPts val="0"/>
              </a:spcAft>
            </a:pPr>
            <a:endParaRPr lang="it-IT" sz="1200" b="1" spc="45" dirty="0" smtClean="0">
              <a:solidFill>
                <a:srgbClr val="000000"/>
              </a:solidFill>
              <a:effectLst/>
              <a:latin typeface="Arial" panose="020B0604020202020204" pitchFamily="34" charset="0"/>
              <a:ea typeface="Arial"/>
              <a:cs typeface="Arial" panose="020B0604020202020204" pitchFamily="34" charset="0"/>
            </a:endParaRPr>
          </a:p>
          <a:p>
            <a:pPr marL="160020" marR="0" lvl="0" indent="0" algn="just" defTabSz="914400" rtl="0" eaLnBrk="0" fontAlgn="base" latinLnBrk="0" hangingPunct="0">
              <a:lnSpc>
                <a:spcPts val="1185"/>
              </a:lnSpc>
              <a:spcBef>
                <a:spcPct val="30000"/>
              </a:spcBef>
              <a:spcAft>
                <a:spcPts val="0"/>
              </a:spcAft>
              <a:buClrTx/>
              <a:buSzTx/>
              <a:buFontTx/>
              <a:buNone/>
              <a:tabLst/>
              <a:defRPr/>
            </a:pPr>
            <a:r>
              <a:rPr kumimoji="0" lang="it-IT" sz="1200" b="0" i="0" u="none" strike="noStrike" kern="1200" cap="none" spc="4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Sono i modelli organizzativi e gestionali previsti per la definizione e l’attuazione di una politica aziendale per la salute e sicurezza </a:t>
            </a:r>
          </a:p>
          <a:p>
            <a:pPr marL="160020" marR="0" lvl="0" indent="0" algn="just" defTabSz="914400" rtl="0" eaLnBrk="0" fontAlgn="base" latinLnBrk="0" hangingPunct="0">
              <a:lnSpc>
                <a:spcPts val="1185"/>
              </a:lnSpc>
              <a:spcBef>
                <a:spcPct val="30000"/>
              </a:spcBef>
              <a:spcAft>
                <a:spcPts val="0"/>
              </a:spcAft>
              <a:buClrTx/>
              <a:buSzTx/>
              <a:buFontTx/>
              <a:buNone/>
              <a:tabLst/>
              <a:defRPr/>
            </a:pPr>
            <a:r>
              <a:rPr kumimoji="0" lang="it-IT" sz="1200" b="0" i="0" u="none" strike="noStrike" kern="1200" cap="none" spc="4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 previsti dall'art. 6, comma 1, lettera a) del </a:t>
            </a:r>
            <a:r>
              <a:rPr kumimoji="0" lang="it-IT" sz="1200" b="0" i="0" u="none" strike="noStrike" kern="1200" cap="none" spc="40" normalizeH="0" baseline="0" noProof="0" dirty="0" err="1" smtClean="0">
                <a:ln>
                  <a:noFill/>
                </a:ln>
                <a:solidFill>
                  <a:srgbClr val="000000"/>
                </a:solidFill>
                <a:effectLst/>
                <a:uLnTx/>
                <a:uFillTx/>
                <a:latin typeface="Arial" panose="020B0604020202020204" pitchFamily="34" charset="0"/>
                <a:ea typeface="Times New Roman"/>
                <a:cs typeface="Arial" panose="020B0604020202020204" pitchFamily="34" charset="0"/>
              </a:rPr>
              <a:t>D.Lgs.</a:t>
            </a:r>
            <a:r>
              <a:rPr kumimoji="0" lang="it-IT" sz="1200" b="0" i="0" u="none" strike="noStrike" kern="1200" cap="none" spc="4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 231/2001), idonei a prevenire i reati di omicidio colposo e lesioni personali </a:t>
            </a:r>
          </a:p>
          <a:p>
            <a:pPr marL="160020" marR="0" lvl="0" indent="0" algn="just" defTabSz="914400" rtl="0" eaLnBrk="0" fontAlgn="base" latinLnBrk="0" hangingPunct="0">
              <a:lnSpc>
                <a:spcPts val="1185"/>
              </a:lnSpc>
              <a:spcBef>
                <a:spcPct val="30000"/>
              </a:spcBef>
              <a:spcAft>
                <a:spcPts val="0"/>
              </a:spcAft>
              <a:buClrTx/>
              <a:buSzTx/>
              <a:buFontTx/>
              <a:buNone/>
              <a:tabLst/>
              <a:defRPr/>
            </a:pPr>
            <a:r>
              <a:rPr kumimoji="0" lang="it-IT" sz="1200" b="0" i="0" u="none" strike="noStrike" kern="1200" cap="none" spc="4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commessi con violazione delle norme antinfortunistiche  previste per la tutela della salute sul lavoro.</a:t>
            </a:r>
          </a:p>
          <a:p>
            <a:pPr marL="0" marR="0" lvl="0" indent="0" algn="l" defTabSz="914400" rtl="0" eaLnBrk="0" fontAlgn="base" latinLnBrk="0" hangingPunct="0">
              <a:lnSpc>
                <a:spcPts val="100"/>
              </a:lnSpc>
              <a:spcBef>
                <a:spcPct val="30000"/>
              </a:spcBef>
              <a:spcAft>
                <a:spcPts val="440"/>
              </a:spcAft>
              <a:buClrTx/>
              <a:buSzTx/>
              <a:buFontTx/>
              <a:buNone/>
              <a:tabLst/>
              <a:defRPr/>
            </a:pPr>
            <a:endParaRPr lang="it-IT" dirty="0">
              <a:solidFill>
                <a:prstClr val="black"/>
              </a:solidFill>
              <a:latin typeface="Arial" panose="020B0604020202020204" pitchFamily="34" charset="0"/>
              <a:ea typeface="PMingLiU"/>
              <a:cs typeface="Arial" panose="020B0604020202020204" pitchFamily="34" charset="0"/>
            </a:endParaRPr>
          </a:p>
          <a:p>
            <a:pPr marL="0" marR="0" lvl="0" indent="0" algn="l" defTabSz="914400" rtl="0" eaLnBrk="0" fontAlgn="base" latinLnBrk="0" hangingPunct="0">
              <a:lnSpc>
                <a:spcPts val="100"/>
              </a:lnSpc>
              <a:spcBef>
                <a:spcPct val="30000"/>
              </a:spcBef>
              <a:spcAft>
                <a:spcPts val="44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PMingLiU"/>
                <a:cs typeface="Arial" panose="020B0604020202020204" pitchFamily="34" charset="0"/>
              </a:rPr>
              <a:t>Questi</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PMingLiU"/>
                <a:cs typeface="Arial" panose="020B0604020202020204" pitchFamily="34" charset="0"/>
              </a:rPr>
              <a:t> tipi di </a:t>
            </a:r>
            <a:r>
              <a:rPr lang="it-IT" sz="1200" spc="45" dirty="0" smtClean="0">
                <a:solidFill>
                  <a:srgbClr val="000000"/>
                </a:solidFill>
                <a:effectLst/>
                <a:latin typeface="Arial" panose="020B0604020202020204" pitchFamily="34" charset="0"/>
                <a:ea typeface="Times New Roman"/>
                <a:cs typeface="Arial" panose="020B0604020202020204" pitchFamily="34" charset="0"/>
              </a:rPr>
              <a:t>modello di organizzazione e di gestione  per essere</a:t>
            </a:r>
          </a:p>
          <a:p>
            <a:pPr marL="0" marR="0" lvl="0" indent="0" algn="l" defTabSz="914400" rtl="0" eaLnBrk="0" fontAlgn="base" latinLnBrk="0" hangingPunct="0">
              <a:lnSpc>
                <a:spcPts val="100"/>
              </a:lnSpc>
              <a:spcBef>
                <a:spcPct val="30000"/>
              </a:spcBef>
              <a:spcAft>
                <a:spcPts val="440"/>
              </a:spcAft>
              <a:buClrTx/>
              <a:buSzTx/>
              <a:buFontTx/>
              <a:buNone/>
              <a:tabLst/>
              <a:defRPr/>
            </a:pPr>
            <a:r>
              <a:rPr lang="it-IT" sz="1200" spc="45" dirty="0" smtClean="0">
                <a:solidFill>
                  <a:srgbClr val="000000"/>
                </a:solidFill>
                <a:effectLst/>
                <a:latin typeface="Arial" panose="020B0604020202020204" pitchFamily="34" charset="0"/>
                <a:ea typeface="Times New Roman"/>
                <a:cs typeface="Arial" panose="020B0604020202020204" pitchFamily="34" charset="0"/>
              </a:rPr>
              <a:t> idonei ad avere efficacia </a:t>
            </a:r>
            <a:r>
              <a:rPr lang="it-IT" sz="1200" spc="20" dirty="0" smtClean="0">
                <a:solidFill>
                  <a:srgbClr val="000000"/>
                </a:solidFill>
                <a:effectLst/>
                <a:latin typeface="Arial" panose="020B0604020202020204" pitchFamily="34" charset="0"/>
                <a:ea typeface="Times New Roman"/>
                <a:cs typeface="Arial" panose="020B0604020202020204" pitchFamily="34" charset="0"/>
              </a:rPr>
              <a:t>esimente della responsabilità amministrativa e </a:t>
            </a:r>
          </a:p>
          <a:p>
            <a:pPr marL="0" marR="0" lvl="0" indent="0" algn="l" defTabSz="914400" rtl="0" eaLnBrk="0" fontAlgn="base" latinLnBrk="0" hangingPunct="0">
              <a:lnSpc>
                <a:spcPts val="100"/>
              </a:lnSpc>
              <a:spcBef>
                <a:spcPct val="30000"/>
              </a:spcBef>
              <a:spcAft>
                <a:spcPts val="440"/>
              </a:spcAft>
              <a:buClrTx/>
              <a:buSzTx/>
              <a:buFontTx/>
              <a:buNone/>
              <a:tabLst/>
              <a:defRPr/>
            </a:pPr>
            <a:r>
              <a:rPr lang="it-IT" sz="1200" dirty="0" smtClean="0">
                <a:solidFill>
                  <a:srgbClr val="000000"/>
                </a:solidFill>
                <a:effectLst/>
                <a:latin typeface="Arial" panose="020B0604020202020204" pitchFamily="34" charset="0"/>
                <a:ea typeface="Times New Roman"/>
                <a:cs typeface="Arial" panose="020B0604020202020204" pitchFamily="34" charset="0"/>
              </a:rPr>
              <a:t>giuridiche, </a:t>
            </a:r>
          </a:p>
          <a:p>
            <a:pPr fontAlgn="base">
              <a:lnSpc>
                <a:spcPts val="1080"/>
              </a:lnSpc>
              <a:spcBef>
                <a:spcPts val="170"/>
              </a:spcBef>
              <a:spcAft>
                <a:spcPts val="0"/>
              </a:spcAft>
            </a:pPr>
            <a:r>
              <a:rPr lang="it-IT" sz="1200" dirty="0" smtClean="0">
                <a:solidFill>
                  <a:srgbClr val="000000"/>
                </a:solidFill>
                <a:effectLst/>
                <a:latin typeface="Arial" panose="020B0604020202020204" pitchFamily="34" charset="0"/>
                <a:ea typeface="Times New Roman"/>
                <a:cs typeface="Arial" panose="020B0604020202020204" pitchFamily="34" charset="0"/>
              </a:rPr>
              <a:t>delle società e delle associazioni anche prive di personalità giuridica  (di cui al </a:t>
            </a:r>
            <a:r>
              <a:rPr lang="it-IT" sz="1200" dirty="0" err="1" smtClean="0">
                <a:solidFill>
                  <a:srgbClr val="000000"/>
                </a:solidFill>
                <a:effectLst/>
                <a:latin typeface="Arial" panose="020B0604020202020204" pitchFamily="34" charset="0"/>
                <a:ea typeface="Times New Roman"/>
                <a:cs typeface="Arial" panose="020B0604020202020204" pitchFamily="34" charset="0"/>
              </a:rPr>
              <a:t>D.Lgs.</a:t>
            </a:r>
            <a:r>
              <a:rPr lang="it-IT" sz="1200" dirty="0" smtClean="0">
                <a:solidFill>
                  <a:srgbClr val="000000"/>
                </a:solidFill>
                <a:effectLst/>
                <a:latin typeface="Arial" panose="020B0604020202020204" pitchFamily="34" charset="0"/>
                <a:ea typeface="Times New Roman"/>
                <a:cs typeface="Arial" panose="020B0604020202020204" pitchFamily="34" charset="0"/>
              </a:rPr>
              <a:t> 231/2001), debbono essere adottati ed </a:t>
            </a:r>
            <a:r>
              <a:rPr lang="it-IT" sz="1200" i="0" dirty="0" smtClean="0">
                <a:solidFill>
                  <a:srgbClr val="000000"/>
                </a:solidFill>
                <a:effectLst/>
                <a:latin typeface="Arial" panose="020B0604020202020204" pitchFamily="34" charset="0"/>
                <a:ea typeface="Times New Roman"/>
                <a:cs typeface="Arial" panose="020B0604020202020204" pitchFamily="34" charset="0"/>
              </a:rPr>
              <a:t>efficacemente attuati</a:t>
            </a:r>
            <a:r>
              <a:rPr lang="it-IT" sz="1200" i="1" dirty="0" smtClean="0">
                <a:solidFill>
                  <a:srgbClr val="000000"/>
                </a:solidFill>
                <a:effectLst/>
                <a:latin typeface="Arial" panose="020B0604020202020204" pitchFamily="34" charset="0"/>
                <a:ea typeface="Times New Roman"/>
                <a:cs typeface="Arial" panose="020B0604020202020204" pitchFamily="34" charset="0"/>
              </a:rPr>
              <a:t>, </a:t>
            </a:r>
          </a:p>
          <a:p>
            <a:pPr fontAlgn="base">
              <a:lnSpc>
                <a:spcPts val="1080"/>
              </a:lnSpc>
              <a:spcBef>
                <a:spcPts val="170"/>
              </a:spcBef>
              <a:spcAft>
                <a:spcPts val="0"/>
              </a:spcAft>
            </a:pPr>
            <a:r>
              <a:rPr lang="it-IT" sz="1200" dirty="0" smtClean="0">
                <a:solidFill>
                  <a:srgbClr val="000000"/>
                </a:solidFill>
                <a:effectLst/>
                <a:latin typeface="Arial" panose="020B0604020202020204" pitchFamily="34" charset="0"/>
                <a:ea typeface="Times New Roman"/>
                <a:cs typeface="Arial" panose="020B0604020202020204" pitchFamily="34" charset="0"/>
              </a:rPr>
              <a:t>assicurando un sistema aziendale</a:t>
            </a:r>
            <a:r>
              <a:rPr lang="it-IT" sz="1200" baseline="0" dirty="0" smtClean="0">
                <a:solidFill>
                  <a:srgbClr val="000000"/>
                </a:solidFill>
                <a:effectLst/>
                <a:latin typeface="Arial" panose="020B0604020202020204" pitchFamily="34" charset="0"/>
                <a:ea typeface="Times New Roman"/>
                <a:cs typeface="Arial" panose="020B0604020202020204" pitchFamily="34" charset="0"/>
              </a:rPr>
              <a:t> per</a:t>
            </a:r>
            <a:r>
              <a:rPr lang="it-IT" sz="1200" dirty="0" smtClean="0">
                <a:solidFill>
                  <a:srgbClr val="000000"/>
                </a:solidFill>
                <a:effectLst/>
                <a:latin typeface="Arial" panose="020B0604020202020204" pitchFamily="34" charset="0"/>
                <a:ea typeface="Times New Roman"/>
                <a:cs typeface="Arial" panose="020B0604020202020204" pitchFamily="34" charset="0"/>
              </a:rPr>
              <a:t> l'adempimento di tutti gli obblighi giuridici relativi:</a:t>
            </a:r>
            <a:endParaRPr lang="it-IT" sz="1200" dirty="0" smtClean="0">
              <a:solidFill>
                <a:schemeClr val="tx1"/>
              </a:solidFill>
              <a:effectLst/>
              <a:latin typeface="Arial" panose="020B0604020202020204" pitchFamily="34" charset="0"/>
              <a:ea typeface="PMingLiU"/>
              <a:cs typeface="Arial" panose="020B0604020202020204" pitchFamily="34" charset="0"/>
            </a:endParaRPr>
          </a:p>
          <a:p>
            <a:pPr marL="171450" indent="-171450" fontAlgn="base">
              <a:lnSpc>
                <a:spcPts val="1080"/>
              </a:lnSpc>
              <a:spcBef>
                <a:spcPts val="170"/>
              </a:spcBef>
              <a:spcAft>
                <a:spcPts val="0"/>
              </a:spcAft>
              <a:buFont typeface="Wingdings" panose="05000000000000000000" pitchFamily="2" charset="2"/>
              <a:buChar char="§"/>
            </a:pPr>
            <a:r>
              <a:rPr lang="it-IT" sz="1200" dirty="0" smtClean="0">
                <a:solidFill>
                  <a:srgbClr val="000000"/>
                </a:solidFill>
                <a:effectLst/>
                <a:latin typeface="Arial" panose="020B0604020202020204" pitchFamily="34" charset="0"/>
                <a:ea typeface="Times New Roman"/>
                <a:cs typeface="Arial" panose="020B0604020202020204" pitchFamily="34" charset="0"/>
              </a:rPr>
              <a:t>al rispetto degli standard tecnico-strutturali di legge ad attrezzature, impianti, luoghi di lavoro, agenti chimici e biologici;</a:t>
            </a:r>
          </a:p>
          <a:p>
            <a:pPr marL="171450" indent="-171450" fontAlgn="base">
              <a:lnSpc>
                <a:spcPts val="1080"/>
              </a:lnSpc>
              <a:spcBef>
                <a:spcPts val="170"/>
              </a:spcBef>
              <a:spcAft>
                <a:spcPts val="0"/>
              </a:spcAft>
              <a:buFont typeface="Wingdings" panose="05000000000000000000" pitchFamily="2" charset="2"/>
              <a:buChar char="§"/>
            </a:pPr>
            <a:r>
              <a:rPr lang="it-IT" sz="1200" dirty="0" smtClean="0">
                <a:solidFill>
                  <a:srgbClr val="000000"/>
                </a:solidFill>
                <a:effectLst/>
                <a:latin typeface="Arial" panose="020B0604020202020204" pitchFamily="34" charset="0"/>
                <a:ea typeface="Times New Roman"/>
                <a:cs typeface="Arial" panose="020B0604020202020204" pitchFamily="34" charset="0"/>
              </a:rPr>
              <a:t>all'acquisizione di documentazioni e certificazioni obbligatorie  di legge;</a:t>
            </a:r>
          </a:p>
          <a:p>
            <a:pPr marL="171450" indent="-171450" fontAlgn="base">
              <a:lnSpc>
                <a:spcPts val="1080"/>
              </a:lnSpc>
              <a:spcBef>
                <a:spcPts val="170"/>
              </a:spcBef>
              <a:spcAft>
                <a:spcPts val="0"/>
              </a:spcAft>
              <a:buFont typeface="Wingdings" panose="05000000000000000000" pitchFamily="2" charset="2"/>
              <a:buChar char="§"/>
            </a:pPr>
            <a:r>
              <a:rPr lang="it-IT" sz="1200" dirty="0" smtClean="0">
                <a:solidFill>
                  <a:srgbClr val="000000"/>
                </a:solidFill>
                <a:effectLst/>
                <a:latin typeface="Arial" panose="020B0604020202020204" pitchFamily="34" charset="0"/>
                <a:ea typeface="Times New Roman"/>
                <a:cs typeface="Arial" panose="020B0604020202020204" pitchFamily="34" charset="0"/>
              </a:rPr>
              <a:t>alle periodiche verifiche dell'applicazione e dell'efficacia</a:t>
            </a:r>
            <a:r>
              <a:rPr lang="it-IT" sz="1200" baseline="0" dirty="0" smtClean="0">
                <a:solidFill>
                  <a:srgbClr val="000000"/>
                </a:solidFill>
                <a:effectLst/>
                <a:latin typeface="Arial" panose="020B0604020202020204" pitchFamily="34" charset="0"/>
                <a:ea typeface="Times New Roman"/>
                <a:cs typeface="Arial" panose="020B0604020202020204" pitchFamily="34" charset="0"/>
              </a:rPr>
              <a:t> delle</a:t>
            </a:r>
            <a:r>
              <a:rPr lang="it-IT" sz="1200" dirty="0" smtClean="0">
                <a:solidFill>
                  <a:srgbClr val="000000"/>
                </a:solidFill>
                <a:effectLst/>
                <a:latin typeface="Arial" panose="020B0604020202020204" pitchFamily="34" charset="0"/>
                <a:ea typeface="Times New Roman"/>
                <a:cs typeface="Arial" panose="020B0604020202020204" pitchFamily="34" charset="0"/>
              </a:rPr>
              <a:t> procedure adottate;</a:t>
            </a:r>
          </a:p>
          <a:p>
            <a:pPr marL="171450" indent="-171450" fontAlgn="base">
              <a:lnSpc>
                <a:spcPts val="1080"/>
              </a:lnSpc>
              <a:spcBef>
                <a:spcPts val="170"/>
              </a:spcBef>
              <a:spcAft>
                <a:spcPts val="0"/>
              </a:spcAft>
              <a:buFont typeface="Wingdings" panose="05000000000000000000" pitchFamily="2" charset="2"/>
              <a:buChar char="§"/>
            </a:pPr>
            <a:r>
              <a:rPr lang="it-IT" sz="1200" u="none" strike="noStrike" spc="60" dirty="0" smtClean="0">
                <a:solidFill>
                  <a:srgbClr val="000000"/>
                </a:solidFill>
                <a:effectLst/>
                <a:latin typeface="Arial" panose="020B0604020202020204" pitchFamily="34" charset="0"/>
                <a:ea typeface="Times New Roman"/>
                <a:cs typeface="Arial" panose="020B0604020202020204" pitchFamily="34" charset="0"/>
              </a:rPr>
              <a:t>alla attività di valutazione dei rischi e di predisposizione delle</a:t>
            </a:r>
            <a:r>
              <a:rPr lang="it-IT" sz="1200" u="none" strike="noStrike" spc="60" baseline="0" dirty="0" smtClean="0">
                <a:solidFill>
                  <a:srgbClr val="000000"/>
                </a:solidFill>
                <a:effectLst/>
                <a:latin typeface="Arial" panose="020B0604020202020204" pitchFamily="34" charset="0"/>
                <a:ea typeface="Times New Roman"/>
                <a:cs typeface="Arial" panose="020B0604020202020204" pitchFamily="34" charset="0"/>
              </a:rPr>
              <a:t> misure di </a:t>
            </a:r>
            <a:r>
              <a:rPr lang="it-IT" sz="1200" u="none" strike="noStrike" spc="60" dirty="0" smtClean="0">
                <a:solidFill>
                  <a:srgbClr val="000000"/>
                </a:solidFill>
                <a:effectLst/>
                <a:latin typeface="Arial" panose="020B0604020202020204" pitchFamily="34" charset="0"/>
                <a:ea typeface="Times New Roman"/>
                <a:cs typeface="Arial" panose="020B0604020202020204" pitchFamily="34" charset="0"/>
              </a:rPr>
              <a:t> prevenzione e protezione conseguenti;</a:t>
            </a:r>
          </a:p>
          <a:p>
            <a:pPr marL="171450" indent="-171450" fontAlgn="base">
              <a:lnSpc>
                <a:spcPts val="1080"/>
              </a:lnSpc>
              <a:spcBef>
                <a:spcPts val="170"/>
              </a:spcBef>
              <a:spcAft>
                <a:spcPts val="0"/>
              </a:spcAft>
              <a:buFont typeface="Wingdings" panose="05000000000000000000" pitchFamily="2" charset="2"/>
              <a:buChar char="§"/>
            </a:pPr>
            <a:r>
              <a:rPr lang="it-IT" sz="1200" u="none" strike="noStrike" spc="60" dirty="0" smtClean="0">
                <a:solidFill>
                  <a:srgbClr val="000000"/>
                </a:solidFill>
                <a:effectLst/>
                <a:latin typeface="Arial" panose="020B0604020202020204" pitchFamily="34" charset="0"/>
                <a:ea typeface="Times New Roman"/>
                <a:cs typeface="Arial" panose="020B0604020202020204" pitchFamily="34" charset="0"/>
              </a:rPr>
              <a:t>alla attività di natura organizzativa, quali emergenze, primo soccorso, gestione degli appalti, riunioni periodiche di sicurezza, </a:t>
            </a:r>
            <a:r>
              <a:rPr lang="it-IT" sz="1200" i="0" u="none" strike="noStrike" spc="60" dirty="0" smtClean="0">
                <a:solidFill>
                  <a:srgbClr val="000000"/>
                </a:solidFill>
                <a:effectLst/>
                <a:latin typeface="Arial" panose="020B0604020202020204" pitchFamily="34" charset="0"/>
                <a:ea typeface="Times New Roman"/>
                <a:cs typeface="Arial" panose="020B0604020202020204" pitchFamily="34" charset="0"/>
              </a:rPr>
              <a:t>consultazioni de</a:t>
            </a:r>
            <a:r>
              <a:rPr lang="it-IT" sz="1200" u="none" strike="noStrike" spc="60" dirty="0" smtClean="0">
                <a:solidFill>
                  <a:srgbClr val="000000"/>
                </a:solidFill>
                <a:effectLst/>
                <a:latin typeface="Arial" panose="020B0604020202020204" pitchFamily="34" charset="0"/>
                <a:ea typeface="Times New Roman"/>
                <a:cs typeface="Arial" panose="020B0604020202020204" pitchFamily="34" charset="0"/>
              </a:rPr>
              <a:t>i RLS;</a:t>
            </a:r>
          </a:p>
          <a:p>
            <a:pPr marL="171450" indent="-171450" fontAlgn="base">
              <a:lnSpc>
                <a:spcPts val="1080"/>
              </a:lnSpc>
              <a:spcBef>
                <a:spcPts val="170"/>
              </a:spcBef>
              <a:spcAft>
                <a:spcPts val="0"/>
              </a:spcAft>
              <a:buFont typeface="Wingdings" panose="05000000000000000000" pitchFamily="2" charset="2"/>
              <a:buChar char="§"/>
            </a:pPr>
            <a:r>
              <a:rPr lang="it-IT" sz="1200" u="none" strike="noStrike" spc="60" dirty="0" smtClean="0">
                <a:solidFill>
                  <a:srgbClr val="000000"/>
                </a:solidFill>
                <a:effectLst/>
                <a:latin typeface="Arial" panose="020B0604020202020204" pitchFamily="34" charset="0"/>
                <a:ea typeface="Times New Roman"/>
                <a:cs typeface="Arial" panose="020B0604020202020204" pitchFamily="34" charset="0"/>
              </a:rPr>
              <a:t>alla attività</a:t>
            </a:r>
            <a:r>
              <a:rPr lang="it-IT" sz="1200" u="none" strike="noStrike" spc="60" baseline="0" dirty="0" smtClean="0">
                <a:solidFill>
                  <a:srgbClr val="000000"/>
                </a:solidFill>
                <a:effectLst/>
                <a:latin typeface="Arial" panose="020B0604020202020204" pitchFamily="34" charset="0"/>
                <a:ea typeface="Times New Roman"/>
                <a:cs typeface="Arial" panose="020B0604020202020204" pitchFamily="34" charset="0"/>
              </a:rPr>
              <a:t> </a:t>
            </a:r>
            <a:r>
              <a:rPr lang="it-IT" sz="1200" spc="40" dirty="0" smtClean="0">
                <a:solidFill>
                  <a:srgbClr val="000000"/>
                </a:solidFill>
                <a:effectLst/>
                <a:latin typeface="Arial" panose="020B0604020202020204" pitchFamily="34" charset="0"/>
                <a:ea typeface="Times New Roman"/>
                <a:cs typeface="Arial" panose="020B0604020202020204" pitchFamily="34" charset="0"/>
              </a:rPr>
              <a:t>di sorveglianza sanitaria;</a:t>
            </a:r>
            <a:endParaRPr lang="it-IT" sz="1200" spc="0" dirty="0" smtClean="0">
              <a:solidFill>
                <a:schemeClr val="tx1"/>
              </a:solidFill>
              <a:effectLst/>
              <a:latin typeface="Arial" panose="020B0604020202020204" pitchFamily="34" charset="0"/>
              <a:ea typeface="PMingLiU"/>
              <a:cs typeface="Arial" panose="020B0604020202020204" pitchFamily="34" charset="0"/>
            </a:endParaRPr>
          </a:p>
          <a:p>
            <a:pPr marL="171450" indent="-171450" fontAlgn="base">
              <a:lnSpc>
                <a:spcPts val="1080"/>
              </a:lnSpc>
              <a:spcBef>
                <a:spcPts val="170"/>
              </a:spcBef>
              <a:spcAft>
                <a:spcPts val="0"/>
              </a:spcAft>
              <a:buFont typeface="Wingdings" panose="05000000000000000000" pitchFamily="2" charset="2"/>
              <a:buChar char="§"/>
            </a:pPr>
            <a:r>
              <a:rPr lang="it-IT" sz="1200" u="none" strike="noStrike" spc="0" dirty="0" smtClean="0">
                <a:solidFill>
                  <a:schemeClr val="tx1"/>
                </a:solidFill>
                <a:effectLst/>
                <a:latin typeface="Arial" panose="020B0604020202020204" pitchFamily="34" charset="0"/>
                <a:ea typeface="PMingLiU"/>
                <a:cs typeface="Arial" panose="020B0604020202020204" pitchFamily="34" charset="0"/>
              </a:rPr>
              <a:t>alla attività</a:t>
            </a:r>
            <a:r>
              <a:rPr lang="it-IT" sz="1200" u="none" strike="noStrike" spc="0" baseline="0" dirty="0" smtClean="0">
                <a:solidFill>
                  <a:schemeClr val="tx1"/>
                </a:solidFill>
                <a:effectLst/>
                <a:latin typeface="Arial" panose="020B0604020202020204" pitchFamily="34" charset="0"/>
                <a:ea typeface="PMingLiU"/>
                <a:cs typeface="Arial" panose="020B0604020202020204" pitchFamily="34" charset="0"/>
              </a:rPr>
              <a:t> </a:t>
            </a:r>
            <a:r>
              <a:rPr lang="it-IT" sz="1200" u="none" strike="noStrike" spc="45" dirty="0" smtClean="0">
                <a:solidFill>
                  <a:srgbClr val="000000"/>
                </a:solidFill>
                <a:effectLst/>
                <a:latin typeface="Arial" panose="020B0604020202020204" pitchFamily="34" charset="0"/>
                <a:ea typeface="Times New Roman"/>
                <a:cs typeface="Arial" panose="020B0604020202020204" pitchFamily="34" charset="0"/>
              </a:rPr>
              <a:t>di informazione e formazione dei lavoratori;</a:t>
            </a:r>
            <a:endParaRPr lang="it-IT" sz="1200" u="none" strike="noStrike" spc="60" dirty="0" smtClean="0">
              <a:solidFill>
                <a:schemeClr val="tx1"/>
              </a:solidFill>
              <a:effectLst/>
              <a:latin typeface="Arial" panose="020B0604020202020204" pitchFamily="34" charset="0"/>
              <a:ea typeface="Times New Roman"/>
              <a:cs typeface="Arial" panose="020B0604020202020204" pitchFamily="34" charset="0"/>
            </a:endParaRPr>
          </a:p>
          <a:p>
            <a:pPr marL="171450" indent="-171450" fontAlgn="base">
              <a:lnSpc>
                <a:spcPts val="1080"/>
              </a:lnSpc>
              <a:spcBef>
                <a:spcPts val="170"/>
              </a:spcBef>
              <a:spcAft>
                <a:spcPts val="0"/>
              </a:spcAft>
              <a:buFont typeface="Wingdings" panose="05000000000000000000" pitchFamily="2" charset="2"/>
              <a:buChar char="§"/>
            </a:pPr>
            <a:r>
              <a:rPr lang="it-IT" sz="1200" u="none" strike="noStrike" spc="60" dirty="0" smtClean="0">
                <a:solidFill>
                  <a:srgbClr val="000000"/>
                </a:solidFill>
                <a:effectLst/>
                <a:latin typeface="Arial" panose="020B0604020202020204" pitchFamily="34" charset="0"/>
                <a:ea typeface="Times New Roman"/>
                <a:cs typeface="Arial" panose="020B0604020202020204" pitchFamily="34" charset="0"/>
              </a:rPr>
              <a:t>alla attività di vigilanza con riferimento al rispetto delle procedure e istruzioni di lavoro in sicurezza da parte dei lavoratori</a:t>
            </a:r>
          </a:p>
          <a:p>
            <a:pPr marL="0" indent="0" fontAlgn="base">
              <a:lnSpc>
                <a:spcPts val="1080"/>
              </a:lnSpc>
              <a:spcBef>
                <a:spcPts val="170"/>
              </a:spcBef>
              <a:spcAft>
                <a:spcPts val="0"/>
              </a:spcAft>
              <a:buFont typeface="Wingdings" panose="05000000000000000000" pitchFamily="2" charset="2"/>
              <a:buNone/>
            </a:pPr>
            <a:r>
              <a:rPr lang="it-IT" sz="1200" spc="45" dirty="0" smtClean="0">
                <a:solidFill>
                  <a:srgbClr val="000000"/>
                </a:solidFill>
                <a:effectLst/>
                <a:latin typeface="Arial" panose="020B0604020202020204" pitchFamily="34" charset="0"/>
                <a:ea typeface="Times New Roman"/>
                <a:cs typeface="Arial" panose="020B0604020202020204" pitchFamily="34" charset="0"/>
              </a:rPr>
              <a:t>I modelli organizzativi e gestionali debbono inoltre prevedere</a:t>
            </a:r>
          </a:p>
          <a:p>
            <a:pPr marL="171450" indent="-171450" fontAlgn="base">
              <a:lnSpc>
                <a:spcPts val="1080"/>
              </a:lnSpc>
              <a:spcBef>
                <a:spcPts val="170"/>
              </a:spcBef>
              <a:spcAft>
                <a:spcPts val="0"/>
              </a:spcAft>
              <a:buFont typeface="Arial" panose="020B0604020202020204" pitchFamily="34" charset="0"/>
              <a:buChar char="•"/>
            </a:pPr>
            <a:r>
              <a:rPr lang="it-IT" sz="1200" u="none" strike="noStrike" spc="60" dirty="0" smtClean="0">
                <a:solidFill>
                  <a:srgbClr val="000000"/>
                </a:solidFill>
                <a:effectLst/>
                <a:latin typeface="Arial" panose="020B0604020202020204" pitchFamily="34" charset="0"/>
                <a:ea typeface="Times New Roman"/>
                <a:cs typeface="Arial" panose="020B0604020202020204" pitchFamily="34" charset="0"/>
              </a:rPr>
              <a:t>idonei sistemi di registrazione dell'avvenuta attuazione delle attività;</a:t>
            </a:r>
          </a:p>
          <a:p>
            <a:pPr marL="171450" indent="-171450" fontAlgn="base">
              <a:lnSpc>
                <a:spcPts val="1080"/>
              </a:lnSpc>
              <a:spcBef>
                <a:spcPts val="170"/>
              </a:spcBef>
              <a:spcAft>
                <a:spcPts val="0"/>
              </a:spcAft>
              <a:buFont typeface="Arial" panose="020B0604020202020204" pitchFamily="34" charset="0"/>
              <a:buChar char="•"/>
            </a:pPr>
            <a:r>
              <a:rPr lang="it-IT" sz="1200" u="none" strike="noStrike" spc="60" dirty="0" smtClean="0">
                <a:solidFill>
                  <a:srgbClr val="000000"/>
                </a:solidFill>
                <a:effectLst/>
                <a:latin typeface="Arial" panose="020B0604020202020204" pitchFamily="34" charset="0"/>
                <a:ea typeface="Times New Roman"/>
                <a:cs typeface="Arial" panose="020B0604020202020204" pitchFamily="34" charset="0"/>
              </a:rPr>
              <a:t>in ogni caso prevedere, per quanto richiesto dalla natura</a:t>
            </a:r>
            <a:r>
              <a:rPr lang="it-IT" sz="1200" u="none" strike="noStrike" spc="60" baseline="0" dirty="0" smtClean="0">
                <a:solidFill>
                  <a:srgbClr val="000000"/>
                </a:solidFill>
                <a:effectLst/>
                <a:latin typeface="Arial" panose="020B0604020202020204" pitchFamily="34" charset="0"/>
                <a:ea typeface="Times New Roman"/>
                <a:cs typeface="Arial" panose="020B0604020202020204" pitchFamily="34" charset="0"/>
              </a:rPr>
              <a:t>, dalle dimensioni</a:t>
            </a:r>
            <a:r>
              <a:rPr lang="it-IT" sz="1200" u="none" strike="noStrike" spc="60" dirty="0" smtClean="0">
                <a:solidFill>
                  <a:srgbClr val="000000"/>
                </a:solidFill>
                <a:effectLst/>
                <a:latin typeface="Arial" panose="020B0604020202020204" pitchFamily="34" charset="0"/>
                <a:ea typeface="Times New Roman"/>
                <a:cs typeface="Arial" panose="020B0604020202020204" pitchFamily="34" charset="0"/>
              </a:rPr>
              <a:t> dell'organizzazione e dal tipo di attività svolta,</a:t>
            </a:r>
          </a:p>
          <a:p>
            <a:pPr marL="0" indent="0" fontAlgn="base">
              <a:lnSpc>
                <a:spcPts val="1080"/>
              </a:lnSpc>
              <a:spcBef>
                <a:spcPts val="170"/>
              </a:spcBef>
              <a:spcAft>
                <a:spcPts val="0"/>
              </a:spcAft>
              <a:buFont typeface="Arial" panose="020B0604020202020204" pitchFamily="34" charset="0"/>
              <a:buNone/>
            </a:pPr>
            <a:r>
              <a:rPr lang="it-IT" sz="1200" u="none" strike="noStrike" spc="60" baseline="0" dirty="0" smtClean="0">
                <a:solidFill>
                  <a:srgbClr val="000000"/>
                </a:solidFill>
                <a:effectLst/>
                <a:latin typeface="Arial" panose="020B0604020202020204" pitchFamily="34" charset="0"/>
                <a:ea typeface="Times New Roman"/>
                <a:cs typeface="Arial" panose="020B0604020202020204" pitchFamily="34" charset="0"/>
              </a:rPr>
              <a:t>   una ar</a:t>
            </a:r>
            <a:r>
              <a:rPr lang="it-IT" sz="1200" u="none" strike="noStrike" spc="60" dirty="0" smtClean="0">
                <a:solidFill>
                  <a:srgbClr val="000000"/>
                </a:solidFill>
                <a:effectLst/>
                <a:latin typeface="Arial" panose="020B0604020202020204" pitchFamily="34" charset="0"/>
                <a:ea typeface="Times New Roman"/>
                <a:cs typeface="Arial" panose="020B0604020202020204" pitchFamily="34" charset="0"/>
              </a:rPr>
              <a:t>ticolazione di funzioni che assicuri le competenze tecniche</a:t>
            </a:r>
            <a:r>
              <a:rPr lang="it-IT" sz="1200" u="none" strike="noStrike" spc="60" baseline="0" dirty="0" smtClean="0">
                <a:solidFill>
                  <a:srgbClr val="000000"/>
                </a:solidFill>
                <a:effectLst/>
                <a:latin typeface="Arial" panose="020B0604020202020204" pitchFamily="34" charset="0"/>
                <a:ea typeface="Times New Roman"/>
                <a:cs typeface="Arial" panose="020B0604020202020204" pitchFamily="34" charset="0"/>
              </a:rPr>
              <a:t> </a:t>
            </a:r>
            <a:r>
              <a:rPr lang="it-IT" sz="1200" dirty="0" smtClean="0">
                <a:solidFill>
                  <a:srgbClr val="000000"/>
                </a:solidFill>
                <a:effectLst/>
                <a:latin typeface="Arial" panose="020B0604020202020204" pitchFamily="34" charset="0"/>
                <a:ea typeface="Times New Roman"/>
                <a:cs typeface="Arial" panose="020B0604020202020204" pitchFamily="34" charset="0"/>
              </a:rPr>
              <a:t> necessarie per la verifica, valutazione, gestione e controllo del</a:t>
            </a:r>
            <a:r>
              <a:rPr lang="it-IT" sz="1200" baseline="0" dirty="0" smtClean="0">
                <a:solidFill>
                  <a:srgbClr val="000000"/>
                </a:solidFill>
                <a:effectLst/>
                <a:latin typeface="Arial" panose="020B0604020202020204" pitchFamily="34" charset="0"/>
                <a:ea typeface="Times New Roman"/>
                <a:cs typeface="Arial" panose="020B0604020202020204" pitchFamily="34" charset="0"/>
              </a:rPr>
              <a:t> </a:t>
            </a:r>
            <a:r>
              <a:rPr lang="it-IT" sz="1200" dirty="0" smtClean="0">
                <a:solidFill>
                  <a:srgbClr val="000000"/>
                </a:solidFill>
                <a:effectLst/>
                <a:latin typeface="Arial" panose="020B0604020202020204" pitchFamily="34" charset="0"/>
                <a:ea typeface="Times New Roman"/>
                <a:cs typeface="Arial" panose="020B0604020202020204" pitchFamily="34" charset="0"/>
              </a:rPr>
              <a:t>rischio, nonché un sistema </a:t>
            </a:r>
          </a:p>
          <a:p>
            <a:pPr marL="0" indent="0" fontAlgn="base">
              <a:lnSpc>
                <a:spcPts val="1080"/>
              </a:lnSpc>
              <a:spcBef>
                <a:spcPts val="170"/>
              </a:spcBef>
              <a:spcAft>
                <a:spcPts val="0"/>
              </a:spcAft>
              <a:buFont typeface="Arial" panose="020B0604020202020204" pitchFamily="34" charset="0"/>
              <a:buNone/>
            </a:pPr>
            <a:r>
              <a:rPr lang="it-IT" sz="1200" dirty="0" smtClean="0">
                <a:solidFill>
                  <a:srgbClr val="000000"/>
                </a:solidFill>
                <a:effectLst/>
                <a:latin typeface="Arial" panose="020B0604020202020204" pitchFamily="34" charset="0"/>
                <a:ea typeface="Times New Roman"/>
                <a:cs typeface="Arial" panose="020B0604020202020204" pitchFamily="34" charset="0"/>
              </a:rPr>
              <a:t>    disciplinare idoneo a sanzionare mancato rispetto delle misure indicate nel modello;</a:t>
            </a:r>
          </a:p>
          <a:p>
            <a:pPr marL="285750" indent="-285750" fontAlgn="base">
              <a:lnSpc>
                <a:spcPts val="1080"/>
              </a:lnSpc>
              <a:spcBef>
                <a:spcPts val="170"/>
              </a:spcBef>
              <a:spcAft>
                <a:spcPts val="0"/>
              </a:spcAft>
              <a:buFont typeface="Arial" panose="020B0604020202020204" pitchFamily="34" charset="0"/>
              <a:buChar char="•"/>
            </a:pPr>
            <a:r>
              <a:rPr lang="it-IT" sz="1200" u="none" strike="noStrike" spc="25" dirty="0" smtClean="0">
                <a:solidFill>
                  <a:srgbClr val="000000"/>
                </a:solidFill>
                <a:effectLst/>
                <a:latin typeface="Arial" panose="020B0604020202020204" pitchFamily="34" charset="0"/>
                <a:ea typeface="Times New Roman"/>
                <a:cs typeface="Arial" panose="020B0604020202020204" pitchFamily="34" charset="0"/>
              </a:rPr>
              <a:t>un idoneo sistema di controllo sull'attuazione del modello e sul mantenimento nel tempo delle condizioni di idoneità delle misure adottate.                                       Il riesame e l'eventuale modifica del modello organizzativo devono essere adottati, allorquando siano scoperte violazioni significative delle norme relative alla prevenzione degli infortuni e all'igiene sul lavoro, ovvero in occasione di mutamenti nell'organizzazione e nell'</a:t>
            </a:r>
            <a:r>
              <a:rPr lang="it-IT" sz="1200" u="none" strike="noStrike" spc="25" dirty="0" err="1" smtClean="0">
                <a:solidFill>
                  <a:srgbClr val="000000"/>
                </a:solidFill>
                <a:effectLst/>
                <a:latin typeface="Arial" panose="020B0604020202020204" pitchFamily="34" charset="0"/>
                <a:ea typeface="Times New Roman"/>
                <a:cs typeface="Arial" panose="020B0604020202020204" pitchFamily="34" charset="0"/>
              </a:rPr>
              <a:t>attvità</a:t>
            </a:r>
            <a:r>
              <a:rPr lang="it-IT" sz="1200" u="none" strike="noStrike" spc="25" dirty="0" smtClean="0">
                <a:solidFill>
                  <a:srgbClr val="000000"/>
                </a:solidFill>
                <a:effectLst/>
                <a:latin typeface="Arial" panose="020B0604020202020204" pitchFamily="34" charset="0"/>
                <a:ea typeface="Times New Roman"/>
                <a:cs typeface="Arial" panose="020B0604020202020204" pitchFamily="34" charset="0"/>
              </a:rPr>
              <a:t> in relazione al progresso scientifico e tecnologico.</a:t>
            </a:r>
          </a:p>
          <a:p>
            <a:pPr marL="0" indent="0" fontAlgn="base">
              <a:lnSpc>
                <a:spcPts val="1080"/>
              </a:lnSpc>
              <a:spcBef>
                <a:spcPts val="170"/>
              </a:spcBef>
              <a:spcAft>
                <a:spcPts val="0"/>
              </a:spcAft>
              <a:buFont typeface="Arial" panose="020B0604020202020204" pitchFamily="34" charset="0"/>
              <a:buNone/>
            </a:pPr>
            <a:endParaRPr lang="it-IT" sz="1200" dirty="0" smtClean="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19</a:t>
            </a:fld>
            <a:endParaRPr lang="it-IT"/>
          </a:p>
        </p:txBody>
      </p:sp>
    </p:spTree>
    <p:extLst>
      <p:ext uri="{BB962C8B-B14F-4D97-AF65-F5344CB8AC3E}">
        <p14:creationId xmlns:p14="http://schemas.microsoft.com/office/powerpoint/2010/main" xmlns="" val="1454417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fontAlgn="base">
              <a:lnSpc>
                <a:spcPts val="1080"/>
              </a:lnSpc>
              <a:spcBef>
                <a:spcPts val="170"/>
              </a:spcBef>
              <a:spcAft>
                <a:spcPts val="0"/>
              </a:spcAft>
              <a:buFont typeface="Arial" panose="020B0604020202020204" pitchFamily="34" charset="0"/>
              <a:buNone/>
            </a:pPr>
            <a:endParaRPr lang="it-IT" sz="1600" dirty="0" smtClean="0"/>
          </a:p>
          <a:p>
            <a:pPr marL="0" indent="0" fontAlgn="base">
              <a:lnSpc>
                <a:spcPts val="1080"/>
              </a:lnSpc>
              <a:spcBef>
                <a:spcPts val="170"/>
              </a:spcBef>
              <a:spcAft>
                <a:spcPts val="0"/>
              </a:spcAft>
              <a:buFont typeface="Arial" panose="020B0604020202020204" pitchFamily="34" charset="0"/>
              <a:buNone/>
            </a:pPr>
            <a:r>
              <a:rPr lang="it-IT" sz="1200" dirty="0" smtClean="0">
                <a:latin typeface="Arial" panose="020B0604020202020204" pitchFamily="34" charset="0"/>
                <a:cs typeface="Arial" panose="020B0604020202020204" pitchFamily="34" charset="0"/>
              </a:rPr>
              <a:t>Il datore di lavoro può fare la </a:t>
            </a:r>
            <a:r>
              <a:rPr lang="it-IT" sz="1200" b="1" dirty="0" smtClean="0">
                <a:latin typeface="Arial" panose="020B0604020202020204" pitchFamily="34" charset="0"/>
                <a:cs typeface="Arial" panose="020B0604020202020204" pitchFamily="34" charset="0"/>
              </a:rPr>
              <a:t>valutazione dei rischi standard</a:t>
            </a:r>
            <a:r>
              <a:rPr lang="it-IT" sz="1200" dirty="0" smtClean="0">
                <a:latin typeface="Arial" panose="020B0604020202020204" pitchFamily="34" charset="0"/>
                <a:cs typeface="Arial" panose="020B0604020202020204" pitchFamily="34" charset="0"/>
              </a:rPr>
              <a:t> e può invece seguire le </a:t>
            </a:r>
            <a:r>
              <a:rPr lang="it-IT" sz="1200" b="1" dirty="0" smtClean="0">
                <a:latin typeface="Arial" panose="020B0604020202020204" pitchFamily="34" charset="0"/>
                <a:cs typeface="Arial" panose="020B0604020202020204" pitchFamily="34" charset="0"/>
              </a:rPr>
              <a:t>procedure standardizzate in sostituzione della tanto discussa autocertificazione</a:t>
            </a:r>
            <a:r>
              <a:rPr lang="it-IT" sz="1200" dirty="0" smtClean="0">
                <a:latin typeface="Arial" panose="020B0604020202020204" pitchFamily="34" charset="0"/>
                <a:cs typeface="Arial" panose="020B0604020202020204" pitchFamily="34" charset="0"/>
              </a:rPr>
              <a:t>. Fino al 30 giugno 2013, infatti, le aziende fino a 10 lavoratori, salvo quelle a rischio rilevante, potevano dimostrare l’avvenuta valutazione dei rischi attraverso la cosiddetta “autocertificazione”. Consistente, in genere, in poche righe che contenessero la dicitura “il datore di lavoro ha effettuato la valutazione dei rischi”. Tutto ciò non lo aiutava in caso di infortuni e malattie professionali e non serviva a capire quali erano i rischi effettivi e quindi ad evitare i conseguenti infortuni e malattie professionali. Dimostrata quindi l’inefficienza della “super-scorciatoia dell’autocertificazione dei rischi”, il legislatore l’ha vietata, disponendo che dal 1° luglio 2013, anche le aziende che occupano fino a 10 lavoratori, debbano possedere il documento di valutazione che analizzi tutti i rischi presenti in azienda, il </a:t>
            </a:r>
            <a:r>
              <a:rPr lang="it-IT" sz="1200" b="1" dirty="0" smtClean="0">
                <a:latin typeface="Arial" panose="020B0604020202020204" pitchFamily="34" charset="0"/>
                <a:cs typeface="Arial" panose="020B0604020202020204" pitchFamily="34" charset="0"/>
              </a:rPr>
              <a:t>DVR</a:t>
            </a:r>
            <a:r>
              <a:rPr lang="it-IT" sz="1200" dirty="0" smtClean="0">
                <a:latin typeface="Arial" panose="020B0604020202020204" pitchFamily="34" charset="0"/>
                <a:cs typeface="Arial" panose="020B0604020202020204" pitchFamily="34" charset="0"/>
              </a:rPr>
              <a:t>. Esso deve indicare i requisiti di sicurezza adottati e definire il programma di interventi per mantenere o migliorare i livelli di prevenzione degli infortuni e delle malattie professionali.</a:t>
            </a:r>
            <a:endParaRPr lang="it-IT" sz="1200" u="none" strike="noStrike" spc="25" dirty="0" smtClean="0">
              <a:solidFill>
                <a:srgbClr val="000000"/>
              </a:solidFill>
              <a:effectLst/>
              <a:latin typeface="Arial" panose="020B0604020202020204" pitchFamily="34" charset="0"/>
              <a:ea typeface="Symbol"/>
              <a:cs typeface="Arial" panose="020B0604020202020204" pitchFamily="34" charset="0"/>
            </a:endParaRPr>
          </a:p>
          <a:p>
            <a:pPr marL="0" indent="0" fontAlgn="base">
              <a:lnSpc>
                <a:spcPts val="1080"/>
              </a:lnSpc>
              <a:spcBef>
                <a:spcPts val="170"/>
              </a:spcBef>
              <a:spcAft>
                <a:spcPts val="0"/>
              </a:spcAft>
              <a:buFont typeface="Arial" panose="020B0604020202020204" pitchFamily="34" charset="0"/>
              <a:buNone/>
            </a:pPr>
            <a:endParaRPr lang="it-IT" sz="2000" u="none" strike="noStrike" spc="25" dirty="0" smtClean="0">
              <a:effectLst/>
              <a:latin typeface="Symbol"/>
              <a:ea typeface="Symbol"/>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20</a:t>
            </a:fld>
            <a:endParaRPr lang="it-IT"/>
          </a:p>
        </p:txBody>
      </p:sp>
    </p:spTree>
    <p:extLst>
      <p:ext uri="{BB962C8B-B14F-4D97-AF65-F5344CB8AC3E}">
        <p14:creationId xmlns:p14="http://schemas.microsoft.com/office/powerpoint/2010/main" xmlns="" val="1454417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Si deve strutturare la valutazione nel senso di garantire che  si tiene conto di tutti i rischi e pericoli degni di nota;  identificato il rischio iniziare la valutazione dai principi fondamentali, studiando la possibilità di eliminarlo in base all' esistenza o meno di un principio di causalità. </a:t>
            </a:r>
          </a:p>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Per la valutazione dei rischi si deve utilizzare una  procedura che tenga presente specifiche raccomandazioni quali:</a:t>
            </a:r>
          </a:p>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osservazione dell'ambiente di lavoro; </a:t>
            </a:r>
          </a:p>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identificazione dei compiti eseguiti sul posto di lavoro; </a:t>
            </a:r>
          </a:p>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esame dei compiti eseguiti sul posto di lavoro; </a:t>
            </a:r>
          </a:p>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osservazione se vengono rispettate le procedure di sicurezza; </a:t>
            </a:r>
          </a:p>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esame dei modelli di lavoro; </a:t>
            </a:r>
          </a:p>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esame dei fattori esterni che possono avere effetti sul posto di lavoro; </a:t>
            </a:r>
          </a:p>
          <a:p>
            <a:pPr marL="171450" marR="0" lvl="0" indent="-171450" algn="l" defTabSz="456847" rtl="0" eaLnBrk="0" fontAlgn="base" latinLnBrk="0" hangingPunct="0">
              <a:lnSpc>
                <a:spcPct val="115000"/>
              </a:lnSpc>
              <a:spcBef>
                <a:spcPct val="20000"/>
              </a:spcBef>
              <a:spcAft>
                <a:spcPts val="1000"/>
              </a:spcAft>
              <a:buClrTx/>
              <a:buSzTx/>
              <a:buFontTx/>
              <a:buChar char="-"/>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rassegna dei fattori psicologici, sociali, fisici che possono contribuire a creare stress e studio del modo in cui essi interagiscono fra di loro e con altri fattori </a:t>
            </a:r>
          </a:p>
          <a:p>
            <a:pPr marL="0" marR="0" lvl="0" indent="0" algn="l" defTabSz="456847" rtl="0" eaLnBrk="0" fontAlgn="base" latinLnBrk="0" hangingPunct="0">
              <a:lnSpc>
                <a:spcPct val="115000"/>
              </a:lnSpc>
              <a:spcBef>
                <a:spcPct val="20000"/>
              </a:spcBef>
              <a:spcAft>
                <a:spcPts val="100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nell' organizzazione e nell' ambiente di lavoro; </a:t>
            </a:r>
          </a:p>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esame dell' organizzazione destinata a mantenere condizioni soddisfacenti di lavoro. </a:t>
            </a:r>
          </a:p>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Le specifiche applicate devono essere confrontate con i criteri legali e di prassi stabiliti per garantire la sicurezza e la salute : </a:t>
            </a:r>
          </a:p>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norme legali; </a:t>
            </a:r>
          </a:p>
          <a:p>
            <a:pPr marL="171450" marR="0" lvl="0" indent="-171450" algn="l" defTabSz="456847" rtl="0" eaLnBrk="0" fontAlgn="base" latinLnBrk="0" hangingPunct="0">
              <a:lnSpc>
                <a:spcPct val="115000"/>
              </a:lnSpc>
              <a:spcBef>
                <a:spcPct val="20000"/>
              </a:spcBef>
              <a:spcAft>
                <a:spcPts val="1000"/>
              </a:spcAft>
              <a:buClrTx/>
              <a:buSzTx/>
              <a:buFontTx/>
              <a:buChar char="-"/>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norme e orientamenti pubblicati, per esempio norme tecniche nazionali, </a:t>
            </a:r>
          </a:p>
          <a:p>
            <a:pPr marL="171450" marR="0" lvl="0" indent="-171450" algn="l" defTabSz="456847" rtl="0" eaLnBrk="0" fontAlgn="base" latinLnBrk="0" hangingPunct="0">
              <a:lnSpc>
                <a:spcPct val="115000"/>
              </a:lnSpc>
              <a:spcBef>
                <a:spcPct val="20000"/>
              </a:spcBef>
              <a:spcAft>
                <a:spcPts val="1000"/>
              </a:spcAft>
              <a:buClrTx/>
              <a:buSzTx/>
              <a:buFontTx/>
              <a:buChar char="-"/>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livelli di esposizione professionale, norme delle associazioni, ecc.;</a:t>
            </a:r>
          </a:p>
          <a:p>
            <a:pPr marL="171450" marR="0" lvl="0" indent="-171450" algn="l" defTabSz="456847" rtl="0" eaLnBrk="0" fontAlgn="base" latinLnBrk="0" hangingPunct="0">
              <a:lnSpc>
                <a:spcPct val="115000"/>
              </a:lnSpc>
              <a:spcBef>
                <a:spcPct val="20000"/>
              </a:spcBef>
              <a:spcAft>
                <a:spcPts val="1000"/>
              </a:spcAft>
              <a:buClrTx/>
              <a:buSzTx/>
              <a:buFontTx/>
              <a:buChar char="-"/>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i principi   fondamentali della prevenzione dei rischi: </a:t>
            </a:r>
          </a:p>
          <a:p>
            <a:endParaRPr lang="it-IT" sz="1200"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21</a:t>
            </a:fld>
            <a:endParaRPr lang="it-IT"/>
          </a:p>
        </p:txBody>
      </p:sp>
    </p:spTree>
    <p:extLst>
      <p:ext uri="{BB962C8B-B14F-4D97-AF65-F5344CB8AC3E}">
        <p14:creationId xmlns:p14="http://schemas.microsoft.com/office/powerpoint/2010/main" xmlns="" val="998828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marR="0" lvl="0" indent="-342900" algn="l" defTabSz="914400" rtl="0" eaLnBrk="1" fontAlgn="base" latinLnBrk="0" hangingPunct="1">
              <a:lnSpc>
                <a:spcPct val="80000"/>
              </a:lnSpc>
              <a:spcBef>
                <a:spcPct val="20000"/>
              </a:spcBef>
              <a:spcAft>
                <a:spcPct val="0"/>
              </a:spcAft>
              <a:buClr>
                <a:srgbClr val="FFFF99"/>
              </a:buClr>
              <a:buSzTx/>
              <a:buFontTx/>
              <a:buBlip>
                <a:blip r:embed="rId3"/>
              </a:buBlip>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fase preliminare</a:t>
            </a:r>
          </a:p>
          <a:p>
            <a:pPr marL="342900" marR="0" lvl="0" indent="-342900" algn="l" defTabSz="914400" rtl="0" eaLnBrk="1" fontAlgn="base" latinLnBrk="0" hangingPunct="1">
              <a:lnSpc>
                <a:spcPct val="80000"/>
              </a:lnSpc>
              <a:spcBef>
                <a:spcPct val="20000"/>
              </a:spcBef>
              <a:spcAft>
                <a:spcPct val="0"/>
              </a:spcAft>
              <a:buClr>
                <a:srgbClr val="FFFF99"/>
              </a:buClr>
              <a:buSzTx/>
              <a:buFontTx/>
              <a:buBlip>
                <a:blip r:embed="rId3"/>
              </a:buBlip>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identificazione dei fattori di rischio</a:t>
            </a:r>
          </a:p>
          <a:p>
            <a:pPr marL="342900" marR="0" lvl="0" indent="-342900" algn="l" defTabSz="914400" rtl="0" eaLnBrk="1" fontAlgn="base" latinLnBrk="0" hangingPunct="1">
              <a:lnSpc>
                <a:spcPct val="80000"/>
              </a:lnSpc>
              <a:spcBef>
                <a:spcPct val="20000"/>
              </a:spcBef>
              <a:spcAft>
                <a:spcPct val="0"/>
              </a:spcAft>
              <a:buClr>
                <a:srgbClr val="FFFF99"/>
              </a:buClr>
              <a:buSzTx/>
              <a:buFontTx/>
              <a:buBlip>
                <a:blip r:embed="rId3"/>
              </a:buBlip>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identificazione dei lavoratori esposti</a:t>
            </a:r>
          </a:p>
          <a:p>
            <a:pPr marL="342900" marR="0" lvl="0" indent="-342900" algn="l" defTabSz="914400" rtl="0" eaLnBrk="1" fontAlgn="base" latinLnBrk="0" hangingPunct="1">
              <a:lnSpc>
                <a:spcPct val="80000"/>
              </a:lnSpc>
              <a:spcBef>
                <a:spcPct val="20000"/>
              </a:spcBef>
              <a:spcAft>
                <a:spcPct val="0"/>
              </a:spcAft>
              <a:buClr>
                <a:srgbClr val="FFFF99"/>
              </a:buClr>
              <a:buSzTx/>
              <a:buFontTx/>
              <a:buBlip>
                <a:blip r:embed="rId3"/>
              </a:buBlip>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stima dell'entità delle esposizioni</a:t>
            </a:r>
          </a:p>
          <a:p>
            <a:pPr marL="342900" marR="0" lvl="0" indent="-342900" algn="l" defTabSz="914400" rtl="0" eaLnBrk="1" fontAlgn="base" latinLnBrk="0" hangingPunct="1">
              <a:lnSpc>
                <a:spcPct val="80000"/>
              </a:lnSpc>
              <a:spcBef>
                <a:spcPct val="20000"/>
              </a:spcBef>
              <a:spcAft>
                <a:spcPct val="0"/>
              </a:spcAft>
              <a:buClr>
                <a:srgbClr val="FFFF99"/>
              </a:buClr>
              <a:buSzTx/>
              <a:buFontTx/>
              <a:buBlip>
                <a:blip r:embed="rId3"/>
              </a:buBlip>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stima della gravità degli effetti che ne possono derivare</a:t>
            </a:r>
          </a:p>
          <a:p>
            <a:pPr marL="342900" marR="0" lvl="0" indent="-342900" algn="l" defTabSz="914400" rtl="0" eaLnBrk="1" fontAlgn="base" latinLnBrk="0" hangingPunct="1">
              <a:lnSpc>
                <a:spcPct val="80000"/>
              </a:lnSpc>
              <a:spcBef>
                <a:spcPct val="20000"/>
              </a:spcBef>
              <a:spcAft>
                <a:spcPct val="0"/>
              </a:spcAft>
              <a:buClr>
                <a:srgbClr val="FFFF99"/>
              </a:buClr>
              <a:buSzTx/>
              <a:buFontTx/>
              <a:buBlip>
                <a:blip r:embed="rId3"/>
              </a:buBlip>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stima della probabilità che tali effetti si manifestino</a:t>
            </a:r>
          </a:p>
          <a:p>
            <a:pPr marL="342900" marR="0" lvl="0" indent="-342900" algn="l" defTabSz="914400" rtl="0" eaLnBrk="1" fontAlgn="base" latinLnBrk="0" hangingPunct="1">
              <a:lnSpc>
                <a:spcPct val="80000"/>
              </a:lnSpc>
              <a:spcBef>
                <a:spcPct val="20000"/>
              </a:spcBef>
              <a:spcAft>
                <a:spcPct val="0"/>
              </a:spcAft>
              <a:buClr>
                <a:srgbClr val="FFFF99"/>
              </a:buClr>
              <a:buSzTx/>
              <a:buFontTx/>
              <a:buBlip>
                <a:blip r:embed="rId3"/>
              </a:buBlip>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verifica della disponibilità di misure tecniche, organizzative, procedurali, per eliminare o ridurre l'esposizione e/o il numero di esposti</a:t>
            </a:r>
          </a:p>
          <a:p>
            <a:pPr marL="342900" marR="0" lvl="0" indent="-342900" algn="l" defTabSz="914400" rtl="0" eaLnBrk="1" fontAlgn="base" latinLnBrk="0" hangingPunct="1">
              <a:lnSpc>
                <a:spcPct val="80000"/>
              </a:lnSpc>
              <a:spcBef>
                <a:spcPct val="20000"/>
              </a:spcBef>
              <a:spcAft>
                <a:spcPct val="0"/>
              </a:spcAft>
              <a:buClr>
                <a:srgbClr val="FFFF99"/>
              </a:buClr>
              <a:buSzTx/>
              <a:buFontTx/>
              <a:buBlip>
                <a:blip r:embed="rId3"/>
              </a:buBlip>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verifica dell'applicabilità di tali misure</a:t>
            </a:r>
          </a:p>
          <a:p>
            <a:pPr marL="342900" marR="0" lvl="0" indent="-342900" algn="l" defTabSz="914400" rtl="0" eaLnBrk="1" fontAlgn="base" latinLnBrk="0" hangingPunct="1">
              <a:lnSpc>
                <a:spcPct val="80000"/>
              </a:lnSpc>
              <a:spcBef>
                <a:spcPct val="20000"/>
              </a:spcBef>
              <a:spcAft>
                <a:spcPct val="0"/>
              </a:spcAft>
              <a:buClr>
                <a:srgbClr val="FFFF99"/>
              </a:buClr>
              <a:buSzTx/>
              <a:buFontTx/>
              <a:buBlip>
                <a:blip r:embed="rId3"/>
              </a:buBlip>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definizione di un piano per la messa in atto delle misure individuate</a:t>
            </a:r>
          </a:p>
          <a:p>
            <a:pPr marL="342900" marR="0" lvl="0" indent="-342900" algn="l" defTabSz="914400" rtl="0" eaLnBrk="1" fontAlgn="base" latinLnBrk="0" hangingPunct="1">
              <a:lnSpc>
                <a:spcPct val="80000"/>
              </a:lnSpc>
              <a:spcBef>
                <a:spcPct val="20000"/>
              </a:spcBef>
              <a:spcAft>
                <a:spcPct val="0"/>
              </a:spcAft>
              <a:buClr>
                <a:srgbClr val="FFFF99"/>
              </a:buClr>
              <a:buSzTx/>
              <a:buFontTx/>
              <a:buBlip>
                <a:blip r:embed="rId3"/>
              </a:buBlip>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verifica dell'idoneità delle misure in atto</a:t>
            </a:r>
          </a:p>
          <a:p>
            <a:pPr marL="342900" marR="0" lvl="0" indent="-342900" algn="l" defTabSz="914400" rtl="0" eaLnBrk="1" fontAlgn="base" latinLnBrk="0" hangingPunct="1">
              <a:lnSpc>
                <a:spcPct val="80000"/>
              </a:lnSpc>
              <a:spcBef>
                <a:spcPct val="20000"/>
              </a:spcBef>
              <a:spcAft>
                <a:spcPct val="0"/>
              </a:spcAft>
              <a:buClr>
                <a:srgbClr val="FFFF99"/>
              </a:buClr>
              <a:buSzTx/>
              <a:buFontTx/>
              <a:buBlip>
                <a:blip r:embed="rId3"/>
              </a:buBlip>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redazione del documento</a:t>
            </a:r>
          </a:p>
          <a:p>
            <a:pPr marL="342900" marR="0" lvl="0" indent="-342900" algn="l" defTabSz="914400" rtl="0" eaLnBrk="1" fontAlgn="base" latinLnBrk="0" hangingPunct="1">
              <a:lnSpc>
                <a:spcPct val="80000"/>
              </a:lnSpc>
              <a:spcBef>
                <a:spcPct val="20000"/>
              </a:spcBef>
              <a:spcAft>
                <a:spcPct val="0"/>
              </a:spcAft>
              <a:buClr>
                <a:srgbClr val="FFFF99"/>
              </a:buClr>
              <a:buSzTx/>
              <a:buFontTx/>
              <a:buBlip>
                <a:blip r:embed="rId3"/>
              </a:buBlip>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definizione di tempi e modi per la verifica e/o l’aggiornamento della valutazione</a:t>
            </a: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80000"/>
              </a:lnSpc>
              <a:spcBef>
                <a:spcPct val="20000"/>
              </a:spcBef>
              <a:spcAft>
                <a:spcPct val="0"/>
              </a:spcAft>
              <a:buClr>
                <a:srgbClr val="FFFF99"/>
              </a:buClr>
              <a:buSzTx/>
              <a:buFontTx/>
              <a:buNone/>
              <a:tabLst/>
              <a:defRPr/>
            </a:pPr>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22</a:t>
            </a:fld>
            <a:endParaRPr lang="it-IT"/>
          </a:p>
        </p:txBody>
      </p:sp>
    </p:spTree>
    <p:extLst>
      <p:ext uri="{BB962C8B-B14F-4D97-AF65-F5344CB8AC3E}">
        <p14:creationId xmlns:p14="http://schemas.microsoft.com/office/powerpoint/2010/main" xmlns="" val="3843047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456847" rtl="0" eaLnBrk="0" fontAlgn="base" latinLnBrk="0" hangingPunct="0">
              <a:lnSpc>
                <a:spcPct val="100000"/>
              </a:lnSpc>
              <a:spcBef>
                <a:spcPct val="20000"/>
              </a:spcBef>
              <a:spcAft>
                <a:spcPts val="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La  fase preliminare  consiste nell’acquisizione e l’organizzazione di tutte le informazioni e le conoscenze già disponibili su elementi utili a connotare i fattori di rischio e/o gli eventuali danni riferibili al lavoro e si ricava da:</a:t>
            </a:r>
          </a:p>
          <a:p>
            <a:pPr marL="0" marR="0" lvl="0" indent="0" algn="just" defTabSz="456847" rtl="0" eaLnBrk="0" fontAlgn="base" latinLnBrk="0" hangingPunct="0">
              <a:lnSpc>
                <a:spcPct val="100000"/>
              </a:lnSpc>
              <a:spcBef>
                <a:spcPct val="20000"/>
              </a:spcBef>
              <a:spcAft>
                <a:spcPts val="0"/>
              </a:spcAft>
              <a:buClrTx/>
              <a:buSzTx/>
              <a:buFont typeface="Arial" pitchFamily="34" charset="0"/>
              <a:buNone/>
              <a:tabLst/>
              <a:defRPr/>
            </a:pP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FFFF99"/>
              </a:buClr>
              <a:buSzTx/>
              <a:buFont typeface="Arial" pitchFamily="34" charset="0"/>
              <a:buNone/>
              <a:tabLst/>
              <a:defRPr/>
            </a:pPr>
            <a:r>
              <a:rPr kumimoji="0" lang="it-IT" altLang="it-IT" sz="12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Precedenti documenti di valutazione del rischio </a:t>
            </a:r>
          </a:p>
          <a:p>
            <a:pPr marL="0" marR="0" lvl="0" indent="0" algn="l" defTabSz="914400" rtl="0" eaLnBrk="1" fontAlgn="base" latinLnBrk="0" hangingPunct="1">
              <a:lnSpc>
                <a:spcPct val="100000"/>
              </a:lnSpc>
              <a:spcBef>
                <a:spcPct val="20000"/>
              </a:spcBef>
              <a:spcAft>
                <a:spcPct val="0"/>
              </a:spcAft>
              <a:buClr>
                <a:srgbClr val="FFFF99"/>
              </a:buClr>
              <a:buSzTx/>
              <a:buFont typeface="Arial" pitchFamily="34" charset="0"/>
              <a:buNone/>
              <a:tabLst/>
              <a:defRPr/>
            </a:pPr>
            <a:r>
              <a:rPr kumimoji="0" lang="it-IT" altLang="it-IT" sz="12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Documenti di nomina delle diverse figure coinvolte nella sicurezza (squadra antincendio, squadra pronto soccorso, evacuatori, </a:t>
            </a:r>
            <a:r>
              <a:rPr kumimoji="0" lang="it-IT" altLang="it-IT" sz="1200" b="0" i="0" u="none" strike="noStrike" kern="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rsl</a:t>
            </a:r>
            <a:r>
              <a:rPr kumimoji="0" lang="it-IT" altLang="it-IT" sz="12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rgbClr val="FFFF99"/>
              </a:buClr>
              <a:buSzTx/>
              <a:buFont typeface="Arial" pitchFamily="34" charset="0"/>
              <a:buNone/>
              <a:tabLst/>
              <a:defRPr/>
            </a:pPr>
            <a:r>
              <a:rPr kumimoji="0" lang="it-IT" altLang="it-IT" sz="12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eventuali procedure di sicurezza</a:t>
            </a:r>
          </a:p>
          <a:p>
            <a:pPr marL="0" marR="0" lvl="0" indent="0" algn="l" defTabSz="914400" rtl="0" eaLnBrk="1" fontAlgn="base" latinLnBrk="0" hangingPunct="1">
              <a:lnSpc>
                <a:spcPct val="100000"/>
              </a:lnSpc>
              <a:spcBef>
                <a:spcPct val="20000"/>
              </a:spcBef>
              <a:spcAft>
                <a:spcPct val="0"/>
              </a:spcAft>
              <a:buClr>
                <a:srgbClr val="FFFF99"/>
              </a:buClr>
              <a:buSzTx/>
              <a:buFont typeface="Arial" pitchFamily="34" charset="0"/>
              <a:buNone/>
              <a:tabLst/>
              <a:defRPr/>
            </a:pPr>
            <a:r>
              <a:rPr kumimoji="0" lang="it-IT" altLang="it-IT" sz="12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Procedura di gestione delle emergenze</a:t>
            </a:r>
          </a:p>
          <a:p>
            <a:pPr marL="0" marR="0" lvl="0" indent="0" algn="l" defTabSz="914400" rtl="0" eaLnBrk="1" fontAlgn="base" latinLnBrk="0" hangingPunct="1">
              <a:lnSpc>
                <a:spcPct val="100000"/>
              </a:lnSpc>
              <a:spcBef>
                <a:spcPct val="20000"/>
              </a:spcBef>
              <a:spcAft>
                <a:spcPct val="0"/>
              </a:spcAft>
              <a:buClr>
                <a:srgbClr val="FFFF99"/>
              </a:buClr>
              <a:buSzTx/>
              <a:buFont typeface="Arial" pitchFamily="34" charset="0"/>
              <a:buNone/>
              <a:tabLst/>
              <a:defRPr/>
            </a:pPr>
            <a:r>
              <a:rPr kumimoji="0" lang="it-IT" altLang="it-IT" sz="12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Piani di evacuazione già esistenti degli stabili</a:t>
            </a:r>
          </a:p>
          <a:p>
            <a:pPr marL="0" marR="0" lvl="0" indent="0" algn="l" defTabSz="914400" rtl="0" eaLnBrk="1" fontAlgn="base" latinLnBrk="0" hangingPunct="1">
              <a:lnSpc>
                <a:spcPct val="100000"/>
              </a:lnSpc>
              <a:spcBef>
                <a:spcPct val="20000"/>
              </a:spcBef>
              <a:spcAft>
                <a:spcPct val="0"/>
              </a:spcAft>
              <a:buClr>
                <a:srgbClr val="FFFF99"/>
              </a:buClr>
              <a:buSzTx/>
              <a:buFont typeface="Arial" pitchFamily="34" charset="0"/>
              <a:buNone/>
              <a:tabLst/>
              <a:defRPr/>
            </a:pPr>
            <a:r>
              <a:rPr kumimoji="0" lang="it-IT" altLang="it-IT" sz="12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Documentazione relativa a corsi di formazione relativamente alla sicurezza, già seguiti dal personale docente e non docente (pronto soccorso, antincendio, videoterminalisti, conoscenza del documento di valutazione dei Rischi, …)</a:t>
            </a:r>
          </a:p>
          <a:p>
            <a:pPr marL="0" marR="0" lvl="0" indent="0" algn="l" defTabSz="914400" rtl="0" eaLnBrk="1" fontAlgn="base" latinLnBrk="0" hangingPunct="1">
              <a:lnSpc>
                <a:spcPct val="100000"/>
              </a:lnSpc>
              <a:spcBef>
                <a:spcPct val="20000"/>
              </a:spcBef>
              <a:spcAft>
                <a:spcPct val="0"/>
              </a:spcAft>
              <a:buClr>
                <a:srgbClr val="FFFF99"/>
              </a:buClr>
              <a:buSzTx/>
              <a:buFont typeface="Arial" pitchFamily="34" charset="0"/>
              <a:buNone/>
              <a:tabLst/>
              <a:defRPr/>
            </a:pPr>
            <a:r>
              <a:rPr kumimoji="0" lang="it-IT" altLang="it-IT" sz="12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Schede di sicurezza dei materiali</a:t>
            </a:r>
          </a:p>
          <a:p>
            <a:pPr marL="0" marR="228600" lvl="0" indent="0" algn="just" defTabSz="456847" rtl="0" eaLnBrk="1" fontAlgn="t" latinLnBrk="0" hangingPunct="1">
              <a:lnSpc>
                <a:spcPct val="100000"/>
              </a:lnSpc>
              <a:spcBef>
                <a:spcPts val="500"/>
              </a:spcBef>
              <a:spcAft>
                <a:spcPts val="500"/>
              </a:spcAft>
              <a:buClrTx/>
              <a:buSzTx/>
              <a:buFont typeface="Arial" pitchFamily="34" charset="0"/>
              <a:buNone/>
              <a:tabLst/>
              <a:defRPr/>
            </a:pP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numero di addetti ripartito per reparti e per mansioni con breve descrizione delle operazioni svolte</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228600" lvl="0" indent="0" algn="just" defTabSz="456847" rtl="0" eaLnBrk="1" fontAlgn="t" latinLnBrk="0" hangingPunct="1">
              <a:lnSpc>
                <a:spcPct val="100000"/>
              </a:lnSpc>
              <a:spcBef>
                <a:spcPts val="500"/>
              </a:spcBef>
              <a:spcAft>
                <a:spcPts val="500"/>
              </a:spcAft>
              <a:buClrTx/>
              <a:buSzTx/>
              <a:buFont typeface="Arial" pitchFamily="34" charset="0"/>
              <a:buNone/>
              <a:tabLst/>
              <a:defRPr/>
            </a:pP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denunce di impianti e verifiche periodiche </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228600" lvl="0" indent="0" algn="just" defTabSz="456847" rtl="0" eaLnBrk="1" fontAlgn="t" latinLnBrk="0" hangingPunct="1">
              <a:lnSpc>
                <a:spcPct val="100000"/>
              </a:lnSpc>
              <a:spcBef>
                <a:spcPts val="500"/>
              </a:spcBef>
              <a:spcAft>
                <a:spcPts val="500"/>
              </a:spcAft>
              <a:buClrTx/>
              <a:buSzTx/>
              <a:buFont typeface="Arial" pitchFamily="34" charset="0"/>
              <a:buNone/>
              <a:tabLst/>
              <a:defRPr/>
            </a:pP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schede di sicurezza di sostanze/prodotti/apparecchiature/impianti in uso</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228600" lvl="0" indent="0" algn="just" defTabSz="456847" rtl="0" eaLnBrk="1" fontAlgn="t" latinLnBrk="0" hangingPunct="1">
              <a:lnSpc>
                <a:spcPct val="100000"/>
              </a:lnSpc>
              <a:spcBef>
                <a:spcPts val="500"/>
              </a:spcBef>
              <a:spcAft>
                <a:spcPts val="500"/>
              </a:spcAft>
              <a:buClrTx/>
              <a:buSzTx/>
              <a:buFont typeface="Arial" pitchFamily="34" charset="0"/>
              <a:buNone/>
              <a:tabLst/>
              <a:defRPr/>
            </a:pP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schede tecniche e manuali operativi di macchine e impianti</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228600" lvl="0" indent="0" algn="just" defTabSz="456847" rtl="0" eaLnBrk="1" fontAlgn="t" latinLnBrk="0" hangingPunct="1">
              <a:lnSpc>
                <a:spcPct val="100000"/>
              </a:lnSpc>
              <a:spcBef>
                <a:spcPts val="500"/>
              </a:spcBef>
              <a:spcAft>
                <a:spcPts val="500"/>
              </a:spcAft>
              <a:buClrTx/>
              <a:buSzTx/>
              <a:buFont typeface="Arial" pitchFamily="34" charset="0"/>
              <a:buNone/>
              <a:tabLst/>
              <a:defRPr/>
            </a:pP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risultati di precedenti indagini condotte sulla sicurezza e sull'igiene del lavoro inclusi verbali di prescrizione degli organi di vigilanza</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228600" lvl="0" indent="0" algn="just" defTabSz="456847" rtl="0" eaLnBrk="1" fontAlgn="t" latinLnBrk="0" hangingPunct="1">
              <a:lnSpc>
                <a:spcPct val="100000"/>
              </a:lnSpc>
              <a:spcBef>
                <a:spcPts val="500"/>
              </a:spcBef>
              <a:spcAft>
                <a:spcPts val="500"/>
              </a:spcAft>
              <a:buClrTx/>
              <a:buSzTx/>
              <a:buFont typeface="Arial" pitchFamily="34" charset="0"/>
              <a:buNone/>
              <a:tabLst/>
              <a:defRPr/>
            </a:pP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registro delle manutenzioni ordinarie e straordinarie</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228600" lvl="0" indent="0" algn="just" defTabSz="456847" rtl="0" eaLnBrk="1" fontAlgn="t" latinLnBrk="0" hangingPunct="1">
              <a:lnSpc>
                <a:spcPct val="100000"/>
              </a:lnSpc>
              <a:spcBef>
                <a:spcPts val="500"/>
              </a:spcBef>
              <a:spcAft>
                <a:spcPts val="500"/>
              </a:spcAft>
              <a:buClrTx/>
              <a:buSzTx/>
              <a:buFont typeface="Arial" pitchFamily="34" charset="0"/>
              <a:buNone/>
              <a:tabLst/>
              <a:defRPr/>
            </a:pP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risultati di eventuali misurazioni di igiene industriale</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228600" lvl="0" indent="0" algn="just" defTabSz="456847" rtl="0" eaLnBrk="1" fontAlgn="t" latinLnBrk="0" hangingPunct="1">
              <a:lnSpc>
                <a:spcPct val="100000"/>
              </a:lnSpc>
              <a:spcBef>
                <a:spcPts val="500"/>
              </a:spcBef>
              <a:spcAft>
                <a:spcPts val="500"/>
              </a:spcAft>
              <a:buClrTx/>
              <a:buSzTx/>
              <a:buFont typeface="Arial" pitchFamily="34" charset="0"/>
              <a:buNone/>
              <a:tabLst/>
              <a:defRPr/>
            </a:pP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risultati collettivi anonimi di controlli sanitari periodici</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228600" lvl="0" indent="0" algn="just" defTabSz="456847" rtl="0" eaLnBrk="1" fontAlgn="t" latinLnBrk="0" hangingPunct="1">
              <a:lnSpc>
                <a:spcPct val="100000"/>
              </a:lnSpc>
              <a:spcBef>
                <a:spcPts val="500"/>
              </a:spcBef>
              <a:spcAft>
                <a:spcPts val="500"/>
              </a:spcAft>
              <a:buClrTx/>
              <a:buSzTx/>
              <a:buFont typeface="Arial" pitchFamily="34" charset="0"/>
              <a:buNone/>
              <a:tabLst/>
              <a:defRPr/>
            </a:pP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denunce INAIL su casi di malattie professionali</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228600" lvl="0" indent="0" algn="just" defTabSz="456847" rtl="0" eaLnBrk="1" fontAlgn="t" latinLnBrk="0" hangingPunct="1">
              <a:lnSpc>
                <a:spcPct val="100000"/>
              </a:lnSpc>
              <a:spcBef>
                <a:spcPts val="500"/>
              </a:spcBef>
              <a:spcAft>
                <a:spcPts val="500"/>
              </a:spcAft>
              <a:buClrTx/>
              <a:buSzTx/>
              <a:buFont typeface="Arial" pitchFamily="34" charset="0"/>
              <a:buNone/>
              <a:tabLst/>
              <a:defRPr/>
            </a:pP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dati sugli infortuni (dall’apposito registro) e incidenti avvenuti</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228600" lvl="0" indent="0" algn="just" defTabSz="456847" rtl="0" eaLnBrk="1" fontAlgn="t" latinLnBrk="0" hangingPunct="1">
              <a:lnSpc>
                <a:spcPct val="100000"/>
              </a:lnSpc>
              <a:spcBef>
                <a:spcPts val="500"/>
              </a:spcBef>
              <a:spcAft>
                <a:spcPts val="500"/>
              </a:spcAft>
              <a:buClrTx/>
              <a:buSzTx/>
              <a:buFont typeface="Arial" pitchFamily="34" charset="0"/>
              <a:buNone/>
              <a:tabLst/>
              <a:defRPr/>
            </a:pP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atti autorizzativi</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228600" lvl="0" indent="0" algn="just" defTabSz="456847" rtl="0" eaLnBrk="1" fontAlgn="t" latinLnBrk="0" hangingPunct="1">
              <a:lnSpc>
                <a:spcPct val="100000"/>
              </a:lnSpc>
              <a:spcBef>
                <a:spcPts val="500"/>
              </a:spcBef>
              <a:spcAft>
                <a:spcPts val="500"/>
              </a:spcAft>
              <a:buClrTx/>
              <a:buSzTx/>
              <a:buFont typeface="Arial" pitchFamily="34" charset="0"/>
              <a:buNone/>
              <a:tabLst/>
              <a:defRPr/>
            </a:pP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procedure di lavoro scritte, ordini di servizio </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228600" lvl="0" indent="0" algn="just" defTabSz="456847" rtl="0" eaLnBrk="1" fontAlgn="t" latinLnBrk="0" hangingPunct="1">
              <a:lnSpc>
                <a:spcPct val="100000"/>
              </a:lnSpc>
              <a:spcBef>
                <a:spcPts val="500"/>
              </a:spcBef>
              <a:spcAft>
                <a:spcPts val="500"/>
              </a:spcAft>
              <a:buClrTx/>
              <a:buSzTx/>
              <a:buFont typeface="Arial" pitchFamily="34" charset="0"/>
              <a:buNone/>
              <a:tabLst/>
              <a:defRPr/>
            </a:pP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elenco e caratteristiche dei dispositivi di protezione individuale forniti ai lavoratori</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228600" lvl="0" indent="0" algn="just" defTabSz="456847" rtl="0" eaLnBrk="1" fontAlgn="t" latinLnBrk="0" hangingPunct="1">
              <a:lnSpc>
                <a:spcPct val="100000"/>
              </a:lnSpc>
              <a:spcBef>
                <a:spcPts val="500"/>
              </a:spcBef>
              <a:spcAft>
                <a:spcPts val="500"/>
              </a:spcAft>
              <a:buClrTx/>
              <a:buSzTx/>
              <a:buFont typeface="Arial" pitchFamily="34" charset="0"/>
              <a:buNone/>
              <a:tabLst/>
              <a:defRPr/>
            </a:pP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modalità pratiche di distribuzione/ricambio dei dispositivi di protezione individuale</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228600" lvl="0" indent="0" algn="just" defTabSz="456847" rtl="0" eaLnBrk="1" fontAlgn="t" latinLnBrk="0" hangingPunct="1">
              <a:lnSpc>
                <a:spcPct val="100000"/>
              </a:lnSpc>
              <a:spcBef>
                <a:spcPts val="500"/>
              </a:spcBef>
              <a:spcAft>
                <a:spcPts val="500"/>
              </a:spcAft>
              <a:buClrTx/>
              <a:buSzTx/>
              <a:buFont typeface="Arial" pitchFamily="34" charset="0"/>
              <a:buNone/>
              <a:tabLst/>
              <a:defRPr/>
            </a:pPr>
            <a:r>
              <a:rPr kumimoji="0" lang="it-IT"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conoscenze ed esperienze dei lavoratori e dei preposti</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a:lnSpc>
                <a:spcPct val="100000"/>
              </a:lnSpc>
            </a:pPr>
            <a:endParaRPr lang="it-IT" sz="1200"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23</a:t>
            </a:fld>
            <a:endParaRPr lang="it-IT"/>
          </a:p>
        </p:txBody>
      </p:sp>
    </p:spTree>
    <p:extLst>
      <p:ext uri="{BB962C8B-B14F-4D97-AF65-F5344CB8AC3E}">
        <p14:creationId xmlns:p14="http://schemas.microsoft.com/office/powerpoint/2010/main" xmlns="" val="3881711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456847" rtl="0" eaLnBrk="0" fontAlgn="base" latinLnBrk="0" hangingPunct="0">
              <a:lnSpc>
                <a:spcPct val="100000"/>
              </a:lnSpc>
              <a:spcBef>
                <a:spcPct val="20000"/>
              </a:spcBef>
              <a:spcAft>
                <a:spcPts val="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La valutazione deve riguardare i rischi derivanti dall’attività lavorativa e che risultino ragionevolmente prevedibili.</a:t>
            </a:r>
          </a:p>
          <a:p>
            <a:pPr marL="0" marR="0" lvl="0" indent="0" algn="just" defTabSz="456847" rtl="0" eaLnBrk="0" fontAlgn="base" latinLnBrk="0" hangingPunct="0">
              <a:lnSpc>
                <a:spcPct val="100000"/>
              </a:lnSpc>
              <a:spcBef>
                <a:spcPct val="20000"/>
              </a:spcBef>
              <a:spcAft>
                <a:spcPts val="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 E’ opportuno che il datore di lavoro programmi (indicando tale programma nel documento) successive fasi di valutazione dei rischi qualora, ad un primo esame i rischi appiano difficilmente prevedibili oppure siano tali da  cagionare lievi conseguenze. </a:t>
            </a:r>
          </a:p>
          <a:p>
            <a:pPr marL="0" marR="0" lvl="0" indent="0" algn="just" defTabSz="456847" rtl="0" eaLnBrk="0" fontAlgn="base" latinLnBrk="0" hangingPunct="0">
              <a:lnSpc>
                <a:spcPct val="100000"/>
              </a:lnSpc>
              <a:spcBef>
                <a:spcPct val="20000"/>
              </a:spcBef>
              <a:spcAft>
                <a:spcPts val="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Gli orientamenti comunitari  indicano che si esegua una valutazione complessiva per separare i rischi in due categorie: quelli ben noti per i quali si identificano prontamente le misure di controllo...e rischi per i quali è necessario un esame più attento e dettagliato. </a:t>
            </a:r>
          </a:p>
          <a:p>
            <a:pPr marL="0" marR="0" lvl="0" indent="0" algn="just" defTabSz="456847" rtl="0" eaLnBrk="0" fontAlgn="base" latinLnBrk="0" hangingPunct="0">
              <a:lnSpc>
                <a:spcPct val="100000"/>
              </a:lnSpc>
              <a:spcBef>
                <a:spcPct val="20000"/>
              </a:spcBef>
              <a:spcAft>
                <a:spcPts val="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L’identificazione dei fattori di rischio, ovviamente terrà presenti  le conoscenze disponibili su norme di legge e standard tecnici, dati desunti dall’esperienza e dalle informazioni raccolte, contributi apportati da quanti, a diverso titolo, concorrono all’effettuazione della stessa valutazione: Responsabile del servizio di prevenzione e protezione, Rappresentante dei lavoratori per la sicurezza, medico competente, altre figure che possono essere utilmente consultate nel merito (lavoratori, preposti, dirigenti...).</a:t>
            </a:r>
          </a:p>
          <a:p>
            <a:pPr marL="0" marR="0" lvl="0" indent="0" algn="just" defTabSz="456847" rtl="0" eaLnBrk="0" fontAlgn="base" latinLnBrk="0" hangingPunct="0">
              <a:lnSpc>
                <a:spcPct val="100000"/>
              </a:lnSpc>
              <a:spcBef>
                <a:spcPct val="20000"/>
              </a:spcBef>
              <a:spcAft>
                <a:spcPts val="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Seguire questo procedimento permetterà di identificare i pericoli non soltanto in base ai principi generalmente noti, ma anche all’esistenza di fattori di rischio peculiari delle condizioni in cui ha luogo l’attività lavorativa. Per cui si potrà anche verificare la percezione soggettiva del rischio e le conseguenti cd parassi adottate ( è diffusa l’abitudine   che porta a sottostimare o sovrastimare un pericolo sulla base dell’abitudine al rischio o dell’eccessiva fiducia.</a:t>
            </a:r>
          </a:p>
          <a:p>
            <a:endParaRPr lang="it-IT"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24</a:t>
            </a:fld>
            <a:endParaRPr lang="it-IT"/>
          </a:p>
        </p:txBody>
      </p:sp>
    </p:spTree>
    <p:extLst>
      <p:ext uri="{BB962C8B-B14F-4D97-AF65-F5344CB8AC3E}">
        <p14:creationId xmlns:p14="http://schemas.microsoft.com/office/powerpoint/2010/main" xmlns="" val="24008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3</a:t>
            </a:fld>
            <a:endParaRPr lang="it-IT"/>
          </a:p>
        </p:txBody>
      </p:sp>
    </p:spTree>
    <p:extLst>
      <p:ext uri="{BB962C8B-B14F-4D97-AF65-F5344CB8AC3E}">
        <p14:creationId xmlns:p14="http://schemas.microsoft.com/office/powerpoint/2010/main" xmlns="" val="3086300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456847" rtl="0" eaLnBrk="0" fontAlgn="base" latinLnBrk="0" hangingPunct="0">
              <a:lnSpc>
                <a:spcPct val="100000"/>
              </a:lnSpc>
              <a:spcBef>
                <a:spcPct val="20000"/>
              </a:spcBef>
              <a:spcAft>
                <a:spcPts val="0"/>
              </a:spcAft>
              <a:buClrTx/>
              <a:buSzTx/>
              <a:buFont typeface="Arial" pitchFamily="34" charset="0"/>
              <a:buNone/>
              <a:tabLst/>
              <a:defRPr/>
            </a:pPr>
            <a:r>
              <a:rPr kumimoji="0" lang="it-IT"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In relazione alle situazioni pericolose  evidenziate  sbalzeranno evidenti i lavoratori che  sono possibilmente esposti ai fattori di rischio, individualmente o come gruppo omogeneo. </a:t>
            </a:r>
          </a:p>
          <a:p>
            <a:pPr algn="just">
              <a:lnSpc>
                <a:spcPct val="150000"/>
              </a:lnSpc>
              <a:spcBef>
                <a:spcPts val="600"/>
              </a:spcBef>
              <a:spcAft>
                <a:spcPts val="0"/>
              </a:spcAft>
            </a:pPr>
            <a:r>
              <a:rPr kumimoji="0" lang="it-IT"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Questa fase non potrà prescindere dalla rilevazione delle effettive modalità di lavoro per cui risulta utile l’utilizzo di </a:t>
            </a:r>
            <a:r>
              <a:rPr kumimoji="0" lang="it-IT" b="0" i="0" u="none" strike="noStrike" kern="1200" cap="none" spc="0" normalizeH="0" baseline="0" noProof="0" dirty="0" err="1" smtClean="0">
                <a:ln>
                  <a:noFill/>
                </a:ln>
                <a:solidFill>
                  <a:prstClr val="black"/>
                </a:solidFill>
                <a:effectLst/>
                <a:uLnTx/>
                <a:uFillTx/>
                <a:latin typeface="Arial" panose="020B0604020202020204" pitchFamily="34" charset="0"/>
                <a:ea typeface="Times New Roman"/>
                <a:cs typeface="Arial" panose="020B0604020202020204" pitchFamily="34" charset="0"/>
              </a:rPr>
              <a:t>check</a:t>
            </a:r>
            <a:r>
              <a:rPr kumimoji="0" lang="it-IT"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 list tenendo presente </a:t>
            </a:r>
            <a:r>
              <a:rPr lang="it-IT" dirty="0" smtClean="0">
                <a:effectLst/>
                <a:latin typeface="Arial" panose="020B0604020202020204" pitchFamily="34" charset="0"/>
                <a:ea typeface="Times New Roman"/>
                <a:cs typeface="Arial" panose="020B0604020202020204" pitchFamily="34" charset="0"/>
              </a:rPr>
              <a:t>vantaggi che la </a:t>
            </a:r>
            <a:r>
              <a:rPr lang="it-IT" dirty="0" err="1" smtClean="0">
                <a:effectLst/>
                <a:latin typeface="Arial" panose="020B0604020202020204" pitchFamily="34" charset="0"/>
                <a:ea typeface="Times New Roman"/>
                <a:cs typeface="Arial" panose="020B0604020202020204" pitchFamily="34" charset="0"/>
              </a:rPr>
              <a:t>check</a:t>
            </a:r>
            <a:r>
              <a:rPr lang="it-IT" dirty="0" smtClean="0">
                <a:effectLst/>
                <a:latin typeface="Arial" panose="020B0604020202020204" pitchFamily="34" charset="0"/>
                <a:ea typeface="Times New Roman"/>
                <a:cs typeface="Arial" panose="020B0604020202020204" pitchFamily="34" charset="0"/>
              </a:rPr>
              <a:t>-list presenta sono </a:t>
            </a:r>
            <a:r>
              <a:rPr lang="it-IT" baseline="0" dirty="0" smtClean="0">
                <a:effectLst/>
                <a:latin typeface="Arial" panose="020B0604020202020204" pitchFamily="34" charset="0"/>
                <a:ea typeface="Times New Roman"/>
                <a:cs typeface="Arial" panose="020B0604020202020204" pitchFamily="34" charset="0"/>
              </a:rPr>
              <a:t> plurimi</a:t>
            </a:r>
            <a:r>
              <a:rPr lang="it-IT" dirty="0" smtClean="0">
                <a:effectLst/>
                <a:latin typeface="Arial" panose="020B0604020202020204" pitchFamily="34" charset="0"/>
                <a:ea typeface="Times New Roman"/>
                <a:cs typeface="Arial" panose="020B0604020202020204" pitchFamily="34" charset="0"/>
              </a:rPr>
              <a:t>:</a:t>
            </a:r>
            <a:r>
              <a:rPr lang="it-IT" baseline="0" dirty="0" smtClean="0">
                <a:effectLst/>
                <a:latin typeface="Arial" panose="020B0604020202020204" pitchFamily="34" charset="0"/>
                <a:ea typeface="Times New Roman"/>
                <a:cs typeface="Arial" panose="020B0604020202020204" pitchFamily="34" charset="0"/>
              </a:rPr>
              <a:t> infatti ogni </a:t>
            </a:r>
            <a:r>
              <a:rPr lang="it-IT" dirty="0" smtClean="0">
                <a:effectLst/>
                <a:latin typeface="Arial" panose="020B0604020202020204" pitchFamily="34" charset="0"/>
                <a:ea typeface="Times New Roman"/>
                <a:cs typeface="Arial" panose="020B0604020202020204" pitchFamily="34" charset="0"/>
              </a:rPr>
              <a:t>fattore di rischio viene esaminato sotto tutti gli aspetti</a:t>
            </a:r>
            <a:r>
              <a:rPr lang="it-IT" baseline="0" dirty="0" smtClean="0">
                <a:effectLst/>
                <a:latin typeface="Arial" panose="020B0604020202020204" pitchFamily="34" charset="0"/>
                <a:ea typeface="Times New Roman"/>
                <a:cs typeface="Arial" panose="020B0604020202020204" pitchFamily="34" charset="0"/>
              </a:rPr>
              <a:t> per cui ne deriva, conseguentemente, l’agevole </a:t>
            </a:r>
            <a:r>
              <a:rPr lang="it-IT" dirty="0" smtClean="0">
                <a:effectLst/>
                <a:latin typeface="Arial" panose="020B0604020202020204" pitchFamily="34" charset="0"/>
                <a:ea typeface="Times New Roman"/>
                <a:cs typeface="Arial" panose="020B0604020202020204" pitchFamily="34" charset="0"/>
              </a:rPr>
              <a:t>aggiornamento (aggiunta di nuovi questionari, nuovi rischi,</a:t>
            </a:r>
            <a:r>
              <a:rPr lang="it-IT" baseline="0" dirty="0" smtClean="0">
                <a:effectLst/>
                <a:latin typeface="Arial" panose="020B0604020202020204" pitchFamily="34" charset="0"/>
                <a:ea typeface="Times New Roman"/>
                <a:cs typeface="Arial" panose="020B0604020202020204" pitchFamily="34" charset="0"/>
              </a:rPr>
              <a:t> ecc. </a:t>
            </a:r>
            <a:r>
              <a:rPr lang="it-IT" dirty="0" smtClean="0">
                <a:effectLst/>
                <a:latin typeface="Arial" panose="020B0604020202020204" pitchFamily="34" charset="0"/>
                <a:ea typeface="Times New Roman"/>
                <a:cs typeface="Arial" panose="020B0604020202020204" pitchFamily="34" charset="0"/>
              </a:rPr>
              <a:t>).</a:t>
            </a:r>
          </a:p>
          <a:p>
            <a:pPr algn="just">
              <a:lnSpc>
                <a:spcPct val="150000"/>
              </a:lnSpc>
              <a:spcBef>
                <a:spcPts val="600"/>
              </a:spcBef>
              <a:spcAft>
                <a:spcPts val="0"/>
              </a:spcAft>
            </a:pPr>
            <a:r>
              <a:rPr lang="it-IT" dirty="0" smtClean="0">
                <a:effectLst/>
                <a:latin typeface="Arial" panose="020B0604020202020204" pitchFamily="34" charset="0"/>
                <a:ea typeface="Times New Roman"/>
                <a:cs typeface="Arial" panose="020B0604020202020204" pitchFamily="34" charset="0"/>
              </a:rPr>
              <a:t>E’ opportuno tenere presente che le </a:t>
            </a:r>
            <a:r>
              <a:rPr lang="it-IT" dirty="0" err="1" smtClean="0">
                <a:effectLst/>
                <a:latin typeface="Arial" panose="020B0604020202020204" pitchFamily="34" charset="0"/>
                <a:ea typeface="Times New Roman"/>
                <a:cs typeface="Arial" panose="020B0604020202020204" pitchFamily="34" charset="0"/>
              </a:rPr>
              <a:t>check</a:t>
            </a:r>
            <a:r>
              <a:rPr lang="it-IT" dirty="0" smtClean="0">
                <a:effectLst/>
                <a:latin typeface="Arial" panose="020B0604020202020204" pitchFamily="34" charset="0"/>
                <a:ea typeface="Times New Roman"/>
                <a:cs typeface="Arial" panose="020B0604020202020204" pitchFamily="34" charset="0"/>
              </a:rPr>
              <a:t>-list non </a:t>
            </a:r>
            <a:r>
              <a:rPr lang="it-IT" baseline="0" dirty="0" smtClean="0">
                <a:effectLst/>
                <a:latin typeface="Arial" panose="020B0604020202020204" pitchFamily="34" charset="0"/>
                <a:ea typeface="Times New Roman"/>
                <a:cs typeface="Arial" panose="020B0604020202020204" pitchFamily="34" charset="0"/>
              </a:rPr>
              <a:t> debbono essere considerate </a:t>
            </a:r>
            <a:r>
              <a:rPr lang="it-IT" dirty="0" smtClean="0">
                <a:effectLst/>
                <a:latin typeface="Arial" panose="020B0604020202020204" pitchFamily="34" charset="0"/>
                <a:ea typeface="Times New Roman"/>
                <a:cs typeface="Arial" panose="020B0604020202020204" pitchFamily="34" charset="0"/>
              </a:rPr>
              <a:t>l’unico strumento di valutazione del rischio. </a:t>
            </a:r>
          </a:p>
          <a:p>
            <a:pPr algn="just">
              <a:lnSpc>
                <a:spcPct val="150000"/>
              </a:lnSpc>
              <a:spcBef>
                <a:spcPts val="600"/>
              </a:spcBef>
              <a:spcAft>
                <a:spcPts val="0"/>
              </a:spcAft>
            </a:pPr>
            <a:r>
              <a:rPr lang="it-IT" dirty="0" smtClean="0">
                <a:effectLst/>
                <a:latin typeface="Arial" panose="020B0604020202020204" pitchFamily="34" charset="0"/>
                <a:ea typeface="Times New Roman"/>
                <a:cs typeface="Arial" panose="020B0604020202020204" pitchFamily="34" charset="0"/>
              </a:rPr>
              <a:t>Infatti alcuni fattori di rischio</a:t>
            </a:r>
            <a:r>
              <a:rPr lang="it-IT" baseline="0" dirty="0" smtClean="0">
                <a:effectLst/>
                <a:latin typeface="Arial" panose="020B0604020202020204" pitchFamily="34" charset="0"/>
                <a:ea typeface="Times New Roman"/>
                <a:cs typeface="Arial" panose="020B0604020202020204" pitchFamily="34" charset="0"/>
              </a:rPr>
              <a:t> quali ad esempio il </a:t>
            </a:r>
            <a:r>
              <a:rPr lang="it-IT" dirty="0" smtClean="0">
                <a:effectLst/>
                <a:latin typeface="Arial" panose="020B0604020202020204" pitchFamily="34" charset="0"/>
                <a:ea typeface="Times New Roman"/>
                <a:cs typeface="Arial" panose="020B0604020202020204" pitchFamily="34" charset="0"/>
              </a:rPr>
              <a:t>rumore, microclima, inquinanti etc.</a:t>
            </a:r>
            <a:r>
              <a:rPr lang="it-IT" baseline="0" dirty="0" smtClean="0">
                <a:effectLst/>
                <a:latin typeface="Arial" panose="020B0604020202020204" pitchFamily="34" charset="0"/>
                <a:ea typeface="Times New Roman"/>
                <a:cs typeface="Arial" panose="020B0604020202020204" pitchFamily="34" charset="0"/>
              </a:rPr>
              <a:t> possono essere valutati soltanto attraverso idoneo</a:t>
            </a:r>
            <a:r>
              <a:rPr lang="it-IT" dirty="0" smtClean="0">
                <a:effectLst/>
                <a:latin typeface="Arial" panose="020B0604020202020204" pitchFamily="34" charset="0"/>
                <a:ea typeface="Times New Roman"/>
                <a:cs typeface="Arial" panose="020B0604020202020204" pitchFamily="34" charset="0"/>
              </a:rPr>
              <a:t> rilievo strumentale.</a:t>
            </a:r>
          </a:p>
          <a:p>
            <a:pPr algn="just">
              <a:lnSpc>
                <a:spcPct val="150000"/>
              </a:lnSpc>
              <a:spcBef>
                <a:spcPts val="600"/>
              </a:spcBef>
              <a:spcAft>
                <a:spcPts val="0"/>
              </a:spcAft>
            </a:pPr>
            <a:r>
              <a:rPr lang="it-IT" dirty="0" smtClean="0">
                <a:effectLst/>
                <a:latin typeface="Arial" panose="020B0604020202020204" pitchFamily="34" charset="0"/>
                <a:ea typeface="Times New Roman"/>
                <a:cs typeface="Arial" panose="020B0604020202020204" pitchFamily="34" charset="0"/>
              </a:rPr>
              <a:t> La </a:t>
            </a:r>
            <a:r>
              <a:rPr lang="it-IT" dirty="0" err="1" smtClean="0">
                <a:effectLst/>
                <a:latin typeface="Arial" panose="020B0604020202020204" pitchFamily="34" charset="0"/>
                <a:ea typeface="Times New Roman"/>
                <a:cs typeface="Arial" panose="020B0604020202020204" pitchFamily="34" charset="0"/>
              </a:rPr>
              <a:t>check</a:t>
            </a:r>
            <a:r>
              <a:rPr lang="it-IT" dirty="0" smtClean="0">
                <a:effectLst/>
                <a:latin typeface="Arial" panose="020B0604020202020204" pitchFamily="34" charset="0"/>
                <a:ea typeface="Times New Roman"/>
                <a:cs typeface="Arial" panose="020B0604020202020204" pitchFamily="34" charset="0"/>
              </a:rPr>
              <a:t> list è utile, quindi, soltanto se connessa  con</a:t>
            </a:r>
            <a:r>
              <a:rPr lang="it-IT" baseline="0" dirty="0" smtClean="0">
                <a:effectLst/>
                <a:latin typeface="Arial" panose="020B0604020202020204" pitchFamily="34" charset="0"/>
                <a:ea typeface="Times New Roman"/>
                <a:cs typeface="Arial" panose="020B0604020202020204" pitchFamily="34" charset="0"/>
              </a:rPr>
              <a:t> </a:t>
            </a:r>
            <a:r>
              <a:rPr lang="it-IT" dirty="0" smtClean="0">
                <a:effectLst/>
                <a:latin typeface="Arial" panose="020B0604020202020204" pitchFamily="34" charset="0"/>
                <a:ea typeface="Times New Roman"/>
                <a:cs typeface="Arial" panose="020B0604020202020204" pitchFamily="34" charset="0"/>
              </a:rPr>
              <a:t>le vere fonti di conoscenza dei rischi: la conoscenza tecnica dei processi aziendali e la percezione del rischio da parte del</a:t>
            </a:r>
            <a:r>
              <a:rPr lang="it-IT" baseline="0" dirty="0" smtClean="0">
                <a:effectLst/>
                <a:latin typeface="Arial" panose="020B0604020202020204" pitchFamily="34" charset="0"/>
                <a:ea typeface="Times New Roman"/>
                <a:cs typeface="Arial" panose="020B0604020202020204" pitchFamily="34" charset="0"/>
              </a:rPr>
              <a:t> lavoratore.</a:t>
            </a:r>
            <a:r>
              <a:rPr lang="it-IT" dirty="0" smtClean="0">
                <a:effectLst/>
                <a:latin typeface="Arial" panose="020B0604020202020204" pitchFamily="34" charset="0"/>
                <a:ea typeface="Times New Roman"/>
                <a:cs typeface="Arial" panose="020B0604020202020204" pitchFamily="34" charset="0"/>
              </a:rPr>
              <a:t>.</a:t>
            </a:r>
          </a:p>
          <a:p>
            <a:pPr algn="just">
              <a:lnSpc>
                <a:spcPct val="150000"/>
              </a:lnSpc>
              <a:spcBef>
                <a:spcPts val="600"/>
              </a:spcBef>
              <a:spcAft>
                <a:spcPts val="0"/>
              </a:spcAft>
            </a:pPr>
            <a:endParaRPr lang="it-IT" sz="3200" dirty="0" smtClean="0">
              <a:effectLst/>
              <a:latin typeface="FuturaA Bk BT"/>
              <a:ea typeface="Times New Roman"/>
              <a:cs typeface="Times New Roman"/>
            </a:endParaRPr>
          </a:p>
          <a:p>
            <a:pPr algn="just">
              <a:lnSpc>
                <a:spcPct val="150000"/>
              </a:lnSpc>
              <a:spcBef>
                <a:spcPts val="600"/>
              </a:spcBef>
              <a:spcAft>
                <a:spcPts val="0"/>
              </a:spcAft>
            </a:pPr>
            <a:r>
              <a:rPr lang="it-IT" sz="3200" dirty="0" smtClean="0">
                <a:effectLst/>
                <a:latin typeface="FuturaA Bk BT"/>
                <a:ea typeface="Times New Roman"/>
                <a:cs typeface="Times New Roman"/>
              </a:rPr>
              <a:t> </a:t>
            </a:r>
          </a:p>
          <a:p>
            <a:pPr marL="342637" marR="0" lvl="0" indent="-342637" algn="just" defTabSz="456847" rtl="0" eaLnBrk="0" fontAlgn="base" latinLnBrk="0" hangingPunct="0">
              <a:lnSpc>
                <a:spcPct val="100000"/>
              </a:lnSpc>
              <a:spcBef>
                <a:spcPct val="20000"/>
              </a:spcBef>
              <a:spcAft>
                <a:spcPts val="0"/>
              </a:spcAft>
              <a:buClrTx/>
              <a:buSzTx/>
              <a:buFont typeface="Arial" pitchFamily="34" charset="0"/>
              <a:buChar char="•"/>
              <a:tabLst/>
              <a:defRPr/>
            </a:pPr>
            <a:endParaRPr kumimoji="0" lang="it-IT" sz="3200" b="0" i="0" u="none" strike="noStrike" kern="1200" cap="none" spc="0" normalizeH="0" baseline="0" noProof="0" dirty="0" smtClean="0">
              <a:ln>
                <a:noFill/>
              </a:ln>
              <a:solidFill>
                <a:prstClr val="black"/>
              </a:solidFill>
              <a:effectLst/>
              <a:uLnTx/>
              <a:uFillTx/>
              <a:latin typeface="Times New Roman"/>
              <a:ea typeface="Times New Roman"/>
              <a:cs typeface="+mn-cs"/>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25</a:t>
            </a:fld>
            <a:endParaRPr lang="it-IT"/>
          </a:p>
        </p:txBody>
      </p:sp>
    </p:spTree>
    <p:extLst>
      <p:ext uri="{BB962C8B-B14F-4D97-AF65-F5344CB8AC3E}">
        <p14:creationId xmlns:p14="http://schemas.microsoft.com/office/powerpoint/2010/main" xmlns="" val="1282408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b="0" i="0" u="none" strike="noStrike" kern="1200" cap="none" spc="0" normalizeH="0" baseline="0" noProof="0" dirty="0" smtClean="0">
                <a:ln>
                  <a:noFill/>
                </a:ln>
                <a:effectLst/>
                <a:uLnTx/>
                <a:uFillTx/>
                <a:latin typeface="Arial" pitchFamily="34" charset="0"/>
                <a:ea typeface="+mn-ea"/>
                <a:cs typeface="Arial" pitchFamily="34" charset="0"/>
              </a:rPr>
              <a:t>1.                Agenti biologici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b="0" i="0" u="none" strike="noStrike" kern="1200" cap="none" spc="0" normalizeH="0" baseline="0" noProof="0" dirty="0" smtClean="0">
                <a:ln>
                  <a:noFill/>
                </a:ln>
                <a:effectLst/>
                <a:uLnTx/>
                <a:uFillTx/>
                <a:latin typeface="Arial" pitchFamily="34" charset="0"/>
                <a:ea typeface="+mn-ea"/>
                <a:cs typeface="Arial" pitchFamily="34" charset="0"/>
              </a:rPr>
              <a:t>2.	Agenti cancerogeni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b="0" i="0" u="none" strike="noStrike" kern="1200" cap="none" spc="0" normalizeH="0" baseline="0" noProof="0" dirty="0" smtClean="0">
                <a:ln>
                  <a:noFill/>
                </a:ln>
                <a:effectLst/>
                <a:uLnTx/>
                <a:uFillTx/>
                <a:latin typeface="Arial" pitchFamily="34" charset="0"/>
                <a:ea typeface="+mn-ea"/>
                <a:cs typeface="Arial" pitchFamily="34" charset="0"/>
              </a:rPr>
              <a:t>3.	Agenti chimici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b="0" i="0" u="none" strike="noStrike" kern="1200" cap="none" spc="0" normalizeH="0" baseline="0" noProof="0" dirty="0" smtClean="0">
                <a:ln>
                  <a:noFill/>
                </a:ln>
                <a:effectLst/>
                <a:uLnTx/>
                <a:uFillTx/>
                <a:latin typeface="Arial" pitchFamily="34" charset="0"/>
                <a:ea typeface="+mn-ea"/>
                <a:cs typeface="Arial" pitchFamily="34" charset="0"/>
              </a:rPr>
              <a:t>4.	Aree di transito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b="0" i="0" u="none" strike="noStrike" kern="1200" cap="none" spc="0" normalizeH="0" baseline="0" noProof="0" dirty="0" smtClean="0">
                <a:ln>
                  <a:noFill/>
                </a:ln>
                <a:effectLst/>
                <a:uLnTx/>
                <a:uFillTx/>
                <a:latin typeface="Arial" pitchFamily="34" charset="0"/>
                <a:ea typeface="+mn-ea"/>
                <a:cs typeface="Arial" pitchFamily="34" charset="0"/>
              </a:rPr>
              <a:t>5.	Attrezzature di lavoro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b="0" i="0" u="none" strike="noStrike" kern="1200" cap="none" spc="0" normalizeH="0" baseline="0" noProof="0" dirty="0" smtClean="0">
                <a:ln>
                  <a:noFill/>
                </a:ln>
                <a:effectLst/>
                <a:uLnTx/>
                <a:uFillTx/>
                <a:latin typeface="Arial" pitchFamily="34" charset="0"/>
                <a:ea typeface="+mn-ea"/>
                <a:cs typeface="Arial" pitchFamily="34" charset="0"/>
              </a:rPr>
              <a:t>6.	Elettricità</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b="0" i="0" u="none" strike="noStrike" kern="1200" cap="none" spc="0" normalizeH="0" baseline="0" noProof="0" dirty="0" smtClean="0">
                <a:ln>
                  <a:noFill/>
                </a:ln>
                <a:effectLst/>
                <a:uLnTx/>
                <a:uFillTx/>
                <a:latin typeface="Arial" pitchFamily="34" charset="0"/>
                <a:ea typeface="+mn-ea"/>
                <a:cs typeface="Arial" pitchFamily="34" charset="0"/>
              </a:rPr>
              <a:t>7.	Illuminazione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b="0" i="0" u="none" strike="noStrike" kern="1200" cap="none" spc="0" normalizeH="0" baseline="0" noProof="0" dirty="0" smtClean="0">
                <a:ln>
                  <a:noFill/>
                </a:ln>
                <a:effectLst/>
                <a:uLnTx/>
                <a:uFillTx/>
                <a:latin typeface="Arial" pitchFamily="34" charset="0"/>
                <a:ea typeface="+mn-ea"/>
                <a:cs typeface="Arial" pitchFamily="34" charset="0"/>
              </a:rPr>
              <a:t>8.	Incendio ed esplosione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b="0" i="0" u="none" strike="noStrike" kern="1200" cap="none" spc="0" normalizeH="0" baseline="0" noProof="0" dirty="0" smtClean="0">
                <a:ln>
                  <a:noFill/>
                </a:ln>
                <a:effectLst/>
                <a:uLnTx/>
                <a:uFillTx/>
                <a:latin typeface="Arial" pitchFamily="34" charset="0"/>
                <a:ea typeface="+mn-ea"/>
                <a:cs typeface="Arial" pitchFamily="34" charset="0"/>
              </a:rPr>
              <a:t>9.	Luoghi e locali e posti di lavoro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b="0" i="0" u="none" strike="noStrike" kern="1200" cap="none" spc="0" normalizeH="0" baseline="0" noProof="0" dirty="0" smtClean="0">
                <a:ln>
                  <a:noFill/>
                </a:ln>
                <a:effectLst/>
                <a:uLnTx/>
                <a:uFillTx/>
                <a:latin typeface="Arial" pitchFamily="34" charset="0"/>
                <a:ea typeface="+mn-ea"/>
                <a:cs typeface="Arial" pitchFamily="34" charset="0"/>
              </a:rPr>
              <a:t>10.	Macchine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b="0" i="0" u="none" strike="noStrike" kern="1200" cap="none" spc="0" normalizeH="0" baseline="0" noProof="0" dirty="0" smtClean="0">
                <a:ln>
                  <a:noFill/>
                </a:ln>
                <a:effectLst/>
                <a:uLnTx/>
                <a:uFillTx/>
                <a:latin typeface="Arial" pitchFamily="34" charset="0"/>
                <a:ea typeface="+mn-ea"/>
                <a:cs typeface="Arial" pitchFamily="34" charset="0"/>
              </a:rPr>
              <a:t>11.	Microclima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b="0" i="0" u="none" strike="noStrike" kern="1200" cap="none" spc="0" normalizeH="0" baseline="0" noProof="0" dirty="0" smtClean="0">
                <a:ln>
                  <a:noFill/>
                </a:ln>
                <a:effectLst/>
                <a:uLnTx/>
                <a:uFillTx/>
                <a:latin typeface="Arial" pitchFamily="34" charset="0"/>
                <a:ea typeface="+mn-ea"/>
                <a:cs typeface="Arial" pitchFamily="34" charset="0"/>
              </a:rPr>
              <a:t>12.	Movimentazione manuale dei carichi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b="0" i="0" u="none" strike="noStrike" kern="1200" cap="none" spc="0" normalizeH="0" baseline="0" noProof="0" dirty="0" smtClean="0">
                <a:ln>
                  <a:noFill/>
                </a:ln>
                <a:effectLst/>
                <a:uLnTx/>
                <a:uFillTx/>
                <a:latin typeface="Arial" pitchFamily="34" charset="0"/>
                <a:ea typeface="+mn-ea"/>
                <a:cs typeface="Arial" pitchFamily="34" charset="0"/>
              </a:rPr>
              <a:t>13.	Organizzazione del Lavoro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b="0" i="0" u="none" strike="noStrike" kern="1200" cap="none" spc="0" normalizeH="0" baseline="0" noProof="0" dirty="0" smtClean="0">
                <a:ln>
                  <a:noFill/>
                </a:ln>
                <a:effectLst/>
                <a:uLnTx/>
                <a:uFillTx/>
                <a:latin typeface="Arial" pitchFamily="34" charset="0"/>
                <a:ea typeface="+mn-ea"/>
                <a:cs typeface="Arial" pitchFamily="34" charset="0"/>
              </a:rPr>
              <a:t>14.	Radiazioni ionizzanti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b="0" i="0" u="none" strike="noStrike" kern="1200" cap="none" spc="0" normalizeH="0" baseline="0" noProof="0" dirty="0" smtClean="0">
                <a:ln>
                  <a:noFill/>
                </a:ln>
                <a:effectLst/>
                <a:uLnTx/>
                <a:uFillTx/>
                <a:latin typeface="Arial" pitchFamily="34" charset="0"/>
                <a:ea typeface="+mn-ea"/>
                <a:cs typeface="Arial" pitchFamily="34" charset="0"/>
              </a:rPr>
              <a:t>15.	Radiazioni non ionizzanti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b="0" i="0" u="none" strike="noStrike" kern="1200" cap="none" spc="0" normalizeH="0" baseline="0" noProof="0" dirty="0" smtClean="0">
                <a:ln>
                  <a:noFill/>
                </a:ln>
                <a:effectLst/>
                <a:uLnTx/>
                <a:uFillTx/>
                <a:latin typeface="Arial" pitchFamily="34" charset="0"/>
                <a:ea typeface="+mn-ea"/>
                <a:cs typeface="Arial" pitchFamily="34" charset="0"/>
              </a:rPr>
              <a:t>16.	Rumore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b="0" i="0" u="none" strike="noStrike" kern="1200" cap="none" spc="0" normalizeH="0" baseline="0" noProof="0" dirty="0" smtClean="0">
                <a:ln>
                  <a:noFill/>
                </a:ln>
                <a:effectLst/>
                <a:uLnTx/>
                <a:uFillTx/>
                <a:latin typeface="Arial" pitchFamily="34" charset="0"/>
                <a:ea typeface="+mn-ea"/>
                <a:cs typeface="Arial" pitchFamily="34" charset="0"/>
              </a:rPr>
              <a:t>17.	Vibrazioni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b="0" i="0" u="none" strike="noStrike" kern="1200" cap="none" spc="0" normalizeH="0" baseline="0" noProof="0" dirty="0" smtClean="0">
                <a:ln>
                  <a:noFill/>
                </a:ln>
                <a:effectLst/>
                <a:uLnTx/>
                <a:uFillTx/>
                <a:latin typeface="Arial" pitchFamily="34" charset="0"/>
                <a:ea typeface="+mn-ea"/>
                <a:cs typeface="Arial" pitchFamily="34" charset="0"/>
              </a:rPr>
              <a:t>18.	Videoterminali</a:t>
            </a:r>
          </a:p>
          <a:p>
            <a:pPr algn="just">
              <a:lnSpc>
                <a:spcPct val="150000"/>
              </a:lnSpc>
              <a:spcBef>
                <a:spcPts val="600"/>
              </a:spcBef>
              <a:spcAft>
                <a:spcPts val="0"/>
              </a:spcAft>
            </a:pPr>
            <a:endParaRPr lang="it-IT" sz="1200" dirty="0" smtClean="0">
              <a:effectLst/>
              <a:latin typeface="Arial" panose="020B0604020202020204" pitchFamily="34" charset="0"/>
              <a:ea typeface="Times New Roman"/>
              <a:cs typeface="Arial" panose="020B0604020202020204" pitchFamily="34" charset="0"/>
            </a:endParaRPr>
          </a:p>
          <a:p>
            <a:pPr algn="just">
              <a:lnSpc>
                <a:spcPct val="150000"/>
              </a:lnSpc>
              <a:spcBef>
                <a:spcPts val="600"/>
              </a:spcBef>
              <a:spcAft>
                <a:spcPts val="0"/>
              </a:spcAft>
            </a:pPr>
            <a:r>
              <a:rPr lang="it-IT" sz="1200" dirty="0" smtClean="0">
                <a:effectLst/>
                <a:latin typeface="Arial" panose="020B0604020202020204" pitchFamily="34" charset="0"/>
                <a:ea typeface="Times New Roman"/>
                <a:cs typeface="Arial" panose="020B0604020202020204" pitchFamily="34" charset="0"/>
              </a:rPr>
              <a:t> </a:t>
            </a:r>
          </a:p>
          <a:p>
            <a:pPr marL="342637" marR="0" lvl="0" indent="-342637" algn="just" defTabSz="456847" rtl="0" eaLnBrk="0" fontAlgn="base" latinLnBrk="0" hangingPunct="0">
              <a:lnSpc>
                <a:spcPct val="100000"/>
              </a:lnSpc>
              <a:spcBef>
                <a:spcPct val="20000"/>
              </a:spcBef>
              <a:spcAft>
                <a:spcPts val="0"/>
              </a:spcAft>
              <a:buClrTx/>
              <a:buSzTx/>
              <a:buFont typeface="Arial" pitchFamily="34" charset="0"/>
              <a:buChar char="•"/>
              <a:tabLst/>
              <a:defRPr/>
            </a:pP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26</a:t>
            </a:fld>
            <a:endParaRPr lang="it-IT"/>
          </a:p>
        </p:txBody>
      </p:sp>
    </p:spTree>
    <p:extLst>
      <p:ext uri="{BB962C8B-B14F-4D97-AF65-F5344CB8AC3E}">
        <p14:creationId xmlns:p14="http://schemas.microsoft.com/office/powerpoint/2010/main" xmlns="" val="1282408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base" latinLnBrk="0" hangingPunct="1">
              <a:lnSpc>
                <a:spcPct val="80000"/>
              </a:lnSpc>
              <a:spcBef>
                <a:spcPct val="20000"/>
              </a:spcBef>
              <a:spcAft>
                <a:spcPct val="0"/>
              </a:spcAft>
              <a:buClr>
                <a:srgbClr val="FFFF99"/>
              </a:buClr>
              <a:buSzTx/>
              <a:buFont typeface="Wingdings" pitchFamily="2" charset="2"/>
              <a:buNone/>
              <a:tabLst/>
              <a:defRPr/>
            </a:pPr>
            <a:endParaRPr kumimoji="0" lang="it-IT" altLang="it-IT" sz="1800" b="1" i="0" u="none" strike="noStrike" kern="0" cap="none" spc="0" normalizeH="0" baseline="0" noProof="0" dirty="0" smtClean="0">
              <a:ln>
                <a:noFill/>
              </a:ln>
              <a:solidFill>
                <a:srgbClr val="800000"/>
              </a:solidFill>
              <a:effectLst>
                <a:outerShdw blurRad="38100" dist="38100" dir="2700000" algn="tl">
                  <a:srgbClr val="000000"/>
                </a:outerShdw>
              </a:effectLst>
              <a:uLnTx/>
              <a:uFillTx/>
              <a:latin typeface="Verdana"/>
              <a:ea typeface="+mn-ea"/>
              <a:cs typeface="+mn-cs"/>
            </a:endParaRPr>
          </a:p>
          <a:p>
            <a:pPr marL="342900" marR="0" lvl="0" indent="-342900" algn="l" defTabSz="914400" rtl="0" eaLnBrk="1" fontAlgn="base" latinLnBrk="0" hangingPunct="1">
              <a:lnSpc>
                <a:spcPct val="80000"/>
              </a:lnSpc>
              <a:spcBef>
                <a:spcPct val="20000"/>
              </a:spcBef>
              <a:spcAft>
                <a:spcPct val="0"/>
              </a:spcAft>
              <a:buClr>
                <a:srgbClr val="FFFF99"/>
              </a:buClr>
              <a:buSzTx/>
              <a:buFont typeface="Wingdings" pitchFamily="2" charset="2"/>
              <a:buBlip>
                <a:blip r:embed="rId3"/>
              </a:buBlip>
              <a:tabLst/>
              <a:defRPr/>
            </a:pPr>
            <a:endParaRPr kumimoji="0" lang="it-IT" altLang="it-IT" sz="1800" b="1" i="0" u="none" strike="noStrike" kern="0" cap="none" spc="0" normalizeH="0" baseline="0" noProof="0" dirty="0" smtClean="0">
              <a:ln>
                <a:noFill/>
              </a:ln>
              <a:solidFill>
                <a:srgbClr val="800000"/>
              </a:solidFill>
              <a:effectLst>
                <a:outerShdw blurRad="38100" dist="38100" dir="2700000" algn="tl">
                  <a:srgbClr val="000000"/>
                </a:outerShdw>
              </a:effectLst>
              <a:uLnTx/>
              <a:uFillTx/>
              <a:latin typeface="Verdana"/>
              <a:ea typeface="+mn-ea"/>
              <a:cs typeface="+mn-cs"/>
            </a:endParaRPr>
          </a:p>
          <a:p>
            <a:pPr>
              <a:lnSpc>
                <a:spcPct val="115000"/>
              </a:lnSpc>
              <a:spcAft>
                <a:spcPts val="1000"/>
              </a:spcAft>
            </a:pPr>
            <a:r>
              <a:rPr lang="it-IT" dirty="0" smtClean="0">
                <a:effectLst/>
                <a:latin typeface="Arial" panose="020B0604020202020204" pitchFamily="34" charset="0"/>
                <a:ea typeface="Calibri"/>
                <a:cs typeface="Arial" panose="020B0604020202020204" pitchFamily="34" charset="0"/>
              </a:rPr>
              <a:t>Il</a:t>
            </a:r>
            <a:r>
              <a:rPr lang="it-IT" baseline="0" dirty="0" smtClean="0">
                <a:effectLst/>
                <a:latin typeface="Arial" panose="020B0604020202020204" pitchFamily="34" charset="0"/>
                <a:ea typeface="Calibri"/>
                <a:cs typeface="Arial" panose="020B0604020202020204" pitchFamily="34" charset="0"/>
              </a:rPr>
              <a:t> </a:t>
            </a:r>
            <a:r>
              <a:rPr lang="it-IT" dirty="0" smtClean="0">
                <a:effectLst/>
                <a:latin typeface="Arial" panose="020B0604020202020204" pitchFamily="34" charset="0"/>
                <a:ea typeface="Calibri"/>
                <a:cs typeface="Arial" panose="020B0604020202020204" pitchFamily="34" charset="0"/>
              </a:rPr>
              <a:t>processo di valutazione può portare, per ogni ambiente o posto di lavoro considerato, ai seguenti risultati: </a:t>
            </a:r>
          </a:p>
          <a:p>
            <a:pPr>
              <a:lnSpc>
                <a:spcPct val="115000"/>
              </a:lnSpc>
              <a:spcAft>
                <a:spcPts val="1000"/>
              </a:spcAft>
            </a:pPr>
            <a:r>
              <a:rPr lang="it-IT" dirty="0" smtClean="0">
                <a:effectLst/>
                <a:latin typeface="Arial" panose="020B0604020202020204" pitchFamily="34" charset="0"/>
                <a:ea typeface="Calibri"/>
                <a:cs typeface="Arial" panose="020B0604020202020204" pitchFamily="34" charset="0"/>
              </a:rPr>
              <a:t>* assenza di rischio di esposizione; </a:t>
            </a:r>
          </a:p>
          <a:p>
            <a:pPr>
              <a:lnSpc>
                <a:spcPct val="115000"/>
              </a:lnSpc>
              <a:spcAft>
                <a:spcPts val="1000"/>
              </a:spcAft>
            </a:pPr>
            <a:r>
              <a:rPr lang="it-IT" dirty="0" smtClean="0">
                <a:effectLst/>
                <a:latin typeface="Arial" panose="020B0604020202020204" pitchFamily="34" charset="0"/>
                <a:ea typeface="Calibri"/>
                <a:cs typeface="Arial" panose="020B0604020202020204" pitchFamily="34" charset="0"/>
              </a:rPr>
              <a:t>*presenza di esposizione controllata entro limiti di accettabilità previsti dalla normativa; </a:t>
            </a:r>
          </a:p>
          <a:p>
            <a:pPr>
              <a:lnSpc>
                <a:spcPct val="115000"/>
              </a:lnSpc>
              <a:spcAft>
                <a:spcPts val="1000"/>
              </a:spcAft>
            </a:pPr>
            <a:r>
              <a:rPr lang="it-IT" dirty="0" smtClean="0">
                <a:effectLst/>
                <a:latin typeface="Arial" panose="020B0604020202020204" pitchFamily="34" charset="0"/>
                <a:ea typeface="Calibri"/>
                <a:cs typeface="Arial" panose="020B0604020202020204" pitchFamily="34" charset="0"/>
              </a:rPr>
              <a:t>* presenza di un rischio di esposizione. </a:t>
            </a:r>
          </a:p>
          <a:p>
            <a:pPr>
              <a:lnSpc>
                <a:spcPct val="115000"/>
              </a:lnSpc>
              <a:spcAft>
                <a:spcPts val="1000"/>
              </a:spcAft>
            </a:pPr>
            <a:r>
              <a:rPr lang="it-IT" dirty="0" smtClean="0">
                <a:effectLst/>
                <a:latin typeface="Arial" panose="020B0604020202020204" pitchFamily="34" charset="0"/>
                <a:ea typeface="Calibri"/>
                <a:cs typeface="Arial" panose="020B0604020202020204" pitchFamily="34" charset="0"/>
              </a:rPr>
              <a:t>Nel primo caso non sussistono problemi connessi con lo svolgimento delle lavorazioni. </a:t>
            </a:r>
          </a:p>
          <a:p>
            <a:pPr>
              <a:lnSpc>
                <a:spcPct val="115000"/>
              </a:lnSpc>
              <a:spcAft>
                <a:spcPts val="1000"/>
              </a:spcAft>
            </a:pPr>
            <a:r>
              <a:rPr lang="it-IT" dirty="0" smtClean="0">
                <a:effectLst/>
                <a:latin typeface="Arial" panose="020B0604020202020204" pitchFamily="34" charset="0"/>
                <a:ea typeface="Calibri"/>
                <a:cs typeface="Arial" panose="020B0604020202020204" pitchFamily="34" charset="0"/>
              </a:rPr>
              <a:t>Nel secondo caso la situazione deve essere mantenuta sotto controllo periodico. </a:t>
            </a:r>
          </a:p>
          <a:p>
            <a:pPr>
              <a:lnSpc>
                <a:spcPct val="115000"/>
              </a:lnSpc>
              <a:spcAft>
                <a:spcPts val="1000"/>
              </a:spcAft>
            </a:pPr>
            <a:r>
              <a:rPr lang="it-IT" dirty="0" smtClean="0">
                <a:effectLst/>
                <a:latin typeface="Arial" panose="020B0604020202020204" pitchFamily="34" charset="0"/>
                <a:ea typeface="Calibri"/>
                <a:cs typeface="Arial" panose="020B0604020202020204" pitchFamily="34" charset="0"/>
              </a:rPr>
              <a:t>Nel terzo caso si dovranno attuare i necessari interventi di prevenzione e protezione secondo la scala di priorità prevista dal Decreto Legislativo  81/2008 citato e successive modificazioni. </a:t>
            </a:r>
          </a:p>
          <a:p>
            <a:pPr>
              <a:lnSpc>
                <a:spcPct val="115000"/>
              </a:lnSpc>
              <a:spcAft>
                <a:spcPts val="1000"/>
              </a:spcAft>
            </a:pPr>
            <a:r>
              <a:rPr lang="it-IT" dirty="0" smtClean="0">
                <a:effectLst/>
                <a:latin typeface="Arial" panose="020B0604020202020204" pitchFamily="34" charset="0"/>
                <a:ea typeface="Calibri"/>
                <a:cs typeface="Arial" panose="020B0604020202020204" pitchFamily="34" charset="0"/>
              </a:rPr>
              <a:t>Per quanto detto, appare</a:t>
            </a:r>
            <a:r>
              <a:rPr lang="it-IT" baseline="0" dirty="0" smtClean="0">
                <a:effectLst/>
                <a:latin typeface="Arial" panose="020B0604020202020204" pitchFamily="34" charset="0"/>
                <a:ea typeface="Calibri"/>
                <a:cs typeface="Arial" panose="020B0604020202020204" pitchFamily="34" charset="0"/>
              </a:rPr>
              <a:t> imprescindibile</a:t>
            </a:r>
            <a:r>
              <a:rPr lang="it-IT" dirty="0" smtClean="0">
                <a:effectLst/>
                <a:latin typeface="Arial" panose="020B0604020202020204" pitchFamily="34" charset="0"/>
                <a:ea typeface="Calibri"/>
                <a:cs typeface="Arial" panose="020B0604020202020204" pitchFamily="34" charset="0"/>
              </a:rPr>
              <a:t> che </a:t>
            </a:r>
            <a:r>
              <a:rPr lang="it-IT" baseline="0" dirty="0" smtClean="0">
                <a:effectLst/>
                <a:latin typeface="Arial" panose="020B0604020202020204" pitchFamily="34" charset="0"/>
                <a:ea typeface="Calibri"/>
                <a:cs typeface="Arial" panose="020B0604020202020204" pitchFamily="34" charset="0"/>
              </a:rPr>
              <a:t> la </a:t>
            </a:r>
            <a:r>
              <a:rPr lang="it-IT" dirty="0" smtClean="0">
                <a:effectLst/>
                <a:latin typeface="Arial" panose="020B0604020202020204" pitchFamily="34" charset="0"/>
                <a:ea typeface="Calibri"/>
                <a:cs typeface="Arial" panose="020B0604020202020204" pitchFamily="34" charset="0"/>
              </a:rPr>
              <a:t>valutazione del rischio sia condotta</a:t>
            </a:r>
            <a:r>
              <a:rPr lang="it-IT" baseline="0" dirty="0" smtClean="0">
                <a:effectLst/>
                <a:latin typeface="Arial" panose="020B0604020202020204" pitchFamily="34" charset="0"/>
                <a:ea typeface="Calibri"/>
                <a:cs typeface="Arial" panose="020B0604020202020204" pitchFamily="34" charset="0"/>
              </a:rPr>
              <a:t> nella rigorosa osservanza dei criteri procedurali indicati.</a:t>
            </a:r>
            <a:endParaRPr lang="it-IT" dirty="0" smtClean="0">
              <a:effectLst/>
              <a:latin typeface="Arial" panose="020B0604020202020204" pitchFamily="34" charset="0"/>
              <a:ea typeface="Calibri"/>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27</a:t>
            </a:fld>
            <a:endParaRPr lang="it-IT"/>
          </a:p>
        </p:txBody>
      </p:sp>
    </p:spTree>
    <p:extLst>
      <p:ext uri="{BB962C8B-B14F-4D97-AF65-F5344CB8AC3E}">
        <p14:creationId xmlns:p14="http://schemas.microsoft.com/office/powerpoint/2010/main" xmlns="" val="2409321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456847" rtl="0" eaLnBrk="0" fontAlgn="base" latinLnBrk="0" hangingPunct="0">
              <a:lnSpc>
                <a:spcPct val="100000"/>
              </a:lnSpc>
              <a:spcBef>
                <a:spcPct val="20000"/>
              </a:spcBef>
              <a:spcAft>
                <a:spcPts val="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Identificate le fonti di pericolo si deve stimare l’entità delle esposizioni; valutare la frequenza e la durata  di quelle lavorazioni  ritenute rischiose per la salute e la sicurezza dei lavoratori. Stimare le esposizioni ai pericoli, consente di adottare misure di igiene cd. industriale o adottare criteri di valutazione più specifici  di fronte a pericoli che derivano da esposizione ad agenti chimico-fisici e/o qualora si siano verificati (o si possano prevedere) infortuni gravi.</a:t>
            </a:r>
          </a:p>
          <a:p>
            <a:pPr marL="0" marR="0" lvl="0" indent="0" algn="l" defTabSz="456847"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Il ricorso a misure di igiene industriale </a:t>
            </a:r>
            <a:r>
              <a:rPr kumimoji="0" lang="it-IT"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ha come obiettivi la prevenzione degli infortuni e delle malattie professionali negli ambienti di lavoro con lo scopo di individuare lavoratori professionalmente esposti agli specifici fattori di rischio </a:t>
            </a:r>
            <a:r>
              <a:rPr lang="it-IT" sz="1200" b="0" dirty="0" smtClean="0">
                <a:latin typeface="Arial" panose="020B0604020202020204" pitchFamily="34" charset="0"/>
                <a:cs typeface="Arial" panose="020B0604020202020204" pitchFamily="34" charset="0"/>
              </a:rPr>
              <a:t>ambientali di natura chimica e fisica derivanti dall’attività industriale</a:t>
            </a:r>
            <a:r>
              <a:rPr lang="it-IT" sz="1200" b="1" dirty="0" smtClean="0">
                <a:latin typeface="Arial" panose="020B0604020202020204" pitchFamily="34" charset="0"/>
                <a:cs typeface="Arial" panose="020B0604020202020204" pitchFamily="34" charset="0"/>
              </a:rPr>
              <a:t>.</a:t>
            </a:r>
            <a:endParaRPr kumimoji="0" lang="it-IT"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algn="l">
              <a:spcAft>
                <a:spcPts val="0"/>
              </a:spcAft>
            </a:pPr>
            <a:r>
              <a:rPr kumimoji="0" lang="it-IT"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La prevenzione si attua  attraverso l'analisi:</a:t>
            </a:r>
            <a:br>
              <a:rPr kumimoji="0" lang="it-IT"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br>
            <a:r>
              <a:rPr kumimoji="0" lang="it-IT"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dei DVR aziendali</a:t>
            </a:r>
            <a:br>
              <a:rPr kumimoji="0" lang="it-IT"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br>
            <a:r>
              <a:rPr kumimoji="0" lang="it-IT"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della misura e, quando necessario, della valutazione degli specifici livelli di esposizione  attraverso di campagne di monitoraggio.  </a:t>
            </a:r>
            <a:br>
              <a:rPr kumimoji="0" lang="it-IT"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br>
            <a:r>
              <a:rPr kumimoji="0" lang="it-IT"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Gli  interventi debbono tenere conto delle norme legislative vigenti (D.Lgs.81/2008 e </a:t>
            </a:r>
            <a:r>
              <a:rPr kumimoji="0" lang="it-IT" sz="1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s.m.i.</a:t>
            </a:r>
            <a:r>
              <a:rPr kumimoji="0" lang="it-IT"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delle indicazioni contenute nei piani della prevenzione nazionali e regionali e delle specifiche realtà industriali. Pertanto </a:t>
            </a:r>
            <a:r>
              <a:rPr lang="it-IT" sz="1200" dirty="0" smtClean="0">
                <a:effectLst/>
                <a:latin typeface="Arial" panose="020B0604020202020204" pitchFamily="34" charset="0"/>
                <a:ea typeface="Times New Roman"/>
                <a:cs typeface="Arial" panose="020B0604020202020204" pitchFamily="34" charset="0"/>
              </a:rPr>
              <a:t> i criteri d’analisi </a:t>
            </a:r>
            <a:r>
              <a:rPr lang="it-IT" sz="1200" baseline="0" dirty="0" smtClean="0">
                <a:effectLst/>
                <a:latin typeface="Arial" panose="020B0604020202020204" pitchFamily="34" charset="0"/>
                <a:ea typeface="Times New Roman"/>
                <a:cs typeface="Arial" panose="020B0604020202020204" pitchFamily="34" charset="0"/>
              </a:rPr>
              <a:t> debbono riguardare </a:t>
            </a:r>
          </a:p>
          <a:p>
            <a:pPr marL="285750" indent="-285750" algn="just">
              <a:spcAft>
                <a:spcPts val="0"/>
              </a:spcAft>
              <a:buFont typeface="Arial" panose="020B0604020202020204" pitchFamily="34" charset="0"/>
              <a:buChar char="•"/>
            </a:pPr>
            <a:r>
              <a:rPr lang="it-IT" sz="1200" dirty="0" smtClean="0">
                <a:effectLst/>
                <a:latin typeface="Arial" panose="020B0604020202020204" pitchFamily="34" charset="0"/>
                <a:ea typeface="Times New Roman"/>
                <a:cs typeface="Arial" panose="020B0604020202020204" pitchFamily="34" charset="0"/>
              </a:rPr>
              <a:t>materie prime, intermedi, prodotti finiti, rifiuti</a:t>
            </a:r>
          </a:p>
          <a:p>
            <a:pPr marL="285750" indent="-285750" algn="just">
              <a:spcAft>
                <a:spcPts val="0"/>
              </a:spcAft>
              <a:buFont typeface="Arial" panose="020B0604020202020204" pitchFamily="34" charset="0"/>
              <a:buChar char="•"/>
            </a:pPr>
            <a:r>
              <a:rPr lang="it-IT" sz="1200" dirty="0" smtClean="0">
                <a:effectLst/>
                <a:latin typeface="Arial" panose="020B0604020202020204" pitchFamily="34" charset="0"/>
                <a:ea typeface="Times New Roman"/>
                <a:cs typeface="Arial" panose="020B0604020202020204" pitchFamily="34" charset="0"/>
              </a:rPr>
              <a:t> le</a:t>
            </a:r>
            <a:r>
              <a:rPr lang="it-IT" sz="1200" baseline="0" dirty="0" smtClean="0">
                <a:effectLst/>
                <a:latin typeface="Arial" panose="020B0604020202020204" pitchFamily="34" charset="0"/>
                <a:ea typeface="Times New Roman"/>
                <a:cs typeface="Arial" panose="020B0604020202020204" pitchFamily="34" charset="0"/>
              </a:rPr>
              <a:t> </a:t>
            </a:r>
            <a:r>
              <a:rPr lang="it-IT" sz="1200" dirty="0" smtClean="0">
                <a:effectLst/>
                <a:latin typeface="Arial" panose="020B0604020202020204" pitchFamily="34" charset="0"/>
                <a:ea typeface="Times New Roman"/>
                <a:cs typeface="Arial" panose="020B0604020202020204" pitchFamily="34" charset="0"/>
              </a:rPr>
              <a:t>fasi del processo</a:t>
            </a:r>
            <a:r>
              <a:rPr lang="it-IT" sz="1200" baseline="0" dirty="0" smtClean="0">
                <a:effectLst/>
                <a:latin typeface="Arial" panose="020B0604020202020204" pitchFamily="34" charset="0"/>
                <a:ea typeface="Times New Roman"/>
                <a:cs typeface="Arial" panose="020B0604020202020204" pitchFamily="34" charset="0"/>
              </a:rPr>
              <a:t> di produzione </a:t>
            </a:r>
            <a:r>
              <a:rPr lang="it-IT" sz="1200" dirty="0" smtClean="0">
                <a:effectLst/>
                <a:latin typeface="Arial" panose="020B0604020202020204" pitchFamily="34" charset="0"/>
                <a:ea typeface="Times New Roman"/>
                <a:cs typeface="Arial" panose="020B0604020202020204" pitchFamily="34" charset="0"/>
              </a:rPr>
              <a:t>compreso il trattamento degli effluenti solidi, liquidi, gassosi </a:t>
            </a:r>
          </a:p>
          <a:p>
            <a:pPr marL="285750" lvl="0" indent="-285750">
              <a:spcAft>
                <a:spcPts val="0"/>
              </a:spcAft>
              <a:buFont typeface="Arial" panose="020B0604020202020204" pitchFamily="34" charset="0"/>
              <a:buChar char="•"/>
            </a:pPr>
            <a:r>
              <a:rPr lang="it-IT" sz="1200" dirty="0" smtClean="0">
                <a:effectLst/>
                <a:latin typeface="Arial" panose="020B0604020202020204" pitchFamily="34" charset="0"/>
                <a:ea typeface="Times New Roman"/>
                <a:cs typeface="Arial" panose="020B0604020202020204" pitchFamily="34" charset="0"/>
              </a:rPr>
              <a:t>le</a:t>
            </a:r>
            <a:r>
              <a:rPr lang="it-IT" sz="1200" baseline="0" dirty="0" smtClean="0">
                <a:effectLst/>
                <a:latin typeface="Arial" panose="020B0604020202020204" pitchFamily="34" charset="0"/>
                <a:ea typeface="Times New Roman"/>
                <a:cs typeface="Arial" panose="020B0604020202020204" pitchFamily="34" charset="0"/>
              </a:rPr>
              <a:t> </a:t>
            </a:r>
            <a:r>
              <a:rPr lang="it-IT" sz="1200" dirty="0" smtClean="0">
                <a:effectLst/>
                <a:latin typeface="Arial" panose="020B0604020202020204" pitchFamily="34" charset="0"/>
                <a:ea typeface="Times New Roman"/>
                <a:cs typeface="Arial" panose="020B0604020202020204" pitchFamily="34" charset="0"/>
              </a:rPr>
              <a:t>mansioni</a:t>
            </a:r>
            <a:r>
              <a:rPr lang="it-IT" sz="1200" baseline="0" dirty="0" smtClean="0">
                <a:effectLst/>
                <a:latin typeface="Arial" panose="020B0604020202020204" pitchFamily="34" charset="0"/>
                <a:ea typeface="Times New Roman"/>
                <a:cs typeface="Arial" panose="020B0604020202020204" pitchFamily="34" charset="0"/>
              </a:rPr>
              <a:t> dei lavoratori esposti e la specifica </a:t>
            </a:r>
            <a:r>
              <a:rPr lang="it-IT" sz="1200" dirty="0" smtClean="0">
                <a:effectLst/>
                <a:latin typeface="Arial" panose="020B0604020202020204" pitchFamily="34" charset="0"/>
                <a:ea typeface="Times New Roman"/>
                <a:cs typeface="Arial" panose="020B0604020202020204" pitchFamily="34" charset="0"/>
              </a:rPr>
              <a:t> esposizione </a:t>
            </a:r>
          </a:p>
          <a:p>
            <a:pPr marL="285750" lvl="0" indent="-285750">
              <a:spcAft>
                <a:spcPts val="0"/>
              </a:spcAft>
              <a:buFont typeface="Arial" panose="020B0604020202020204" pitchFamily="34" charset="0"/>
              <a:buChar char="•"/>
            </a:pPr>
            <a:r>
              <a:rPr lang="it-IT" sz="1200" dirty="0" smtClean="0">
                <a:effectLst/>
                <a:latin typeface="Arial" panose="020B0604020202020204" pitchFamily="34" charset="0"/>
                <a:ea typeface="Times New Roman"/>
                <a:cs typeface="Arial" panose="020B0604020202020204" pitchFamily="34" charset="0"/>
              </a:rPr>
              <a:t>l’individuazione dei gruppi di lavoratori omogeneamente esposti </a:t>
            </a:r>
          </a:p>
          <a:p>
            <a:pPr marL="285750" lvl="0" indent="-285750">
              <a:spcAft>
                <a:spcPts val="0"/>
              </a:spcAft>
              <a:buFont typeface="Arial" panose="020B0604020202020204" pitchFamily="34" charset="0"/>
              <a:buChar char="•"/>
            </a:pPr>
            <a:r>
              <a:rPr lang="it-IT" sz="1200" dirty="0" smtClean="0">
                <a:effectLst/>
                <a:latin typeface="Arial" panose="020B0604020202020204" pitchFamily="34" charset="0"/>
                <a:ea typeface="Times New Roman"/>
                <a:cs typeface="Arial" panose="020B0604020202020204" pitchFamily="34" charset="0"/>
              </a:rPr>
              <a:t>le</a:t>
            </a:r>
            <a:r>
              <a:rPr lang="it-IT" sz="1200" baseline="0" dirty="0" smtClean="0">
                <a:effectLst/>
                <a:latin typeface="Arial" panose="020B0604020202020204" pitchFamily="34" charset="0"/>
                <a:ea typeface="Times New Roman"/>
                <a:cs typeface="Arial" panose="020B0604020202020204" pitchFamily="34" charset="0"/>
              </a:rPr>
              <a:t> </a:t>
            </a:r>
            <a:r>
              <a:rPr lang="it-IT" sz="1200" dirty="0" smtClean="0">
                <a:effectLst/>
                <a:latin typeface="Arial" panose="020B0604020202020204" pitchFamily="34" charset="0"/>
                <a:ea typeface="Times New Roman"/>
                <a:cs typeface="Arial" panose="020B0604020202020204" pitchFamily="34" charset="0"/>
              </a:rPr>
              <a:t>protezioni attive e passive </a:t>
            </a:r>
          </a:p>
          <a:p>
            <a:pPr marL="0" marR="0" lvl="0" indent="0" algn="l" defTabSz="456847" rtl="0" eaLnBrk="1" fontAlgn="base" latinLnBrk="0" hangingPunct="1">
              <a:lnSpc>
                <a:spcPct val="100000"/>
              </a:lnSpc>
              <a:spcBef>
                <a:spcPct val="0"/>
              </a:spcBef>
              <a:spcAft>
                <a:spcPct val="0"/>
              </a:spcAft>
              <a:buClrTx/>
              <a:buSzTx/>
              <a:buFontTx/>
              <a:buNone/>
              <a:tabLst/>
              <a:defRPr/>
            </a:pPr>
            <a:r>
              <a:rPr lang="it-IT" sz="1200" dirty="0" smtClean="0">
                <a:latin typeface="Arial" panose="020B0604020202020204" pitchFamily="34" charset="0"/>
                <a:cs typeface="Arial" panose="020B0604020202020204" pitchFamily="34" charset="0"/>
              </a:rPr>
              <a:t> </a:t>
            </a:r>
            <a:endParaRPr lang="it-IT" sz="1200"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28</a:t>
            </a:fld>
            <a:endParaRPr lang="it-IT"/>
          </a:p>
        </p:txBody>
      </p:sp>
    </p:spTree>
    <p:extLst>
      <p:ext uri="{BB962C8B-B14F-4D97-AF65-F5344CB8AC3E}">
        <p14:creationId xmlns:p14="http://schemas.microsoft.com/office/powerpoint/2010/main" xmlns="" val="2026585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 typeface="Times New Roman" pitchFamily="16" charset="0"/>
              <a:buNone/>
              <a:tabLst/>
              <a:defRPr/>
            </a:pPr>
            <a:r>
              <a:rPr lang="it-IT" sz="1200" b="0" dirty="0" smtClean="0">
                <a:latin typeface="Arial" panose="020B0604020202020204" pitchFamily="34" charset="0"/>
                <a:cs typeface="Arial" panose="020B0604020202020204" pitchFamily="34" charset="0"/>
              </a:rPr>
              <a:t>la stima e la misurazione dei rischi presenti nei luoghi di </a:t>
            </a:r>
            <a:r>
              <a:rPr lang="it-IT" sz="1200" b="0" dirty="0" smtClean="0">
                <a:latin typeface="Arial" panose="020B0604020202020204" pitchFamily="34" charset="0"/>
                <a:cs typeface="Arial" panose="020B0604020202020204" pitchFamily="34" charset="0"/>
                <a:hlinkClick r:id="rId3" tooltip="lavoro"/>
              </a:rPr>
              <a:t>lavoro</a:t>
            </a:r>
            <a:r>
              <a:rPr lang="it-IT" sz="1200" b="0" dirty="0" smtClean="0">
                <a:latin typeface="Arial" panose="020B0604020202020204" pitchFamily="34" charset="0"/>
                <a:cs typeface="Arial" panose="020B0604020202020204" pitchFamily="34" charset="0"/>
              </a:rPr>
              <a:t> è funzionale alla definizione del programma delle misure di prevenzione e protezione, poiché permette di classificare gli interventi da attuare in ordine di priorità, a seconda del livello di rischio.</a:t>
            </a:r>
          </a:p>
          <a:p>
            <a:pPr marL="0" marR="0" lvl="0" indent="0" algn="l" defTabSz="914400" rtl="0" eaLnBrk="0" fontAlgn="base" latinLnBrk="0" hangingPunct="0">
              <a:lnSpc>
                <a:spcPct val="100000"/>
              </a:lnSpc>
              <a:spcBef>
                <a:spcPct val="0"/>
              </a:spcBef>
              <a:spcAft>
                <a:spcPct val="0"/>
              </a:spcAft>
              <a:buClrTx/>
              <a:buSzTx/>
              <a:buFont typeface="Times New Roman" pitchFamily="16" charset="0"/>
              <a:buNone/>
              <a:tabLst/>
              <a:defRPr/>
            </a:pPr>
            <a:endParaRPr kumimoji="0" lang="it-IT" altLang="it-IT" sz="1200" b="0" i="0" u="none" strike="noStrike" kern="1200" cap="none" spc="0" normalizeH="0" baseline="0" noProof="0" dirty="0" smtClean="0">
              <a:ln>
                <a:noFill/>
              </a:ln>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Times New Roman" pitchFamily="16" charset="0"/>
              <a:buNone/>
              <a:tabLst/>
              <a:defRPr/>
            </a:pPr>
            <a:r>
              <a:rPr kumimoji="0" lang="it-IT" altLang="it-IT" sz="1200" b="0" i="0" u="none" strike="noStrike" kern="1200" cap="none" spc="0" normalizeH="0" baseline="0" noProof="0" dirty="0" smtClean="0">
                <a:ln>
                  <a:noFill/>
                </a:ln>
                <a:uLnTx/>
                <a:uFillTx/>
                <a:latin typeface="Arial" panose="020B0604020202020204" pitchFamily="34" charset="0"/>
                <a:ea typeface="+mn-ea"/>
                <a:cs typeface="Arial" panose="020B0604020202020204" pitchFamily="34" charset="0"/>
              </a:rPr>
              <a:t>L’attribuzione dei valori ai parametri P e </a:t>
            </a:r>
            <a:r>
              <a:rPr kumimoji="0" lang="it-IT" altLang="it-IT" sz="1200" b="0" i="0" u="none" strike="noStrike" kern="1200" cap="none" spc="0" normalizeH="0" baseline="0" noProof="0" dirty="0" smtClean="0">
                <a:ln w="11430"/>
                <a:uLnTx/>
                <a:uFillTx/>
                <a:latin typeface="Arial" panose="020B0604020202020204" pitchFamily="34" charset="0"/>
                <a:ea typeface="+mn-ea"/>
                <a:cs typeface="Arial" panose="020B0604020202020204" pitchFamily="34" charset="0"/>
              </a:rPr>
              <a:t>D </a:t>
            </a:r>
            <a:r>
              <a:rPr kumimoji="0" lang="it-IT" altLang="it-IT" sz="1200" b="0" i="0" u="none" strike="noStrike" kern="1200" cap="none" spc="0" normalizeH="0" baseline="0" noProof="0" dirty="0" smtClean="0">
                <a:ln>
                  <a:noFill/>
                </a:ln>
                <a:uLnTx/>
                <a:uFillTx/>
                <a:latin typeface="Arial" panose="020B0604020202020204" pitchFamily="34" charset="0"/>
                <a:ea typeface="+mn-ea"/>
                <a:cs typeface="Arial" panose="020B0604020202020204" pitchFamily="34" charset="0"/>
              </a:rPr>
              <a:t>viene fatta mediante l'applicazione di scale di riferimento di seguito riportate</a:t>
            </a:r>
          </a:p>
          <a:p>
            <a:pPr marL="0" marR="0" lvl="0" indent="0" algn="ctr" defTabSz="914400" rtl="0" eaLnBrk="0" fontAlgn="base" latinLnBrk="0" hangingPunct="0">
              <a:lnSpc>
                <a:spcPct val="100000"/>
              </a:lnSpc>
              <a:spcBef>
                <a:spcPct val="0"/>
              </a:spcBef>
              <a:spcAft>
                <a:spcPct val="0"/>
              </a:spcAft>
              <a:buClrTx/>
              <a:buSzTx/>
              <a:buFont typeface="Times New Roman" pitchFamily="16" charset="0"/>
              <a:buNone/>
              <a:tabLst/>
              <a:defRPr/>
            </a:pPr>
            <a:endParaRPr kumimoji="0" lang="it-IT" altLang="it-IT" sz="1200" b="0" i="0" u="none" strike="noStrike" kern="1200" cap="none" spc="0" normalizeH="0" baseline="0" noProof="0" dirty="0" smtClean="0">
              <a:ln>
                <a:noFill/>
              </a:ln>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80000"/>
              </a:lnSpc>
              <a:spcBef>
                <a:spcPct val="20000"/>
              </a:spcBef>
              <a:spcAft>
                <a:spcPct val="0"/>
              </a:spcAft>
              <a:buClr>
                <a:srgbClr val="376D6C"/>
              </a:buClr>
              <a:buSzPct val="80000"/>
              <a:buFont typeface="Wingdings" pitchFamily="2" charset="2"/>
              <a:buNone/>
              <a:tabLst/>
              <a:defRPr/>
            </a:pPr>
            <a:r>
              <a:rPr kumimoji="0" lang="it-IT" altLang="it-IT" sz="1200" b="0" i="0" u="none" strike="noStrike" kern="0" cap="none" spc="0" normalizeH="0" baseline="0" noProof="0" dirty="0" smtClean="0">
                <a:ln>
                  <a:noFill/>
                </a:ln>
                <a:uLnTx/>
                <a:uFillTx/>
                <a:latin typeface="Arial" panose="020B0604020202020204" pitchFamily="34" charset="0"/>
                <a:ea typeface="+mn-ea"/>
                <a:cs typeface="Arial" panose="020B0604020202020204" pitchFamily="34" charset="0"/>
              </a:rPr>
              <a:t>Per Fu si intende il fattore integrato di:</a:t>
            </a:r>
          </a:p>
          <a:p>
            <a:pPr marL="342900" marR="0" lvl="0" indent="-342900" algn="l" defTabSz="914400" rtl="0" eaLnBrk="1" fontAlgn="base" latinLnBrk="0" hangingPunct="1">
              <a:lnSpc>
                <a:spcPct val="80000"/>
              </a:lnSpc>
              <a:spcBef>
                <a:spcPct val="20000"/>
              </a:spcBef>
              <a:spcAft>
                <a:spcPct val="0"/>
              </a:spcAft>
              <a:buClr>
                <a:srgbClr val="EAEAEA"/>
              </a:buClr>
              <a:buSzPct val="80000"/>
              <a:buFont typeface="Wingdings" pitchFamily="2" charset="2"/>
              <a:buNone/>
              <a:tabLst/>
              <a:defRPr/>
            </a:pPr>
            <a:r>
              <a:rPr kumimoji="0" lang="it-IT" altLang="it-IT" sz="1200" b="1" i="0" u="none" strike="noStrike" kern="0" cap="none" spc="0" normalizeH="0" baseline="0" noProof="0" dirty="0" smtClean="0">
                <a:ln>
                  <a:noFill/>
                </a:ln>
                <a:uLnTx/>
                <a:uFillTx/>
                <a:latin typeface="Arial" panose="020B0604020202020204" pitchFamily="34" charset="0"/>
                <a:ea typeface="+mn-ea"/>
                <a:cs typeface="Arial" panose="020B0604020202020204" pitchFamily="34" charset="0"/>
              </a:rPr>
              <a:t>1.      Informazione, </a:t>
            </a:r>
          </a:p>
          <a:p>
            <a:pPr marL="342900" marR="0" lvl="0" indent="-342900" algn="l" defTabSz="914400" rtl="0" eaLnBrk="1" fontAlgn="base" latinLnBrk="0" hangingPunct="1">
              <a:lnSpc>
                <a:spcPct val="80000"/>
              </a:lnSpc>
              <a:spcBef>
                <a:spcPct val="20000"/>
              </a:spcBef>
              <a:spcAft>
                <a:spcPct val="0"/>
              </a:spcAft>
              <a:buClr>
                <a:srgbClr val="EAEAEA"/>
              </a:buClr>
              <a:buSzPct val="80000"/>
              <a:buFont typeface="Wingdings" pitchFamily="2" charset="2"/>
              <a:buNone/>
              <a:tabLst/>
              <a:defRPr/>
            </a:pPr>
            <a:r>
              <a:rPr kumimoji="0" lang="it-IT" altLang="it-IT" sz="1200" b="1" i="0" u="none" strike="noStrike" kern="0" cap="none" spc="0" normalizeH="0" baseline="0" noProof="0" dirty="0" smtClean="0">
                <a:ln>
                  <a:noFill/>
                </a:ln>
                <a:uLnTx/>
                <a:uFillTx/>
                <a:latin typeface="Arial" panose="020B0604020202020204" pitchFamily="34" charset="0"/>
                <a:ea typeface="+mn-ea"/>
                <a:cs typeface="Arial" panose="020B0604020202020204" pitchFamily="34" charset="0"/>
              </a:rPr>
              <a:t>2.      Formazione, </a:t>
            </a:r>
          </a:p>
          <a:p>
            <a:pPr marL="342900" marR="0" lvl="0" indent="-342900" algn="l" defTabSz="914400" rtl="0" eaLnBrk="1" fontAlgn="base" latinLnBrk="0" hangingPunct="1">
              <a:lnSpc>
                <a:spcPct val="80000"/>
              </a:lnSpc>
              <a:spcBef>
                <a:spcPct val="20000"/>
              </a:spcBef>
              <a:spcAft>
                <a:spcPct val="0"/>
              </a:spcAft>
              <a:buClr>
                <a:srgbClr val="EAEAEA"/>
              </a:buClr>
              <a:buSzPct val="80000"/>
              <a:buFont typeface="Wingdings" pitchFamily="2" charset="2"/>
              <a:buNone/>
              <a:tabLst/>
              <a:defRPr/>
            </a:pPr>
            <a:r>
              <a:rPr kumimoji="0" lang="it-IT" altLang="it-IT" sz="1200" b="1" i="0" u="none" strike="noStrike" kern="0" cap="none" spc="0" normalizeH="0" baseline="0" noProof="0" dirty="0" smtClean="0">
                <a:ln>
                  <a:noFill/>
                </a:ln>
                <a:uLnTx/>
                <a:uFillTx/>
                <a:latin typeface="Arial" panose="020B0604020202020204" pitchFamily="34" charset="0"/>
                <a:ea typeface="+mn-ea"/>
                <a:cs typeface="Arial" panose="020B0604020202020204" pitchFamily="34" charset="0"/>
              </a:rPr>
              <a:t>3.      Addestramento, </a:t>
            </a:r>
          </a:p>
          <a:p>
            <a:pPr marL="342900" marR="0" lvl="0" indent="-342900" algn="l" defTabSz="914400" rtl="0" eaLnBrk="1" fontAlgn="base" latinLnBrk="0" hangingPunct="1">
              <a:lnSpc>
                <a:spcPct val="80000"/>
              </a:lnSpc>
              <a:spcBef>
                <a:spcPct val="20000"/>
              </a:spcBef>
              <a:spcAft>
                <a:spcPct val="0"/>
              </a:spcAft>
              <a:buClr>
                <a:srgbClr val="EAEAEA"/>
              </a:buClr>
              <a:buSzPct val="80000"/>
              <a:buFont typeface="Wingdings" pitchFamily="2" charset="2"/>
              <a:buNone/>
              <a:tabLst/>
              <a:defRPr/>
            </a:pPr>
            <a:r>
              <a:rPr kumimoji="0" lang="it-IT" altLang="it-IT" sz="1200" b="1" i="0" u="none" strike="noStrike" kern="0" cap="none" spc="0" normalizeH="0" baseline="0" noProof="0" dirty="0" smtClean="0">
                <a:ln>
                  <a:noFill/>
                </a:ln>
                <a:uLnTx/>
                <a:uFillTx/>
                <a:latin typeface="Arial" panose="020B0604020202020204" pitchFamily="34" charset="0"/>
                <a:ea typeface="+mn-ea"/>
                <a:cs typeface="Arial" panose="020B0604020202020204" pitchFamily="34" charset="0"/>
              </a:rPr>
              <a:t>4.      Istruzione, </a:t>
            </a:r>
          </a:p>
          <a:p>
            <a:pPr marL="342900" marR="0" lvl="0" indent="-342900" algn="l" defTabSz="914400" rtl="0" eaLnBrk="1" fontAlgn="base" latinLnBrk="0" hangingPunct="1">
              <a:lnSpc>
                <a:spcPct val="80000"/>
              </a:lnSpc>
              <a:spcBef>
                <a:spcPct val="20000"/>
              </a:spcBef>
              <a:spcAft>
                <a:spcPct val="0"/>
              </a:spcAft>
              <a:buClr>
                <a:srgbClr val="EAEAEA"/>
              </a:buClr>
              <a:buSzPct val="80000"/>
              <a:buFont typeface="Wingdings" pitchFamily="2" charset="2"/>
              <a:buNone/>
              <a:tabLst/>
              <a:defRPr/>
            </a:pPr>
            <a:r>
              <a:rPr kumimoji="0" lang="it-IT" altLang="it-IT" sz="1200" b="1" i="0" u="none" strike="noStrike" kern="0" cap="none" spc="0" normalizeH="0" baseline="0" noProof="0" dirty="0" smtClean="0">
                <a:ln>
                  <a:noFill/>
                </a:ln>
                <a:uLnTx/>
                <a:uFillTx/>
                <a:latin typeface="Arial" panose="020B0604020202020204" pitchFamily="34" charset="0"/>
                <a:ea typeface="+mn-ea"/>
                <a:cs typeface="Arial" panose="020B0604020202020204" pitchFamily="34" charset="0"/>
              </a:rPr>
              <a:t>5.      Aggiornamento, </a:t>
            </a:r>
          </a:p>
          <a:p>
            <a:pPr marL="342900" marR="0" lvl="0" indent="-342900" algn="l" defTabSz="914400" rtl="0" eaLnBrk="1" fontAlgn="base" latinLnBrk="0" hangingPunct="1">
              <a:lnSpc>
                <a:spcPct val="80000"/>
              </a:lnSpc>
              <a:spcBef>
                <a:spcPct val="20000"/>
              </a:spcBef>
              <a:spcAft>
                <a:spcPct val="0"/>
              </a:spcAft>
              <a:buClr>
                <a:srgbClr val="EAEAEA"/>
              </a:buClr>
              <a:buSzPct val="80000"/>
              <a:buFont typeface="Wingdings" pitchFamily="2" charset="2"/>
              <a:buNone/>
              <a:tabLst/>
              <a:defRPr/>
            </a:pPr>
            <a:r>
              <a:rPr kumimoji="0" lang="it-IT" altLang="it-IT" sz="1200" b="1" i="0" u="none" strike="noStrike" kern="0" cap="none" spc="0" normalizeH="0" baseline="0" noProof="0" dirty="0" smtClean="0">
                <a:ln>
                  <a:noFill/>
                </a:ln>
                <a:uLnTx/>
                <a:uFillTx/>
                <a:latin typeface="Arial" panose="020B0604020202020204" pitchFamily="34" charset="0"/>
                <a:ea typeface="+mn-ea"/>
                <a:cs typeface="Arial" panose="020B0604020202020204" pitchFamily="34" charset="0"/>
              </a:rPr>
              <a:t>6.      Equipaggiamento;</a:t>
            </a:r>
          </a:p>
          <a:p>
            <a:pPr marL="342900" marR="0" lvl="0" indent="-342900" algn="l" defTabSz="914400" rtl="0" eaLnBrk="1" fontAlgn="base" latinLnBrk="0" hangingPunct="1">
              <a:lnSpc>
                <a:spcPct val="80000"/>
              </a:lnSpc>
              <a:spcBef>
                <a:spcPct val="20000"/>
              </a:spcBef>
              <a:spcAft>
                <a:spcPct val="0"/>
              </a:spcAft>
              <a:buClr>
                <a:srgbClr val="EAEAEA"/>
              </a:buClr>
              <a:buSzPct val="80000"/>
              <a:buFont typeface="Wingdings" pitchFamily="2" charset="2"/>
              <a:buNone/>
              <a:tabLst/>
              <a:defRPr/>
            </a:pPr>
            <a:r>
              <a:rPr kumimoji="0" lang="it-IT" altLang="it-IT" sz="1200" b="1" i="0" u="none" strike="noStrike" kern="0" cap="none" spc="0" normalizeH="0" baseline="0" noProof="0" dirty="0" smtClean="0">
                <a:ln>
                  <a:noFill/>
                </a:ln>
                <a:uLnTx/>
                <a:uFillTx/>
                <a:latin typeface="Arial" panose="020B0604020202020204" pitchFamily="34" charset="0"/>
                <a:ea typeface="+mn-ea"/>
                <a:cs typeface="Arial" panose="020B0604020202020204" pitchFamily="34" charset="0"/>
              </a:rPr>
              <a:t>7.      Pronto intervento;</a:t>
            </a:r>
          </a:p>
          <a:p>
            <a:pPr marL="342900" marR="0" lvl="0" indent="-342900" algn="l" defTabSz="914400" rtl="0" eaLnBrk="1" fontAlgn="base" latinLnBrk="0" hangingPunct="1">
              <a:lnSpc>
                <a:spcPct val="80000"/>
              </a:lnSpc>
              <a:spcBef>
                <a:spcPct val="20000"/>
              </a:spcBef>
              <a:spcAft>
                <a:spcPct val="0"/>
              </a:spcAft>
              <a:buClr>
                <a:srgbClr val="EAEAEA"/>
              </a:buClr>
              <a:buSzPct val="80000"/>
              <a:buFont typeface="Wingdings" pitchFamily="2" charset="2"/>
              <a:buNone/>
              <a:tabLst/>
              <a:defRPr/>
            </a:pPr>
            <a:r>
              <a:rPr kumimoji="0" lang="it-IT" altLang="it-IT" sz="1200" b="1" i="0" u="none" strike="noStrike" kern="0" cap="none" spc="0" normalizeH="0" baseline="0" noProof="0" dirty="0" smtClean="0">
                <a:ln>
                  <a:noFill/>
                </a:ln>
                <a:uLnTx/>
                <a:uFillTx/>
                <a:latin typeface="Arial" panose="020B0604020202020204" pitchFamily="34" charset="0"/>
                <a:ea typeface="+mn-ea"/>
                <a:cs typeface="Arial" panose="020B0604020202020204" pitchFamily="34" charset="0"/>
              </a:rPr>
              <a:t>8.      Eliminazione di comportamenti errati o non idonei</a:t>
            </a: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solidFill>
                  <a:prstClr val="black"/>
                </a:solidFill>
              </a:rPr>
              <a:pPr>
                <a:defRPr/>
              </a:pPr>
              <a:t>29</a:t>
            </a:fld>
            <a:endParaRPr lang="it-IT">
              <a:solidFill>
                <a:prstClr val="black"/>
              </a:solidFill>
            </a:endParaRPr>
          </a:p>
        </p:txBody>
      </p:sp>
    </p:spTree>
    <p:extLst>
      <p:ext uri="{BB962C8B-B14F-4D97-AF65-F5344CB8AC3E}">
        <p14:creationId xmlns:p14="http://schemas.microsoft.com/office/powerpoint/2010/main" xmlns="" val="4213771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algn="l"/>
            <a:r>
              <a:rPr lang="it-IT" sz="800" b="0" i="0" u="none" strike="noStrike" baseline="0" dirty="0" smtClean="0">
                <a:solidFill>
                  <a:srgbClr val="000000"/>
                </a:solidFill>
                <a:latin typeface="Tahoma"/>
              </a:rPr>
              <a:t> </a:t>
            </a:r>
            <a:r>
              <a:rPr lang="it-IT" sz="1200" b="0" i="0" u="none" strike="noStrike" baseline="0" dirty="0" smtClean="0">
                <a:solidFill>
                  <a:srgbClr val="000000"/>
                </a:solidFill>
                <a:latin typeface="Arial" panose="020B0604020202020204" pitchFamily="34" charset="0"/>
                <a:cs typeface="Arial" panose="020B0604020202020204" pitchFamily="34" charset="0"/>
              </a:rPr>
              <a:t>Scala e livello delle Probabilità (P )</a:t>
            </a:r>
          </a:p>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kumimoji="0" lang="it-IT" sz="1200" b="1" i="1" u="sng"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4 Altamente probabile</a:t>
            </a: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Esiste una correlazione diretta tra la mancanza rilevata ed il verificarsi del danno ipotizzato per i lavoratori</a:t>
            </a: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Si sono già verificati danni per la stessa azienda o in aziende simili o in situazioni operative simili</a:t>
            </a: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Il verificarsi del danno conseguente la mancanza rilevata non susciterebbe alcuno stupore in azienda</a:t>
            </a:r>
          </a:p>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kumimoji="0" lang="it-IT" sz="1200" b="1" i="1" u="sng"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3 Probabile</a:t>
            </a: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La mancanza rilevata può provocare un danno solo in circostanze sfortunate di eventi.</a:t>
            </a: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Sono noti solo rarissimi episodi già verificatisi.</a:t>
            </a: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-Il verificarsi del danno ipotizzato susciterebbe grande sorpresa.</a:t>
            </a:r>
          </a:p>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endParaRPr lang="it-IT" sz="1200" b="0" i="0" u="none" strike="noStrike" baseline="0" dirty="0" smtClean="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solidFill>
                  <a:prstClr val="black"/>
                </a:solidFill>
              </a:rPr>
              <a:pPr>
                <a:defRPr/>
              </a:pPr>
              <a:t>30</a:t>
            </a:fld>
            <a:endParaRPr lang="it-IT">
              <a:solidFill>
                <a:prstClr val="black"/>
              </a:solidFill>
            </a:endParaRPr>
          </a:p>
        </p:txBody>
      </p:sp>
    </p:spTree>
    <p:extLst>
      <p:ext uri="{BB962C8B-B14F-4D97-AF65-F5344CB8AC3E}">
        <p14:creationId xmlns:p14="http://schemas.microsoft.com/office/powerpoint/2010/main" xmlns="" val="66762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kumimoji="0" lang="it-IT" sz="1200" b="1" i="1" u="sng"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2 Poco probabile</a:t>
            </a: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La mancanza rilevata può provocare un danno per la concomitanza di più eventi poco probabili indipendenti.</a:t>
            </a: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-Non sono noti episodi già verificatisi.</a:t>
            </a: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-Il verificarsi del danno susciterebbe incredulità</a:t>
            </a:r>
          </a:p>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kumimoji="0" lang="it-IT" sz="1200" b="1" i="1" u="sng"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1 Improbabile</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La mancanza rilevata può provocare un danno, anche se in modo automatico o diretto.</a:t>
            </a: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È noto qualche episodio di cui alla mancanza ha fatto seguire il danno.</a:t>
            </a: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Il verificarsi del danno ipotizzato susciterebbe una moderata sorpresa in azienda.</a:t>
            </a:r>
          </a:p>
          <a:p>
            <a:r>
              <a:rPr lang="it-IT" sz="1200" b="0" i="0" u="none" strike="noStrike" baseline="0" dirty="0" smtClean="0">
                <a:latin typeface="Arial" panose="020B0604020202020204" pitchFamily="34" charset="0"/>
                <a:cs typeface="Arial" panose="020B0604020202020204" pitchFamily="34" charset="0"/>
              </a:rPr>
              <a:t>Il metodo consente, nella maggior parte dei casi, di individuare le priorità d’intervento. </a:t>
            </a:r>
          </a:p>
          <a:p>
            <a:r>
              <a:rPr lang="it-IT" sz="1200" b="0" i="0" u="none" strike="noStrike" baseline="0" dirty="0" smtClean="0">
                <a:latin typeface="Arial" panose="020B0604020202020204" pitchFamily="34" charset="0"/>
                <a:cs typeface="Arial" panose="020B0604020202020204" pitchFamily="34" charset="0"/>
              </a:rPr>
              <a:t>La probabilità che si verifichi un danno può essere stimata  secondo le norme </a:t>
            </a:r>
            <a:r>
              <a:rPr kumimoji="0" lang="it-IT" altLang="it-IT" sz="1200" b="0" i="0" u="none" strike="noStrike" kern="0" cap="none" spc="0" normalizeH="0" baseline="0" noProof="0" dirty="0" smtClean="0">
                <a:ln>
                  <a:noFill/>
                </a:ln>
                <a:solidFill>
                  <a:srgbClr val="FFFFFF"/>
                </a:solidFill>
                <a:effectLst/>
                <a:uLnTx/>
                <a:uFillTx/>
                <a:latin typeface="Arial" panose="020B0604020202020204" pitchFamily="34" charset="0"/>
                <a:ea typeface="+mj-ea"/>
                <a:cs typeface="Arial" panose="020B0604020202020204" pitchFamily="34" charset="0"/>
              </a:rPr>
              <a:t>UNI EN 1050 – 7, </a:t>
            </a:r>
            <a:r>
              <a:rPr lang="it-IT" sz="1200" b="0" i="0" u="none" strike="noStrike" baseline="0" dirty="0" smtClean="0">
                <a:latin typeface="Arial" panose="020B0604020202020204" pitchFamily="34" charset="0"/>
                <a:cs typeface="Arial" panose="020B0604020202020204" pitchFamily="34" charset="0"/>
              </a:rPr>
              <a:t>tenendo conto di :</a:t>
            </a:r>
          </a:p>
          <a:p>
            <a:r>
              <a:rPr lang="it-IT" sz="1200" b="1" i="0" u="none" strike="noStrike" baseline="0" dirty="0" smtClean="0">
                <a:latin typeface="Arial" panose="020B0604020202020204" pitchFamily="34" charset="0"/>
                <a:cs typeface="Arial" panose="020B0604020202020204" pitchFamily="34" charset="0"/>
              </a:rPr>
              <a:t>Frequenza e durata dell’esposizione </a:t>
            </a:r>
            <a:r>
              <a:rPr lang="it-IT" sz="1200" b="0" i="0" u="none" strike="noStrike" baseline="0" dirty="0" smtClean="0">
                <a:latin typeface="Arial" panose="020B0604020202020204" pitchFamily="34" charset="0"/>
                <a:cs typeface="Arial" panose="020B0604020202020204" pitchFamily="34" charset="0"/>
              </a:rPr>
              <a:t>:                                       </a:t>
            </a:r>
          </a:p>
          <a:p>
            <a:r>
              <a:rPr lang="it-IT" sz="1200" b="0" i="0" u="none" strike="noStrike" baseline="0" dirty="0" smtClean="0">
                <a:latin typeface="Arial" panose="020B0604020202020204" pitchFamily="34" charset="0"/>
                <a:cs typeface="Arial" panose="020B0604020202020204" pitchFamily="34" charset="0"/>
              </a:rPr>
              <a:t> – necessità di accesso alla zona pericolosa e natura dell’accesso  </a:t>
            </a:r>
          </a:p>
          <a:p>
            <a:r>
              <a:rPr lang="it-IT" sz="1200" b="0" i="0" u="none" strike="noStrike" baseline="0" dirty="0" smtClean="0">
                <a:latin typeface="Arial" panose="020B0604020202020204" pitchFamily="34" charset="0"/>
                <a:cs typeface="Arial" panose="020B0604020202020204" pitchFamily="34" charset="0"/>
              </a:rPr>
              <a:t> – tempo trascorso nella zona pericolosa                                     </a:t>
            </a:r>
          </a:p>
          <a:p>
            <a:r>
              <a:rPr lang="it-IT" sz="1200" b="0" i="0" u="none" strike="noStrike" baseline="0" dirty="0" smtClean="0">
                <a:latin typeface="Arial" panose="020B0604020202020204" pitchFamily="34" charset="0"/>
                <a:cs typeface="Arial" panose="020B0604020202020204" pitchFamily="34" charset="0"/>
              </a:rPr>
              <a:t>– frequenza di accesso                                                            </a:t>
            </a:r>
          </a:p>
          <a:p>
            <a:r>
              <a:rPr lang="it-IT" sz="1200" b="1" i="0" u="none" strike="noStrike" baseline="0" dirty="0" smtClean="0">
                <a:latin typeface="Arial" panose="020B0604020202020204" pitchFamily="34" charset="0"/>
                <a:cs typeface="Arial" panose="020B0604020202020204" pitchFamily="34" charset="0"/>
              </a:rPr>
              <a:t>Probabilità che si verifichi un evento pericoloso </a:t>
            </a:r>
            <a:r>
              <a:rPr lang="it-IT" sz="1200" b="0" i="0" u="none" strike="noStrike" baseline="0" dirty="0" smtClean="0">
                <a:latin typeface="Arial" panose="020B0604020202020204" pitchFamily="34" charset="0"/>
                <a:cs typeface="Arial" panose="020B0604020202020204" pitchFamily="34" charset="0"/>
              </a:rPr>
              <a:t>:                        </a:t>
            </a:r>
          </a:p>
          <a:p>
            <a:r>
              <a:rPr lang="it-IT" sz="1200" b="0" i="0" u="none" strike="noStrike" baseline="0" dirty="0" smtClean="0">
                <a:latin typeface="Arial" panose="020B0604020202020204" pitchFamily="34" charset="0"/>
                <a:cs typeface="Arial" panose="020B0604020202020204" pitchFamily="34" charset="0"/>
              </a:rPr>
              <a:t>– affidabilità ed altri dati statistici                                             </a:t>
            </a:r>
          </a:p>
          <a:p>
            <a:r>
              <a:rPr lang="it-IT" sz="1200" b="0" i="0" u="none" strike="noStrike" baseline="0" dirty="0" smtClean="0">
                <a:latin typeface="Arial" panose="020B0604020202020204" pitchFamily="34" charset="0"/>
                <a:cs typeface="Arial" panose="020B0604020202020204" pitchFamily="34" charset="0"/>
              </a:rPr>
              <a:t> – casistica degli infortuni e dei danni alla salute                           </a:t>
            </a:r>
          </a:p>
          <a:p>
            <a:r>
              <a:rPr lang="it-IT" sz="1200" b="0" i="0" u="none" strike="noStrike" baseline="0" dirty="0" smtClean="0">
                <a:latin typeface="Arial" panose="020B0604020202020204" pitchFamily="34" charset="0"/>
                <a:cs typeface="Arial" panose="020B0604020202020204" pitchFamily="34" charset="0"/>
              </a:rPr>
              <a:t> – confronto dei rischi con macchine simili e sicure</a:t>
            </a:r>
          </a:p>
          <a:p>
            <a:r>
              <a:rPr lang="it-IT" sz="1200" b="1" i="0" u="none" strike="noStrike" baseline="0" dirty="0" smtClean="0">
                <a:latin typeface="Arial" panose="020B0604020202020204" pitchFamily="34" charset="0"/>
                <a:cs typeface="Arial" panose="020B0604020202020204" pitchFamily="34" charset="0"/>
              </a:rPr>
              <a:t>Possibilità di evitare o limitare un danno in funzione </a:t>
            </a:r>
            <a:r>
              <a:rPr lang="it-IT" sz="1200" b="0" i="0" u="none" strike="noStrike" baseline="0" dirty="0" smtClean="0">
                <a:latin typeface="Arial" panose="020B0604020202020204" pitchFamily="34" charset="0"/>
                <a:cs typeface="Arial" panose="020B0604020202020204" pitchFamily="34" charset="0"/>
              </a:rPr>
              <a:t>:                </a:t>
            </a:r>
          </a:p>
          <a:p>
            <a:r>
              <a:rPr lang="it-IT" sz="1200" b="0" i="0" u="none" strike="noStrike" baseline="0" dirty="0" smtClean="0">
                <a:latin typeface="Arial" panose="020B0604020202020204" pitchFamily="34" charset="0"/>
                <a:cs typeface="Arial" panose="020B0604020202020204" pitchFamily="34" charset="0"/>
              </a:rPr>
              <a:t> – della persona che aziona la macchina e della sua esperienza      </a:t>
            </a:r>
          </a:p>
          <a:p>
            <a:r>
              <a:rPr lang="it-IT" sz="1200" b="0" i="0" u="none" strike="noStrike" baseline="0" dirty="0" smtClean="0">
                <a:latin typeface="Arial" panose="020B0604020202020204" pitchFamily="34" charset="0"/>
                <a:cs typeface="Arial" panose="020B0604020202020204" pitchFamily="34" charset="0"/>
              </a:rPr>
              <a:t>– della rapidità con la quale si manifesta l’evento pericoloso        </a:t>
            </a:r>
          </a:p>
          <a:p>
            <a:r>
              <a:rPr lang="it-IT" sz="1200" b="0" i="0" u="none" strike="noStrike" baseline="0" dirty="0" smtClean="0">
                <a:latin typeface="Arial" panose="020B0604020202020204" pitchFamily="34" charset="0"/>
                <a:cs typeface="Arial" panose="020B0604020202020204" pitchFamily="34" charset="0"/>
              </a:rPr>
              <a:t>– della consapevolezza del rischio e della possibilità di evitarlo </a:t>
            </a: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solidFill>
                  <a:prstClr val="black"/>
                </a:solidFill>
              </a:rPr>
              <a:pPr>
                <a:defRPr/>
              </a:pPr>
              <a:t>31</a:t>
            </a:fld>
            <a:endParaRPr lang="it-IT">
              <a:solidFill>
                <a:prstClr val="black"/>
              </a:solidFill>
            </a:endParaRPr>
          </a:p>
        </p:txBody>
      </p:sp>
    </p:spTree>
    <p:extLst>
      <p:ext uri="{BB962C8B-B14F-4D97-AF65-F5344CB8AC3E}">
        <p14:creationId xmlns:p14="http://schemas.microsoft.com/office/powerpoint/2010/main" xmlns="" val="66762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kumimoji="0" lang="it-IT" sz="1200" b="1" i="1" u="sng"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Scala della gravità del danno ( D )</a:t>
            </a:r>
          </a:p>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endParaRPr kumimoji="0" lang="it-IT"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kumimoji="0" lang="it-IT" sz="1200" b="1" i="1" u="sng"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4 Gravissimo</a:t>
            </a:r>
            <a:endParaRPr kumimoji="0" lang="it-IT"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r>
              <a:rPr kumimoji="0" lang="it-IT"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Infortunio o episodio di esposizione acuta con effetti letali o di invalidità totale.</a:t>
            </a: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r>
              <a:rPr kumimoji="0" lang="it-IT"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-Esposizione cronica con effetti letali e/o totalmente invalidanti</a:t>
            </a:r>
          </a:p>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kumimoji="0" lang="it-IT" sz="1200" b="1" i="1" u="sng"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3 Grave</a:t>
            </a: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r>
              <a:rPr kumimoji="0" lang="it-IT"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Infortunio o episodio di esposizione acuta con effetti di invalidità parziale.</a:t>
            </a: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r>
              <a:rPr kumimoji="0" lang="it-IT"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Esposizione cronica con effetti irreversibili e/o parzialmente invalidanti</a:t>
            </a:r>
          </a:p>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kumimoji="0" lang="it-IT" sz="1200" b="1" i="1" u="sng"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2 Medio</a:t>
            </a: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r>
              <a:rPr kumimoji="0" lang="it-IT"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Infortunio o episodio di esposizione acuta con inabilità reversibile.-</a:t>
            </a: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r>
              <a:rPr kumimoji="0" lang="it-IT"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Esposizione cronica con effetti reversibili.</a:t>
            </a:r>
          </a:p>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kumimoji="0" lang="it-IT" sz="1200" b="1" i="1" u="sng"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1 Lieve</a:t>
            </a: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r>
              <a:rPr kumimoji="0" lang="it-IT"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Infortunio o episodio di esposizione acuta con inabilità rapidamente reversibile.</a:t>
            </a: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r>
              <a:rPr kumimoji="0" lang="it-IT"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Esposizione cronica con effetti rapidamente reversibili</a:t>
            </a: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endPar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endPar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La gravità del danno deve essere stimata tenendo conto di :</a:t>
            </a:r>
          </a:p>
          <a:p>
            <a:pPr marL="609600" marR="0" lvl="0" indent="-609600" algn="l" defTabSz="914400" rtl="0" eaLnBrk="1" fontAlgn="base" latinLnBrk="0" hangingPunct="1">
              <a:lnSpc>
                <a:spcPct val="100000"/>
              </a:lnSpc>
              <a:spcBef>
                <a:spcPct val="20000"/>
              </a:spcBef>
              <a:spcAft>
                <a:spcPct val="0"/>
              </a:spcAft>
              <a:buClr>
                <a:srgbClr val="6699FF"/>
              </a:buClr>
              <a:buSzTx/>
              <a:buFontTx/>
              <a:buAutoNum type="alphaLcParenR"/>
              <a:tabLst/>
              <a:defRPr/>
            </a:pPr>
            <a:endParaRPr kumimoji="0" lang="it-IT" altLang="it-IT" sz="1200" b="0" i="0" u="sng"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L="609600" marR="0" lvl="0" indent="-609600" algn="l" defTabSz="914400" rtl="0" eaLnBrk="1" fontAlgn="base" latinLnBrk="0" hangingPunct="1">
              <a:lnSpc>
                <a:spcPct val="100000"/>
              </a:lnSpc>
              <a:spcBef>
                <a:spcPct val="20000"/>
              </a:spcBef>
              <a:spcAft>
                <a:spcPct val="0"/>
              </a:spcAft>
              <a:buClr>
                <a:srgbClr val="6699FF"/>
              </a:buClr>
              <a:buSzTx/>
              <a:buFontTx/>
              <a:buAutoNum type="alphaLcParenR"/>
              <a:tabLst/>
              <a:defRPr/>
            </a:pPr>
            <a:r>
              <a:rPr kumimoji="0" lang="it-IT" altLang="it-IT" sz="1200" b="0" i="0" u="sng"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Natura di ciò che deve essere protetto</a:t>
            </a: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 :                   </a:t>
            </a:r>
          </a:p>
          <a:p>
            <a:pPr marL="0" marR="0" lvl="0" indent="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             1) Persone                                                            </a:t>
            </a:r>
          </a:p>
          <a:p>
            <a:pPr marL="0" marR="0" lvl="0" indent="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             2) Beni                                                                 </a:t>
            </a:r>
          </a:p>
          <a:p>
            <a:pPr marL="0" marR="0" lvl="0" indent="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             3) Ambiente</a:t>
            </a:r>
          </a:p>
          <a:p>
            <a:pPr marL="0" marR="0" lvl="0" indent="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b)          </a:t>
            </a:r>
            <a:r>
              <a:rPr kumimoji="0" lang="it-IT" altLang="it-IT" sz="1200" b="0" i="0" u="sng"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Gravità delle lesioni o danni alla salute</a:t>
            </a: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 :                   </a:t>
            </a:r>
          </a:p>
          <a:p>
            <a:pPr marL="0" marR="0" lvl="0" indent="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             1) lievi (normalmente reversibili)                              </a:t>
            </a:r>
          </a:p>
          <a:p>
            <a:pPr marL="0" marR="0" lvl="0" indent="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             2) gravi (normalmente irreversibili)                          </a:t>
            </a:r>
          </a:p>
          <a:p>
            <a:pPr marL="0" marR="0" lvl="0" indent="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             3) morte</a:t>
            </a:r>
          </a:p>
          <a:p>
            <a:pPr marL="0" marR="0" lvl="0" indent="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c)          </a:t>
            </a:r>
            <a:r>
              <a:rPr kumimoji="0" lang="it-IT" altLang="it-IT" sz="1200" b="0" i="0" u="sng"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Entità del danno</a:t>
            </a: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 :                     </a:t>
            </a:r>
          </a:p>
          <a:p>
            <a:pPr marL="0" marR="0" lvl="0" indent="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12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             1) una o più persone</a:t>
            </a:r>
          </a:p>
          <a:p>
            <a:endParaRPr lang="it-IT" sz="1200" i="0"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solidFill>
                  <a:prstClr val="black"/>
                </a:solidFill>
              </a:rPr>
              <a:pPr>
                <a:defRPr/>
              </a:pPr>
              <a:t>32</a:t>
            </a:fld>
            <a:endParaRPr lang="it-IT">
              <a:solidFill>
                <a:prstClr val="black"/>
              </a:solidFill>
            </a:endParaRPr>
          </a:p>
        </p:txBody>
      </p:sp>
    </p:spTree>
    <p:extLst>
      <p:ext uri="{BB962C8B-B14F-4D97-AF65-F5344CB8AC3E}">
        <p14:creationId xmlns:p14="http://schemas.microsoft.com/office/powerpoint/2010/main" xmlns="" val="2359860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it-IT" sz="1200" b="0" i="0" u="none" strike="noStrike" kern="1200" cap="none" spc="0" normalizeH="0" baseline="0" noProof="0" dirty="0" smtClean="0">
              <a:ln>
                <a:noFill/>
              </a:ln>
              <a:solidFill>
                <a:prstClr val="black"/>
              </a:solidFill>
              <a:effectLst/>
              <a:uLnTx/>
              <a:uFillTx/>
              <a:latin typeface="Tahoma"/>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La stima numerica del rischio permette di identificare una scala di priorità degli interventi per ridurre il rischio</a:t>
            </a:r>
          </a:p>
          <a:p>
            <a:pPr marL="609600" marR="0" lvl="0" indent="-609600" algn="l" defTabSz="914400" rtl="0" eaLnBrk="1" fontAlgn="base" latinLnBrk="0" hangingPunct="1">
              <a:lnSpc>
                <a:spcPct val="80000"/>
              </a:lnSpc>
              <a:spcBef>
                <a:spcPct val="20000"/>
              </a:spcBef>
              <a:spcAft>
                <a:spcPct val="0"/>
              </a:spcAft>
              <a:buClr>
                <a:srgbClr val="6699FF"/>
              </a:buClr>
              <a:buSzTx/>
              <a:buFontTx/>
              <a:buNone/>
              <a:tabLst/>
              <a:defRPr/>
            </a:pPr>
            <a:r>
              <a:rPr kumimoji="0" lang="it-IT" altLang="it-IT" sz="1200" b="0" i="0" u="none" strike="noStrike" kern="0" cap="none" spc="0" normalizeH="0" baseline="0" noProof="0" dirty="0" smtClean="0">
                <a:ln>
                  <a:noFill/>
                </a:ln>
                <a:solidFill>
                  <a:srgbClr val="F8F8F8"/>
                </a:solidFill>
                <a:effectLst/>
                <a:uLnTx/>
                <a:uFillTx/>
                <a:latin typeface="Arial" panose="020B0604020202020204" pitchFamily="34" charset="0"/>
                <a:ea typeface="+mn-ea"/>
                <a:cs typeface="Arial" panose="020B0604020202020204" pitchFamily="34" charset="0"/>
              </a:rPr>
              <a:t>Aspetti da considerare nella  scelta delle priorità d’intervento:</a:t>
            </a:r>
          </a:p>
          <a:p>
            <a:pPr marL="609600" marR="0" lvl="0" indent="-609600" algn="l" defTabSz="914400" rtl="0" eaLnBrk="1" fontAlgn="base" latinLnBrk="0" hangingPunct="1">
              <a:lnSpc>
                <a:spcPct val="80000"/>
              </a:lnSpc>
              <a:spcBef>
                <a:spcPct val="20000"/>
              </a:spcBef>
              <a:spcAft>
                <a:spcPct val="0"/>
              </a:spcAft>
              <a:buClr>
                <a:srgbClr val="6699FF"/>
              </a:buClr>
              <a:buSzTx/>
              <a:buFont typeface="Arial" panose="020B0604020202020204" pitchFamily="34" charset="0"/>
              <a:buChar char="•"/>
              <a:tabLst/>
              <a:defRPr/>
            </a:pPr>
            <a:r>
              <a:rPr kumimoji="0" lang="it-IT" altLang="it-IT" sz="1200" b="0" i="0" u="none" strike="noStrike" kern="0" cap="none" spc="0" normalizeH="0" baseline="0" noProof="0" dirty="0" smtClean="0">
                <a:ln>
                  <a:noFill/>
                </a:ln>
                <a:solidFill>
                  <a:srgbClr val="F8F8F8"/>
                </a:solidFill>
                <a:effectLst/>
                <a:uLnTx/>
                <a:uFillTx/>
                <a:latin typeface="Arial" panose="020B0604020202020204" pitchFamily="34" charset="0"/>
                <a:ea typeface="+mn-ea"/>
                <a:cs typeface="Arial" panose="020B0604020202020204" pitchFamily="34" charset="0"/>
              </a:rPr>
              <a:t> persone esposte </a:t>
            </a:r>
          </a:p>
          <a:p>
            <a:pPr marL="609600" marR="0" lvl="0" indent="-6096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1200" b="0" i="0" u="none" strike="noStrike" kern="0" cap="none" spc="0" normalizeH="0" baseline="0" noProof="0" dirty="0" smtClean="0">
                <a:ln>
                  <a:noFill/>
                </a:ln>
                <a:solidFill>
                  <a:srgbClr val="F8F8F8"/>
                </a:solidFill>
                <a:effectLst/>
                <a:uLnTx/>
                <a:uFillTx/>
                <a:latin typeface="Arial" panose="020B0604020202020204" pitchFamily="34" charset="0"/>
                <a:ea typeface="+mn-ea"/>
                <a:cs typeface="Arial" panose="020B0604020202020204" pitchFamily="34" charset="0"/>
              </a:rPr>
              <a:t>Tipo, frequenza e durata dell’esposizione</a:t>
            </a:r>
          </a:p>
          <a:p>
            <a:pPr marL="609600" marR="0" lvl="0" indent="-6096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1200" b="0" i="0" u="none" strike="noStrike" kern="0" cap="none" spc="0" normalizeH="0" baseline="0" noProof="0" dirty="0" smtClean="0">
                <a:ln>
                  <a:noFill/>
                </a:ln>
                <a:solidFill>
                  <a:srgbClr val="F8F8F8"/>
                </a:solidFill>
                <a:effectLst/>
                <a:uLnTx/>
                <a:uFillTx/>
                <a:latin typeface="Arial" panose="020B0604020202020204" pitchFamily="34" charset="0"/>
                <a:ea typeface="+mn-ea"/>
                <a:cs typeface="Arial" panose="020B0604020202020204" pitchFamily="34" charset="0"/>
              </a:rPr>
              <a:t>Rapporto fra l’esposizione e gli effetti</a:t>
            </a:r>
          </a:p>
          <a:p>
            <a:pPr marL="609600" marR="0" lvl="0" indent="-6096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1200" b="0" i="0" u="none" strike="noStrike" kern="0" cap="none" spc="0" normalizeH="0" baseline="0" noProof="0" dirty="0" smtClean="0">
                <a:ln>
                  <a:noFill/>
                </a:ln>
                <a:solidFill>
                  <a:srgbClr val="F8F8F8"/>
                </a:solidFill>
                <a:effectLst/>
                <a:uLnTx/>
                <a:uFillTx/>
                <a:latin typeface="Arial" panose="020B0604020202020204" pitchFamily="34" charset="0"/>
                <a:ea typeface="+mn-ea"/>
                <a:cs typeface="Arial" panose="020B0604020202020204" pitchFamily="34" charset="0"/>
              </a:rPr>
              <a:t>Fattori umani (interazione persona-macchina e persona-persona)</a:t>
            </a:r>
          </a:p>
          <a:p>
            <a:pPr marL="609600" marR="0" lvl="0" indent="-6096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1200" b="0" i="0" u="none" strike="noStrike" kern="0" cap="none" spc="0" normalizeH="0" baseline="0" noProof="0" dirty="0" smtClean="0">
                <a:ln>
                  <a:noFill/>
                </a:ln>
                <a:solidFill>
                  <a:srgbClr val="F8F8F8"/>
                </a:solidFill>
                <a:effectLst/>
                <a:uLnTx/>
                <a:uFillTx/>
                <a:latin typeface="Arial" panose="020B0604020202020204" pitchFamily="34" charset="0"/>
                <a:ea typeface="+mn-ea"/>
                <a:cs typeface="Arial" panose="020B0604020202020204" pitchFamily="34" charset="0"/>
              </a:rPr>
              <a:t>Affidabilità delle funzioni di sicurezza</a:t>
            </a:r>
          </a:p>
          <a:p>
            <a:pPr marL="609600" marR="0" lvl="0" indent="-6096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1200" b="0" i="0" u="none" strike="noStrike" kern="0" cap="none" spc="0" normalizeH="0" baseline="0" noProof="0" dirty="0" smtClean="0">
                <a:ln>
                  <a:noFill/>
                </a:ln>
                <a:solidFill>
                  <a:srgbClr val="F8F8F8"/>
                </a:solidFill>
                <a:effectLst/>
                <a:uLnTx/>
                <a:uFillTx/>
                <a:latin typeface="Arial" panose="020B0604020202020204" pitchFamily="34" charset="0"/>
                <a:ea typeface="+mn-ea"/>
                <a:cs typeface="Arial" panose="020B0604020202020204" pitchFamily="34" charset="0"/>
              </a:rPr>
              <a:t>Possibilità di neutralizzare o eludere le funzioni di sicurezza </a:t>
            </a:r>
          </a:p>
          <a:p>
            <a:pPr marL="609600" marR="0" lvl="0" indent="-6096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1200" b="0" i="0" u="none" strike="noStrike" kern="0" cap="none" spc="0" normalizeH="0" baseline="0" noProof="0" dirty="0" smtClean="0">
                <a:ln>
                  <a:noFill/>
                </a:ln>
                <a:solidFill>
                  <a:srgbClr val="F8F8F8"/>
                </a:solidFill>
                <a:effectLst/>
                <a:uLnTx/>
                <a:uFillTx/>
                <a:latin typeface="Arial" panose="020B0604020202020204" pitchFamily="34" charset="0"/>
                <a:ea typeface="+mn-ea"/>
                <a:cs typeface="Arial" panose="020B0604020202020204" pitchFamily="34" charset="0"/>
              </a:rPr>
              <a:t>Capacità di mantenere nel tempo le misure di sicurezza al livello di protezione richiesto</a:t>
            </a:r>
          </a:p>
          <a:p>
            <a:pPr marL="609600" marR="0" lvl="0" indent="-6096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1200" b="0" i="0" u="none" strike="noStrike" kern="0" cap="none" spc="0" normalizeH="0" baseline="0" noProof="0" dirty="0" smtClean="0">
                <a:ln>
                  <a:noFill/>
                </a:ln>
                <a:solidFill>
                  <a:srgbClr val="F8F8F8"/>
                </a:solidFill>
                <a:effectLst/>
                <a:uLnTx/>
                <a:uFillTx/>
                <a:latin typeface="Arial" panose="020B0604020202020204" pitchFamily="34" charset="0"/>
                <a:ea typeface="+mn-ea"/>
                <a:cs typeface="Arial" panose="020B0604020202020204" pitchFamily="34" charset="0"/>
              </a:rPr>
              <a:t>Istruzioni per l’uso </a:t>
            </a:r>
          </a:p>
          <a:p>
            <a:pPr marL="609600" marR="0" lvl="0" indent="-609600" algn="l" defTabSz="914400" rtl="0" eaLnBrk="1" fontAlgn="base" latinLnBrk="0" hangingPunct="1">
              <a:lnSpc>
                <a:spcPct val="80000"/>
              </a:lnSpc>
              <a:spcBef>
                <a:spcPct val="20000"/>
              </a:spcBef>
              <a:spcAft>
                <a:spcPct val="0"/>
              </a:spcAft>
              <a:buClr>
                <a:srgbClr val="6699FF"/>
              </a:buClr>
              <a:buSzTx/>
              <a:buFontTx/>
              <a:buNone/>
              <a:tabLst/>
              <a:defRPr/>
            </a:pPr>
            <a:endParaRPr kumimoji="0" lang="it-IT" altLang="it-IT" sz="1200" b="0" i="0" u="none" strike="noStrike" kern="0" cap="none" spc="0" normalizeH="0" baseline="0" noProof="0" dirty="0" smtClean="0">
              <a:ln>
                <a:noFill/>
              </a:ln>
              <a:solidFill>
                <a:srgbClr val="F8F8F8"/>
              </a:solidFill>
              <a:effectLst/>
              <a:uLnTx/>
              <a:uFillTx/>
              <a:latin typeface="Arial" panose="020B0604020202020204" pitchFamily="34" charset="0"/>
              <a:ea typeface="+mn-ea"/>
              <a:cs typeface="Arial" panose="020B0604020202020204" pitchFamily="34" charset="0"/>
            </a:endParaRPr>
          </a:p>
          <a:p>
            <a:endParaRPr lang="it-IT" sz="1200"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solidFill>
                  <a:prstClr val="black"/>
                </a:solidFill>
              </a:rPr>
              <a:pPr>
                <a:defRPr/>
              </a:pPr>
              <a:t>33</a:t>
            </a:fld>
            <a:endParaRPr lang="it-IT">
              <a:solidFill>
                <a:prstClr val="black"/>
              </a:solidFill>
            </a:endParaRPr>
          </a:p>
        </p:txBody>
      </p:sp>
    </p:spTree>
    <p:extLst>
      <p:ext uri="{BB962C8B-B14F-4D97-AF65-F5344CB8AC3E}">
        <p14:creationId xmlns:p14="http://schemas.microsoft.com/office/powerpoint/2010/main" xmlns="" val="2133562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algn="just">
              <a:lnSpc>
                <a:spcPct val="150000"/>
              </a:lnSpc>
              <a:spcBef>
                <a:spcPts val="600"/>
              </a:spcBef>
              <a:spcAft>
                <a:spcPts val="0"/>
              </a:spcAft>
            </a:pPr>
            <a:r>
              <a:rPr lang="it-IT" sz="1200" dirty="0" smtClean="0">
                <a:effectLst/>
                <a:latin typeface="Arial" panose="020B0604020202020204" pitchFamily="34" charset="0"/>
                <a:ea typeface="Times New Roman"/>
                <a:cs typeface="Arial" panose="020B0604020202020204" pitchFamily="34" charset="0"/>
              </a:rPr>
              <a:t>Il tipo  e la tempistica d’intervento per un dato fattore di rischio</a:t>
            </a:r>
            <a:r>
              <a:rPr lang="it-IT" sz="1200" baseline="0" dirty="0" smtClean="0">
                <a:effectLst/>
                <a:latin typeface="Arial" panose="020B0604020202020204" pitchFamily="34" charset="0"/>
                <a:ea typeface="Times New Roman"/>
                <a:cs typeface="Arial" panose="020B0604020202020204" pitchFamily="34" charset="0"/>
              </a:rPr>
              <a:t> è </a:t>
            </a:r>
            <a:r>
              <a:rPr lang="it-IT" sz="1200" dirty="0" smtClean="0">
                <a:effectLst/>
                <a:latin typeface="Arial" panose="020B0604020202020204" pitchFamily="34" charset="0"/>
                <a:ea typeface="Times New Roman"/>
                <a:cs typeface="Arial" panose="020B0604020202020204" pitchFamily="34" charset="0"/>
              </a:rPr>
              <a:t> scelto dal Datore di Lavoro nel rispetto di principi gerarchici della prevenzione dei rischi indicati dal</a:t>
            </a:r>
            <a:r>
              <a:rPr lang="it-IT" sz="1200" baseline="0" dirty="0" smtClean="0">
                <a:effectLst/>
                <a:latin typeface="Arial" panose="020B0604020202020204" pitchFamily="34" charset="0"/>
                <a:ea typeface="Times New Roman"/>
                <a:cs typeface="Arial" panose="020B0604020202020204" pitchFamily="34" charset="0"/>
              </a:rPr>
              <a:t> T. U 81/2008 </a:t>
            </a:r>
            <a:r>
              <a:rPr lang="it-IT" sz="1200" baseline="0" dirty="0" err="1" smtClean="0">
                <a:effectLst/>
                <a:latin typeface="Arial" panose="020B0604020202020204" pitchFamily="34" charset="0"/>
                <a:ea typeface="Times New Roman"/>
                <a:cs typeface="Arial" panose="020B0604020202020204" pitchFamily="34" charset="0"/>
              </a:rPr>
              <a:t>s.m.i.</a:t>
            </a:r>
            <a:r>
              <a:rPr lang="it-IT" sz="1200" baseline="0" dirty="0" smtClean="0">
                <a:effectLst/>
                <a:latin typeface="Arial" panose="020B0604020202020204" pitchFamily="34" charset="0"/>
                <a:ea typeface="Times New Roman"/>
                <a:cs typeface="Arial" panose="020B0604020202020204" pitchFamily="34" charset="0"/>
              </a:rPr>
              <a:t> tenendo presenti gli obiettivi:</a:t>
            </a:r>
            <a:endParaRPr lang="it-IT" sz="1200" dirty="0" smtClean="0">
              <a:effectLst/>
              <a:latin typeface="Arial" panose="020B0604020202020204" pitchFamily="34" charset="0"/>
              <a:ea typeface="Times New Roman"/>
              <a:cs typeface="Arial" panose="020B0604020202020204" pitchFamily="34" charset="0"/>
            </a:endParaRPr>
          </a:p>
          <a:p>
            <a:pPr marL="342900" lvl="0" indent="-342900" algn="just">
              <a:lnSpc>
                <a:spcPct val="150000"/>
              </a:lnSpc>
              <a:spcBef>
                <a:spcPts val="600"/>
              </a:spcBef>
              <a:spcAft>
                <a:spcPts val="0"/>
              </a:spcAft>
              <a:buFont typeface="+mj-lt"/>
              <a:buAutoNum type="arabicPeriod"/>
            </a:pPr>
            <a:r>
              <a:rPr lang="it-IT" sz="1200" dirty="0" smtClean="0">
                <a:effectLst/>
                <a:latin typeface="Arial" panose="020B0604020202020204" pitchFamily="34" charset="0"/>
                <a:ea typeface="Times New Roman"/>
                <a:cs typeface="Arial" panose="020B0604020202020204" pitchFamily="34" charset="0"/>
              </a:rPr>
              <a:t>evitare i rischi </a:t>
            </a:r>
          </a:p>
          <a:p>
            <a:pPr marL="342900" lvl="0" indent="-342900" algn="just">
              <a:lnSpc>
                <a:spcPct val="150000"/>
              </a:lnSpc>
              <a:spcBef>
                <a:spcPts val="600"/>
              </a:spcBef>
              <a:spcAft>
                <a:spcPts val="0"/>
              </a:spcAft>
              <a:buFont typeface="+mj-lt"/>
              <a:buAutoNum type="arabicPeriod"/>
            </a:pPr>
            <a:r>
              <a:rPr lang="it-IT" sz="1200" dirty="0" smtClean="0">
                <a:effectLst/>
                <a:latin typeface="Arial" panose="020B0604020202020204" pitchFamily="34" charset="0"/>
                <a:ea typeface="Times New Roman"/>
                <a:cs typeface="Arial" panose="020B0604020202020204" pitchFamily="34" charset="0"/>
              </a:rPr>
              <a:t>utilizzare al minimo gli agenti nocivi </a:t>
            </a:r>
          </a:p>
          <a:p>
            <a:pPr marL="342900" lvl="0" indent="-342900" algn="just">
              <a:lnSpc>
                <a:spcPct val="150000"/>
              </a:lnSpc>
              <a:spcBef>
                <a:spcPts val="600"/>
              </a:spcBef>
              <a:spcAft>
                <a:spcPts val="0"/>
              </a:spcAft>
              <a:buFont typeface="+mj-lt"/>
              <a:buAutoNum type="arabicPeriod"/>
            </a:pPr>
            <a:r>
              <a:rPr lang="it-IT" sz="1200" dirty="0" smtClean="0">
                <a:effectLst/>
                <a:latin typeface="Arial" panose="020B0604020202020204" pitchFamily="34" charset="0"/>
                <a:ea typeface="Times New Roman"/>
                <a:cs typeface="Arial" panose="020B0604020202020204" pitchFamily="34" charset="0"/>
              </a:rPr>
              <a:t>sostituire ciò che è pericoloso con ciò che non è pericoloso o lo è meno </a:t>
            </a:r>
          </a:p>
          <a:p>
            <a:pPr marL="342900" lvl="0" indent="-342900" algn="just">
              <a:lnSpc>
                <a:spcPct val="150000"/>
              </a:lnSpc>
              <a:spcBef>
                <a:spcPts val="600"/>
              </a:spcBef>
              <a:spcAft>
                <a:spcPts val="0"/>
              </a:spcAft>
              <a:buFont typeface="+mj-lt"/>
              <a:buAutoNum type="arabicPeriod"/>
            </a:pPr>
            <a:r>
              <a:rPr lang="it-IT" sz="1200" dirty="0" smtClean="0">
                <a:effectLst/>
                <a:latin typeface="Arial" panose="020B0604020202020204" pitchFamily="34" charset="0"/>
                <a:ea typeface="Times New Roman"/>
                <a:cs typeface="Arial" panose="020B0604020202020204" pitchFamily="34" charset="0"/>
              </a:rPr>
              <a:t>combattere i rischi alla fonte </a:t>
            </a:r>
          </a:p>
          <a:p>
            <a:pPr marL="342900" lvl="0" indent="-342900" algn="just">
              <a:lnSpc>
                <a:spcPct val="150000"/>
              </a:lnSpc>
              <a:spcBef>
                <a:spcPts val="600"/>
              </a:spcBef>
              <a:spcAft>
                <a:spcPts val="0"/>
              </a:spcAft>
              <a:buFont typeface="+mj-lt"/>
              <a:buAutoNum type="arabicPeriod"/>
            </a:pPr>
            <a:r>
              <a:rPr lang="it-IT" sz="1200" dirty="0" smtClean="0">
                <a:effectLst/>
                <a:latin typeface="Arial" panose="020B0604020202020204" pitchFamily="34" charset="0"/>
                <a:ea typeface="Times New Roman"/>
                <a:cs typeface="Arial" panose="020B0604020202020204" pitchFamily="34" charset="0"/>
              </a:rPr>
              <a:t>applicare provvedimenti collettivi di protezione piuttosto che individuali</a:t>
            </a:r>
          </a:p>
          <a:p>
            <a:pPr marL="342900" lvl="0" indent="-342900" algn="just">
              <a:lnSpc>
                <a:spcPct val="150000"/>
              </a:lnSpc>
              <a:spcBef>
                <a:spcPts val="600"/>
              </a:spcBef>
              <a:spcAft>
                <a:spcPts val="0"/>
              </a:spcAft>
              <a:buFont typeface="+mj-lt"/>
              <a:buAutoNum type="arabicPeriod"/>
            </a:pPr>
            <a:r>
              <a:rPr lang="it-IT" sz="1200" dirty="0" smtClean="0">
                <a:effectLst/>
                <a:latin typeface="Arial" panose="020B0604020202020204" pitchFamily="34" charset="0"/>
                <a:ea typeface="Times New Roman"/>
                <a:cs typeface="Arial" panose="020B0604020202020204" pitchFamily="34" charset="0"/>
              </a:rPr>
              <a:t>limitare al minimo il numero di lavoratori che sono o che possono essere esposti al rischio </a:t>
            </a:r>
          </a:p>
          <a:p>
            <a:pPr marL="342900" lvl="0" indent="-342900" algn="just">
              <a:lnSpc>
                <a:spcPct val="150000"/>
              </a:lnSpc>
              <a:spcBef>
                <a:spcPts val="600"/>
              </a:spcBef>
              <a:spcAft>
                <a:spcPts val="0"/>
              </a:spcAft>
              <a:buFont typeface="+mj-lt"/>
              <a:buAutoNum type="arabicPeriod"/>
            </a:pPr>
            <a:r>
              <a:rPr lang="it-IT" sz="1200" dirty="0" smtClean="0">
                <a:effectLst/>
                <a:latin typeface="Arial" panose="020B0604020202020204" pitchFamily="34" charset="0"/>
                <a:ea typeface="Times New Roman"/>
                <a:cs typeface="Arial" panose="020B0604020202020204" pitchFamily="34" charset="0"/>
              </a:rPr>
              <a:t>adeguarsi al progresso tecnico </a:t>
            </a:r>
          </a:p>
          <a:p>
            <a:pPr marL="342900" lvl="0" indent="-342900" algn="just">
              <a:lnSpc>
                <a:spcPct val="150000"/>
              </a:lnSpc>
              <a:spcBef>
                <a:spcPts val="600"/>
              </a:spcBef>
              <a:spcAft>
                <a:spcPts val="0"/>
              </a:spcAft>
              <a:buFont typeface="+mj-lt"/>
              <a:buAutoNum type="arabicPeriod"/>
            </a:pPr>
            <a:r>
              <a:rPr lang="it-IT" sz="1200" dirty="0" smtClean="0">
                <a:effectLst/>
                <a:latin typeface="Arial" panose="020B0604020202020204" pitchFamily="34" charset="0"/>
                <a:ea typeface="Times New Roman"/>
                <a:cs typeface="Arial" panose="020B0604020202020204" pitchFamily="34" charset="0"/>
              </a:rPr>
              <a:t>cercare di garantire un miglioramento del livello di protezione </a:t>
            </a:r>
          </a:p>
          <a:p>
            <a:pPr marL="342900" lvl="0" indent="-342900" algn="just">
              <a:lnSpc>
                <a:spcPct val="150000"/>
              </a:lnSpc>
              <a:spcBef>
                <a:spcPts val="600"/>
              </a:spcBef>
              <a:spcAft>
                <a:spcPts val="0"/>
              </a:spcAft>
              <a:buFont typeface="+mj-lt"/>
              <a:buAutoNum type="arabicPeriod"/>
            </a:pPr>
            <a:r>
              <a:rPr lang="it-IT" sz="1200" dirty="0" smtClean="0">
                <a:effectLst/>
                <a:latin typeface="Arial" panose="020B0604020202020204" pitchFamily="34" charset="0"/>
                <a:ea typeface="Times New Roman"/>
                <a:cs typeface="Arial" panose="020B0604020202020204" pitchFamily="34" charset="0"/>
              </a:rPr>
              <a:t>integrare le misure di prevenzione/protezione con quelle tecniche e organizzative dell’azienda.</a:t>
            </a:r>
          </a:p>
          <a:p>
            <a:pPr algn="just">
              <a:lnSpc>
                <a:spcPct val="150000"/>
              </a:lnSpc>
              <a:spcBef>
                <a:spcPts val="600"/>
              </a:spcBef>
              <a:spcAft>
                <a:spcPts val="0"/>
              </a:spcAft>
            </a:pPr>
            <a:r>
              <a:rPr lang="it-IT" sz="1200" dirty="0" smtClean="0">
                <a:effectLst/>
                <a:latin typeface="FuturaA Bk BT"/>
                <a:ea typeface="Times New Roman"/>
                <a:cs typeface="Times New Roman"/>
              </a:rPr>
              <a:t> </a:t>
            </a: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solidFill>
                  <a:prstClr val="black"/>
                </a:solidFill>
              </a:rPr>
              <a:pPr>
                <a:defRPr/>
              </a:pPr>
              <a:t>34</a:t>
            </a:fld>
            <a:endParaRPr lang="it-IT">
              <a:solidFill>
                <a:prstClr val="black"/>
              </a:solidFill>
            </a:endParaRPr>
          </a:p>
        </p:txBody>
      </p:sp>
    </p:spTree>
    <p:extLst>
      <p:ext uri="{BB962C8B-B14F-4D97-AF65-F5344CB8AC3E}">
        <p14:creationId xmlns:p14="http://schemas.microsoft.com/office/powerpoint/2010/main" xmlns="" val="1131283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kumimoji="0" lang="it-IT"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ll</a:t>
            </a:r>
            <a:r>
              <a:rPr kumimoji="0" lang="it-IT"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Decreto Legislativo n. 81 /2008 definisce la  valutazione dei rischi come:</a:t>
            </a:r>
          </a:p>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kumimoji="0" lang="it-IT"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 valutazione globale e documentata di tutti i rischi per la salute e sicurezza dei lavoratori presenti nell'ambito dell'organizzazione in cui essi prestano la propria attività, finalizzata ad individuare le adeguate misure di prevenzione e di protezione e ad elaborare il programma delle misure atte a garantire il miglioramento nel tempo dei livelli di salute e sicurezza </a:t>
            </a:r>
            <a:r>
              <a:rPr kumimoji="0" lang="it-IT"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r>
            <a:br>
              <a:rPr kumimoji="0" lang="it-IT"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br>
            <a:endParaRPr kumimoji="0" lang="it-IT"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a:t>
            </a:fld>
            <a:endParaRPr lang="it-IT"/>
          </a:p>
        </p:txBody>
      </p:sp>
    </p:spTree>
    <p:extLst>
      <p:ext uri="{BB962C8B-B14F-4D97-AF65-F5344CB8AC3E}">
        <p14:creationId xmlns:p14="http://schemas.microsoft.com/office/powerpoint/2010/main" xmlns="" val="163944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35</a:t>
            </a:fld>
            <a:endParaRPr lang="it-IT"/>
          </a:p>
        </p:txBody>
      </p:sp>
    </p:spTree>
    <p:extLst>
      <p:ext uri="{BB962C8B-B14F-4D97-AF65-F5344CB8AC3E}">
        <p14:creationId xmlns:p14="http://schemas.microsoft.com/office/powerpoint/2010/main" xmlns="" val="1189319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endParaRPr kumimoji="0" lang="it-IT"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kumimoji="0" lang="it-IT"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Il Documento di Valutazione del Rischio</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(DVR) è la valutazione del rischio trasferita in forma di relazione. </a:t>
            </a:r>
          </a:p>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Questo documento deve riguardare tutti i rischi per la sicurezza e la salute dei lavoratori, compresi quelli riguardanti gruppi di lavoratori esposti a rischi particolari come stress lavoro-correlato, lavoratrici in stato di gravidanza, nonché quelli connessi a differenze di genere, età, etnia e tipologia contrattuale.</a:t>
            </a:r>
          </a:p>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Il documento può  essere esteso in formato cartaceo o informatico ma deve sempre essere custodito all'interno dell'azienda .</a:t>
            </a:r>
          </a:p>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il documento inoltre, per essere valido, deve essere munito di data certa o attestata dalla sottoscrizione, oltre che del datore di lavoro, anche del responsabile del servizio di prevenzione e protezione, del rappresentante dei lavoratori per la sicurezza e dal medico competente (ove nominato).</a:t>
            </a:r>
          </a:p>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Il</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documento deve comprendere: </a:t>
            </a:r>
          </a:p>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a) una relazione sulla valutazione dei rischi effettuata nei vari ambienti o posti di lavoro, comprendente i criteri adottati per la sua definizione; </a:t>
            </a:r>
          </a:p>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b) la descrizione delle misure di Prevenzione e di Protezione attuate, coerentemente con i risultati della Valutazione del rischio; </a:t>
            </a:r>
          </a:p>
          <a:p>
            <a:pPr marL="171450" marR="0" lvl="0" indent="-171450" algn="l" defTabSz="456847" rtl="0" eaLnBrk="0" fontAlgn="base" latinLnBrk="0" hangingPunct="0">
              <a:lnSpc>
                <a:spcPct val="115000"/>
              </a:lnSpc>
              <a:spcBef>
                <a:spcPct val="20000"/>
              </a:spcBef>
              <a:spcAft>
                <a:spcPts val="1000"/>
              </a:spcAft>
              <a:buClrTx/>
              <a:buSzTx/>
              <a:buFontTx/>
              <a:buChar char="-"/>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c) il programma di interventi integrati di prevenzione e protezione (tecnica, organizzativa, sanitaria) che si intendono eventualmente attuare al fine di completare e/o ottimizzare la tutela della sicurezza e della salute</a:t>
            </a: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36</a:t>
            </a:fld>
            <a:endParaRPr lang="it-IT"/>
          </a:p>
        </p:txBody>
      </p:sp>
    </p:spTree>
    <p:extLst>
      <p:ext uri="{BB962C8B-B14F-4D97-AF65-F5344CB8AC3E}">
        <p14:creationId xmlns:p14="http://schemas.microsoft.com/office/powerpoint/2010/main" xmlns="" val="1189319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endParaRPr kumimoji="0" lang="it-IT"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6847" rtl="0" eaLnBrk="0" fontAlgn="base" latinLnBrk="0" hangingPunct="0">
              <a:lnSpc>
                <a:spcPct val="115000"/>
              </a:lnSpc>
              <a:spcBef>
                <a:spcPct val="20000"/>
              </a:spcBef>
              <a:spcAft>
                <a:spcPts val="100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In precedenza abbiamo potuto constatare che rischi lavorativi presenti negli ambienti di lavoro possono essere  così identificati: </a:t>
            </a:r>
          </a:p>
          <a:p>
            <a:pPr marL="342637" marR="0" lvl="0" indent="-342637" algn="l" defTabSz="456847" rtl="0" eaLnBrk="0" fontAlgn="base" latinLnBrk="0" hangingPunct="0">
              <a:lnSpc>
                <a:spcPct val="115000"/>
              </a:lnSpc>
              <a:spcBef>
                <a:spcPct val="20000"/>
              </a:spcBef>
              <a:spcAft>
                <a:spcPts val="1000"/>
              </a:spcAft>
              <a:buClrTx/>
              <a:buSzTx/>
              <a:buFont typeface="Arial" pitchFamily="34" charset="0"/>
              <a:buChar char="•"/>
              <a:tabLst/>
              <a:defRPr/>
            </a:pPr>
            <a:r>
              <a:rPr kumimoji="0" lang="it-IT" sz="1200" b="1"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A) RISCHI PER LA SICUREZZA </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pPr marL="342637" marR="0" lvl="0" indent="-342637" algn="l" defTabSz="456847" rtl="0" eaLnBrk="0" fontAlgn="base" latinLnBrk="0" hangingPunct="0">
              <a:lnSpc>
                <a:spcPct val="115000"/>
              </a:lnSpc>
              <a:spcBef>
                <a:spcPct val="20000"/>
              </a:spcBef>
              <a:spcAft>
                <a:spcPts val="1000"/>
              </a:spcAft>
              <a:buClrTx/>
              <a:buSzTx/>
              <a:buFont typeface="Arial" pitchFamily="34" charset="0"/>
              <a:buChar char="•"/>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(rischi di natura infortunistica); </a:t>
            </a:r>
          </a:p>
          <a:p>
            <a:pPr marL="342637" marR="0" lvl="0" indent="-342637" algn="l" defTabSz="456847" rtl="0" eaLnBrk="0" fontAlgn="base" latinLnBrk="0" hangingPunct="0">
              <a:lnSpc>
                <a:spcPct val="115000"/>
              </a:lnSpc>
              <a:spcBef>
                <a:spcPct val="20000"/>
              </a:spcBef>
              <a:spcAft>
                <a:spcPts val="1000"/>
              </a:spcAft>
              <a:buClrTx/>
              <a:buSzTx/>
              <a:buFont typeface="Arial" pitchFamily="34" charset="0"/>
              <a:buChar char="•"/>
              <a:tabLst/>
              <a:defRPr/>
            </a:pPr>
            <a:r>
              <a:rPr kumimoji="0" lang="it-IT" sz="1200" b="1"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B) RISCHI PER LA SALUTE </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pPr marL="342637" marR="0" lvl="0" indent="-342637" algn="l" defTabSz="456847" rtl="0" eaLnBrk="0" fontAlgn="base" latinLnBrk="0" hangingPunct="0">
              <a:lnSpc>
                <a:spcPct val="115000"/>
              </a:lnSpc>
              <a:spcBef>
                <a:spcPct val="20000"/>
              </a:spcBef>
              <a:spcAft>
                <a:spcPts val="1000"/>
              </a:spcAft>
              <a:buClrTx/>
              <a:buSzTx/>
              <a:buFont typeface="Arial" pitchFamily="34" charset="0"/>
              <a:buChar char="•"/>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rischi di natura igienico ambientale); </a:t>
            </a:r>
          </a:p>
          <a:p>
            <a:pPr marL="342637" marR="0" lvl="0" indent="-342637" algn="l" defTabSz="456847" rtl="0" eaLnBrk="0" fontAlgn="base" latinLnBrk="0" hangingPunct="0">
              <a:lnSpc>
                <a:spcPct val="115000"/>
              </a:lnSpc>
              <a:spcBef>
                <a:spcPct val="20000"/>
              </a:spcBef>
              <a:spcAft>
                <a:spcPts val="1000"/>
              </a:spcAft>
              <a:buClrTx/>
              <a:buSzTx/>
              <a:buFont typeface="Arial" pitchFamily="34" charset="0"/>
              <a:buChar char="•"/>
              <a:tabLst/>
              <a:defRPr/>
            </a:pPr>
            <a:r>
              <a:rPr kumimoji="0" lang="it-IT" sz="1200" b="1"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C) RISCHI PER LA SICUREZZA E LA SALUTE </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pPr marL="342637" marR="0" lvl="0" indent="-342637" algn="l" defTabSz="456847" rtl="0" eaLnBrk="0" fontAlgn="base" latinLnBrk="0" hangingPunct="0">
              <a:lnSpc>
                <a:spcPct val="115000"/>
              </a:lnSpc>
              <a:spcBef>
                <a:spcPct val="20000"/>
              </a:spcBef>
              <a:spcAft>
                <a:spcPts val="1000"/>
              </a:spcAft>
              <a:buClrTx/>
              <a:buSzTx/>
              <a:buFont typeface="Arial" pitchFamily="34" charset="0"/>
              <a:buChar char="•"/>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rischi cosiddetti trasversali). </a:t>
            </a: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r>
              <a:rPr lang="it-IT" dirty="0" smtClean="0">
                <a:latin typeface="Arial" panose="020B0604020202020204" pitchFamily="34" charset="0"/>
                <a:cs typeface="Arial" panose="020B0604020202020204" pitchFamily="34" charset="0"/>
              </a:rPr>
              <a:t>Accanto al Documento di Valutazione dei Rischi si pone il </a:t>
            </a:r>
            <a:r>
              <a:rPr lang="it-IT" b="1" dirty="0" smtClean="0">
                <a:latin typeface="Arial" panose="020B0604020202020204" pitchFamily="34" charset="0"/>
                <a:cs typeface="Arial" panose="020B0604020202020204" pitchFamily="34" charset="0"/>
              </a:rPr>
              <a:t>Documento</a:t>
            </a:r>
            <a:r>
              <a:rPr lang="it-IT" b="1" baseline="0" dirty="0" smtClean="0">
                <a:latin typeface="Arial" panose="020B0604020202020204" pitchFamily="34" charset="0"/>
                <a:cs typeface="Arial" panose="020B0604020202020204" pitchFamily="34" charset="0"/>
              </a:rPr>
              <a:t> di valutazione dei rischi cd interferenziali cd DUVRI</a:t>
            </a:r>
          </a:p>
          <a:p>
            <a:r>
              <a:rPr lang="it-IT" baseline="0" dirty="0" smtClean="0">
                <a:latin typeface="Arial" panose="020B0604020202020204" pitchFamily="34" charset="0"/>
                <a:cs typeface="Arial" panose="020B0604020202020204" pitchFamily="34" charset="0"/>
              </a:rPr>
              <a:t>Il DUVRI è il </a:t>
            </a:r>
            <a:r>
              <a:rPr lang="it-IT" dirty="0" smtClean="0">
                <a:latin typeface="Arial" panose="020B0604020202020204" pitchFamily="34" charset="0"/>
                <a:cs typeface="Arial" panose="020B0604020202020204" pitchFamily="34" charset="0"/>
              </a:rPr>
              <a:t>documento </a:t>
            </a:r>
            <a:r>
              <a:rPr lang="it-IT" baseline="0" dirty="0" smtClean="0">
                <a:latin typeface="Arial" panose="020B0604020202020204" pitchFamily="34" charset="0"/>
                <a:cs typeface="Arial" panose="020B0604020202020204" pitchFamily="34" charset="0"/>
              </a:rPr>
              <a:t> nel quale </a:t>
            </a:r>
            <a:r>
              <a:rPr lang="it-IT" dirty="0" smtClean="0">
                <a:latin typeface="Arial" panose="020B0604020202020204" pitchFamily="34" charset="0"/>
                <a:cs typeface="Arial" panose="020B0604020202020204" pitchFamily="34" charset="0"/>
              </a:rPr>
              <a:t>sono valutati i rischi e indicate</a:t>
            </a:r>
            <a:r>
              <a:rPr lang="it-IT" baseline="0" dirty="0" smtClean="0">
                <a:latin typeface="Arial" panose="020B0604020202020204" pitchFamily="34" charset="0"/>
                <a:cs typeface="Arial" panose="020B0604020202020204" pitchFamily="34" charset="0"/>
              </a:rPr>
              <a:t> </a:t>
            </a:r>
            <a:r>
              <a:rPr lang="it-IT" dirty="0" smtClean="0">
                <a:latin typeface="Arial" panose="020B0604020202020204" pitchFamily="34" charset="0"/>
                <a:cs typeface="Arial" panose="020B0604020202020204" pitchFamily="34" charset="0"/>
              </a:rPr>
              <a:t>le misure adottate per eliminare o, ove ciò non è possibile, ridurre al minimo i rischi da interferenze fra le attività affidate ad appaltatori e lavoratori autonomi</a:t>
            </a:r>
            <a:r>
              <a:rPr lang="it-IT" baseline="0" dirty="0" smtClean="0">
                <a:latin typeface="Arial" panose="020B0604020202020204" pitchFamily="34" charset="0"/>
                <a:cs typeface="Arial" panose="020B0604020202020204" pitchFamily="34" charset="0"/>
              </a:rPr>
              <a:t> </a:t>
            </a:r>
            <a:r>
              <a:rPr lang="it-IT" dirty="0" smtClean="0">
                <a:latin typeface="Arial" panose="020B0604020202020204" pitchFamily="34" charset="0"/>
                <a:cs typeface="Arial" panose="020B0604020202020204" pitchFamily="34" charset="0"/>
              </a:rPr>
              <a:t>e </a:t>
            </a:r>
            <a:r>
              <a:rPr lang="it-IT" baseline="0" dirty="0" smtClean="0">
                <a:latin typeface="Arial" panose="020B0604020202020204" pitchFamily="34" charset="0"/>
                <a:cs typeface="Arial" panose="020B0604020202020204" pitchFamily="34" charset="0"/>
              </a:rPr>
              <a:t> quelle </a:t>
            </a:r>
            <a:r>
              <a:rPr lang="it-IT" dirty="0" smtClean="0">
                <a:latin typeface="Arial" panose="020B0604020202020204" pitchFamily="34" charset="0"/>
                <a:cs typeface="Arial" panose="020B0604020202020204" pitchFamily="34" charset="0"/>
              </a:rPr>
              <a:t>svolte nello stesso luogo di lavoro dal Committente.</a:t>
            </a:r>
            <a:br>
              <a:rPr lang="it-IT" dirty="0" smtClean="0">
                <a:latin typeface="Arial" panose="020B0604020202020204" pitchFamily="34" charset="0"/>
                <a:cs typeface="Arial" panose="020B0604020202020204" pitchFamily="34" charset="0"/>
              </a:rPr>
            </a:br>
            <a:r>
              <a:rPr lang="it-IT" dirty="0" smtClean="0">
                <a:latin typeface="Arial" panose="020B0604020202020204" pitchFamily="34" charset="0"/>
                <a:cs typeface="Arial" panose="020B0604020202020204" pitchFamily="34" charset="0"/>
              </a:rPr>
              <a:t>Tale documento attesta,</a:t>
            </a:r>
            <a:r>
              <a:rPr lang="it-IT" baseline="0" dirty="0" smtClean="0">
                <a:latin typeface="Arial" panose="020B0604020202020204" pitchFamily="34" charset="0"/>
                <a:cs typeface="Arial" panose="020B0604020202020204" pitchFamily="34" charset="0"/>
              </a:rPr>
              <a:t> altresì, </a:t>
            </a:r>
            <a:r>
              <a:rPr lang="it-IT" dirty="0" smtClean="0">
                <a:latin typeface="Arial" panose="020B0604020202020204" pitchFamily="34" charset="0"/>
                <a:cs typeface="Arial" panose="020B0604020202020204" pitchFamily="34" charset="0"/>
              </a:rPr>
              <a:t>l’avvenuta informazione nei confronti degli operatori economici affidatari circa i rischi specifici esistenti nell’ambiente in cui gli stessi dovranno operare e sulle misure di prevenzione e di emergenza adottate. </a:t>
            </a:r>
            <a:endParaRPr lang="it-IT"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37</a:t>
            </a:fld>
            <a:endParaRPr lang="it-IT"/>
          </a:p>
        </p:txBody>
      </p:sp>
    </p:spTree>
    <p:extLst>
      <p:ext uri="{BB962C8B-B14F-4D97-AF65-F5344CB8AC3E}">
        <p14:creationId xmlns:p14="http://schemas.microsoft.com/office/powerpoint/2010/main" xmlns="" val="1189319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L'articolo 28 del </a:t>
            </a:r>
            <a:r>
              <a:rPr kumimoji="0" lang="it-IT"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D.lvo</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81/2008 </a:t>
            </a:r>
            <a:r>
              <a:rPr kumimoji="0" lang="it-IT"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s.m.i.</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prevede che il </a:t>
            </a:r>
            <a:r>
              <a:rPr kumimoji="0" lang="it-IT" sz="12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Documento di Valutazione dei rischi</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abbia i seguenti contenuti:</a:t>
            </a:r>
          </a:p>
          <a:p>
            <a:pPr marL="342637" marR="0" lvl="0" indent="-342637" algn="l" defTabSz="456847" rtl="0" eaLnBrk="0" fontAlgn="base" latinLnBrk="0" hangingPunct="0">
              <a:lnSpc>
                <a:spcPct val="100000"/>
              </a:lnSpc>
              <a:spcBef>
                <a:spcPct val="20000"/>
              </a:spcBef>
              <a:spcAft>
                <a:spcPct val="0"/>
              </a:spcAft>
              <a:buClrTx/>
              <a:buSzTx/>
              <a:buFont typeface="Arial"/>
              <a:buChar char="•"/>
              <a:tabLst/>
              <a:defRPr/>
            </a:pPr>
            <a:endParaRPr kumimoji="0" lang="it-IT"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637" marR="0" lvl="0" indent="-342637" algn="l" defTabSz="456847" rtl="0" eaLnBrk="0" fontAlgn="base" latinLnBrk="0" hangingPunct="0">
              <a:lnSpc>
                <a:spcPct val="100000"/>
              </a:lnSpc>
              <a:spcBef>
                <a:spcPct val="20000"/>
              </a:spcBef>
              <a:spcAft>
                <a:spcPct val="0"/>
              </a:spcAft>
              <a:buClrTx/>
              <a:buSzTx/>
              <a:buFont typeface="Arial"/>
              <a:buChar char="•"/>
              <a:tabLst/>
              <a:defRPr/>
            </a:pPr>
            <a:r>
              <a:rPr kumimoji="0" lang="it-IT"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Relazione sulla valutazione dei rischi</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contenente l'indicazione di tutti i rischi per la sicurezza e la salute durante l’attività lavorativa. Questa analisi è in genere divisa secondo più fattori di rischio, ad esempio: ambienti di lavoro, macchine, attrezzature, agenti chimici, fisici e biologici, aspetti organizzativi e gestionali, ecc. L'analisi è preceduta dalle informazioni sull'attività e sull'</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3" tooltip="Organizzazione aziendale"/>
              </a:rPr>
              <a:t>organigramma aziendale</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Devono inoltre essere indicati i criteri utilizzati per la valutazione dei rischi.</a:t>
            </a:r>
          </a:p>
          <a:p>
            <a:pPr marL="342637" marR="0" lvl="0" indent="-342637" algn="l" defTabSz="456847" rtl="0" eaLnBrk="0" fontAlgn="base" latinLnBrk="0" hangingPunct="0">
              <a:lnSpc>
                <a:spcPct val="100000"/>
              </a:lnSpc>
              <a:spcBef>
                <a:spcPct val="20000"/>
              </a:spcBef>
              <a:spcAft>
                <a:spcPct val="0"/>
              </a:spcAft>
              <a:buClrTx/>
              <a:buSzTx/>
              <a:buFont typeface="Arial"/>
              <a:buChar char="•"/>
              <a:tabLst/>
              <a:defRPr/>
            </a:pPr>
            <a:r>
              <a:rPr kumimoji="0" lang="it-IT"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Indicazione delle misure di prevenzione e di protezione attuate</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al fine di eliminare i rischi individuati, o nel caso in cui non sia possibile eliminarli completamente, ridurre il rischio a un livello "accettabile".</a:t>
            </a:r>
          </a:p>
          <a:p>
            <a:pPr marL="342637" marR="0" lvl="0" indent="-342637" algn="l" defTabSz="456847" rtl="0" eaLnBrk="0" fontAlgn="base" latinLnBrk="0" hangingPunct="0">
              <a:lnSpc>
                <a:spcPct val="100000"/>
              </a:lnSpc>
              <a:spcBef>
                <a:spcPct val="20000"/>
              </a:spcBef>
              <a:spcAft>
                <a:spcPct val="0"/>
              </a:spcAft>
              <a:buClrTx/>
              <a:buSzTx/>
              <a:buFont typeface="Arial"/>
              <a:buChar char="•"/>
              <a:tabLst/>
              <a:defRPr/>
            </a:pPr>
            <a:r>
              <a:rPr kumimoji="0" lang="it-IT"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Elenco </a:t>
            </a:r>
            <a:r>
              <a:rPr kumimoji="0" lang="it-IT"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dei </a:t>
            </a:r>
            <a:r>
              <a:rPr kumimoji="0" lang="it-IT"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hlinkClick r:id="rId4" tooltip="Dispositivi di protezione individuale"/>
              </a:rPr>
              <a:t>dispositivi di protezione individuale</a:t>
            </a:r>
            <a:r>
              <a:rPr kumimoji="0" lang="it-IT"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che sono gli indumenti di protezione che i lavoratori indossano al fine della protezione individuale (ad esempio: calzature di sicurezza, casco, guanti, mascherine, ecc.)</a:t>
            </a:r>
          </a:p>
          <a:p>
            <a:pPr marL="342637" marR="0" lvl="0" indent="-342637" algn="l" defTabSz="456847" rtl="0" eaLnBrk="0" fontAlgn="base" latinLnBrk="0" hangingPunct="0">
              <a:lnSpc>
                <a:spcPct val="100000"/>
              </a:lnSpc>
              <a:spcBef>
                <a:spcPct val="20000"/>
              </a:spcBef>
              <a:spcAft>
                <a:spcPct val="0"/>
              </a:spcAft>
              <a:buClrTx/>
              <a:buSzTx/>
              <a:buFont typeface="Arial"/>
              <a:buChar char="•"/>
              <a:tabLst/>
              <a:defRPr/>
            </a:pPr>
            <a:r>
              <a:rPr kumimoji="0" lang="it-IT"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Programma delle misure ritenute opportune per garantire il miglioramento nel tempo dei livelli di sicurezza</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in cui si indicano tutte quelle misure che devono essere intraprese al fine di migliorare i livelli di sicurezza nel tempo (manutenzioni, verifiche, attività di informazione e formazione dei lavoratori ecc.).</a:t>
            </a: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38</a:t>
            </a:fld>
            <a:endParaRPr lang="it-IT"/>
          </a:p>
        </p:txBody>
      </p:sp>
    </p:spTree>
    <p:extLst>
      <p:ext uri="{BB962C8B-B14F-4D97-AF65-F5344CB8AC3E}">
        <p14:creationId xmlns:p14="http://schemas.microsoft.com/office/powerpoint/2010/main" xmlns="" val="1804436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L'articolo 28 del </a:t>
            </a:r>
            <a:r>
              <a:rPr kumimoji="0" lang="it-IT"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D.lvo</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81/2008 </a:t>
            </a:r>
            <a:r>
              <a:rPr kumimoji="0" lang="it-IT"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s.m.i.</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prevede che il </a:t>
            </a:r>
            <a:r>
              <a:rPr kumimoji="0" lang="it-IT" sz="12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Documento di Valutazione dei rischi</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abbia i seguenti contenuti:</a:t>
            </a:r>
          </a:p>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È in generale utile integrare il Documento di Valutazione dei Rischi (DVR) con le seguenti informazioni:</a:t>
            </a:r>
          </a:p>
          <a:p>
            <a:pPr marL="342637" marR="0" lvl="0" indent="-342637" algn="l" defTabSz="456847" rtl="0" eaLnBrk="0" fontAlgn="base" latinLnBrk="0" hangingPunct="0">
              <a:lnSpc>
                <a:spcPct val="100000"/>
              </a:lnSpc>
              <a:spcBef>
                <a:spcPct val="20000"/>
              </a:spcBef>
              <a:spcAft>
                <a:spcPct val="0"/>
              </a:spcAft>
              <a:buClrTx/>
              <a:buSzTx/>
              <a:buFont typeface="Arial"/>
              <a:buChar char="•"/>
              <a:tabLst/>
              <a:defRPr/>
            </a:pPr>
            <a:r>
              <a:rPr kumimoji="0" lang="it-IT"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Procedure di sicurezza sul lavoro</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consistono in circolari o disposizioni scritte, rivolte ai lavoratori, per l'uso in sicurezza delle attrezzature di lavoro. Ad esempio, si hanno procedure di sicurezza per l'uso di scale portatili, di ponteggi e tra battelli, per l'uso di taglierine, macchine utensili, saldatrici, trapani elettrici, mole, frese, ed in generale per ciascun dispositivo il cui uso può comportare pericoli tipici e ripetitivi sul lavoro.</a:t>
            </a:r>
          </a:p>
          <a:p>
            <a:pPr marL="342637" marR="0" lvl="0" indent="-342637" algn="l" defTabSz="456847" rtl="0" eaLnBrk="0" fontAlgn="base" latinLnBrk="0" hangingPunct="0">
              <a:lnSpc>
                <a:spcPct val="100000"/>
              </a:lnSpc>
              <a:spcBef>
                <a:spcPct val="20000"/>
              </a:spcBef>
              <a:spcAft>
                <a:spcPct val="0"/>
              </a:spcAft>
              <a:buClrTx/>
              <a:buSzTx/>
              <a:buFont typeface="Arial"/>
              <a:buChar char="•"/>
              <a:tabLst/>
              <a:defRPr/>
            </a:pPr>
            <a:r>
              <a:rPr kumimoji="0" lang="it-IT"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Planimetrie dell'edificio analizzato</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redatte in scala e con l'indicazione delle attività svolte nei vari locali e dei dispositivi di sicurezza presenti. Talvolta si allegano alla valutazione dei rischi anche alcune certificazioni sulle strutture e sugli impianti e alcuni verbali di sopralluoghi tecnici fatte nell'azienda da tecnici abilitati in materia di prevenzione, su incarico del datore di Lavoro o dei dirigenti aziendali.</a:t>
            </a:r>
          </a:p>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Il Documento di valutazione dei rischi lavorativi deve essere predisposto in modo specifico, in particolare per aziende di grandi e medie dimensioni. Per attività piccole e con rischi limitati (che occupano fino a non più di 10 lavoratori e, in certe condizioni, fino a 50 lavoratori) i datori di lavoro effettuano la valutazione dei rischi sulla base delle procedure standardizzate di cui all’articolo 6, comma 8, lettera f) del </a:t>
            </a:r>
            <a:r>
              <a:rPr kumimoji="0" lang="it-IT"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D.Lgs</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81/08.</a:t>
            </a:r>
          </a:p>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Inoltre per alcuni rischi, quali ad esempio i rischi da agenti fisici (rumore, vibrazioni, campi elettromagnetici), agenti chimici, agenti cancerogeni, movimentazione manuale dei carichi, sono specificamente individuati nel </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3" tooltip="Testo Unico Sicurezza Lavoro"/>
              </a:rPr>
              <a:t>Testo Unico Sicurezza Lavoro</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disposizioni inerenti alla valutazione stessa, eventuali limiti all'esposizione dei lavoratori e specifiche misure di prevenzione e protezione, in relazione all'esposizione stessa.</a:t>
            </a:r>
          </a:p>
          <a:p>
            <a:endParaRPr lang="it-IT" sz="1200"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39</a:t>
            </a:fld>
            <a:endParaRPr lang="it-IT"/>
          </a:p>
        </p:txBody>
      </p:sp>
    </p:spTree>
    <p:extLst>
      <p:ext uri="{BB962C8B-B14F-4D97-AF65-F5344CB8AC3E}">
        <p14:creationId xmlns:p14="http://schemas.microsoft.com/office/powerpoint/2010/main" xmlns="" val="18044360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Le metodologie di valutazione dei rischi sono basate sui metodi ingegneristici di </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3" tooltip="Scienza della sicurezza"/>
              </a:rPr>
              <a:t>scienza della sicurezza</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4" tooltip="Scienza delle costruzioni"/>
              </a:rPr>
              <a:t>scienza delle costruzioni</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5" tooltip="Sicurezza elettrica"/>
              </a:rPr>
              <a:t>sicurezza elettrica</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e sulla conoscenza approfondita dei principali dispositivi di sicurezza presenti all'interno dell'edificio aziendale, rivolti alla prevenzione incendi (ad esempio </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6" tooltip="Estintore"/>
              </a:rPr>
              <a:t>estintore</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e </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7" tooltip="Idrante"/>
              </a:rPr>
              <a:t>idrante</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alla sicurezza elettrica (ad esempio </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8" tooltip="Resistenza di terra"/>
              </a:rPr>
              <a:t>resistenza di terra</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9" tooltip="Interruttore magnetotermico"/>
              </a:rPr>
              <a:t>interruttore magnetotermico</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e agli altri aspetti di sicurezza dei macchinari per la produzione e dei mezzi di trasporto.</a:t>
            </a: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40</a:t>
            </a:fld>
            <a:endParaRPr lang="it-IT"/>
          </a:p>
        </p:txBody>
      </p:sp>
    </p:spTree>
    <p:extLst>
      <p:ext uri="{BB962C8B-B14F-4D97-AF65-F5344CB8AC3E}">
        <p14:creationId xmlns:p14="http://schemas.microsoft.com/office/powerpoint/2010/main" xmlns="" val="1804436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dirty="0" smtClean="0">
                <a:latin typeface="Arial" panose="020B0604020202020204" pitchFamily="34" charset="0"/>
                <a:cs typeface="Arial" panose="020B0604020202020204" pitchFamily="34" charset="0"/>
              </a:rPr>
              <a:t>L’ art 29 del </a:t>
            </a:r>
            <a:r>
              <a:rPr lang="it-IT" b="0" dirty="0" err="1" smtClean="0">
                <a:latin typeface="Arial" panose="020B0604020202020204" pitchFamily="34" charset="0"/>
                <a:cs typeface="Arial" panose="020B0604020202020204" pitchFamily="34" charset="0"/>
              </a:rPr>
              <a:t>D.Lvo</a:t>
            </a:r>
            <a:r>
              <a:rPr lang="it-IT" b="0" baseline="0" dirty="0" smtClean="0">
                <a:latin typeface="Arial" panose="020B0604020202020204" pitchFamily="34" charset="0"/>
                <a:cs typeface="Arial" panose="020B0604020202020204" pitchFamily="34" charset="0"/>
              </a:rPr>
              <a:t> 81/2008 </a:t>
            </a:r>
            <a:r>
              <a:rPr lang="it-IT" b="0" baseline="0" dirty="0" err="1" smtClean="0">
                <a:latin typeface="Arial" panose="020B0604020202020204" pitchFamily="34" charset="0"/>
                <a:cs typeface="Arial" panose="020B0604020202020204" pitchFamily="34" charset="0"/>
              </a:rPr>
              <a:t>s.m.i.</a:t>
            </a:r>
            <a:r>
              <a:rPr lang="it-IT" b="0" dirty="0" smtClean="0">
                <a:latin typeface="Arial" panose="020B0604020202020204" pitchFamily="34" charset="0"/>
                <a:cs typeface="Arial" panose="020B0604020202020204" pitchFamily="34" charset="0"/>
              </a:rPr>
              <a:t>,</a:t>
            </a:r>
            <a:r>
              <a:rPr lang="it-IT" b="0" baseline="0" dirty="0" smtClean="0">
                <a:latin typeface="Arial" panose="020B0604020202020204" pitchFamily="34" charset="0"/>
                <a:cs typeface="Arial" panose="020B0604020202020204" pitchFamily="34" charset="0"/>
              </a:rPr>
              <a:t> afferma </a:t>
            </a:r>
            <a:r>
              <a:rPr lang="it-IT" b="0" dirty="0" smtClean="0">
                <a:latin typeface="Arial" panose="020B0604020202020204" pitchFamily="34" charset="0"/>
                <a:cs typeface="Arial" panose="020B0604020202020204" pitchFamily="34" charset="0"/>
              </a:rPr>
              <a:t> </a:t>
            </a:r>
            <a:r>
              <a:rPr lang="it-IT" dirty="0" smtClean="0">
                <a:latin typeface="Arial" panose="020B0604020202020204" pitchFamily="34" charset="0"/>
                <a:cs typeface="Arial" panose="020B0604020202020204" pitchFamily="34" charset="0"/>
              </a:rPr>
              <a:t>che la rivalutazione del DVR</a:t>
            </a:r>
            <a:r>
              <a:rPr lang="it-IT" baseline="0" dirty="0" smtClean="0">
                <a:latin typeface="Arial" panose="020B0604020202020204" pitchFamily="34" charset="0"/>
                <a:cs typeface="Arial" panose="020B0604020202020204" pitchFamily="34" charset="0"/>
              </a:rPr>
              <a:t> </a:t>
            </a:r>
            <a:r>
              <a:rPr lang="it-IT" dirty="0" smtClean="0">
                <a:latin typeface="Arial" panose="020B0604020202020204" pitchFamily="34" charset="0"/>
                <a:cs typeface="Arial" panose="020B0604020202020204" pitchFamily="34" charset="0"/>
              </a:rPr>
              <a:t> debba essere effettuata qualora intervengano:</a:t>
            </a:r>
          </a:p>
          <a:p>
            <a:pPr>
              <a:buFont typeface="Arial"/>
              <a:buChar char="•"/>
            </a:pPr>
            <a:r>
              <a:rPr lang="it-IT" dirty="0" smtClean="0">
                <a:latin typeface="Arial" panose="020B0604020202020204" pitchFamily="34" charset="0"/>
                <a:cs typeface="Arial" panose="020B0604020202020204" pitchFamily="34" charset="0"/>
              </a:rPr>
              <a:t>significative modifiche dell’organizzazione aziendale (acquisto di nuovi strumenti o macchinari, ristrutturazioni, traslochi, cambiamenti organizzativi);</a:t>
            </a:r>
          </a:p>
          <a:p>
            <a:pPr>
              <a:buFont typeface="Arial"/>
              <a:buChar char="•"/>
            </a:pPr>
            <a:r>
              <a:rPr lang="it-IT" dirty="0" smtClean="0">
                <a:latin typeface="Arial" panose="020B0604020202020204" pitchFamily="34" charset="0"/>
                <a:cs typeface="Arial" panose="020B0604020202020204" pitchFamily="34" charset="0"/>
              </a:rPr>
              <a:t>in caso di importanti infortuni o malattie professionali;</a:t>
            </a:r>
          </a:p>
          <a:p>
            <a:pPr>
              <a:buFont typeface="Arial"/>
              <a:buChar char="•"/>
            </a:pPr>
            <a:r>
              <a:rPr lang="it-IT" dirty="0" smtClean="0">
                <a:latin typeface="Arial" panose="020B0604020202020204" pitchFamily="34" charset="0"/>
                <a:cs typeface="Arial" panose="020B0604020202020204" pitchFamily="34" charset="0"/>
              </a:rPr>
              <a:t>se gli esiti della sorveglianza sanitaria ne diano indicazioni;</a:t>
            </a:r>
          </a:p>
          <a:p>
            <a:pPr>
              <a:buFont typeface="Arial"/>
              <a:buChar char="•"/>
            </a:pPr>
            <a:r>
              <a:rPr lang="it-IT" dirty="0" smtClean="0">
                <a:latin typeface="Arial" panose="020B0604020202020204" pitchFamily="34" charset="0"/>
                <a:cs typeface="Arial" panose="020B0604020202020204" pitchFamily="34" charset="0"/>
              </a:rPr>
              <a:t>in caso di nuove nomine all’interno dell’organigramma della sicurezza;</a:t>
            </a:r>
          </a:p>
          <a:p>
            <a:pPr>
              <a:buFont typeface="Arial"/>
              <a:buChar char="•"/>
            </a:pPr>
            <a:r>
              <a:rPr lang="it-IT" dirty="0" smtClean="0">
                <a:latin typeface="Arial" panose="020B0604020202020204" pitchFamily="34" charset="0"/>
                <a:cs typeface="Arial" panose="020B0604020202020204" pitchFamily="34" charset="0"/>
              </a:rPr>
              <a:t>in caso di aggiornamenti normativi che ne implichino una revisione.</a:t>
            </a:r>
          </a:p>
          <a:p>
            <a:r>
              <a:rPr lang="it-IT" dirty="0" smtClean="0">
                <a:latin typeface="Arial" panose="020B0604020202020204" pitchFamily="34" charset="0"/>
                <a:cs typeface="Arial" panose="020B0604020202020204" pitchFamily="34" charset="0"/>
              </a:rPr>
              <a:t>Un’importante novità legislativa è sopraggiunta poi </a:t>
            </a:r>
            <a:r>
              <a:rPr lang="it-IT" b="0" dirty="0" smtClean="0">
                <a:latin typeface="Arial" panose="020B0604020202020204" pitchFamily="34" charset="0"/>
                <a:cs typeface="Arial" panose="020B0604020202020204" pitchFamily="34" charset="0"/>
              </a:rPr>
              <a:t>nel 2013, </a:t>
            </a:r>
            <a:r>
              <a:rPr lang="it-IT" dirty="0" smtClean="0">
                <a:latin typeface="Arial" panose="020B0604020202020204" pitchFamily="34" charset="0"/>
                <a:cs typeface="Arial" panose="020B0604020202020204" pitchFamily="34" charset="0"/>
              </a:rPr>
              <a:t>anno in cui è stata eliminata la possibilità per le aziende fino a 10 dipendenti (come precedentemente previsto dal comma 5 dello stesso art 29) di potersi avvalere dell’autocertificazione di aver effettuato la valutazione; </a:t>
            </a:r>
          </a:p>
          <a:p>
            <a:r>
              <a:rPr lang="it-IT" b="0" dirty="0" smtClean="0">
                <a:latin typeface="Arial" panose="020B0604020202020204" pitchFamily="34" charset="0"/>
                <a:cs typeface="Arial" panose="020B0604020202020204" pitchFamily="34" charset="0"/>
              </a:rPr>
              <a:t>Dal 01 luglio 2013 anche queste aziende sono tenute ad avere un DVR completo, elaborato mediante l’utilizzo di procedure standardizzate.</a:t>
            </a:r>
          </a:p>
          <a:p>
            <a:endParaRPr lang="it-IT" b="0"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41</a:t>
            </a:fld>
            <a:endParaRPr lang="it-IT"/>
          </a:p>
        </p:txBody>
      </p:sp>
    </p:spTree>
    <p:extLst>
      <p:ext uri="{BB962C8B-B14F-4D97-AF65-F5344CB8AC3E}">
        <p14:creationId xmlns:p14="http://schemas.microsoft.com/office/powerpoint/2010/main" xmlns="" val="3271963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1.	Premessa</a:t>
            </a:r>
          </a:p>
          <a:p>
            <a:pPr marL="342900" marR="0" lvl="0" indent="-342900" algn="l" defTabSz="914400" rtl="0" eaLnBrk="0" fontAlgn="base" latinLnBrk="0" hangingPunct="0">
              <a:lnSpc>
                <a:spcPct val="100000"/>
              </a:lnSpc>
              <a:spcBef>
                <a:spcPct val="0"/>
              </a:spcBef>
              <a:spcAft>
                <a:spcPct val="0"/>
              </a:spcAft>
              <a:buClrTx/>
              <a:buSzTx/>
              <a:buFont typeface="Arial" pitchFamily="34" charset="0"/>
              <a:buAutoNum type="arabicPeriod" startAt="2"/>
              <a:tabLst/>
              <a:defRPr/>
            </a:pPr>
            <a:r>
              <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Metodologia </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3.	Valutazione Del Rischio</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3.1  	Descrizione dell’attività lavorativa nel suo complesso</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3.2  	Elenco della documentazione di riferimento per la valutazione</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3.3	Suddivisione dell'attività lavorativa in luoghi di lavoro 	omogenei</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3.4	Individuazione delle diverse mansioni lavorative con 			</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descrizione sintetica dei compiti eseguiti</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3.5	Elenco macchine utilizzate nelle aree omogenee individuate</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3.6	Individuazione dei potenziali pericoli presenti ni luoghi di lavoro</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3.7	Valutazione del rischio presente nei luoghi di lavoro</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3.8	Misure di prevenzione e protezione a fronte dei rischi 	individuati</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3.9	Programma di miglioramento della sicurezza</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it-IT" altLang="it-IT"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4.	CONCLUSIONI</a:t>
            </a:r>
          </a:p>
          <a:p>
            <a:endParaRPr lang="it-IT" sz="1200"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42</a:t>
            </a:fld>
            <a:endParaRPr lang="it-IT"/>
          </a:p>
        </p:txBody>
      </p:sp>
    </p:spTree>
    <p:extLst>
      <p:ext uri="{BB962C8B-B14F-4D97-AF65-F5344CB8AC3E}">
        <p14:creationId xmlns:p14="http://schemas.microsoft.com/office/powerpoint/2010/main" xmlns="" val="31194844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I Rischi per la sicurezza, o Rischi di natura infortunistica, sono quelli responsabili del potenziale verificarsi di incidenti o infortuni, ovvero di danni o menomazioni fisiche (più o meno gravi) subite dalle persone addette alle varie attività lavorative, in conseguenza di un impatto fisico- traumatico di diversa natura (meccanica, elettrica, chimica, termica, ecc.). </a:t>
            </a:r>
          </a:p>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Le cause di tali rischi sono da ricercare, almeno nella  generalità dei casi, </a:t>
            </a:r>
          </a:p>
          <a:p>
            <a:pPr marL="457200" marR="0" lvl="0" indent="-457200" algn="l" defTabSz="456847" rtl="0" eaLnBrk="0" fontAlgn="base" latinLnBrk="0" hangingPunct="0">
              <a:lnSpc>
                <a:spcPct val="115000"/>
              </a:lnSpc>
              <a:spcBef>
                <a:spcPct val="20000"/>
              </a:spcBef>
              <a:spcAft>
                <a:spcPts val="1000"/>
              </a:spcAft>
              <a:buClrTx/>
              <a:buSzTx/>
              <a:buFont typeface="Wingdings" panose="05000000000000000000" pitchFamily="2" charset="2"/>
              <a:buChar char="q"/>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nelle apparecchiature utilizzate; </a:t>
            </a:r>
          </a:p>
          <a:p>
            <a:pPr marL="457200" marR="0" lvl="0" indent="-457200" algn="l" defTabSz="456847" rtl="0" eaLnBrk="0" fontAlgn="base" latinLnBrk="0" hangingPunct="0">
              <a:lnSpc>
                <a:spcPct val="115000"/>
              </a:lnSpc>
              <a:spcBef>
                <a:spcPct val="20000"/>
              </a:spcBef>
              <a:spcAft>
                <a:spcPts val="1000"/>
              </a:spcAft>
              <a:buClrTx/>
              <a:buSzTx/>
              <a:buFont typeface="Wingdings" panose="05000000000000000000" pitchFamily="2" charset="2"/>
              <a:buChar char="q"/>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nelle modalità operative;</a:t>
            </a:r>
          </a:p>
          <a:p>
            <a:pPr marL="457200" marR="0" lvl="0" indent="-457200" algn="l" defTabSz="456847" rtl="0" eaLnBrk="0" fontAlgn="base" latinLnBrk="0" hangingPunct="0">
              <a:lnSpc>
                <a:spcPct val="115000"/>
              </a:lnSpc>
              <a:spcBef>
                <a:spcPct val="20000"/>
              </a:spcBef>
              <a:spcAft>
                <a:spcPts val="1000"/>
              </a:spcAft>
              <a:buClrTx/>
              <a:buSzTx/>
              <a:buFont typeface="Wingdings" panose="05000000000000000000" pitchFamily="2" charset="2"/>
              <a:buChar char="q"/>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nell'organizzazione del lavoro, </a:t>
            </a: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43</a:t>
            </a:fld>
            <a:endParaRPr lang="it-IT"/>
          </a:p>
        </p:txBody>
      </p:sp>
    </p:spTree>
    <p:extLst>
      <p:ext uri="{BB962C8B-B14F-4D97-AF65-F5344CB8AC3E}">
        <p14:creationId xmlns:p14="http://schemas.microsoft.com/office/powerpoint/2010/main" xmlns="" val="4085865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6847" rtl="0" eaLnBrk="0" fontAlgn="base" latinLnBrk="0" hangingPunct="0">
              <a:lnSpc>
                <a:spcPct val="115000"/>
              </a:lnSpc>
              <a:spcBef>
                <a:spcPct val="20000"/>
              </a:spcBef>
              <a:spcAft>
                <a:spcPts val="1000"/>
              </a:spcAft>
              <a:buClrTx/>
              <a:buSzTx/>
              <a:buFont typeface="Wingdings" panose="05000000000000000000" pitchFamily="2" charset="2"/>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Questa tipologia di rischi deriva, in modo particolare,  da non precise valutazioni di tipo meccanico, elettrico, ecc., </a:t>
            </a:r>
          </a:p>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E’ evidente che soltanto l’attenzione alle cause connessa ai necessari interventi di prevenzione e/o di protezione nei confronti di tali tipi di rischi può generare </a:t>
            </a:r>
          </a:p>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quell’ "idoneo equilibrio </a:t>
            </a:r>
            <a:r>
              <a:rPr kumimoji="0" lang="it-IT" sz="1200" b="0" i="0" u="none" strike="noStrike" kern="1200" cap="none" spc="0" normalizeH="0" baseline="0" noProof="0" dirty="0" err="1" smtClean="0">
                <a:ln>
                  <a:noFill/>
                </a:ln>
                <a:solidFill>
                  <a:prstClr val="black"/>
                </a:solidFill>
                <a:effectLst/>
                <a:uLnTx/>
                <a:uFillTx/>
                <a:latin typeface="Arial" panose="020B0604020202020204" pitchFamily="34" charset="0"/>
                <a:ea typeface="Calibri"/>
                <a:cs typeface="Arial" panose="020B0604020202020204" pitchFamily="34" charset="0"/>
              </a:rPr>
              <a:t>bio</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meccanico tra uomo e struttura, macchina, impianto" sulla base dei più moderni concetti ergonomici. </a:t>
            </a:r>
          </a:p>
          <a:p>
            <a:endParaRPr lang="it-IT" sz="1200"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44</a:t>
            </a:fld>
            <a:endParaRPr lang="it-IT"/>
          </a:p>
        </p:txBody>
      </p:sp>
    </p:spTree>
    <p:extLst>
      <p:ext uri="{BB962C8B-B14F-4D97-AF65-F5344CB8AC3E}">
        <p14:creationId xmlns:p14="http://schemas.microsoft.com/office/powerpoint/2010/main" xmlns="" val="4085865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6847" rtl="0" eaLnBrk="0" fontAlgn="base" latinLnBrk="0" hangingPunct="0">
              <a:lnSpc>
                <a:spcPct val="100000"/>
              </a:lnSpc>
              <a:spcBef>
                <a:spcPct val="20000"/>
              </a:spcBef>
              <a:spcAft>
                <a:spcPct val="0"/>
              </a:spcAft>
              <a:buClrTx/>
              <a:buSzTx/>
              <a:buFont typeface="Arial" pitchFamily="34" charset="0"/>
              <a:buNone/>
              <a:tabLst/>
              <a:defRPr/>
            </a:pPr>
            <a:r>
              <a:rPr lang="it-IT" sz="1200" dirty="0" smtClean="0">
                <a:effectLst/>
                <a:latin typeface="Arial" panose="020B0604020202020204" pitchFamily="34" charset="0"/>
                <a:ea typeface="Calibri"/>
                <a:cs typeface="Arial" panose="020B0604020202020204" pitchFamily="34" charset="0"/>
              </a:rPr>
              <a:t>Se la valutazione dei rischi </a:t>
            </a:r>
            <a:r>
              <a:rPr lang="it-IT" sz="1200" baseline="0" dirty="0" smtClean="0">
                <a:effectLst/>
                <a:latin typeface="Arial" panose="020B0604020202020204" pitchFamily="34" charset="0"/>
                <a:ea typeface="Calibri"/>
                <a:cs typeface="Arial" panose="020B0604020202020204" pitchFamily="34" charset="0"/>
              </a:rPr>
              <a:t> è finalizzata ad </a:t>
            </a:r>
            <a:r>
              <a:rPr lang="it-IT" sz="1200" dirty="0" smtClean="0">
                <a:effectLst/>
                <a:latin typeface="Arial" panose="020B0604020202020204" pitchFamily="34" charset="0"/>
                <a:ea typeface="Calibri"/>
                <a:cs typeface="Arial" panose="020B0604020202020204" pitchFamily="34" charset="0"/>
              </a:rPr>
              <a:t>assicurare che la sicurezza e la sanità dei lavoratori, in ciascun posto di lavoro, </a:t>
            </a:r>
            <a:r>
              <a:rPr lang="it-IT" sz="1200" baseline="0" dirty="0" smtClean="0">
                <a:effectLst/>
                <a:latin typeface="Arial" panose="020B0604020202020204" pitchFamily="34" charset="0"/>
                <a:ea typeface="Calibri"/>
                <a:cs typeface="Arial" panose="020B0604020202020204" pitchFamily="34" charset="0"/>
              </a:rPr>
              <a:t>il </a:t>
            </a:r>
            <a:r>
              <a:rPr lang="it-IT" sz="1200" dirty="0" smtClean="0">
                <a:effectLst/>
                <a:latin typeface="Arial" panose="020B0604020202020204" pitchFamily="34" charset="0"/>
                <a:ea typeface="Calibri"/>
                <a:cs typeface="Arial" panose="020B0604020202020204" pitchFamily="34" charset="0"/>
              </a:rPr>
              <a:t>datore di lavoro </a:t>
            </a:r>
            <a:r>
              <a:rPr lang="it-IT" sz="1200" baseline="0" dirty="0" smtClean="0">
                <a:effectLst/>
                <a:latin typeface="Arial" panose="020B0604020202020204" pitchFamily="34" charset="0"/>
                <a:ea typeface="Calibri"/>
                <a:cs typeface="Arial" panose="020B0604020202020204" pitchFamily="34" charset="0"/>
              </a:rPr>
              <a:t> deve adottare que</a:t>
            </a:r>
            <a:r>
              <a:rPr lang="it-IT" sz="1200" dirty="0" smtClean="0">
                <a:effectLst/>
                <a:latin typeface="Arial" panose="020B0604020202020204" pitchFamily="34" charset="0"/>
                <a:ea typeface="Calibri"/>
                <a:cs typeface="Arial" panose="020B0604020202020204" pitchFamily="34" charset="0"/>
              </a:rPr>
              <a:t>i provvedimenti che sono effettivamente necessari. </a:t>
            </a:r>
          </a:p>
          <a:p>
            <a:pPr>
              <a:lnSpc>
                <a:spcPct val="115000"/>
              </a:lnSpc>
              <a:spcAft>
                <a:spcPts val="1000"/>
              </a:spcAft>
            </a:pPr>
            <a:r>
              <a:rPr lang="it-IT" sz="1200" dirty="0" smtClean="0">
                <a:effectLst/>
                <a:latin typeface="Arial" panose="020B0604020202020204" pitchFamily="34" charset="0"/>
                <a:ea typeface="Calibri"/>
                <a:cs typeface="Arial" panose="020B0604020202020204" pitchFamily="34" charset="0"/>
              </a:rPr>
              <a:t>I provvedimenti sono: </a:t>
            </a:r>
          </a:p>
          <a:p>
            <a:pPr>
              <a:lnSpc>
                <a:spcPct val="115000"/>
              </a:lnSpc>
              <a:spcAft>
                <a:spcPts val="1000"/>
              </a:spcAft>
            </a:pPr>
            <a:r>
              <a:rPr lang="it-IT" sz="1200" dirty="0" smtClean="0">
                <a:effectLst/>
                <a:latin typeface="Arial" panose="020B0604020202020204" pitchFamily="34" charset="0"/>
                <a:ea typeface="Calibri"/>
                <a:cs typeface="Arial" panose="020B0604020202020204" pitchFamily="34" charset="0"/>
              </a:rPr>
              <a:t>-prevenzione dei rischi professionali; </a:t>
            </a:r>
          </a:p>
          <a:p>
            <a:pPr>
              <a:lnSpc>
                <a:spcPct val="115000"/>
              </a:lnSpc>
              <a:spcAft>
                <a:spcPts val="1000"/>
              </a:spcAft>
            </a:pPr>
            <a:r>
              <a:rPr lang="it-IT" sz="1200" dirty="0" smtClean="0">
                <a:effectLst/>
                <a:latin typeface="Arial" panose="020B0604020202020204" pitchFamily="34" charset="0"/>
                <a:ea typeface="Calibri"/>
                <a:cs typeface="Arial" panose="020B0604020202020204" pitchFamily="34" charset="0"/>
              </a:rPr>
              <a:t>-informazione dei lavoratori; </a:t>
            </a:r>
          </a:p>
          <a:p>
            <a:pPr>
              <a:lnSpc>
                <a:spcPct val="115000"/>
              </a:lnSpc>
              <a:spcAft>
                <a:spcPts val="1000"/>
              </a:spcAft>
            </a:pPr>
            <a:r>
              <a:rPr lang="it-IT" sz="1200" dirty="0" smtClean="0">
                <a:effectLst/>
                <a:latin typeface="Arial" panose="020B0604020202020204" pitchFamily="34" charset="0"/>
                <a:ea typeface="Calibri"/>
                <a:cs typeface="Arial" panose="020B0604020202020204" pitchFamily="34" charset="0"/>
              </a:rPr>
              <a:t>- formazione professionale degli stessi; </a:t>
            </a:r>
          </a:p>
          <a:p>
            <a:pPr>
              <a:lnSpc>
                <a:spcPct val="115000"/>
              </a:lnSpc>
              <a:spcAft>
                <a:spcPts val="1000"/>
              </a:spcAft>
            </a:pPr>
            <a:r>
              <a:rPr lang="it-IT" sz="1200" dirty="0" smtClean="0">
                <a:effectLst/>
                <a:latin typeface="Arial" panose="020B0604020202020204" pitchFamily="34" charset="0"/>
                <a:ea typeface="Calibri"/>
                <a:cs typeface="Arial" panose="020B0604020202020204" pitchFamily="34" charset="0"/>
              </a:rPr>
              <a:t>- organizzazione e mezzi per porre in atto i provvedimenti necessari. </a:t>
            </a:r>
          </a:p>
          <a:p>
            <a:pPr>
              <a:lnSpc>
                <a:spcPct val="115000"/>
              </a:lnSpc>
              <a:spcAft>
                <a:spcPts val="1000"/>
              </a:spcAft>
            </a:pPr>
            <a:endParaRPr lang="it-IT" sz="1200" dirty="0" smtClean="0">
              <a:effectLst/>
              <a:latin typeface="Arial" panose="020B0604020202020204" pitchFamily="34" charset="0"/>
              <a:ea typeface="Calibri"/>
              <a:cs typeface="Arial" panose="020B0604020202020204" pitchFamily="34" charset="0"/>
            </a:endParaRPr>
          </a:p>
          <a:p>
            <a:pPr marL="0" marR="0" indent="0" algn="l" defTabSz="914400" rtl="0" eaLnBrk="0" fontAlgn="base" latinLnBrk="0" hangingPunct="0">
              <a:lnSpc>
                <a:spcPct val="115000"/>
              </a:lnSpc>
              <a:spcBef>
                <a:spcPct val="30000"/>
              </a:spcBef>
              <a:spcAft>
                <a:spcPts val="1000"/>
              </a:spcAft>
              <a:buClrTx/>
              <a:buSzTx/>
              <a:buFontTx/>
              <a:buNone/>
              <a:tabLst/>
              <a:defRPr/>
            </a:pPr>
            <a:r>
              <a:rPr lang="it-IT" sz="1200" dirty="0" smtClean="0">
                <a:effectLst/>
                <a:latin typeface="Arial" panose="020B0604020202020204" pitchFamily="34" charset="0"/>
                <a:ea typeface="Calibri"/>
                <a:cs typeface="Arial" panose="020B0604020202020204" pitchFamily="34" charset="0"/>
              </a:rPr>
              <a:t> E' necessario ricordare che in natura non esiste il rischio zero. Quindi</a:t>
            </a:r>
            <a:r>
              <a:rPr lang="it-IT" sz="1200" baseline="0" dirty="0" smtClean="0">
                <a:effectLst/>
                <a:latin typeface="Arial" panose="020B0604020202020204" pitchFamily="34" charset="0"/>
                <a:ea typeface="Calibri"/>
                <a:cs typeface="Arial" panose="020B0604020202020204" pitchFamily="34" charset="0"/>
              </a:rPr>
              <a:t> u</a:t>
            </a:r>
            <a:r>
              <a:rPr lang="it-IT" sz="1200" dirty="0" smtClean="0">
                <a:effectLst/>
                <a:latin typeface="Arial" panose="020B0604020202020204" pitchFamily="34" charset="0"/>
                <a:ea typeface="Times New Roman"/>
                <a:cs typeface="Arial" panose="020B0604020202020204" pitchFamily="34" charset="0"/>
              </a:rPr>
              <a:t>no degli obiettivi principali rimane l’evidenziazione del cd. “rischio residuo”, definizione che sta ad indicare quella porzione di rischio ancora non completamente eliminabile in azienda e per il quale viene messa in atto una serie di misure (tecniche, organizzative e procedurali) tendenti al massimo della riduzione.</a:t>
            </a:r>
            <a:br>
              <a:rPr lang="it-IT" sz="1200" dirty="0" smtClean="0">
                <a:effectLst/>
                <a:latin typeface="Arial" panose="020B0604020202020204" pitchFamily="34" charset="0"/>
                <a:ea typeface="Times New Roman"/>
                <a:cs typeface="Arial" panose="020B0604020202020204" pitchFamily="34" charset="0"/>
              </a:rPr>
            </a:br>
            <a:endParaRPr lang="it-IT" sz="1200" dirty="0" smtClean="0">
              <a:effectLst/>
              <a:latin typeface="Arial" panose="020B0604020202020204" pitchFamily="34" charset="0"/>
              <a:ea typeface="Calibri"/>
              <a:cs typeface="Arial" panose="020B0604020202020204" pitchFamily="34" charset="0"/>
            </a:endParaRPr>
          </a:p>
          <a:p>
            <a:r>
              <a:rPr lang="it-IT" sz="1200" dirty="0" smtClean="0">
                <a:effectLst/>
                <a:latin typeface="Arial" panose="020B0604020202020204" pitchFamily="34" charset="0"/>
                <a:ea typeface="Times New Roman"/>
                <a:cs typeface="Arial" panose="020B0604020202020204" pitchFamily="34" charset="0"/>
              </a:rPr>
              <a:t>Il processo di valutazione dei rischi non è </a:t>
            </a:r>
            <a:r>
              <a:rPr lang="it-IT" sz="1200" baseline="0" dirty="0" smtClean="0">
                <a:effectLst/>
                <a:latin typeface="Arial" panose="020B0604020202020204" pitchFamily="34" charset="0"/>
                <a:ea typeface="Times New Roman"/>
                <a:cs typeface="Arial" panose="020B0604020202020204" pitchFamily="34" charset="0"/>
              </a:rPr>
              <a:t> procrastinabile </a:t>
            </a:r>
            <a:r>
              <a:rPr lang="it-IT" sz="1200" dirty="0" smtClean="0">
                <a:effectLst/>
                <a:latin typeface="Arial" panose="020B0604020202020204" pitchFamily="34" charset="0"/>
                <a:ea typeface="Times New Roman"/>
                <a:cs typeface="Arial" panose="020B0604020202020204" pitchFamily="34" charset="0"/>
              </a:rPr>
              <a:t>nel tempo: è un obbligo preciso di ogni Datore</a:t>
            </a:r>
            <a:r>
              <a:rPr lang="it-IT" sz="1200" baseline="0" dirty="0" smtClean="0">
                <a:effectLst/>
                <a:latin typeface="Arial" panose="020B0604020202020204" pitchFamily="34" charset="0"/>
                <a:ea typeface="Times New Roman"/>
                <a:cs typeface="Arial" panose="020B0604020202020204" pitchFamily="34" charset="0"/>
              </a:rPr>
              <a:t> di lavoro e </a:t>
            </a:r>
            <a:r>
              <a:rPr lang="it-IT" sz="1200" dirty="0" smtClean="0">
                <a:effectLst/>
                <a:latin typeface="Arial" panose="020B0604020202020204" pitchFamily="34" charset="0"/>
                <a:ea typeface="Times New Roman"/>
                <a:cs typeface="Arial" panose="020B0604020202020204" pitchFamily="34" charset="0"/>
              </a:rPr>
              <a:t>va effettuata </a:t>
            </a:r>
            <a:r>
              <a:rPr lang="it-IT" sz="1200" baseline="0" dirty="0" smtClean="0">
                <a:effectLst/>
                <a:latin typeface="Arial" panose="020B0604020202020204" pitchFamily="34" charset="0"/>
                <a:ea typeface="Times New Roman"/>
                <a:cs typeface="Arial" panose="020B0604020202020204" pitchFamily="34" charset="0"/>
              </a:rPr>
              <a:t> tempestivamente </a:t>
            </a:r>
            <a:r>
              <a:rPr lang="it-IT" sz="1200" dirty="0" smtClean="0">
                <a:effectLst/>
                <a:latin typeface="Arial" panose="020B0604020202020204" pitchFamily="34" charset="0"/>
                <a:ea typeface="Times New Roman"/>
                <a:cs typeface="Arial" panose="020B0604020202020204" pitchFamily="34" charset="0"/>
              </a:rPr>
              <a:t>deve prendere in considerazione l’effettiva situazione di quel momento in azienda; il documento relativo dovrà quindi essere rappresentativo di quella situazione in maniera veritiera e completa e dovrà contenere il programma di miglioramento delle misure nel tempo.</a:t>
            </a:r>
            <a:br>
              <a:rPr lang="it-IT" sz="1200" dirty="0" smtClean="0">
                <a:effectLst/>
                <a:latin typeface="Arial" panose="020B0604020202020204" pitchFamily="34" charset="0"/>
                <a:ea typeface="Times New Roman"/>
                <a:cs typeface="Arial" panose="020B0604020202020204" pitchFamily="34" charset="0"/>
              </a:rPr>
            </a:br>
            <a:r>
              <a:rPr lang="it-IT" sz="1200" dirty="0" smtClean="0">
                <a:effectLst/>
                <a:latin typeface="Arial" panose="020B0604020202020204" pitchFamily="34" charset="0"/>
                <a:ea typeface="Times New Roman"/>
                <a:cs typeface="Arial" panose="020B0604020202020204" pitchFamily="34" charset="0"/>
              </a:rPr>
              <a:t>La valutazione, quindi, è un processo dinamico che parte da una determinata situazione, la analizza, ne modifica i contenuti in base alla gravità e alla emendabilità dei rischi, e che prevede una periodica revisione al fine di ottenere il mantenimento o il raggiungimento di un livello ottimale di prevenzione: il documento non è altro che una traccia scritta di tutti questi passaggi e degli impegni presi dal datore di lavoro. </a:t>
            </a:r>
            <a:endParaRPr lang="it-IT" sz="1200"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9</a:t>
            </a:fld>
            <a:endParaRPr lang="it-IT"/>
          </a:p>
        </p:txBody>
      </p:sp>
    </p:spTree>
    <p:extLst>
      <p:ext uri="{BB962C8B-B14F-4D97-AF65-F5344CB8AC3E}">
        <p14:creationId xmlns:p14="http://schemas.microsoft.com/office/powerpoint/2010/main" xmlns="" val="1639443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base" latinLnBrk="0" hangingPunct="1">
              <a:lnSpc>
                <a:spcPct val="80000"/>
              </a:lnSpc>
              <a:spcBef>
                <a:spcPct val="20000"/>
              </a:spcBef>
              <a:spcAft>
                <a:spcPct val="0"/>
              </a:spcAft>
              <a:buClr>
                <a:srgbClr val="FFFF99"/>
              </a:buClr>
              <a:buSzTx/>
              <a:buFont typeface="Wingdings" pitchFamily="2" charset="2"/>
              <a:buNone/>
              <a:tabLst/>
              <a:defRPr/>
            </a:pPr>
            <a:r>
              <a:rPr kumimoji="0" lang="it-IT" altLang="it-IT" sz="1200" b="0" i="0" u="none" strike="noStrike" kern="0" cap="none" spc="0" normalizeH="0" baseline="0" noProof="0" dirty="0" smtClean="0">
                <a:ln>
                  <a:noFill/>
                </a:ln>
                <a:uLnTx/>
                <a:uFillTx/>
                <a:latin typeface="Arial" panose="020B0604020202020204" pitchFamily="34" charset="0"/>
                <a:ea typeface="+mn-ea"/>
                <a:cs typeface="Arial" panose="020B0604020202020204" pitchFamily="34" charset="0"/>
              </a:rPr>
              <a:t>E’ opportuno, quindi, tenere presenti di prevedere che il DVR contenga la valutazione per:</a:t>
            </a:r>
          </a:p>
          <a:p>
            <a:pPr marL="342900" marR="0" lvl="0" indent="-342900" algn="l" defTabSz="914400" rtl="0" eaLnBrk="1" fontAlgn="base" latinLnBrk="0" hangingPunct="1">
              <a:lnSpc>
                <a:spcPct val="80000"/>
              </a:lnSpc>
              <a:spcBef>
                <a:spcPct val="20000"/>
              </a:spcBef>
              <a:spcAft>
                <a:spcPct val="0"/>
              </a:spcAft>
              <a:buClr>
                <a:srgbClr val="FFFF99"/>
              </a:buClr>
              <a:buSzTx/>
              <a:buFont typeface="Wingdings" pitchFamily="2" charset="2"/>
              <a:buBlip>
                <a:blip r:embed="rId3"/>
              </a:buBlip>
              <a:tabLst/>
              <a:defRPr/>
            </a:pPr>
            <a:r>
              <a:rPr kumimoji="0" lang="it-IT" altLang="it-IT" sz="1200" b="0" i="0" u="none" strike="noStrike" kern="0" cap="none" spc="0" normalizeH="0" baseline="0" noProof="0" dirty="0" smtClean="0">
                <a:ln>
                  <a:noFill/>
                </a:ln>
                <a:uLnTx/>
                <a:uFillTx/>
                <a:latin typeface="Arial" panose="020B0604020202020204" pitchFamily="34" charset="0"/>
                <a:ea typeface="+mn-ea"/>
                <a:cs typeface="Arial" panose="020B0604020202020204" pitchFamily="34" charset="0"/>
              </a:rPr>
              <a:t>a) Esposizione a radiazioni elettromagnetiche (calore, luce, raggi X, radiazioni ionizzanti).</a:t>
            </a:r>
          </a:p>
          <a:p>
            <a:pPr marL="342900" marR="0" lvl="0" indent="-342900" algn="l" defTabSz="914400" rtl="0" eaLnBrk="1" fontAlgn="base" latinLnBrk="0" hangingPunct="1">
              <a:lnSpc>
                <a:spcPct val="80000"/>
              </a:lnSpc>
              <a:spcBef>
                <a:spcPct val="20000"/>
              </a:spcBef>
              <a:spcAft>
                <a:spcPct val="0"/>
              </a:spcAft>
              <a:buClr>
                <a:srgbClr val="FFFF99"/>
              </a:buClr>
              <a:buSzTx/>
              <a:buFont typeface="Wingdings" pitchFamily="2" charset="2"/>
              <a:buBlip>
                <a:blip r:embed="rId3"/>
              </a:buBlip>
              <a:tabLst/>
              <a:defRPr/>
            </a:pPr>
            <a:r>
              <a:rPr kumimoji="0" lang="it-IT" altLang="it-IT" sz="1200" b="0" i="0" u="none" strike="noStrike" kern="0" cap="none" spc="0" normalizeH="0" baseline="0" noProof="0" dirty="0" smtClean="0">
                <a:ln>
                  <a:noFill/>
                </a:ln>
                <a:uLnTx/>
                <a:uFillTx/>
                <a:latin typeface="Arial" panose="020B0604020202020204" pitchFamily="34" charset="0"/>
                <a:ea typeface="+mn-ea"/>
                <a:cs typeface="Arial" panose="020B0604020202020204" pitchFamily="34" charset="0"/>
              </a:rPr>
              <a:t>b) Esposizione a laser.</a:t>
            </a:r>
          </a:p>
          <a:p>
            <a:pPr marL="342900" marR="0" lvl="0" indent="-342900" algn="l" defTabSz="914400" rtl="0" eaLnBrk="1" fontAlgn="base" latinLnBrk="0" hangingPunct="1">
              <a:lnSpc>
                <a:spcPct val="80000"/>
              </a:lnSpc>
              <a:spcBef>
                <a:spcPct val="20000"/>
              </a:spcBef>
              <a:spcAft>
                <a:spcPct val="0"/>
              </a:spcAft>
              <a:buClr>
                <a:srgbClr val="FFFF99"/>
              </a:buClr>
              <a:buSzTx/>
              <a:buFont typeface="Wingdings" pitchFamily="2" charset="2"/>
              <a:buBlip>
                <a:blip r:embed="rId3"/>
              </a:buBlip>
              <a:tabLst/>
              <a:defRPr/>
            </a:pPr>
            <a:r>
              <a:rPr kumimoji="0" lang="it-IT" altLang="it-IT" sz="1200" b="0" i="0" u="none" strike="noStrike" kern="0" cap="none" spc="0" normalizeH="0" baseline="0" noProof="0" dirty="0" smtClean="0">
                <a:ln>
                  <a:noFill/>
                </a:ln>
                <a:uLnTx/>
                <a:uFillTx/>
                <a:latin typeface="Arial" panose="020B0604020202020204" pitchFamily="34" charset="0"/>
                <a:ea typeface="+mn-ea"/>
                <a:cs typeface="Arial" panose="020B0604020202020204" pitchFamily="34" charset="0"/>
              </a:rPr>
              <a:t>c) Esposizione al rumore od a ultrasuoni.</a:t>
            </a:r>
          </a:p>
          <a:p>
            <a:pPr marL="342900" marR="0" lvl="0" indent="-342900" algn="l" defTabSz="914400" rtl="0" eaLnBrk="1" fontAlgn="base" latinLnBrk="0" hangingPunct="1">
              <a:lnSpc>
                <a:spcPct val="80000"/>
              </a:lnSpc>
              <a:spcBef>
                <a:spcPct val="20000"/>
              </a:spcBef>
              <a:spcAft>
                <a:spcPct val="0"/>
              </a:spcAft>
              <a:buClr>
                <a:srgbClr val="FFFF99"/>
              </a:buClr>
              <a:buSzTx/>
              <a:buFont typeface="Wingdings" pitchFamily="2" charset="2"/>
              <a:buBlip>
                <a:blip r:embed="rId3"/>
              </a:buBlip>
              <a:tabLst/>
              <a:defRPr/>
            </a:pPr>
            <a:r>
              <a:rPr kumimoji="0" lang="it-IT" altLang="it-IT" sz="1200" b="0" i="0" u="none" strike="noStrike" kern="0" cap="none" spc="0" normalizeH="0" baseline="0" noProof="0" dirty="0" smtClean="0">
                <a:ln>
                  <a:noFill/>
                </a:ln>
                <a:uLnTx/>
                <a:uFillTx/>
                <a:latin typeface="Arial" panose="020B0604020202020204" pitchFamily="34" charset="0"/>
                <a:ea typeface="+mn-ea"/>
                <a:cs typeface="Arial" panose="020B0604020202020204" pitchFamily="34" charset="0"/>
              </a:rPr>
              <a:t>d) Esposizione a vibrazioni meccanica.</a:t>
            </a:r>
          </a:p>
          <a:p>
            <a:pPr marL="342900" marR="0" lvl="0" indent="-342900" algn="l" defTabSz="914400" rtl="0" eaLnBrk="1" fontAlgn="base" latinLnBrk="0" hangingPunct="1">
              <a:lnSpc>
                <a:spcPct val="80000"/>
              </a:lnSpc>
              <a:spcBef>
                <a:spcPct val="20000"/>
              </a:spcBef>
              <a:spcAft>
                <a:spcPct val="0"/>
              </a:spcAft>
              <a:buClr>
                <a:srgbClr val="FFFF99"/>
              </a:buClr>
              <a:buSzTx/>
              <a:buFont typeface="Wingdings" pitchFamily="2" charset="2"/>
              <a:buBlip>
                <a:blip r:embed="rId3"/>
              </a:buBlip>
              <a:tabLst/>
              <a:defRPr/>
            </a:pPr>
            <a:r>
              <a:rPr kumimoji="0" lang="it-IT" altLang="it-IT" sz="1200" b="0" i="0" u="none" strike="noStrike" kern="0" cap="none" spc="0" normalizeH="0" baseline="0" noProof="0" dirty="0" smtClean="0">
                <a:ln>
                  <a:noFill/>
                </a:ln>
                <a:uLnTx/>
                <a:uFillTx/>
                <a:latin typeface="Arial" panose="020B0604020202020204" pitchFamily="34" charset="0"/>
                <a:ea typeface="+mn-ea"/>
                <a:cs typeface="Arial" panose="020B0604020202020204" pitchFamily="34" charset="0"/>
              </a:rPr>
              <a:t>e) Esposizione a sostanze/mezzi ad alta temperatura.</a:t>
            </a:r>
          </a:p>
          <a:p>
            <a:pPr marL="342900" marR="0" lvl="0" indent="-342900" algn="l" defTabSz="914400" rtl="0" eaLnBrk="1" fontAlgn="base" latinLnBrk="0" hangingPunct="1">
              <a:lnSpc>
                <a:spcPct val="80000"/>
              </a:lnSpc>
              <a:spcBef>
                <a:spcPct val="20000"/>
              </a:spcBef>
              <a:spcAft>
                <a:spcPct val="0"/>
              </a:spcAft>
              <a:buClr>
                <a:srgbClr val="FFFF99"/>
              </a:buClr>
              <a:buSzTx/>
              <a:buFont typeface="Wingdings" pitchFamily="2" charset="2"/>
              <a:buBlip>
                <a:blip r:embed="rId3"/>
              </a:buBlip>
              <a:tabLst/>
              <a:defRPr/>
            </a:pPr>
            <a:r>
              <a:rPr kumimoji="0" lang="it-IT" altLang="it-IT" sz="1200" b="0" i="0" u="none" strike="noStrike" kern="0" cap="none" spc="0" normalizeH="0" baseline="0" noProof="0" dirty="0" smtClean="0">
                <a:ln>
                  <a:noFill/>
                </a:ln>
                <a:uLnTx/>
                <a:uFillTx/>
                <a:latin typeface="Arial" panose="020B0604020202020204" pitchFamily="34" charset="0"/>
                <a:ea typeface="+mn-ea"/>
                <a:cs typeface="Arial" panose="020B0604020202020204" pitchFamily="34" charset="0"/>
              </a:rPr>
              <a:t>f) Esposizione a sostanze/mezzi a temperatura molto bassa.</a:t>
            </a:r>
          </a:p>
          <a:p>
            <a:pPr marL="342900" marR="0" lvl="0" indent="-342900" algn="l" defTabSz="914400" rtl="0" eaLnBrk="1" fontAlgn="base" latinLnBrk="0" hangingPunct="1">
              <a:lnSpc>
                <a:spcPct val="80000"/>
              </a:lnSpc>
              <a:spcBef>
                <a:spcPct val="20000"/>
              </a:spcBef>
              <a:spcAft>
                <a:spcPct val="0"/>
              </a:spcAft>
              <a:buClr>
                <a:srgbClr val="FFFF99"/>
              </a:buClr>
              <a:buSzTx/>
              <a:buFont typeface="Wingdings" pitchFamily="2" charset="2"/>
              <a:buBlip>
                <a:blip r:embed="rId3"/>
              </a:buBlip>
              <a:tabLst/>
              <a:defRPr/>
            </a:pPr>
            <a:r>
              <a:rPr kumimoji="0" lang="it-IT" altLang="it-IT" sz="1200" b="0" i="0" u="none" strike="noStrike" kern="0" cap="none" spc="0" normalizeH="0" baseline="0" noProof="0" dirty="0" smtClean="0">
                <a:ln>
                  <a:noFill/>
                </a:ln>
                <a:uLnTx/>
                <a:uFillTx/>
                <a:latin typeface="Arial" panose="020B0604020202020204" pitchFamily="34" charset="0"/>
                <a:ea typeface="+mn-ea"/>
                <a:cs typeface="Arial" panose="020B0604020202020204" pitchFamily="34" charset="0"/>
              </a:rPr>
              <a:t>g) Presenza di fluidi sotto pressione (aria, vapore, liquidi compressi).</a:t>
            </a: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45</a:t>
            </a:fld>
            <a:endParaRPr lang="it-IT"/>
          </a:p>
        </p:txBody>
      </p:sp>
    </p:spTree>
    <p:extLst>
      <p:ext uri="{BB962C8B-B14F-4D97-AF65-F5344CB8AC3E}">
        <p14:creationId xmlns:p14="http://schemas.microsoft.com/office/powerpoint/2010/main" xmlns="" val="40858656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I rischi per la salute, o rischi igienico- ambientale,  possono causare la potenziale compromissione dell'equilibrio biologico del personale addetto ad operazioni o a lavorazioni che comportano l'emissione nell'ambiente di "fattori ambientali di rischio, di natura chimica, fisica e biologica" con seguente esposizione del personale addetto. </a:t>
            </a:r>
          </a:p>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Le cause di tali rischi  sono generate da non idonee condizioni igienico-ambientali dovute alla presenza di fattori ambientali di rischio generati dalle lavorazioni (caratteristiche del processo e/o delle apparecchiature) e da modalità operative. </a:t>
            </a:r>
          </a:p>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E’ evidente che soltanto l’attenzione alle cause connessa ai necessari interventi di prevenzione e/o di protezione nei confronti di tali tipi di rischi può generare </a:t>
            </a:r>
          </a:p>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quell’ "idoneo equilibrio </a:t>
            </a:r>
            <a:r>
              <a:rPr kumimoji="0" lang="it-IT" sz="1200" b="0" i="0" u="none" strike="noStrike" kern="1200" cap="none" spc="0" normalizeH="0" baseline="0" noProof="0" dirty="0" err="1" smtClean="0">
                <a:ln>
                  <a:noFill/>
                </a:ln>
                <a:solidFill>
                  <a:prstClr val="black"/>
                </a:solidFill>
                <a:effectLst/>
                <a:uLnTx/>
                <a:uFillTx/>
                <a:latin typeface="Arial" panose="020B0604020202020204" pitchFamily="34" charset="0"/>
                <a:ea typeface="Calibri"/>
                <a:cs typeface="Arial" panose="020B0604020202020204" pitchFamily="34" charset="0"/>
              </a:rPr>
              <a:t>bio</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 ambientale tra uomo e ambiente di lavoro".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it-IT"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46</a:t>
            </a:fld>
            <a:endParaRPr lang="it-IT"/>
          </a:p>
        </p:txBody>
      </p:sp>
    </p:spTree>
    <p:extLst>
      <p:ext uri="{BB962C8B-B14F-4D97-AF65-F5344CB8AC3E}">
        <p14:creationId xmlns:p14="http://schemas.microsoft.com/office/powerpoint/2010/main" xmlns="" val="1650255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b="0" i="0" u="none" strike="noStrike" kern="1200" cap="none" spc="0" normalizeH="0" baseline="0" noProof="0" dirty="0" smtClean="0">
                <a:ln>
                  <a:noFill/>
                </a:ln>
                <a:uLnTx/>
                <a:uFillTx/>
                <a:latin typeface="Arial" panose="020B0604020202020204" pitchFamily="34" charset="0"/>
                <a:ea typeface="Calibri"/>
                <a:cs typeface="Arial" panose="020B0604020202020204" pitchFamily="34" charset="0"/>
              </a:rPr>
              <a:t> Questa tipologia di rischio è rilevabile  nel complesso rapporto tra "l'operatore" e "l'organizzazione lavoro" in cui è inserito che è costituito da compatibilità ed interazioni  oltre che di tipo ergonomico anche psicologico ed organizzativo. </a:t>
            </a:r>
          </a:p>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b="0" i="0" u="none" strike="noStrike" kern="1200" cap="none" spc="0" normalizeH="0" baseline="0" noProof="0" dirty="0" smtClean="0">
                <a:ln>
                  <a:noFill/>
                </a:ln>
                <a:uLnTx/>
                <a:uFillTx/>
                <a:latin typeface="Arial" panose="020B0604020202020204" pitchFamily="34" charset="0"/>
                <a:ea typeface="Calibri"/>
                <a:cs typeface="Arial" panose="020B0604020202020204" pitchFamily="34" charset="0"/>
              </a:rPr>
              <a:t> La valutazione di questa tipologia di rischi deve tenere conto della complessa articolazione che riguarda la sfera personale di vita del lavoratore (carattere, situazione familiare, situazione di stress e/o di mobbing, ecc.) e l'ambiente di lavoro con la sua organizzazione .</a:t>
            </a:r>
          </a:p>
          <a:p>
            <a:pPr marL="0" marR="0" lvl="0" indent="0" algn="l" defTabSz="456847" rtl="0" eaLnBrk="0" fontAlgn="base" latinLnBrk="0" hangingPunct="0">
              <a:lnSpc>
                <a:spcPct val="115000"/>
              </a:lnSpc>
              <a:spcBef>
                <a:spcPct val="20000"/>
              </a:spcBef>
              <a:spcAft>
                <a:spcPts val="1000"/>
              </a:spcAft>
              <a:buClrTx/>
              <a:buSzTx/>
              <a:buFont typeface="Arial" pitchFamily="34" charset="0"/>
              <a:buNone/>
              <a:tabLst/>
              <a:defRPr/>
            </a:pPr>
            <a:r>
              <a:rPr kumimoji="0" lang="it-IT" altLang="it-IT" b="0" i="0" u="none" strike="noStrike" kern="0" cap="none" spc="0" normalizeH="0" baseline="0" noProof="0" dirty="0" smtClean="0">
                <a:ln>
                  <a:noFill/>
                </a:ln>
                <a:uLnTx/>
                <a:uFillTx/>
                <a:latin typeface="Arial" panose="020B0604020202020204" pitchFamily="34" charset="0"/>
                <a:cs typeface="Arial" panose="020B0604020202020204" pitchFamily="34" charset="0"/>
              </a:rPr>
              <a:t>In riferimento al</a:t>
            </a:r>
            <a:r>
              <a:rPr kumimoji="0" lang="it-IT" b="0" i="0" u="none" strike="noStrike" kern="1200" cap="none" spc="0" normalizeH="0" baseline="0" noProof="0" dirty="0" smtClean="0">
                <a:ln>
                  <a:noFill/>
                </a:ln>
                <a:uLnTx/>
                <a:uFillTx/>
                <a:latin typeface="Arial" panose="020B0604020202020204" pitchFamily="34" charset="0"/>
                <a:ea typeface="Calibri"/>
                <a:cs typeface="Arial" panose="020B0604020202020204" pitchFamily="34" charset="0"/>
              </a:rPr>
              <a:t>l'ambiente di lavoro con la sua organizzazione </a:t>
            </a:r>
            <a:r>
              <a:rPr kumimoji="0" lang="it-IT" altLang="it-IT" b="0" i="0" u="none" strike="noStrike" kern="0" cap="none" spc="0" normalizeH="0" baseline="0" noProof="0" dirty="0" smtClean="0">
                <a:ln>
                  <a:noFill/>
                </a:ln>
                <a:uLnTx/>
                <a:uFillTx/>
                <a:latin typeface="Arial" panose="020B0604020202020204" pitchFamily="34" charset="0"/>
                <a:cs typeface="Arial" panose="020B0604020202020204" pitchFamily="34" charset="0"/>
              </a:rPr>
              <a:t> in estrema sintesi trattasi di:</a:t>
            </a:r>
          </a:p>
          <a:p>
            <a:pPr marL="342900" marR="0" lvl="0" indent="-342900" algn="l" defTabSz="914400" rtl="0" eaLnBrk="1" fontAlgn="base" latinLnBrk="0" hangingPunct="1">
              <a:lnSpc>
                <a:spcPct val="100000"/>
              </a:lnSpc>
              <a:spcBef>
                <a:spcPct val="20000"/>
              </a:spcBef>
              <a:spcAft>
                <a:spcPct val="0"/>
              </a:spcAft>
              <a:buClr>
                <a:srgbClr val="FFFF99"/>
              </a:buClr>
              <a:buSzTx/>
              <a:buFont typeface="Wingdings" pitchFamily="2" charset="2"/>
              <a:buBlip>
                <a:blip r:embed="rId3"/>
              </a:buBlip>
              <a:tabLst/>
              <a:defRPr/>
            </a:pPr>
            <a:r>
              <a:rPr kumimoji="0" lang="it-IT" altLang="it-IT" b="0" i="0" u="none" strike="noStrike" kern="0" cap="none" spc="0" normalizeH="0" baseline="0" noProof="0" dirty="0" smtClean="0">
                <a:ln>
                  <a:noFill/>
                </a:ln>
                <a:uLnTx/>
                <a:uFillTx/>
                <a:latin typeface="Arial" panose="020B0604020202020204" pitchFamily="34" charset="0"/>
                <a:cs typeface="Arial" panose="020B0604020202020204" pitchFamily="34" charset="0"/>
              </a:rPr>
              <a:t>a) Fattori condizionati dai processi di lavoro (per es: lavoro in continuo, sistemi di turni, lavoro notturno).</a:t>
            </a:r>
          </a:p>
          <a:p>
            <a:pPr marL="342900" marR="0" lvl="0" indent="-342900" algn="l" defTabSz="914400" rtl="0" eaLnBrk="1" fontAlgn="base" latinLnBrk="0" hangingPunct="1">
              <a:lnSpc>
                <a:spcPct val="100000"/>
              </a:lnSpc>
              <a:spcBef>
                <a:spcPct val="20000"/>
              </a:spcBef>
              <a:spcAft>
                <a:spcPct val="0"/>
              </a:spcAft>
              <a:buClr>
                <a:srgbClr val="FFFF99"/>
              </a:buClr>
              <a:buSzTx/>
              <a:buFont typeface="Wingdings" pitchFamily="2" charset="2"/>
              <a:buBlip>
                <a:blip r:embed="rId3"/>
              </a:buBlip>
              <a:tabLst/>
              <a:defRPr/>
            </a:pPr>
            <a:r>
              <a:rPr kumimoji="0" lang="it-IT" altLang="it-IT" b="0" i="0" u="none" strike="noStrike" kern="0" cap="none" spc="0" normalizeH="0" baseline="0" noProof="0" dirty="0" smtClean="0">
                <a:ln>
                  <a:noFill/>
                </a:ln>
                <a:uLnTx/>
                <a:uFillTx/>
                <a:latin typeface="Arial" panose="020B0604020202020204" pitchFamily="34" charset="0"/>
                <a:cs typeface="Arial" panose="020B0604020202020204" pitchFamily="34" charset="0"/>
              </a:rPr>
              <a:t>b) Sistemi efficaci di gestione e accordi per l'organizzazione, la pianificazione, il monitoraggio e il controllo degli aspetti attinenti alla sicurezza e alla sanità.</a:t>
            </a:r>
          </a:p>
          <a:p>
            <a:pPr marL="342900" marR="0" lvl="0" indent="-342900" algn="l" defTabSz="914400" rtl="0" eaLnBrk="1" fontAlgn="base" latinLnBrk="0" hangingPunct="1">
              <a:lnSpc>
                <a:spcPct val="100000"/>
              </a:lnSpc>
              <a:spcBef>
                <a:spcPct val="20000"/>
              </a:spcBef>
              <a:spcAft>
                <a:spcPct val="0"/>
              </a:spcAft>
              <a:buClr>
                <a:srgbClr val="FFFF99"/>
              </a:buClr>
              <a:buSzTx/>
              <a:buFont typeface="Wingdings" pitchFamily="2" charset="2"/>
              <a:buBlip>
                <a:blip r:embed="rId3"/>
              </a:buBlip>
              <a:tabLst/>
              <a:defRPr/>
            </a:pPr>
            <a:r>
              <a:rPr kumimoji="0" lang="it-IT" altLang="it-IT" b="0" i="0" u="none" strike="noStrike" kern="0" cap="none" spc="0" normalizeH="0" baseline="0" noProof="0" dirty="0" smtClean="0">
                <a:ln>
                  <a:noFill/>
                </a:ln>
                <a:uLnTx/>
                <a:uFillTx/>
                <a:latin typeface="Arial" panose="020B0604020202020204" pitchFamily="34" charset="0"/>
                <a:cs typeface="Arial" panose="020B0604020202020204" pitchFamily="34" charset="0"/>
              </a:rPr>
              <a:t>c) Manutenzione degli impianti, comprese le attrezzature di sicurezza.</a:t>
            </a:r>
          </a:p>
          <a:p>
            <a:pPr marL="342900" marR="0" lvl="0" indent="-342900" algn="l" defTabSz="914400" rtl="0" eaLnBrk="1" fontAlgn="base" latinLnBrk="0" hangingPunct="1">
              <a:lnSpc>
                <a:spcPct val="100000"/>
              </a:lnSpc>
              <a:spcBef>
                <a:spcPct val="20000"/>
              </a:spcBef>
              <a:spcAft>
                <a:spcPct val="0"/>
              </a:spcAft>
              <a:buClr>
                <a:srgbClr val="FFFF99"/>
              </a:buClr>
              <a:buSzTx/>
              <a:buFont typeface="Wingdings" pitchFamily="2" charset="2"/>
              <a:buBlip>
                <a:blip r:embed="rId3"/>
              </a:buBlip>
              <a:tabLst/>
              <a:defRPr/>
            </a:pPr>
            <a:r>
              <a:rPr kumimoji="0" lang="it-IT" altLang="it-IT" b="0" i="0" u="none" strike="noStrike" kern="0" cap="none" spc="0" normalizeH="0" baseline="0" noProof="0" dirty="0" smtClean="0">
                <a:ln>
                  <a:noFill/>
                </a:ln>
                <a:uLnTx/>
                <a:uFillTx/>
                <a:latin typeface="Arial" panose="020B0604020202020204" pitchFamily="34" charset="0"/>
                <a:cs typeface="Arial" panose="020B0604020202020204" pitchFamily="34" charset="0"/>
              </a:rPr>
              <a:t>d) Accordi adeguati per far fronte agli incidenti e a situazioni di emergenza.</a:t>
            </a:r>
          </a:p>
          <a:p>
            <a:pPr marL="342900" marR="0" lvl="0" indent="-342900" algn="l" defTabSz="914400" rtl="0" eaLnBrk="1" fontAlgn="base" latinLnBrk="0" hangingPunct="1">
              <a:lnSpc>
                <a:spcPct val="100000"/>
              </a:lnSpc>
              <a:spcBef>
                <a:spcPct val="20000"/>
              </a:spcBef>
              <a:spcAft>
                <a:spcPct val="0"/>
              </a:spcAft>
              <a:buClr>
                <a:srgbClr val="FFFF99"/>
              </a:buClr>
              <a:buSzTx/>
              <a:buFont typeface="Wingdings" pitchFamily="2" charset="2"/>
              <a:buBlip>
                <a:blip r:embed="rId3"/>
              </a:buBlip>
              <a:tabLst/>
              <a:defRPr/>
            </a:pPr>
            <a:endParaRPr kumimoji="0" lang="it-IT" altLang="it-IT" sz="2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Verdana"/>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47</a:t>
            </a:fld>
            <a:endParaRPr lang="it-IT"/>
          </a:p>
        </p:txBody>
      </p:sp>
    </p:spTree>
    <p:extLst>
      <p:ext uri="{BB962C8B-B14F-4D97-AF65-F5344CB8AC3E}">
        <p14:creationId xmlns:p14="http://schemas.microsoft.com/office/powerpoint/2010/main" xmlns="" val="2458678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it-IT" sz="1200" b="0" i="0" u="none" strike="noStrike" kern="1200" cap="none" spc="0" normalizeH="0" baseline="0" noProof="0" dirty="0" smtClean="0">
              <a:ln>
                <a:noFill/>
              </a:ln>
              <a:solidFill>
                <a:prstClr val="black"/>
              </a:solidFill>
              <a:effectLst/>
              <a:uLnTx/>
              <a:uFillTx/>
              <a:latin typeface="Verdana, Arial"/>
              <a:ea typeface="+mn-ea"/>
              <a:cs typeface="+mn-cs"/>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48</a:t>
            </a:fld>
            <a:endParaRPr lang="it-IT"/>
          </a:p>
        </p:txBody>
      </p:sp>
    </p:spTree>
    <p:extLst>
      <p:ext uri="{BB962C8B-B14F-4D97-AF65-F5344CB8AC3E}">
        <p14:creationId xmlns:p14="http://schemas.microsoft.com/office/powerpoint/2010/main" xmlns="" val="32746463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37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smtClean="0">
                <a:ln>
                  <a:noFill/>
                </a:ln>
                <a:effectLst/>
                <a:uLnTx/>
                <a:uFillTx/>
                <a:latin typeface="Arial" pitchFamily="34" charset="0"/>
                <a:ea typeface="+mn-ea"/>
                <a:cs typeface="Arial" pitchFamily="34" charset="0"/>
              </a:rPr>
              <a:t>il </a:t>
            </a:r>
            <a:r>
              <a:rPr kumimoji="0" lang="it-IT" altLang="it-IT" sz="1200" b="0" i="0" u="none" strike="noStrike" kern="1200" cap="none" spc="0" normalizeH="0" baseline="0" noProof="0" dirty="0" err="1" smtClean="0">
                <a:ln>
                  <a:noFill/>
                </a:ln>
                <a:effectLst/>
                <a:uLnTx/>
                <a:uFillTx/>
                <a:latin typeface="Arial" pitchFamily="34" charset="0"/>
                <a:ea typeface="+mn-ea"/>
                <a:cs typeface="Arial" pitchFamily="34" charset="0"/>
              </a:rPr>
              <a:t>D.Lvo</a:t>
            </a:r>
            <a:r>
              <a:rPr kumimoji="0" lang="it-IT" altLang="it-IT" sz="1200" b="0" i="0" u="none" strike="noStrike" kern="1200" cap="none" spc="0" normalizeH="0" baseline="0" noProof="0" dirty="0" smtClean="0">
                <a:ln>
                  <a:noFill/>
                </a:ln>
                <a:effectLst/>
                <a:uLnTx/>
                <a:uFillTx/>
                <a:latin typeface="Arial" pitchFamily="34" charset="0"/>
                <a:ea typeface="+mn-ea"/>
                <a:cs typeface="Arial" pitchFamily="34" charset="0"/>
              </a:rPr>
              <a:t> 81/2008 </a:t>
            </a:r>
            <a:r>
              <a:rPr kumimoji="0" lang="it-IT" altLang="it-IT" sz="1200" b="0" i="0" u="none" strike="noStrike" kern="1200" cap="none" spc="0" normalizeH="0" baseline="0" noProof="0" dirty="0" err="1" smtClean="0">
                <a:ln>
                  <a:noFill/>
                </a:ln>
                <a:effectLst/>
                <a:uLnTx/>
                <a:uFillTx/>
                <a:latin typeface="Arial" pitchFamily="34" charset="0"/>
                <a:ea typeface="+mn-ea"/>
                <a:cs typeface="Arial" pitchFamily="34" charset="0"/>
              </a:rPr>
              <a:t>s.m.i.</a:t>
            </a:r>
            <a:r>
              <a:rPr kumimoji="0" lang="it-IT" altLang="it-IT" sz="1200" b="0" i="0" u="none" strike="noStrike" kern="1200" cap="none" spc="0" normalizeH="0" baseline="0" noProof="0" dirty="0" smtClean="0">
                <a:ln>
                  <a:noFill/>
                </a:ln>
                <a:effectLst/>
                <a:uLnTx/>
                <a:uFillTx/>
                <a:latin typeface="Arial" pitchFamily="34" charset="0"/>
                <a:ea typeface="+mn-ea"/>
                <a:cs typeface="Arial" pitchFamily="34" charset="0"/>
              </a:rPr>
              <a:t> ha richiamato nell’art. Articolo 28  specificatamente  </a:t>
            </a:r>
            <a:r>
              <a:rPr kumimoji="0" lang="it-IT" altLang="it-IT" sz="1200" b="0" i="0" u="none" strike="noStrike" kern="1200" cap="none" spc="0" normalizeH="0" baseline="0" noProof="0" dirty="0" smtClean="0">
                <a:ln>
                  <a:noFill/>
                </a:ln>
                <a:effectLst/>
                <a:uLnTx/>
                <a:uFillTx/>
                <a:latin typeface="Arial" pitchFamily="34" charset="0"/>
                <a:ea typeface="Arial Unicode MS" pitchFamily="34" charset="-128"/>
                <a:cs typeface="Arial" panose="020B0604020202020204" pitchFamily="34" charset="0"/>
              </a:rPr>
              <a:t>che « </a:t>
            </a:r>
            <a:r>
              <a:rPr kumimoji="0" lang="it-IT" altLang="it-IT" sz="1200" b="0" i="0" u="none" strike="noStrike" kern="1200" cap="none" spc="0" normalizeH="0" baseline="0" noProof="0" dirty="0" smtClean="0">
                <a:ln>
                  <a:noFill/>
                </a:ln>
                <a:effectLst/>
                <a:uLnTx/>
                <a:uFillTx/>
                <a:latin typeface="Arial" pitchFamily="34" charset="0"/>
                <a:ea typeface="+mn-ea"/>
                <a:cs typeface="Arial" pitchFamily="34" charset="0"/>
              </a:rPr>
              <a:t> </a:t>
            </a:r>
            <a:r>
              <a:rPr kumimoji="0" lang="it-IT" altLang="it-IT" sz="1200" b="0" i="1" u="none" strike="noStrike" kern="1200" cap="none" spc="0" normalizeH="0" baseline="0" noProof="0" dirty="0" smtClean="0">
                <a:ln>
                  <a:noFill/>
                </a:ln>
                <a:effectLst/>
                <a:uLnTx/>
                <a:uFillTx/>
                <a:latin typeface="Arial" pitchFamily="34" charset="0"/>
                <a:ea typeface="+mn-ea"/>
                <a:cs typeface="Arial" pitchFamily="34" charset="0"/>
              </a:rPr>
              <a:t>la valutazione di cui all’articolo 17, …(omissis)…, deve riguardare tutti i rischi per la sicurezza e la salute dei lavoratori, ivi compresi quelli riguardanti gruppi di lavoratori esposti a rischi particolari, tra cui anche quelli collegati allo stress lavoro-correlato, secondo i contenuti dell’accordo europeo dell’8 ottobre 2004, e quelli riguardanti le lavoratrici in stato di gravidanza, secondo quanto previsto dal decreto legislativo 26 marzo 2001, n. 151, nonché quelli connessi alle differenze di genere, all’età, alla provenienza da altri Paesi.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it-IT" sz="1200" b="0" i="0" u="none" strike="noStrike" kern="1200" cap="none" spc="0" normalizeH="0" baseline="0" noProof="0" dirty="0" smtClean="0">
              <a:ln>
                <a:noFill/>
              </a:ln>
              <a:solidFill>
                <a:prstClr val="black"/>
              </a:solidFill>
              <a:effectLst/>
              <a:uLnTx/>
              <a:uFillTx/>
              <a:latin typeface="Verdana, Arial"/>
              <a:ea typeface="+mn-ea"/>
              <a:cs typeface="+mn-cs"/>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49</a:t>
            </a:fld>
            <a:endParaRPr lang="it-IT"/>
          </a:p>
        </p:txBody>
      </p:sp>
    </p:spTree>
    <p:extLst>
      <p:ext uri="{BB962C8B-B14F-4D97-AF65-F5344CB8AC3E}">
        <p14:creationId xmlns:p14="http://schemas.microsoft.com/office/powerpoint/2010/main" xmlns="" val="3274646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it-IT" sz="1200" dirty="0" smtClean="0">
                <a:effectLst/>
                <a:latin typeface="Arial" panose="020B0604020202020204" pitchFamily="34" charset="0"/>
                <a:cs typeface="Arial" panose="020B0604020202020204" pitchFamily="34" charset="0"/>
              </a:rPr>
              <a:t>La tutela delle lavoratrici gestanti e puerpere, risulta specificamente disciplinata dal capo II del d.lgs. n. 151/2001 (Testo unico delle disposizioni legislative in materia di tutela e sostegno della maternità e della paternità)in</a:t>
            </a:r>
            <a:r>
              <a:rPr lang="it-IT" sz="1200" baseline="0" dirty="0" smtClean="0">
                <a:effectLst/>
                <a:latin typeface="Arial" panose="020B0604020202020204" pitchFamily="34" charset="0"/>
                <a:cs typeface="Arial" panose="020B0604020202020204" pitchFamily="34" charset="0"/>
              </a:rPr>
              <a:t> cui è stabilito il </a:t>
            </a:r>
            <a:r>
              <a:rPr kumimoji="0" lang="it-IT" altLang="it-IT" sz="1200" b="0" i="0" u="none" strike="noStrike" kern="0" cap="none" spc="0" normalizeH="0" baseline="0" noProof="0" dirty="0" smtClean="0">
                <a:ln>
                  <a:noFill/>
                </a:ln>
                <a:solidFill>
                  <a:srgbClr val="333399"/>
                </a:solidFill>
                <a:effectLst/>
                <a:uLnTx/>
                <a:uFillTx/>
                <a:latin typeface="Arial" panose="020B0604020202020204" pitchFamily="34" charset="0"/>
                <a:ea typeface="+mn-ea"/>
                <a:cs typeface="Arial" panose="020B0604020202020204" pitchFamily="34" charset="0"/>
              </a:rPr>
              <a:t> divieto di adibire le lavoratrici gestanti e puerpere in lavori pericolosi, faticosi e insalubri o che espongano a radiazioni ionizzanti.</a:t>
            </a:r>
          </a:p>
          <a:p>
            <a:r>
              <a:rPr lang="it-IT" sz="1200" dirty="0" smtClean="0">
                <a:latin typeface="Arial" panose="020B0604020202020204" pitchFamily="34" charset="0"/>
                <a:cs typeface="Arial" panose="020B0604020202020204" pitchFamily="34" charset="0"/>
              </a:rPr>
              <a:t>Per cui, per</a:t>
            </a:r>
            <a:r>
              <a:rPr lang="it-IT" sz="1200" baseline="0" dirty="0" smtClean="0">
                <a:latin typeface="Arial" panose="020B0604020202020204" pitchFamily="34" charset="0"/>
                <a:cs typeface="Arial" panose="020B0604020202020204" pitchFamily="34" charset="0"/>
              </a:rPr>
              <a:t> questa tipologia di rischio bisogna predisporre una apposita sezione </a:t>
            </a:r>
            <a:r>
              <a:rPr lang="it-IT" sz="1200" dirty="0" smtClean="0">
                <a:latin typeface="Arial" panose="020B0604020202020204" pitchFamily="34" charset="0"/>
                <a:cs typeface="Arial" panose="020B0604020202020204" pitchFamily="34" charset="0"/>
              </a:rPr>
              <a:t>a sezione</a:t>
            </a:r>
            <a:r>
              <a:rPr lang="it-IT" sz="1200" baseline="0" dirty="0" smtClean="0">
                <a:latin typeface="Arial" panose="020B0604020202020204" pitchFamily="34" charset="0"/>
                <a:cs typeface="Arial" panose="020B0604020202020204" pitchFamily="34" charset="0"/>
              </a:rPr>
              <a:t> in cui appaia chiaro che si è proceduto in questo modo:</a:t>
            </a:r>
            <a:endParaRPr lang="it-IT" sz="1200" dirty="0" smtClean="0">
              <a:latin typeface="Arial" panose="020B0604020202020204" pitchFamily="34" charset="0"/>
              <a:cs typeface="Arial" panose="020B0604020202020204" pitchFamily="34" charset="0"/>
            </a:endParaRPr>
          </a:p>
          <a:p>
            <a:r>
              <a:rPr lang="it-IT" sz="1200" dirty="0" smtClean="0">
                <a:latin typeface="Arial" panose="020B0604020202020204" pitchFamily="34" charset="0"/>
                <a:cs typeface="Arial" panose="020B0604020202020204" pitchFamily="34" charset="0"/>
              </a:rPr>
              <a:t>- Il Datore di Lavoro e il RSPP,</a:t>
            </a:r>
            <a:r>
              <a:rPr lang="it-IT" sz="1200" baseline="0" dirty="0" smtClean="0">
                <a:latin typeface="Arial" panose="020B0604020202020204" pitchFamily="34" charset="0"/>
                <a:cs typeface="Arial" panose="020B0604020202020204" pitchFamily="34" charset="0"/>
              </a:rPr>
              <a:t> </a:t>
            </a:r>
            <a:r>
              <a:rPr lang="it-IT" sz="1200" dirty="0" smtClean="0">
                <a:latin typeface="Arial" panose="020B0604020202020204" pitchFamily="34" charset="0"/>
                <a:cs typeface="Arial" panose="020B0604020202020204" pitchFamily="34" charset="0"/>
              </a:rPr>
              <a:t>nell’ effettuare la ricognizione delle mansioni che comportano rischio per le lavoratrici</a:t>
            </a:r>
            <a:r>
              <a:rPr lang="it-IT" sz="1200" baseline="0" dirty="0" smtClean="0">
                <a:latin typeface="Arial" panose="020B0604020202020204" pitchFamily="34" charset="0"/>
                <a:cs typeface="Arial" panose="020B0604020202020204" pitchFamily="34" charset="0"/>
              </a:rPr>
              <a:t> in gravidanza,  debbono </a:t>
            </a:r>
            <a:r>
              <a:rPr lang="it-IT" sz="1200" dirty="0" smtClean="0">
                <a:latin typeface="Arial" panose="020B0604020202020204" pitchFamily="34" charset="0"/>
                <a:cs typeface="Arial" panose="020B0604020202020204" pitchFamily="34" charset="0"/>
              </a:rPr>
              <a:t>tenere conto anche di alcuni rischi infortunistici: p.e. mansioni che richiedono l’uso di </a:t>
            </a:r>
            <a:r>
              <a:rPr lang="it-IT" sz="1200" dirty="0" smtClean="0">
                <a:latin typeface="Arial" panose="020B0604020202020204" pitchFamily="34" charset="0"/>
                <a:cs typeface="Arial" panose="020B0604020202020204" pitchFamily="34" charset="0"/>
                <a:hlinkClick r:id="rId3"/>
              </a:rPr>
              <a:t>scale portatili</a:t>
            </a:r>
            <a:r>
              <a:rPr lang="it-IT" sz="1200" dirty="0" smtClean="0">
                <a:latin typeface="Arial" panose="020B0604020202020204" pitchFamily="34" charset="0"/>
                <a:cs typeface="Arial" panose="020B0604020202020204" pitchFamily="34" charset="0"/>
              </a:rPr>
              <a:t>, mansioni che espongono a rischio di investimento da veicoli per i trasporti interni, </a:t>
            </a:r>
            <a:r>
              <a:rPr lang="it-IT" sz="1200" dirty="0" err="1" smtClean="0">
                <a:latin typeface="Arial" panose="020B0604020202020204" pitchFamily="34" charset="0"/>
                <a:cs typeface="Arial" panose="020B0604020202020204" pitchFamily="34" charset="0"/>
              </a:rPr>
              <a:t>ecc</a:t>
            </a:r>
            <a:r>
              <a:rPr lang="it-IT" sz="1200" dirty="0" smtClean="0">
                <a:latin typeface="Arial" panose="020B0604020202020204" pitchFamily="34" charset="0"/>
                <a:cs typeface="Arial" panose="020B0604020202020204" pitchFamily="34" charset="0"/>
              </a:rPr>
              <a:t>,</a:t>
            </a:r>
            <a:r>
              <a:rPr lang="it-IT" sz="1200" baseline="0" dirty="0" smtClean="0">
                <a:latin typeface="Arial" panose="020B0604020202020204" pitchFamily="34" charset="0"/>
                <a:cs typeface="Arial" panose="020B0604020202020204" pitchFamily="34" charset="0"/>
              </a:rPr>
              <a:t> e </a:t>
            </a:r>
            <a:r>
              <a:rPr lang="it-IT" sz="1200" dirty="0" smtClean="0">
                <a:latin typeface="Arial" panose="020B0604020202020204" pitchFamily="34" charset="0"/>
                <a:cs typeface="Arial" panose="020B0604020202020204" pitchFamily="34" charset="0"/>
              </a:rPr>
              <a:t>dopo avere individuati le mansioni e i relativi rischi,</a:t>
            </a:r>
            <a:r>
              <a:rPr lang="it-IT" sz="1200" baseline="0" dirty="0" smtClean="0">
                <a:latin typeface="Arial" panose="020B0604020202020204" pitchFamily="34" charset="0"/>
                <a:cs typeface="Arial" panose="020B0604020202020204" pitchFamily="34" charset="0"/>
              </a:rPr>
              <a:t> questi </a:t>
            </a:r>
            <a:r>
              <a:rPr lang="it-IT" sz="1200" dirty="0" smtClean="0">
                <a:latin typeface="Arial" panose="020B0604020202020204" pitchFamily="34" charset="0"/>
                <a:cs typeface="Arial" panose="020B0604020202020204" pitchFamily="34" charset="0"/>
              </a:rPr>
              <a:t>saranno registrati indicandone la suddivisione in rischi ben noti e rischi che hanno necessità di analisi di approfondimento;</a:t>
            </a:r>
          </a:p>
          <a:p>
            <a:r>
              <a:rPr lang="it-IT" sz="1200" baseline="0" dirty="0" smtClean="0">
                <a:latin typeface="Arial" panose="020B0604020202020204" pitchFamily="34" charset="0"/>
                <a:cs typeface="Arial" panose="020B0604020202020204" pitchFamily="34" charset="0"/>
              </a:rPr>
              <a:t> Infine sarà esaminato ciascun rischio </a:t>
            </a:r>
            <a:r>
              <a:rPr lang="it-IT" sz="1200" dirty="0" smtClean="0">
                <a:latin typeface="Arial" panose="020B0604020202020204" pitchFamily="34" charset="0"/>
                <a:cs typeface="Arial" panose="020B0604020202020204" pitchFamily="34" charset="0"/>
              </a:rPr>
              <a:t>e</a:t>
            </a:r>
            <a:r>
              <a:rPr lang="it-IT" sz="1200" baseline="0" dirty="0" smtClean="0">
                <a:latin typeface="Arial" panose="020B0604020202020204" pitchFamily="34" charset="0"/>
                <a:cs typeface="Arial" panose="020B0604020202020204" pitchFamily="34" charset="0"/>
              </a:rPr>
              <a:t> </a:t>
            </a:r>
            <a:r>
              <a:rPr lang="it-IT" sz="1200" dirty="0" smtClean="0">
                <a:latin typeface="Arial" panose="020B0604020202020204" pitchFamily="34" charset="0"/>
                <a:cs typeface="Arial" panose="020B0604020202020204" pitchFamily="34" charset="0"/>
              </a:rPr>
              <a:t>nel caso vi siano esposte delle lavoratrici in gravidanza, si provvederà a classificarli anche come: </a:t>
            </a:r>
          </a:p>
          <a:p>
            <a:pPr marL="228600" indent="-228600">
              <a:buAutoNum type="alphaLcParenR"/>
            </a:pPr>
            <a:r>
              <a:rPr lang="it-IT" sz="1200" dirty="0" smtClean="0">
                <a:latin typeface="Arial" panose="020B0604020202020204" pitchFamily="34" charset="0"/>
                <a:cs typeface="Arial" panose="020B0604020202020204" pitchFamily="34" charset="0"/>
              </a:rPr>
              <a:t>rischi ben noti per </a:t>
            </a:r>
            <a:r>
              <a:rPr lang="it-IT" sz="1200" dirty="0" smtClean="0">
                <a:latin typeface="Arial" panose="020B0604020202020204" pitchFamily="34" charset="0"/>
                <a:cs typeface="Arial" panose="020B0604020202020204" pitchFamily="34" charset="0"/>
                <a:hlinkClick r:id="rId4"/>
              </a:rPr>
              <a:t>gravidanza</a:t>
            </a:r>
            <a:r>
              <a:rPr lang="it-IT" sz="1200" dirty="0" smtClean="0">
                <a:latin typeface="Arial" panose="020B0604020202020204" pitchFamily="34" charset="0"/>
                <a:cs typeface="Arial" panose="020B0604020202020204" pitchFamily="34" charset="0"/>
              </a:rPr>
              <a:t> ; </a:t>
            </a:r>
          </a:p>
          <a:p>
            <a:pPr marL="228600" indent="-228600">
              <a:buAutoNum type="alphaLcParenR"/>
            </a:pPr>
            <a:r>
              <a:rPr lang="it-IT" sz="1200" dirty="0" smtClean="0">
                <a:latin typeface="Arial" panose="020B0604020202020204" pitchFamily="34" charset="0"/>
                <a:cs typeface="Arial" panose="020B0604020202020204" pitchFamily="34" charset="0"/>
              </a:rPr>
              <a:t> rischi ben noti per gravidanza e per post- parto- allattamento ;</a:t>
            </a:r>
          </a:p>
          <a:p>
            <a:pPr marL="228600" indent="-228600">
              <a:buAutoNum type="alphaLcParenR"/>
            </a:pPr>
            <a:r>
              <a:rPr lang="it-IT" sz="1200" dirty="0" smtClean="0">
                <a:latin typeface="Arial" panose="020B0604020202020204" pitchFamily="34" charset="0"/>
                <a:cs typeface="Arial" panose="020B0604020202020204" pitchFamily="34" charset="0"/>
              </a:rPr>
              <a:t> rischi che hanno necessità di analisi di approfondimento per gravidanza ; </a:t>
            </a:r>
          </a:p>
          <a:p>
            <a:pPr marL="228600" indent="-228600">
              <a:buAutoNum type="alphaLcParenR"/>
            </a:pPr>
            <a:r>
              <a:rPr lang="it-IT" sz="1200" dirty="0" smtClean="0">
                <a:latin typeface="Arial" panose="020B0604020202020204" pitchFamily="34" charset="0"/>
                <a:cs typeface="Arial" panose="020B0604020202020204" pitchFamily="34" charset="0"/>
              </a:rPr>
              <a:t> rischi che hanno necessità di analisi di approfondimento per gravidanza e post- parto- </a:t>
            </a:r>
            <a:r>
              <a:rPr lang="it-IT" sz="1200" dirty="0" smtClean="0">
                <a:latin typeface="Arial" panose="020B0604020202020204" pitchFamily="34" charset="0"/>
                <a:cs typeface="Arial" panose="020B0604020202020204" pitchFamily="34" charset="0"/>
                <a:hlinkClick r:id="rId5"/>
              </a:rPr>
              <a:t>allattamento</a:t>
            </a:r>
            <a:r>
              <a:rPr lang="it-IT" sz="1200" dirty="0" smtClean="0">
                <a:latin typeface="Arial" panose="020B0604020202020204" pitchFamily="34" charset="0"/>
                <a:cs typeface="Arial" panose="020B0604020202020204" pitchFamily="34" charset="0"/>
              </a:rPr>
              <a:t>”;</a:t>
            </a:r>
          </a:p>
          <a:p>
            <a:r>
              <a:rPr lang="it-IT" sz="1200" dirty="0" smtClean="0">
                <a:latin typeface="Arial" panose="020B0604020202020204" pitchFamily="34" charset="0"/>
                <a:cs typeface="Arial" panose="020B0604020202020204" pitchFamily="34" charset="0"/>
              </a:rPr>
              <a:t>Ovviamente</a:t>
            </a:r>
            <a:r>
              <a:rPr lang="it-IT" sz="1200" baseline="0" dirty="0" smtClean="0">
                <a:latin typeface="Arial" panose="020B0604020202020204" pitchFamily="34" charset="0"/>
                <a:cs typeface="Arial" panose="020B0604020202020204" pitchFamily="34" charset="0"/>
              </a:rPr>
              <a:t> </a:t>
            </a:r>
            <a:r>
              <a:rPr lang="it-IT" sz="1200" dirty="0" smtClean="0">
                <a:latin typeface="Arial" panose="020B0604020202020204" pitchFamily="34" charset="0"/>
                <a:cs typeface="Arial" panose="020B0604020202020204" pitchFamily="34" charset="0"/>
              </a:rPr>
              <a:t>in caso di rilevazione di rischi per la gravidanza e per post- parto- allattamento che hanno necessità di analisi di approfondimento, bisognerà concludere con urgenza le verifiche necessarie per accertare o escludere il rischio per le lavoratrici in</a:t>
            </a:r>
            <a:r>
              <a:rPr lang="it-IT" sz="1200" baseline="0" dirty="0" smtClean="0">
                <a:latin typeface="Arial" panose="020B0604020202020204" pitchFamily="34" charset="0"/>
                <a:cs typeface="Arial" panose="020B0604020202020204" pitchFamily="34" charset="0"/>
              </a:rPr>
              <a:t> gravidanza.</a:t>
            </a:r>
            <a:endParaRPr lang="it-IT" sz="1200" dirty="0" smtClean="0">
              <a:latin typeface="Arial" panose="020B0604020202020204" pitchFamily="34" charset="0"/>
              <a:cs typeface="Arial" panose="020B0604020202020204" pitchFamily="34" charset="0"/>
            </a:endParaRPr>
          </a:p>
          <a:p>
            <a:r>
              <a:rPr lang="it-IT" sz="1200" dirty="0" smtClean="0">
                <a:latin typeface="Arial" panose="020B0604020202020204" pitchFamily="34" charset="0"/>
                <a:cs typeface="Arial" panose="020B0604020202020204" pitchFamily="34" charset="0"/>
              </a:rPr>
              <a:t>Completata questa </a:t>
            </a:r>
            <a:r>
              <a:rPr lang="it-IT" sz="1200" baseline="0" dirty="0" smtClean="0">
                <a:latin typeface="Arial" panose="020B0604020202020204" pitchFamily="34" charset="0"/>
                <a:cs typeface="Arial" panose="020B0604020202020204" pitchFamily="34" charset="0"/>
              </a:rPr>
              <a:t> fase  si indicheranno nel DVR  tutte le </a:t>
            </a:r>
            <a:r>
              <a:rPr lang="it-IT" sz="1200" dirty="0" smtClean="0">
                <a:latin typeface="Arial" panose="020B0604020202020204" pitchFamily="34" charset="0"/>
                <a:cs typeface="Arial" panose="020B0604020202020204" pitchFamily="34" charset="0"/>
              </a:rPr>
              <a:t>mansioni a rischio le relative  le </a:t>
            </a:r>
            <a:r>
              <a:rPr lang="it-IT" sz="1200" b="0" dirty="0" smtClean="0">
                <a:latin typeface="Arial" panose="020B0604020202020204" pitchFamily="34" charset="0"/>
                <a:cs typeface="Arial" panose="020B0604020202020204" pitchFamily="34" charset="0"/>
              </a:rPr>
              <a:t>misure di prevenzione </a:t>
            </a:r>
            <a:r>
              <a:rPr lang="it-IT" sz="1200" dirty="0" smtClean="0">
                <a:latin typeface="Arial" panose="020B0604020202020204" pitchFamily="34" charset="0"/>
                <a:cs typeface="Arial" panose="020B0604020202020204" pitchFamily="34" charset="0"/>
              </a:rPr>
              <a:t>e protezione che si intendono adottare nel caso di gravidanza,</a:t>
            </a:r>
            <a:r>
              <a:rPr lang="it-IT" sz="1200" baseline="0" dirty="0" smtClean="0">
                <a:latin typeface="Arial" panose="020B0604020202020204" pitchFamily="34" charset="0"/>
                <a:cs typeface="Arial" panose="020B0604020202020204" pitchFamily="34" charset="0"/>
              </a:rPr>
              <a:t> come, </a:t>
            </a:r>
            <a:r>
              <a:rPr lang="it-IT" sz="1200" dirty="0" smtClean="0">
                <a:latin typeface="Arial" panose="020B0604020202020204" pitchFamily="34" charset="0"/>
                <a:cs typeface="Arial" panose="020B0604020202020204" pitchFamily="34" charset="0"/>
              </a:rPr>
              <a:t>ad esempio:</a:t>
            </a:r>
          </a:p>
          <a:p>
            <a:r>
              <a:rPr lang="it-IT" sz="1200" dirty="0" smtClean="0">
                <a:latin typeface="Arial" panose="020B0604020202020204" pitchFamily="34" charset="0"/>
                <a:cs typeface="Arial" panose="020B0604020202020204" pitchFamily="34" charset="0"/>
              </a:rPr>
              <a:t>- spostamento della lavoratrice ad altra mansione non a rischio;</a:t>
            </a:r>
          </a:p>
          <a:p>
            <a:r>
              <a:rPr lang="it-IT" sz="1200" dirty="0" smtClean="0">
                <a:latin typeface="Arial" panose="020B0604020202020204" pitchFamily="34" charset="0"/>
                <a:cs typeface="Arial" panose="020B0604020202020204" pitchFamily="34" charset="0"/>
              </a:rPr>
              <a:t>- modifica delle condizioni di lavoro o del posto di lavoro: ad esempio l’orario di lavoro; prevedendo l’esenzione dall’uso di particolari macchine o attrezzature (Scale portatili), mettendo a disposizione un sedile per alternare stazione eretta a seduta, </a:t>
            </a:r>
            <a:r>
              <a:rPr lang="it-IT" sz="1200" dirty="0" err="1" smtClean="0">
                <a:latin typeface="Arial" panose="020B0604020202020204" pitchFamily="34" charset="0"/>
                <a:cs typeface="Arial" panose="020B0604020202020204" pitchFamily="34" charset="0"/>
              </a:rPr>
              <a:t>ecc</a:t>
            </a:r>
            <a:r>
              <a:rPr lang="it-IT" sz="1200" dirty="0" smtClean="0">
                <a:latin typeface="Arial" panose="020B0604020202020204" pitchFamily="34" charset="0"/>
                <a:cs typeface="Arial" panose="020B0604020202020204" pitchFamily="34" charset="0"/>
              </a:rPr>
              <a:t>;</a:t>
            </a:r>
          </a:p>
          <a:p>
            <a:r>
              <a:rPr lang="it-IT" sz="1200" dirty="0" smtClean="0">
                <a:latin typeface="Arial" panose="020B0604020202020204" pitchFamily="34" charset="0"/>
                <a:cs typeface="Arial" panose="020B0604020202020204" pitchFamily="34" charset="0"/>
              </a:rPr>
              <a:t>-  Eventuale invio della richiesta dell’interdizione anticipata dal lavoro agli Enti Competenti.</a:t>
            </a: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50</a:t>
            </a:fld>
            <a:endParaRPr lang="it-IT"/>
          </a:p>
        </p:txBody>
      </p:sp>
    </p:spTree>
    <p:extLst>
      <p:ext uri="{BB962C8B-B14F-4D97-AF65-F5344CB8AC3E}">
        <p14:creationId xmlns:p14="http://schemas.microsoft.com/office/powerpoint/2010/main" xmlns="" val="9758198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base" latinLnBrk="0" hangingPunct="1">
              <a:lnSpc>
                <a:spcPct val="80000"/>
              </a:lnSpc>
              <a:spcBef>
                <a:spcPct val="20000"/>
              </a:spcBef>
              <a:spcAft>
                <a:spcPct val="0"/>
              </a:spcAft>
              <a:buClrTx/>
              <a:buSzTx/>
              <a:buFontTx/>
              <a:buNone/>
              <a:tabLst/>
              <a:defRPr/>
            </a:pPr>
            <a:r>
              <a:rPr lang="it-IT" sz="1200" dirty="0" smtClean="0">
                <a:effectLst/>
                <a:latin typeface="Arial" panose="020B0604020202020204" pitchFamily="34" charset="0"/>
                <a:cs typeface="Arial" panose="020B0604020202020204" pitchFamily="34" charset="0"/>
              </a:rPr>
              <a:t>Il genere e</a:t>
            </a:r>
            <a:r>
              <a:rPr lang="it-IT" sz="1200" baseline="0" dirty="0" smtClean="0">
                <a:effectLst/>
                <a:latin typeface="Arial" panose="020B0604020202020204" pitchFamily="34" charset="0"/>
                <a:cs typeface="Arial" panose="020B0604020202020204" pitchFamily="34" charset="0"/>
              </a:rPr>
              <a:t> l’</a:t>
            </a:r>
            <a:r>
              <a:rPr lang="it-IT" sz="1200" dirty="0" smtClean="0">
                <a:effectLst/>
                <a:latin typeface="Arial" panose="020B0604020202020204" pitchFamily="34" charset="0"/>
                <a:cs typeface="Arial" panose="020B0604020202020204" pitchFamily="34" charset="0"/>
              </a:rPr>
              <a:t>età sono </a:t>
            </a:r>
            <a:r>
              <a:rPr lang="it-IT" sz="1200" baseline="0" dirty="0" smtClean="0">
                <a:effectLst/>
                <a:latin typeface="Arial" panose="020B0604020202020204" pitchFamily="34" charset="0"/>
                <a:cs typeface="Arial" panose="020B0604020202020204" pitchFamily="34" charset="0"/>
              </a:rPr>
              <a:t> fattori </a:t>
            </a:r>
            <a:r>
              <a:rPr lang="it-IT" sz="1200" dirty="0" smtClean="0">
                <a:effectLst/>
                <a:latin typeface="Arial" panose="020B0604020202020204" pitchFamily="34" charset="0"/>
                <a:cs typeface="Arial" panose="020B0604020202020204" pitchFamily="34" charset="0"/>
              </a:rPr>
              <a:t>rilevanti nella normativa che regola il mercato del lavoro: infatti la normativa è intervenuta a  disciplinare tratti essenziali del rapporto lavorativo </a:t>
            </a:r>
            <a:r>
              <a:rPr lang="it-IT" sz="1200" baseline="0" dirty="0" smtClean="0">
                <a:effectLst/>
                <a:latin typeface="Arial" panose="020B0604020202020204" pitchFamily="34" charset="0"/>
                <a:cs typeface="Arial" panose="020B0604020202020204" pitchFamily="34" charset="0"/>
              </a:rPr>
              <a:t> onde dare attuazione </a:t>
            </a:r>
            <a:r>
              <a:rPr lang="it-IT" sz="1200" dirty="0" smtClean="0">
                <a:effectLst/>
                <a:latin typeface="Arial" panose="020B0604020202020204" pitchFamily="34" charset="0"/>
                <a:cs typeface="Arial" panose="020B0604020202020204" pitchFamily="34" charset="0"/>
              </a:rPr>
              <a:t>alle politiche antidiscriminatorie e di incentivazione dell’occupazione, soprattutto femminile e giovanile ma anche adulta.</a:t>
            </a:r>
            <a:r>
              <a:rPr lang="it-IT" sz="1200" baseline="0" dirty="0" smtClean="0">
                <a:effectLst/>
                <a:latin typeface="Arial" panose="020B0604020202020204" pitchFamily="34" charset="0"/>
                <a:cs typeface="Arial" panose="020B0604020202020204" pitchFamily="34" charset="0"/>
              </a:rPr>
              <a:t> E’ pur che si sono affiancate norme che hanno inasprito  i </a:t>
            </a:r>
            <a:r>
              <a:rPr lang="it-IT" sz="1200" dirty="0" smtClean="0">
                <a:effectLst/>
                <a:latin typeface="Arial" panose="020B0604020202020204" pitchFamily="34" charset="0"/>
                <a:cs typeface="Arial" panose="020B0604020202020204" pitchFamily="34" charset="0"/>
              </a:rPr>
              <a:t>requisiti per il pensionamento </a:t>
            </a:r>
            <a:r>
              <a:rPr lang="it-IT" sz="1200" baseline="0" dirty="0" smtClean="0">
                <a:effectLst/>
                <a:latin typeface="Arial" panose="020B0604020202020204" pitchFamily="34" charset="0"/>
                <a:cs typeface="Arial" panose="020B0604020202020204" pitchFamily="34" charset="0"/>
              </a:rPr>
              <a:t> con </a:t>
            </a:r>
            <a:r>
              <a:rPr lang="it-IT" sz="1200" dirty="0" smtClean="0">
                <a:effectLst/>
                <a:latin typeface="Arial" panose="020B0604020202020204" pitchFamily="34" charset="0"/>
                <a:cs typeface="Arial" panose="020B0604020202020204" pitchFamily="34" charset="0"/>
              </a:rPr>
              <a:t>significativo prolungamento della permanenza in servizio, discendente dal consistente aumento della speranza di vita della popolazione e, allo stesso tempo, dal suo rapido invecchiamento.</a:t>
            </a:r>
          </a:p>
          <a:p>
            <a:pPr marL="0" marR="0" lvl="0" indent="0" algn="l" defTabSz="914400" rtl="0" eaLnBrk="1" fontAlgn="base" latinLnBrk="0" hangingPunct="1">
              <a:lnSpc>
                <a:spcPct val="80000"/>
              </a:lnSpc>
              <a:spcBef>
                <a:spcPct val="20000"/>
              </a:spcBef>
              <a:spcAft>
                <a:spcPct val="0"/>
              </a:spcAft>
              <a:buClrTx/>
              <a:buSzTx/>
              <a:buFontTx/>
              <a:buNone/>
              <a:tabLst/>
              <a:defRPr/>
            </a:pPr>
            <a:endParaRPr kumimoji="0" lang="it-IT" sz="1200" b="0" i="0" u="none" strike="noStrike" kern="0" cap="none" spc="0" normalizeH="0" baseline="0" noProof="0" dirty="0" smtClean="0">
              <a:ln>
                <a:noFill/>
              </a:ln>
              <a:solidFill>
                <a:srgbClr val="33339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it-IT" sz="1200" b="0" i="0" u="none" strike="noStrike" kern="0" cap="none" spc="0" normalizeH="0" baseline="0" noProof="0" dirty="0" smtClean="0">
                <a:ln>
                  <a:noFill/>
                </a:ln>
                <a:solidFill>
                  <a:srgbClr val="333399"/>
                </a:solidFill>
                <a:effectLst/>
                <a:uLnTx/>
                <a:uFillTx/>
                <a:latin typeface="Arial" panose="020B0604020202020204" pitchFamily="34" charset="0"/>
                <a:ea typeface="+mn-ea"/>
                <a:cs typeface="Arial" panose="020B0604020202020204" pitchFamily="34" charset="0"/>
              </a:rPr>
              <a:t>Dalla normativa sulla differenza di genere si rilevano tentativi da cui emerge:</a:t>
            </a:r>
          </a:p>
          <a:p>
            <a:pPr marL="0" marR="0" lvl="0" indent="0" algn="l" defTabSz="914400" rtl="0" eaLnBrk="1" fontAlgn="base" latinLnBrk="0" hangingPunct="1">
              <a:lnSpc>
                <a:spcPct val="80000"/>
              </a:lnSpc>
              <a:spcBef>
                <a:spcPct val="20000"/>
              </a:spcBef>
              <a:spcAft>
                <a:spcPct val="0"/>
              </a:spcAft>
              <a:buClrTx/>
              <a:buSzTx/>
              <a:buFontTx/>
              <a:buNone/>
              <a:tabLst/>
              <a:defRPr/>
            </a:pPr>
            <a:endParaRPr kumimoji="0" lang="it-IT" sz="1200" b="0" i="0" u="sng" strike="noStrike" kern="0" cap="none" spc="0" normalizeH="0" baseline="0" noProof="0" dirty="0" smtClean="0">
              <a:ln>
                <a:noFill/>
              </a:ln>
              <a:solidFill>
                <a:srgbClr val="333399"/>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it-IT" sz="1200" b="0" i="0" u="sng" strike="noStrike" kern="0" cap="none" spc="0" normalizeH="0" baseline="0" noProof="0" dirty="0" smtClean="0">
                <a:ln>
                  <a:noFill/>
                </a:ln>
                <a:solidFill>
                  <a:srgbClr val="333399"/>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Lavoratrici</a:t>
            </a:r>
            <a:r>
              <a:rPr kumimoji="0" lang="it-IT" sz="1200" b="0" i="0" u="none" strike="noStrike" kern="0" cap="none" spc="0" normalizeH="0" baseline="0" noProof="0" dirty="0" smtClean="0">
                <a:ln>
                  <a:noFill/>
                </a:ln>
                <a:solidFill>
                  <a:srgbClr val="333399"/>
                </a:solidFill>
                <a:effectLst/>
                <a:uLnTx/>
                <a:uFillTx/>
                <a:latin typeface="Arial" panose="020B0604020202020204" pitchFamily="34" charset="0"/>
                <a:ea typeface="+mn-ea"/>
                <a:cs typeface="Arial" panose="020B0604020202020204" pitchFamily="34" charset="0"/>
              </a:rPr>
              <a:t>: probabile tentativo di permettere un maggiore equilibrio tra responsabilità professionali e familiari.</a:t>
            </a:r>
          </a:p>
          <a:p>
            <a:pPr marL="0" marR="0" lvl="0" indent="0" algn="just" defTabSz="914400" rtl="0" eaLnBrk="1" fontAlgn="base" latinLnBrk="0" hangingPunct="1">
              <a:lnSpc>
                <a:spcPct val="80000"/>
              </a:lnSpc>
              <a:spcBef>
                <a:spcPct val="20000"/>
              </a:spcBef>
              <a:spcAft>
                <a:spcPct val="0"/>
              </a:spcAft>
              <a:buClrTx/>
              <a:buSzTx/>
              <a:buFontTx/>
              <a:buNone/>
              <a:tabLst/>
              <a:defRPr/>
            </a:pPr>
            <a:endParaRPr kumimoji="0" lang="it-IT" sz="1200" b="0" i="0" u="none" strike="noStrike" kern="0" cap="none" spc="0" normalizeH="0" baseline="0" noProof="0" dirty="0" smtClean="0">
              <a:ln>
                <a:noFill/>
              </a:ln>
              <a:solidFill>
                <a:srgbClr val="333399"/>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80000"/>
              </a:lnSpc>
              <a:spcBef>
                <a:spcPct val="20000"/>
              </a:spcBef>
              <a:spcAft>
                <a:spcPct val="0"/>
              </a:spcAft>
              <a:buClrTx/>
              <a:buSzTx/>
              <a:buFontTx/>
              <a:buNone/>
              <a:tabLst/>
              <a:defRPr/>
            </a:pPr>
            <a:r>
              <a:rPr kumimoji="0" lang="it-IT" sz="1200" b="0" i="0" u="sng" strike="noStrike" kern="0" cap="none" spc="0" normalizeH="0" baseline="0" noProof="0" dirty="0" smtClean="0">
                <a:ln>
                  <a:noFill/>
                </a:ln>
                <a:solidFill>
                  <a:srgbClr val="333399"/>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Giovani</a:t>
            </a:r>
            <a:r>
              <a:rPr kumimoji="0" lang="it-IT" sz="1200" b="0" i="0" u="none" strike="noStrike" kern="0" cap="none" spc="0" normalizeH="0" baseline="0" noProof="0" dirty="0" smtClean="0">
                <a:ln>
                  <a:noFill/>
                </a:ln>
                <a:solidFill>
                  <a:srgbClr val="333399"/>
                </a:solidFill>
                <a:effectLst/>
                <a:uLnTx/>
                <a:uFillTx/>
                <a:latin typeface="Arial" panose="020B0604020202020204" pitchFamily="34" charset="0"/>
                <a:ea typeface="+mn-ea"/>
                <a:cs typeface="Arial" panose="020B0604020202020204" pitchFamily="34" charset="0"/>
              </a:rPr>
              <a:t>: obbligo di valutare il rischio derivante dall’attività lavorativa con riguardo al grado di sviluppo fisico del lavoratore (L. n. 977/1967 in tema di tutela del lavoro dei bambini e degli adolescenti).</a:t>
            </a:r>
          </a:p>
          <a:p>
            <a:pPr marL="0" marR="0" lvl="0" indent="0" algn="just" defTabSz="914400" rtl="0" eaLnBrk="1" fontAlgn="base" latinLnBrk="0" hangingPunct="1">
              <a:lnSpc>
                <a:spcPct val="80000"/>
              </a:lnSpc>
              <a:spcBef>
                <a:spcPct val="20000"/>
              </a:spcBef>
              <a:spcAft>
                <a:spcPct val="0"/>
              </a:spcAft>
              <a:buClrTx/>
              <a:buSzTx/>
              <a:buFontTx/>
              <a:buNone/>
              <a:tabLst/>
              <a:defRPr/>
            </a:pPr>
            <a:endParaRPr kumimoji="0" lang="it-IT" sz="1200" b="0" i="0" u="none" strike="noStrike" kern="0" cap="none" spc="0" normalizeH="0" baseline="0" noProof="0" dirty="0" smtClean="0">
              <a:ln>
                <a:noFill/>
              </a:ln>
              <a:solidFill>
                <a:srgbClr val="333399"/>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80000"/>
              </a:lnSpc>
              <a:spcBef>
                <a:spcPct val="20000"/>
              </a:spcBef>
              <a:spcAft>
                <a:spcPct val="0"/>
              </a:spcAft>
              <a:buClrTx/>
              <a:buSzTx/>
              <a:buFontTx/>
              <a:buNone/>
              <a:tabLst/>
              <a:defRPr/>
            </a:pPr>
            <a:r>
              <a:rPr kumimoji="0" lang="it-IT" sz="1200" b="0" i="0" u="sng" strike="noStrike" kern="0" cap="none" spc="0" normalizeH="0" baseline="0" noProof="0" dirty="0" smtClean="0">
                <a:ln>
                  <a:noFill/>
                </a:ln>
                <a:solidFill>
                  <a:srgbClr val="333399"/>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Anziani</a:t>
            </a:r>
            <a:r>
              <a:rPr kumimoji="0" lang="it-IT" sz="1200" b="0" i="0" u="none" strike="noStrike" kern="0" cap="none" spc="0" normalizeH="0" baseline="0" noProof="0" dirty="0" smtClean="0">
                <a:ln>
                  <a:noFill/>
                </a:ln>
                <a:solidFill>
                  <a:srgbClr val="333399"/>
                </a:solidFill>
                <a:effectLst/>
                <a:uLnTx/>
                <a:uFillTx/>
                <a:latin typeface="Arial" panose="020B0604020202020204" pitchFamily="34" charset="0"/>
                <a:ea typeface="+mn-ea"/>
                <a:cs typeface="Arial" panose="020B0604020202020204" pitchFamily="34" charset="0"/>
              </a:rPr>
              <a:t>: probabile riferimento agli aspetti ergonomici e dei luoghi di lavoro e agli orari.</a:t>
            </a:r>
          </a:p>
          <a:p>
            <a:pPr marL="0" marR="0" lvl="0" indent="0" algn="just" defTabSz="914400" rtl="0" eaLnBrk="1" fontAlgn="base" latinLnBrk="0" hangingPunct="1">
              <a:lnSpc>
                <a:spcPct val="80000"/>
              </a:lnSpc>
              <a:spcBef>
                <a:spcPct val="20000"/>
              </a:spcBef>
              <a:spcAft>
                <a:spcPct val="0"/>
              </a:spcAft>
              <a:buClrTx/>
              <a:buSzTx/>
              <a:buFontTx/>
              <a:buNone/>
              <a:tabLst/>
              <a:defRPr/>
            </a:pPr>
            <a:endParaRPr kumimoji="0" lang="it-IT" sz="1200" b="0" i="0" u="none" strike="noStrike" kern="0" cap="none" spc="0" normalizeH="0" baseline="0" noProof="0" dirty="0" smtClean="0">
              <a:ln>
                <a:noFill/>
              </a:ln>
              <a:solidFill>
                <a:srgbClr val="333399"/>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80000"/>
              </a:lnSpc>
              <a:spcBef>
                <a:spcPct val="20000"/>
              </a:spcBef>
              <a:spcAft>
                <a:spcPct val="0"/>
              </a:spcAft>
              <a:buClrTx/>
              <a:buSzTx/>
              <a:buFontTx/>
              <a:buNone/>
              <a:tabLst/>
              <a:defRPr/>
            </a:pPr>
            <a:r>
              <a:rPr kumimoji="0" lang="it-IT" sz="1200" b="0" i="0" u="sng" strike="noStrike" kern="0" cap="none" spc="0" normalizeH="0" baseline="0" noProof="0" dirty="0" smtClean="0">
                <a:ln>
                  <a:noFill/>
                </a:ln>
                <a:solidFill>
                  <a:srgbClr val="333399"/>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Lavoratori stranieri</a:t>
            </a:r>
            <a:r>
              <a:rPr kumimoji="0" lang="it-IT" sz="1200" b="0" i="0" u="none" strike="noStrike" kern="0" cap="none" spc="0" normalizeH="0" baseline="0" noProof="0" dirty="0" smtClean="0">
                <a:ln>
                  <a:noFill/>
                </a:ln>
                <a:solidFill>
                  <a:srgbClr val="333399"/>
                </a:solidFill>
                <a:effectLst/>
                <a:uLnTx/>
                <a:uFillTx/>
                <a:latin typeface="Arial" panose="020B0604020202020204" pitchFamily="34" charset="0"/>
                <a:ea typeface="+mn-ea"/>
                <a:cs typeface="Arial" panose="020B0604020202020204" pitchFamily="34" charset="0"/>
              </a:rPr>
              <a:t>: probabile riferimento alle differenze linguistiche culturali e conoscitive e </a:t>
            </a:r>
            <a:r>
              <a:rPr kumimoji="0" lang="it-IT" sz="1200" b="0" i="0" u="none" strike="noStrike" kern="0" cap="none" spc="0" normalizeH="0" baseline="0" noProof="0" dirty="0" smtClean="0">
                <a:ln>
                  <a:noFill/>
                </a:ln>
                <a:solidFill>
                  <a:srgbClr val="333399"/>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possibili interazioni con il principio di non discriminazione.</a:t>
            </a:r>
          </a:p>
          <a:p>
            <a:endParaRPr lang="it-IT" sz="1200" dirty="0" smtClean="0">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lang="it-IT" sz="1200" dirty="0" smtClean="0">
              <a:effectLst/>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51</a:t>
            </a:fld>
            <a:endParaRPr lang="it-IT"/>
          </a:p>
        </p:txBody>
      </p:sp>
    </p:spTree>
    <p:extLst>
      <p:ext uri="{BB962C8B-B14F-4D97-AF65-F5344CB8AC3E}">
        <p14:creationId xmlns:p14="http://schemas.microsoft.com/office/powerpoint/2010/main" xmlns="" val="32788185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kumimoji="0" lang="it-IT"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kumimoji="0" lang="it-IT"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mn-cs"/>
              </a:rPr>
              <a:t>E’ evidente   che la esposizione al rischio per le donne  diventa inquietante qualora si ponga mente alla circostanza che accanto alla interazione fisica con i fattori di rischio ( agenti e sostanze pericolose, movimentazione e vibrazioni ) vi è la interazione di carattere biologico  ( vedasi, in particolare, la sfera riproduttiva ),per cui la donna percepisce il percolo  per la salute e del pericolo  in modo diverso dal lavoratore uomo.</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mn-cs"/>
              </a:rPr>
              <a:t> Non v’è dubbio  che sulle condizioni di lavoro e sulla esposizione ai rischi, rileva la circostanza che sussistono ancora sacche di  diseguaglianza dei sessi all’interno e all’esterno del luogo di lavoro, elemento, questo, che può pesantemente condizionare la prevenzione della salute e della sicurezza sul lavoro delle donne. Inoltre non può sottacersi che le donne, infatti, svolgono ancora la maggior parte dei lavori domestici  senza retribuzione e si prendono cura, anche se lavorano a tempo pieno, di bambini e anziani non autosufficienti, circostanza, questa, che fa notevolmente aumentare il loro tempo di lavoro quotidiano, esercitando su di esse una forte pressione supplementare . Se poi, come spesso avviene, l’organizzazione del lavoro in azienda e le incombenze di cura e assistenza nella vita privata  non sono compatibili, per cui risulta impossibile  far conciliare i tempi di vita  con i  tempi di lavoro (la cd </a:t>
            </a:r>
            <a:r>
              <a:rPr kumimoji="0" lang="it-IT" sz="1200" b="0" i="1" u="none" strike="noStrike" kern="1200" cap="none" spc="0" normalizeH="0" baseline="0" noProof="0" dirty="0" smtClean="0">
                <a:ln>
                  <a:noFill/>
                </a:ln>
                <a:solidFill>
                  <a:prstClr val="black"/>
                </a:solidFill>
                <a:effectLst/>
                <a:uLnTx/>
                <a:uFillTx/>
                <a:latin typeface="+mn-lt"/>
                <a:ea typeface="+mn-ea"/>
                <a:cs typeface="+mn-cs"/>
              </a:rPr>
              <a:t>work life balance</a:t>
            </a:r>
            <a:r>
              <a:rPr kumimoji="0" lang="it-IT" sz="1200" b="0" i="0" u="none" strike="noStrike" kern="1200" cap="none" spc="0" normalizeH="0" baseline="0" noProof="0" dirty="0" smtClean="0">
                <a:ln>
                  <a:noFill/>
                </a:ln>
                <a:solidFill>
                  <a:prstClr val="black"/>
                </a:solidFill>
                <a:effectLst/>
                <a:uLnTx/>
                <a:uFillTx/>
                <a:latin typeface="+mn-lt"/>
                <a:ea typeface="+mn-ea"/>
                <a:cs typeface="+mn-cs"/>
              </a:rPr>
              <a:t>), si comprendono le problematiche che attingono questa particolare valutazione del rischio.</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mn-cs"/>
              </a:rPr>
              <a:t>Pertanto la  valutazione dei rischi in presenza di differenze di genere,  deve tenere conto delle caratteristiche peculiari delle femmine e dei maschi in riferimento alla loro posizione rispetto  agli specifici fattori di pericolo,  rispecchiandone i tratti fisici, biologici, culturali e sociali nella loro interazione con l’organizzazione e con le caratteristiche dell’attività lavorativa svolta.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mn-cs"/>
              </a:rPr>
              <a:t>Le differenze di genere debbono  essere considerate sia per i rischi cd. generici ( chimici, fisici, biologici, cancerogeni, ergonomici, meccanici ), che per quelli di tipo organizzativo (  mobbing strategico, </a:t>
            </a:r>
            <a:r>
              <a:rPr kumimoji="0" lang="it-IT" sz="1200" b="0" i="0" u="none" strike="noStrike" kern="1200" cap="none" spc="0" normalizeH="0" baseline="0" noProof="0" dirty="0" err="1" smtClean="0">
                <a:ln>
                  <a:noFill/>
                </a:ln>
                <a:solidFill>
                  <a:prstClr val="black"/>
                </a:solidFill>
                <a:effectLst/>
                <a:uLnTx/>
                <a:uFillTx/>
                <a:latin typeface="+mn-lt"/>
                <a:ea typeface="+mn-ea"/>
                <a:cs typeface="+mn-cs"/>
              </a:rPr>
              <a:t>burn</a:t>
            </a:r>
            <a:r>
              <a:rPr kumimoji="0" lang="it-IT" sz="1200" b="0" i="0" u="none" strike="noStrike" kern="1200" cap="none" spc="0" normalizeH="0" baseline="0" noProof="0" dirty="0" smtClean="0">
                <a:ln>
                  <a:noFill/>
                </a:ln>
                <a:solidFill>
                  <a:prstClr val="black"/>
                </a:solidFill>
                <a:effectLst/>
                <a:uLnTx/>
                <a:uFillTx/>
                <a:latin typeface="+mn-lt"/>
                <a:ea typeface="+mn-ea"/>
                <a:cs typeface="+mn-cs"/>
              </a:rPr>
              <a:t> out, molestie e violenze anche sessuali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mn-cs"/>
              </a:rPr>
              <a:t/>
            </a:r>
            <a:br>
              <a:rPr kumimoji="0" lang="it-IT" sz="1200" b="0" i="0" u="none" strike="noStrike" kern="1200" cap="none" spc="0" normalizeH="0" baseline="0" noProof="0" dirty="0" smtClean="0">
                <a:ln>
                  <a:noFill/>
                </a:ln>
                <a:solidFill>
                  <a:prstClr val="black"/>
                </a:solidFill>
                <a:effectLst/>
                <a:uLnTx/>
                <a:uFillTx/>
                <a:latin typeface="+mn-lt"/>
                <a:ea typeface="+mn-ea"/>
                <a:cs typeface="+mn-cs"/>
              </a:rPr>
            </a:br>
            <a:endParaRPr kumimoji="0" lang="it-IT" sz="1200" b="0" i="0" u="none" strike="noStrike" kern="1200" cap="none" spc="0" normalizeH="0" baseline="0" noProof="0" dirty="0" smtClean="0">
              <a:ln>
                <a:noFill/>
              </a:ln>
              <a:solidFill>
                <a:prstClr val="black"/>
              </a:solidFill>
              <a:effectLst/>
              <a:uLnTx/>
              <a:uFillTx/>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solidFill>
                  <a:prstClr val="black"/>
                </a:solidFill>
              </a:rPr>
              <a:pPr>
                <a:defRPr/>
              </a:pPr>
              <a:t>52</a:t>
            </a:fld>
            <a:endParaRPr lang="it-IT">
              <a:solidFill>
                <a:prstClr val="black"/>
              </a:solidFill>
            </a:endParaRPr>
          </a:p>
        </p:txBody>
      </p:sp>
    </p:spTree>
    <p:extLst>
      <p:ext uri="{BB962C8B-B14F-4D97-AF65-F5344CB8AC3E}">
        <p14:creationId xmlns:p14="http://schemas.microsoft.com/office/powerpoint/2010/main" xmlns="" val="38569042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mn-lt"/>
                <a:ea typeface="+mn-ea"/>
                <a:cs typeface="+mn-cs"/>
              </a:rPr>
              <a:t>Mentre la tutela delle lavoratrici gestanti e puerpere, risulta specificamente disciplinata dal capo II del d.lgs. n. 151/2001 (Testo unico delle disposizioni legislative in materia di tutela e sostegno della maternità e della paternità., non è dato individuare  l’articolazione delle fasce di età rilevanti ai fini della valutazione dei rischi lavorativi e della conseguente individuazione delle misure di sicurezza e salute indispensabili alla tutela di ciascun lavoratore o gruppo omogeneo di lavoratori.</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mn-lt"/>
                <a:ea typeface="+mn-ea"/>
                <a:cs typeface="+mn-cs"/>
              </a:rPr>
              <a:t> Comunemente, peraltro, queste fasce di età  vengono così delineate: </a:t>
            </a:r>
          </a:p>
          <a:p>
            <a:pPr marL="342900" marR="0" lvl="0" indent="-342900" algn="l" defTabSz="914400" rtl="0" eaLnBrk="0" fontAlgn="base" latinLnBrk="0" hangingPunct="0">
              <a:lnSpc>
                <a:spcPct val="100000"/>
              </a:lnSpc>
              <a:spcBef>
                <a:spcPct val="30000"/>
              </a:spcBef>
              <a:spcAft>
                <a:spcPct val="0"/>
              </a:spcAft>
              <a:buClrTx/>
              <a:buSzTx/>
              <a:buFont typeface="Wingdings" panose="05000000000000000000" pitchFamily="2" charset="2"/>
              <a:buChar char="v"/>
              <a:tabLst/>
              <a:defRPr/>
            </a:pPr>
            <a:r>
              <a:rPr kumimoji="0" lang="it-IT" sz="2400" b="0" i="0" u="none" strike="noStrike" kern="1200" cap="none" spc="0" normalizeH="0" baseline="0" noProof="0" dirty="0" smtClean="0">
                <a:ln>
                  <a:noFill/>
                </a:ln>
                <a:solidFill>
                  <a:prstClr val="black"/>
                </a:solidFill>
                <a:effectLst/>
                <a:uLnTx/>
                <a:uFillTx/>
                <a:latin typeface="+mn-lt"/>
                <a:ea typeface="+mn-ea"/>
                <a:cs typeface="+mn-cs"/>
              </a:rPr>
              <a:t>giovani adolescenti (15-18 anni), disciplinati dalla legislazione sul lavoro minorile e sull’apprendistato per la qualifica e per il diploma professionale;</a:t>
            </a:r>
          </a:p>
          <a:p>
            <a:pPr marL="342900" marR="0" lvl="0" indent="-342900" algn="l" defTabSz="914400" rtl="0" eaLnBrk="0" fontAlgn="base" latinLnBrk="0" hangingPunct="0">
              <a:lnSpc>
                <a:spcPct val="100000"/>
              </a:lnSpc>
              <a:spcBef>
                <a:spcPct val="30000"/>
              </a:spcBef>
              <a:spcAft>
                <a:spcPct val="0"/>
              </a:spcAft>
              <a:buClrTx/>
              <a:buSzTx/>
              <a:buFont typeface="Wingdings" panose="05000000000000000000" pitchFamily="2" charset="2"/>
              <a:buChar char="v"/>
              <a:tabLst/>
              <a:defRPr/>
            </a:pPr>
            <a:r>
              <a:rPr kumimoji="0" lang="it-IT" sz="2400" b="0" i="0" u="none" strike="noStrike" kern="1200" cap="none" spc="0" normalizeH="0" baseline="0" noProof="0" dirty="0" smtClean="0">
                <a:ln>
                  <a:noFill/>
                </a:ln>
                <a:solidFill>
                  <a:prstClr val="black"/>
                </a:solidFill>
                <a:effectLst/>
                <a:uLnTx/>
                <a:uFillTx/>
                <a:latin typeface="+mn-lt"/>
                <a:ea typeface="+mn-ea"/>
                <a:cs typeface="+mn-cs"/>
              </a:rPr>
              <a:t>giovani in senso stretto (18(24)/29 anni), disciplinati dalla legislazione sul contratto di apprendistato;</a:t>
            </a:r>
          </a:p>
          <a:p>
            <a:pPr marL="342900" marR="0" lvl="0" indent="-342900" algn="l" defTabSz="914400" rtl="0" eaLnBrk="0" fontAlgn="base" latinLnBrk="0" hangingPunct="0">
              <a:lnSpc>
                <a:spcPct val="100000"/>
              </a:lnSpc>
              <a:spcBef>
                <a:spcPct val="30000"/>
              </a:spcBef>
              <a:spcAft>
                <a:spcPct val="0"/>
              </a:spcAft>
              <a:buClrTx/>
              <a:buSzTx/>
              <a:buFont typeface="Wingdings" panose="05000000000000000000" pitchFamily="2" charset="2"/>
              <a:buChar char="v"/>
              <a:tabLst/>
              <a:defRPr/>
            </a:pPr>
            <a:r>
              <a:rPr kumimoji="0" lang="it-IT" sz="2400" b="0" i="0" u="none" strike="noStrike" kern="1200" cap="none" spc="0" normalizeH="0" baseline="0" noProof="0" dirty="0" smtClean="0">
                <a:ln>
                  <a:noFill/>
                </a:ln>
                <a:solidFill>
                  <a:prstClr val="black"/>
                </a:solidFill>
                <a:effectLst/>
                <a:uLnTx/>
                <a:uFillTx/>
                <a:latin typeface="+mn-lt"/>
                <a:ea typeface="+mn-ea"/>
                <a:cs typeface="+mn-cs"/>
              </a:rPr>
              <a:t>lavoratori standard (29-45/50 anni), nessuna disciplina lavoristica specifica in relazione a questa fascia d’età;</a:t>
            </a:r>
          </a:p>
          <a:p>
            <a:pPr marL="342900" marR="0" lvl="0" indent="-342900" algn="l" defTabSz="914400" rtl="0" eaLnBrk="0" fontAlgn="base" latinLnBrk="0" hangingPunct="0">
              <a:lnSpc>
                <a:spcPct val="100000"/>
              </a:lnSpc>
              <a:spcBef>
                <a:spcPct val="30000"/>
              </a:spcBef>
              <a:spcAft>
                <a:spcPct val="0"/>
              </a:spcAft>
              <a:buClrTx/>
              <a:buSzTx/>
              <a:buFont typeface="Wingdings" panose="05000000000000000000" pitchFamily="2" charset="2"/>
              <a:buChar char="v"/>
              <a:tabLst/>
              <a:defRPr/>
            </a:pPr>
            <a:r>
              <a:rPr kumimoji="0" lang="it-IT" sz="2400" b="0" i="0" u="none" strike="noStrike" kern="1200" cap="none" spc="0" normalizeH="0" baseline="0" noProof="0" dirty="0" smtClean="0">
                <a:ln>
                  <a:noFill/>
                </a:ln>
                <a:solidFill>
                  <a:prstClr val="black"/>
                </a:solidFill>
                <a:effectLst/>
                <a:uLnTx/>
                <a:uFillTx/>
                <a:latin typeface="+mn-lt"/>
                <a:ea typeface="+mn-ea"/>
                <a:cs typeface="+mn-cs"/>
              </a:rPr>
              <a:t>lavoratori maturi (over 45/50 anni) disciplinati da alcune norme specifiche collocate all’interno della legislazione antinfortunistico </a:t>
            </a:r>
            <a:r>
              <a:rPr kumimoji="0" lang="it-IT" sz="2400" b="0" i="0" u="none" strike="noStrike" kern="1200" cap="none" spc="0" normalizeH="0" baseline="0" noProof="0" dirty="0" err="1" smtClean="0">
                <a:ln>
                  <a:noFill/>
                </a:ln>
                <a:solidFill>
                  <a:prstClr val="black"/>
                </a:solidFill>
                <a:effectLst/>
                <a:uLnTx/>
                <a:uFillTx/>
                <a:latin typeface="+mn-lt"/>
                <a:ea typeface="+mn-ea"/>
                <a:cs typeface="+mn-cs"/>
              </a:rPr>
              <a:t>prevenzionale</a:t>
            </a:r>
            <a:r>
              <a:rPr kumimoji="0" lang="it-IT" sz="2400" b="0" i="0" u="none" strike="noStrike" kern="1200" cap="none" spc="0" normalizeH="0" baseline="0" noProof="0" dirty="0" smtClean="0">
                <a:ln>
                  <a:noFill/>
                </a:ln>
                <a:solidFill>
                  <a:prstClr val="black"/>
                </a:solidFill>
                <a:effectLst/>
                <a:uLnTx/>
                <a:uFillTx/>
                <a:latin typeface="+mn-lt"/>
                <a:ea typeface="+mn-ea"/>
                <a:cs typeface="+mn-cs"/>
              </a:rPr>
              <a:t> ( la soglia anagrafica potrebbe ridursi sia in relazione allo svolgimento di mansioni usuranti, sia in relazione allo stato di menopausa nella donna lavoratrice );</a:t>
            </a:r>
          </a:p>
          <a:p>
            <a:pPr marL="342900" marR="0" lvl="0" indent="-342900" algn="l" defTabSz="914400" rtl="0" eaLnBrk="0" fontAlgn="base" latinLnBrk="0" hangingPunct="0">
              <a:lnSpc>
                <a:spcPct val="100000"/>
              </a:lnSpc>
              <a:spcBef>
                <a:spcPct val="30000"/>
              </a:spcBef>
              <a:spcAft>
                <a:spcPct val="0"/>
              </a:spcAft>
              <a:buClrTx/>
              <a:buSzTx/>
              <a:buFont typeface="Wingdings" panose="05000000000000000000" pitchFamily="2" charset="2"/>
              <a:buChar char="v"/>
              <a:tabLst/>
              <a:defRPr/>
            </a:pPr>
            <a:r>
              <a:rPr kumimoji="0" lang="it-IT" sz="2400" b="0" i="0" u="none" strike="noStrike" kern="1200" cap="none" spc="0" normalizeH="0" baseline="0" noProof="0" dirty="0" smtClean="0">
                <a:ln>
                  <a:noFill/>
                </a:ln>
                <a:solidFill>
                  <a:prstClr val="black"/>
                </a:solidFill>
                <a:effectLst/>
                <a:uLnTx/>
                <a:uFillTx/>
                <a:latin typeface="+mn-lt"/>
                <a:ea typeface="+mn-ea"/>
                <a:cs typeface="+mn-cs"/>
              </a:rPr>
              <a:t>lavoratori anziani (62-66 anni a salire nel tempo) individuabili in base alle regole per la pensione di vecchiaia.</a:t>
            </a:r>
          </a:p>
          <a:p>
            <a:pPr marL="0" marR="0" lvl="0" indent="0" algn="l" defTabSz="914400" rtl="0" eaLnBrk="1" fontAlgn="base" latinLnBrk="0" hangingPunct="1">
              <a:lnSpc>
                <a:spcPct val="80000"/>
              </a:lnSpc>
              <a:spcBef>
                <a:spcPct val="20000"/>
              </a:spcBef>
              <a:spcAft>
                <a:spcPct val="0"/>
              </a:spcAft>
              <a:buClrTx/>
              <a:buSzTx/>
              <a:buFontTx/>
              <a:buNone/>
              <a:tabLst/>
              <a:defRPr/>
            </a:pPr>
            <a:endParaRPr kumimoji="0" lang="it-IT" sz="2400" b="0" i="0" u="none" strike="noStrike" kern="1200" cap="none" spc="0" normalizeH="0" baseline="0" noProof="0" dirty="0" smtClean="0">
              <a:ln>
                <a:noFill/>
              </a:ln>
              <a:solidFill>
                <a:prstClr val="black"/>
              </a:solidFill>
              <a:effectLst/>
              <a:uLnTx/>
              <a:uFillTx/>
              <a:latin typeface="+mn-lt"/>
              <a:ea typeface="+mn-ea"/>
              <a:cs typeface="+mn-cs"/>
            </a:endParaRPr>
          </a:p>
          <a:p>
            <a:r>
              <a:rPr lang="it-IT" sz="1200" b="0" dirty="0" smtClean="0">
                <a:effectLst/>
              </a:rPr>
              <a:t> Si vuole richiamare l’attenzione, soprattutto, sui lavoratori giovani in fascia anagrafica dei</a:t>
            </a:r>
            <a:r>
              <a:rPr lang="it-IT" sz="1200" b="0" baseline="0" dirty="0" smtClean="0">
                <a:effectLst/>
              </a:rPr>
              <a:t> </a:t>
            </a:r>
            <a:r>
              <a:rPr lang="it-IT" sz="1200" b="0" dirty="0" smtClean="0">
                <a:effectLst/>
              </a:rPr>
              <a:t>18(24)/29 anni,</a:t>
            </a:r>
            <a:r>
              <a:rPr lang="it-IT" sz="1200" b="0" baseline="0" dirty="0" smtClean="0">
                <a:effectLst/>
              </a:rPr>
              <a:t> in quanto, </a:t>
            </a:r>
            <a:r>
              <a:rPr lang="it-IT" sz="1200" dirty="0" smtClean="0">
                <a:effectLst/>
              </a:rPr>
              <a:t>dati </a:t>
            </a:r>
            <a:r>
              <a:rPr lang="it-IT" sz="1200" baseline="0" dirty="0" smtClean="0">
                <a:effectLst/>
              </a:rPr>
              <a:t>riportati nel </a:t>
            </a:r>
            <a:r>
              <a:rPr lang="it-IT" sz="1200" dirty="0" smtClean="0">
                <a:effectLst/>
              </a:rPr>
              <a:t> sito EU-OSHA, Agenzia Europea per la salute e la sicurezza sul lavoro,  evidenziano che i </a:t>
            </a:r>
            <a:r>
              <a:rPr lang="it-IT" sz="1200" baseline="0" dirty="0" smtClean="0">
                <a:effectLst/>
              </a:rPr>
              <a:t> lavoratori </a:t>
            </a:r>
            <a:r>
              <a:rPr lang="it-IT" sz="1200" dirty="0" smtClean="0">
                <a:effectLst/>
              </a:rPr>
              <a:t>di età compresa tra i 18 e i 24 anni hanno, entro il primo mese di lavoro, almeno il 50% di probabilità in più di subire un infortunio sul lavoro rispetto ai lavoratori con più esperienza alle spalle, nonché maggiori probabilità di contrarre una malattia professionale.</a:t>
            </a:r>
          </a:p>
          <a:p>
            <a:r>
              <a:rPr lang="it-IT" sz="1200" dirty="0" smtClean="0">
                <a:effectLst/>
              </a:rPr>
              <a:t>Pertanto </a:t>
            </a:r>
            <a:r>
              <a:rPr lang="it-IT" sz="1200" baseline="0" dirty="0" smtClean="0">
                <a:effectLst/>
              </a:rPr>
              <a:t> in presenza di questa tipologia di lavoratori, si </a:t>
            </a:r>
            <a:r>
              <a:rPr lang="it-IT" sz="1200" dirty="0" smtClean="0">
                <a:effectLst/>
              </a:rPr>
              <a:t>dovrà tenere in conto della circostanza che, per questa fascia di età, nella quale prevale l’inesperienza, la mancanza di maturità psicofisica, la mancanza di formazione, l’assenza di consapevolezza in materia di sicurezza sul lavoro, la scarsa familiarità con il lavoro e con l’ambiente circostante, la diversa percezione dei rischi</a:t>
            </a:r>
            <a:r>
              <a:rPr lang="it-IT" sz="1200" baseline="0" dirty="0" smtClean="0">
                <a:effectLst/>
              </a:rPr>
              <a:t> cui si aggiunge la </a:t>
            </a:r>
            <a:r>
              <a:rPr lang="it-IT" sz="1200" dirty="0" smtClean="0">
                <a:effectLst/>
              </a:rPr>
              <a:t>job </a:t>
            </a:r>
            <a:r>
              <a:rPr lang="it-IT" sz="1200" dirty="0" err="1" smtClean="0">
                <a:effectLst/>
              </a:rPr>
              <a:t>insecurity</a:t>
            </a:r>
            <a:r>
              <a:rPr lang="it-IT" sz="1200" dirty="0" smtClean="0">
                <a:effectLst/>
              </a:rPr>
              <a:t> (l’incertezza del posto di lavoro) </a:t>
            </a:r>
            <a:r>
              <a:rPr lang="it-IT" sz="1200" baseline="0" dirty="0" smtClean="0">
                <a:effectLst/>
              </a:rPr>
              <a:t> e conseguentemente un </a:t>
            </a:r>
            <a:r>
              <a:rPr lang="it-IT" sz="1200" dirty="0" smtClean="0">
                <a:effectLst/>
              </a:rPr>
              <a:t>maggiore stress lavorativo,  la probabilità di accadimento infortunistico è alta.</a:t>
            </a:r>
            <a:r>
              <a:rPr lang="it-IT" sz="1200" baseline="0" dirty="0" smtClean="0">
                <a:effectLst/>
              </a:rPr>
              <a:t> </a:t>
            </a:r>
          </a:p>
          <a:p>
            <a:r>
              <a:rPr lang="it-IT" sz="1200" baseline="0" dirty="0" smtClean="0">
                <a:effectLst/>
              </a:rPr>
              <a:t> Il legislatore, quindi, alla luce, altresì, </a:t>
            </a:r>
            <a:r>
              <a:rPr lang="it-IT" sz="1200" dirty="0" smtClean="0">
                <a:effectLst/>
              </a:rPr>
              <a:t>della direttiva comunitaria n. 383/1991</a:t>
            </a:r>
            <a:r>
              <a:rPr lang="it-IT" sz="1200" baseline="0" dirty="0" smtClean="0">
                <a:effectLst/>
              </a:rPr>
              <a:t> (</a:t>
            </a:r>
            <a:r>
              <a:rPr lang="it-IT" sz="1200" i="1" dirty="0" smtClean="0">
                <a:effectLst/>
              </a:rPr>
              <a:t>miglioramento della sicurezza e della salute durante il lavoro dei lavoratori aventi un rapporto di lavoro a durata determinata o un rapporto di lavoro interinale</a:t>
            </a:r>
            <a:r>
              <a:rPr lang="it-IT" sz="1200" dirty="0" smtClean="0">
                <a:effectLst/>
              </a:rPr>
              <a:t>), impone che in presenza di lavoratori giovani si tenga conto</a:t>
            </a:r>
            <a:r>
              <a:rPr lang="it-IT" sz="1200" baseline="0" dirty="0" smtClean="0">
                <a:effectLst/>
              </a:rPr>
              <a:t> della maggiore vulnerabilità perché:</a:t>
            </a:r>
            <a:r>
              <a:rPr lang="it-IT" sz="1200" dirty="0" smtClean="0">
                <a:effectLst/>
              </a:rPr>
              <a:t> </a:t>
            </a:r>
          </a:p>
          <a:p>
            <a:pPr marL="171450" indent="-171450">
              <a:buFont typeface="Arial" panose="020B0604020202020204" pitchFamily="34" charset="0"/>
              <a:buChar char="•"/>
            </a:pPr>
            <a:r>
              <a:rPr lang="it-IT" sz="1200" dirty="0" smtClean="0">
                <a:effectLst/>
              </a:rPr>
              <a:t>la prestazione viene svolta spesso in ambienti nuovi e poco conosciuti;</a:t>
            </a:r>
            <a:endParaRPr lang="it-IT" dirty="0" smtClean="0"/>
          </a:p>
          <a:p>
            <a:pPr>
              <a:buFont typeface="Arial"/>
              <a:buChar char="•"/>
            </a:pPr>
            <a:r>
              <a:rPr lang="it-IT" sz="1200" dirty="0" smtClean="0">
                <a:effectLst/>
              </a:rPr>
              <a:t>il luogo di lavoro e</a:t>
            </a:r>
            <a:r>
              <a:rPr lang="it-IT" sz="1200" baseline="0" dirty="0" smtClean="0">
                <a:effectLst/>
              </a:rPr>
              <a:t> la mansione, spesso </a:t>
            </a:r>
            <a:r>
              <a:rPr lang="it-IT" sz="1200" dirty="0" smtClean="0">
                <a:effectLst/>
              </a:rPr>
              <a:t>vengono frequentemente cambiati;</a:t>
            </a:r>
            <a:endParaRPr lang="it-IT" dirty="0" smtClean="0"/>
          </a:p>
          <a:p>
            <a:pPr>
              <a:buFont typeface="Arial"/>
              <a:buChar char="•"/>
            </a:pPr>
            <a:r>
              <a:rPr lang="it-IT" sz="1200" dirty="0" smtClean="0">
                <a:effectLst/>
              </a:rPr>
              <a:t>l’inserimento integrale nell’organizzazione aziendale e nello specifico del gruppo di lavoro è  reso assai difficoltoso dalla percezione psicologica della precarietà, dell’instabilità occupazionale reciprocamente avvertita tanto dal lavoratore quanto dai colleghi;</a:t>
            </a:r>
            <a:endParaRPr lang="it-IT" dirty="0" smtClean="0"/>
          </a:p>
          <a:p>
            <a:pPr>
              <a:buFont typeface="Arial"/>
              <a:buChar char="•"/>
            </a:pPr>
            <a:r>
              <a:rPr lang="it-IT" sz="1200" dirty="0" smtClean="0">
                <a:effectLst/>
              </a:rPr>
              <a:t>l’informazione, la formazione e l’addestramento risultano, anche laddove espletati, qualitativamente e quantitativamente inadeguati;</a:t>
            </a:r>
            <a:endParaRPr lang="it-IT" dirty="0" smtClean="0"/>
          </a:p>
          <a:p>
            <a:pPr>
              <a:buFont typeface="Arial"/>
              <a:buChar char="•"/>
            </a:pPr>
            <a:r>
              <a:rPr lang="it-IT" sz="1200" dirty="0" smtClean="0">
                <a:effectLst/>
              </a:rPr>
              <a:t>l’esposizione allo stress lavoro correlato ed ai conseguenti rischi per la sicurezza e la salute, in ragione dell’incertezza e dell’instabilità occupazionale, risulta molto elevata.</a:t>
            </a:r>
            <a:endParaRPr lang="it-IT" dirty="0" smtClean="0"/>
          </a:p>
          <a:p>
            <a:endParaRPr lang="it-IT" sz="1200" dirty="0" smtClean="0">
              <a:effectLst/>
            </a:endParaRPr>
          </a:p>
          <a:p>
            <a:r>
              <a:rPr lang="it-IT" sz="1200" dirty="0" smtClean="0">
                <a:effectLst/>
              </a:rPr>
              <a:t>Per</a:t>
            </a:r>
            <a:r>
              <a:rPr lang="it-IT" sz="1200" baseline="0" dirty="0" smtClean="0">
                <a:effectLst/>
              </a:rPr>
              <a:t> la tutela del giovane lavoratore diventa essenziale  </a:t>
            </a:r>
            <a:r>
              <a:rPr lang="it-IT" sz="1200" dirty="0" smtClean="0">
                <a:effectLst/>
              </a:rPr>
              <a:t>la figura del tutor aziendale, il quale, come, del resto avviene per lavoratori di fascia giovanissima ( 15/18 anni</a:t>
            </a:r>
            <a:r>
              <a:rPr lang="it-IT" sz="1200" baseline="0" dirty="0" smtClean="0">
                <a:effectLst/>
              </a:rPr>
              <a:t> ), </a:t>
            </a:r>
            <a:r>
              <a:rPr lang="it-IT" sz="1200" dirty="0" smtClean="0">
                <a:effectLst/>
              </a:rPr>
              <a:t>al di là dell’ipotesi dell’apprendistato e dello stage, dove la presenza di questo soggetto sensibile risulta obbligatoria, può essere </a:t>
            </a:r>
            <a:r>
              <a:rPr lang="it-IT" sz="1200" baseline="0" dirty="0" smtClean="0">
                <a:effectLst/>
              </a:rPr>
              <a:t> il fondamentale </a:t>
            </a:r>
            <a:r>
              <a:rPr lang="it-IT" sz="1200" dirty="0" smtClean="0">
                <a:effectLst/>
              </a:rPr>
              <a:t>punto di riferimento</a:t>
            </a:r>
            <a:r>
              <a:rPr lang="it-IT" sz="1200" baseline="0" dirty="0" smtClean="0">
                <a:effectLst/>
              </a:rPr>
              <a:t> </a:t>
            </a:r>
            <a:r>
              <a:rPr lang="it-IT" sz="1200" dirty="0" smtClean="0">
                <a:effectLst/>
              </a:rPr>
              <a:t>professionale,</a:t>
            </a:r>
            <a:r>
              <a:rPr lang="it-IT" sz="1200" baseline="0" dirty="0" smtClean="0">
                <a:effectLst/>
              </a:rPr>
              <a:t> </a:t>
            </a:r>
            <a:r>
              <a:rPr lang="it-IT" sz="1200" dirty="0" smtClean="0">
                <a:effectLst/>
              </a:rPr>
              <a:t>gerarchico</a:t>
            </a:r>
            <a:r>
              <a:rPr lang="it-IT" sz="1200" baseline="0" dirty="0" smtClean="0">
                <a:effectLst/>
              </a:rPr>
              <a:t> e </a:t>
            </a:r>
            <a:r>
              <a:rPr lang="it-IT" sz="1200" dirty="0" smtClean="0">
                <a:effectLst/>
              </a:rPr>
              <a:t>comportamentale</a:t>
            </a:r>
            <a:r>
              <a:rPr lang="it-IT" sz="1200" baseline="0" dirty="0" smtClean="0">
                <a:effectLst/>
              </a:rPr>
              <a:t> </a:t>
            </a:r>
            <a:r>
              <a:rPr lang="it-IT" sz="1200" dirty="0" smtClean="0">
                <a:effectLst/>
              </a:rPr>
              <a:t>per i giovani lavoratori, contribuendo significativamente, alla loro efficace integrazione in azienda. </a:t>
            </a:r>
          </a:p>
          <a:p>
            <a:r>
              <a:rPr lang="it-IT" sz="1200" baseline="0" dirty="0" smtClean="0">
                <a:effectLst/>
              </a:rPr>
              <a:t> Essenziale  può diventare  la loro funzione soprattutto in riferimento ai rischi specifici e al</a:t>
            </a:r>
            <a:r>
              <a:rPr lang="it-IT" sz="1200" dirty="0" smtClean="0">
                <a:effectLst/>
              </a:rPr>
              <a:t>le relative misure di salvaguardia da adottare. </a:t>
            </a:r>
          </a:p>
          <a:p>
            <a:r>
              <a:rPr lang="it-IT" sz="1200" dirty="0" smtClean="0">
                <a:effectLst/>
              </a:rPr>
              <a:t>Per cui è essenziale che i tutor aziendali</a:t>
            </a:r>
            <a:r>
              <a:rPr lang="it-IT" sz="1200" baseline="0" dirty="0" smtClean="0">
                <a:effectLst/>
              </a:rPr>
              <a:t>: </a:t>
            </a:r>
          </a:p>
          <a:p>
            <a:pPr marL="171450" indent="-171450">
              <a:buFont typeface="Arial" panose="020B0604020202020204" pitchFamily="34" charset="0"/>
              <a:buChar char="•"/>
            </a:pPr>
            <a:r>
              <a:rPr lang="it-IT" sz="1200" baseline="0" dirty="0" smtClean="0">
                <a:effectLst/>
              </a:rPr>
              <a:t>accertino </a:t>
            </a:r>
            <a:r>
              <a:rPr lang="it-IT" sz="1200" dirty="0" smtClean="0">
                <a:effectLst/>
              </a:rPr>
              <a:t>che vengano implementate pratiche di lavoro sicure; </a:t>
            </a:r>
            <a:endParaRPr lang="it-IT" dirty="0" smtClean="0"/>
          </a:p>
          <a:p>
            <a:pPr>
              <a:buFont typeface="Arial"/>
              <a:buChar char="•"/>
            </a:pPr>
            <a:r>
              <a:rPr lang="it-IT" sz="1200" baseline="0" dirty="0" smtClean="0">
                <a:effectLst/>
              </a:rPr>
              <a:t> dimostrino  le parassi </a:t>
            </a:r>
            <a:r>
              <a:rPr lang="it-IT" sz="1200" dirty="0" smtClean="0">
                <a:effectLst/>
              </a:rPr>
              <a:t>corrette e controllino</a:t>
            </a:r>
            <a:r>
              <a:rPr lang="it-IT" sz="1200" baseline="0" dirty="0" smtClean="0">
                <a:effectLst/>
              </a:rPr>
              <a:t> </a:t>
            </a:r>
            <a:r>
              <a:rPr lang="it-IT" sz="1200" dirty="0" smtClean="0">
                <a:effectLst/>
              </a:rPr>
              <a:t> l’effettiva comprensione e</a:t>
            </a:r>
            <a:r>
              <a:rPr lang="it-IT" sz="1200" baseline="0" dirty="0" smtClean="0">
                <a:effectLst/>
              </a:rPr>
              <a:t> applicazione </a:t>
            </a:r>
            <a:r>
              <a:rPr lang="it-IT" sz="1200" dirty="0" smtClean="0">
                <a:effectLst/>
              </a:rPr>
              <a:t>delle procedure di sicurezza insegnate; </a:t>
            </a:r>
            <a:endParaRPr lang="it-IT" dirty="0" smtClean="0"/>
          </a:p>
          <a:p>
            <a:pPr>
              <a:buFont typeface="Arial"/>
              <a:buChar char="•"/>
            </a:pPr>
            <a:r>
              <a:rPr lang="it-IT" sz="1200" dirty="0" smtClean="0">
                <a:effectLst/>
              </a:rPr>
              <a:t> diffondano e promuovano la</a:t>
            </a:r>
            <a:r>
              <a:rPr lang="it-IT" sz="1200" baseline="0" dirty="0" smtClean="0">
                <a:effectLst/>
              </a:rPr>
              <a:t> </a:t>
            </a:r>
            <a:r>
              <a:rPr lang="it-IT" sz="1200" dirty="0" smtClean="0">
                <a:effectLst/>
              </a:rPr>
              <a:t> cultura della sicurezza; </a:t>
            </a:r>
            <a:endParaRPr lang="it-IT" dirty="0" smtClean="0"/>
          </a:p>
          <a:p>
            <a:pPr>
              <a:buFont typeface="Arial"/>
              <a:buChar char="•"/>
            </a:pPr>
            <a:r>
              <a:rPr lang="it-IT" sz="1200" dirty="0" smtClean="0">
                <a:effectLst/>
              </a:rPr>
              <a:t> segnalino eventuali problemi o cambiamenti; </a:t>
            </a:r>
          </a:p>
          <a:p>
            <a:pPr>
              <a:buFont typeface="Arial"/>
              <a:buChar char="•"/>
            </a:pPr>
            <a:r>
              <a:rPr lang="it-IT" sz="1200" baseline="0" dirty="0" smtClean="0">
                <a:effectLst/>
              </a:rPr>
              <a:t> </a:t>
            </a:r>
            <a:r>
              <a:rPr lang="it-IT" sz="1200" dirty="0" smtClean="0">
                <a:effectLst/>
              </a:rPr>
              <a:t>ascoltino e consultino il giovane lavoratore.</a:t>
            </a:r>
            <a:endParaRPr lang="it-IT" dirty="0" smtClean="0"/>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solidFill>
                  <a:prstClr val="black"/>
                </a:solidFill>
              </a:rPr>
              <a:pPr>
                <a:defRPr/>
              </a:pPr>
              <a:t>53</a:t>
            </a:fld>
            <a:endParaRPr lang="it-IT">
              <a:solidFill>
                <a:prstClr val="black"/>
              </a:solidFill>
            </a:endParaRPr>
          </a:p>
        </p:txBody>
      </p:sp>
    </p:spTree>
    <p:extLst>
      <p:ext uri="{BB962C8B-B14F-4D97-AF65-F5344CB8AC3E}">
        <p14:creationId xmlns:p14="http://schemas.microsoft.com/office/powerpoint/2010/main" xmlns="" val="18573261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aseline="0" dirty="0" smtClean="0">
                <a:effectLst/>
              </a:rPr>
              <a:t> I </a:t>
            </a:r>
            <a:r>
              <a:rPr lang="it-IT" sz="1200" dirty="0" smtClean="0">
                <a:effectLst/>
              </a:rPr>
              <a:t>lavoratori </a:t>
            </a:r>
            <a:r>
              <a:rPr lang="it-IT" sz="1200" baseline="0" dirty="0" smtClean="0">
                <a:effectLst/>
              </a:rPr>
              <a:t> </a:t>
            </a:r>
            <a:r>
              <a:rPr lang="it-IT" sz="1200" dirty="0" smtClean="0">
                <a:effectLst/>
              </a:rPr>
              <a:t>collocati nella fascia 29-45/50 anni, non presentano rischi legati al fattore età,</a:t>
            </a:r>
            <a:r>
              <a:rPr lang="it-IT" sz="1200" baseline="0" dirty="0" smtClean="0">
                <a:effectLst/>
              </a:rPr>
              <a:t> tant’è che la normativa si occupa  del lavoratore dal punto di vista dell’età  quando ha raggiunto la fascia anagrafica dei </a:t>
            </a:r>
            <a:r>
              <a:rPr lang="it-IT" sz="1200" dirty="0" smtClean="0">
                <a:effectLst/>
              </a:rPr>
              <a:t> 45/50 anni</a:t>
            </a:r>
            <a:r>
              <a:rPr lang="it-IT" sz="1200" baseline="0" dirty="0" smtClean="0">
                <a:effectLst/>
              </a:rPr>
              <a:t> ( il cd. lavoratore maturo ) . Quindi la valutazione dei rischi deve tenere conto delle insorgenze </a:t>
            </a:r>
            <a:r>
              <a:rPr lang="it-IT" sz="1200" dirty="0" smtClean="0">
                <a:effectLst/>
              </a:rPr>
              <a:t>psicofisiche che possono sviluppare questa tipologia </a:t>
            </a:r>
            <a:r>
              <a:rPr lang="it-IT" sz="1200" baseline="0" dirty="0" smtClean="0">
                <a:effectLst/>
              </a:rPr>
              <a:t> di </a:t>
            </a:r>
            <a:r>
              <a:rPr lang="it-IT" sz="1200" dirty="0" smtClean="0">
                <a:effectLst/>
              </a:rPr>
              <a:t>lavoratori ,</a:t>
            </a:r>
            <a:r>
              <a:rPr lang="it-IT" sz="1200" baseline="0" dirty="0" smtClean="0">
                <a:effectLst/>
              </a:rPr>
              <a:t> divenendo maggiormente </a:t>
            </a:r>
            <a:r>
              <a:rPr lang="it-IT" sz="1200" dirty="0" smtClean="0">
                <a:effectLst/>
              </a:rPr>
              <a:t>vulnerabili ai pericoli connessi a determinate condizioni di lavoro e, per questo motivo,  bisognosi</a:t>
            </a:r>
            <a:r>
              <a:rPr lang="it-IT" sz="1200" baseline="0" dirty="0" smtClean="0">
                <a:effectLst/>
              </a:rPr>
              <a:t> </a:t>
            </a:r>
            <a:r>
              <a:rPr lang="it-IT" sz="1200" dirty="0" smtClean="0">
                <a:effectLst/>
              </a:rPr>
              <a:t>di misure tecniche, organizzative e procedurali capaci di tutelare, adeguatamente, la loro sicurezza e la loro salute.</a:t>
            </a:r>
            <a:endParaRPr lang="it-IT" dirty="0" smtClean="0"/>
          </a:p>
          <a:p>
            <a:r>
              <a:rPr lang="it-IT" sz="1200" baseline="0" dirty="0" smtClean="0">
                <a:effectLst/>
              </a:rPr>
              <a:t>Purtuttavia  l’unica  esemplificazione dell’attenzione che il legislatore dedica al lavoratore che ha raggiunto il cinquantesimo anno di età,  si ravvisa nell’art</a:t>
            </a:r>
            <a:r>
              <a:rPr lang="it-IT" sz="1200" dirty="0" smtClean="0">
                <a:effectLst/>
              </a:rPr>
              <a:t>. 176 comma 3  del </a:t>
            </a:r>
            <a:r>
              <a:rPr lang="it-IT" sz="1200" dirty="0" err="1" smtClean="0">
                <a:effectLst/>
              </a:rPr>
              <a:t>D.Lvo</a:t>
            </a:r>
            <a:r>
              <a:rPr lang="it-IT" sz="1200" dirty="0" smtClean="0">
                <a:effectLst/>
              </a:rPr>
              <a:t> 81/2008 </a:t>
            </a:r>
            <a:r>
              <a:rPr lang="it-IT" sz="1200" dirty="0" err="1" smtClean="0">
                <a:effectLst/>
              </a:rPr>
              <a:t>s.m.i.che</a:t>
            </a:r>
            <a:r>
              <a:rPr lang="it-IT" sz="1200" dirty="0" smtClean="0">
                <a:effectLst/>
              </a:rPr>
              <a:t> prevede</a:t>
            </a:r>
            <a:r>
              <a:rPr lang="it-IT" sz="1200" baseline="0" dirty="0" smtClean="0">
                <a:effectLst/>
              </a:rPr>
              <a:t> </a:t>
            </a:r>
            <a:r>
              <a:rPr lang="it-IT" sz="1200" dirty="0" smtClean="0">
                <a:effectLst/>
              </a:rPr>
              <a:t>l’obbligo per il datore di lavoro di sottoporre  i lavoratori videoterminalisti che abbiano compiuto il cinquantesimo anno di età alla visita periodica di idoneità alla mansione non più ogni 5 bensì ogni 2 anni, riconoscendo, evidentemente, nel superamento di tale soglia d’età un maggiore rischio per l’apparato visivo del lavoratore</a:t>
            </a:r>
            <a:r>
              <a:rPr lang="it-IT" sz="1200" baseline="0" dirty="0" smtClean="0">
                <a:effectLst/>
              </a:rPr>
              <a:t> videoterminalista.</a:t>
            </a:r>
            <a:endParaRPr lang="it-IT" dirty="0" smtClean="0"/>
          </a:p>
          <a:p>
            <a:r>
              <a:rPr lang="it-IT" sz="1200" dirty="0" smtClean="0">
                <a:effectLst/>
              </a:rPr>
              <a:t> Altri riferimenti normativi non ve</a:t>
            </a:r>
            <a:r>
              <a:rPr lang="it-IT" sz="1200" baseline="0" dirty="0" smtClean="0">
                <a:effectLst/>
              </a:rPr>
              <a:t> ne sono per cui si deve fare riferimento  alle </a:t>
            </a:r>
            <a:r>
              <a:rPr lang="it-IT" sz="1200" dirty="0" smtClean="0">
                <a:effectLst/>
              </a:rPr>
              <a:t>ricerche medico-statistiche internazionali, le quali, </a:t>
            </a:r>
            <a:r>
              <a:rPr lang="it-IT" sz="1200" baseline="0" dirty="0" smtClean="0">
                <a:effectLst/>
              </a:rPr>
              <a:t>hanno accertato che  i lavoratori e le lavoratrici  con fascia anagrafica </a:t>
            </a:r>
            <a:r>
              <a:rPr lang="it-IT" sz="1200" dirty="0" smtClean="0">
                <a:effectLst/>
              </a:rPr>
              <a:t>fra i 50 ed i 64 anni</a:t>
            </a:r>
            <a:r>
              <a:rPr lang="it-IT" sz="1200" baseline="0" dirty="0" smtClean="0">
                <a:effectLst/>
              </a:rPr>
              <a:t> hanno bisogno</a:t>
            </a:r>
            <a:r>
              <a:rPr lang="it-IT" sz="1200" dirty="0" smtClean="0">
                <a:effectLst/>
              </a:rPr>
              <a:t> di un adeguamento urgente  del posto di lavoro allo scopo di prevenire i rischi di inabilità al lavoro e di forzato  pensionamento anticipato</a:t>
            </a:r>
            <a:r>
              <a:rPr lang="it-IT" sz="1200" baseline="0" dirty="0" smtClean="0">
                <a:effectLst/>
              </a:rPr>
              <a:t> in quanto </a:t>
            </a:r>
            <a:r>
              <a:rPr lang="it-IT" sz="1200" dirty="0" smtClean="0">
                <a:effectLst/>
              </a:rPr>
              <a:t>più esposti</a:t>
            </a:r>
            <a:r>
              <a:rPr lang="it-IT" sz="1200" baseline="0" dirty="0" smtClean="0">
                <a:effectLst/>
              </a:rPr>
              <a:t> al</a:t>
            </a:r>
            <a:r>
              <a:rPr lang="it-IT" sz="1200" dirty="0" smtClean="0">
                <a:effectLst/>
              </a:rPr>
              <a:t>le possibilità di infortuni</a:t>
            </a:r>
            <a:r>
              <a:rPr lang="it-IT" sz="1200" baseline="0" dirty="0" smtClean="0">
                <a:effectLst/>
              </a:rPr>
              <a:t>,</a:t>
            </a:r>
            <a:r>
              <a:rPr lang="it-IT" sz="1200" dirty="0" smtClean="0">
                <a:effectLst/>
              </a:rPr>
              <a:t> di disturbi muscolo-scheletrici, cardio-circolatori e depressivi,</a:t>
            </a:r>
            <a:r>
              <a:rPr lang="it-IT" sz="1200" baseline="0" dirty="0" smtClean="0">
                <a:effectLst/>
              </a:rPr>
              <a:t>  </a:t>
            </a:r>
            <a:r>
              <a:rPr lang="it-IT" sz="1200" baseline="0" dirty="0" err="1" smtClean="0">
                <a:effectLst/>
              </a:rPr>
              <a:t>nonchè</a:t>
            </a:r>
            <a:r>
              <a:rPr lang="it-IT" sz="1200" dirty="0" smtClean="0">
                <a:effectLst/>
              </a:rPr>
              <a:t> </a:t>
            </a:r>
            <a:r>
              <a:rPr lang="it-IT" sz="1200" baseline="0" dirty="0" smtClean="0">
                <a:effectLst/>
              </a:rPr>
              <a:t>al</a:t>
            </a:r>
            <a:r>
              <a:rPr lang="it-IT" sz="1200" dirty="0" smtClean="0">
                <a:effectLst/>
              </a:rPr>
              <a:t>le malattie croniche, derivanti dal lavoro o che impattano sullo stesso, </a:t>
            </a:r>
          </a:p>
          <a:p>
            <a:r>
              <a:rPr lang="it-IT" sz="1200" baseline="0" dirty="0" smtClean="0">
                <a:effectLst/>
              </a:rPr>
              <a:t> Pertanto nel documento di valutazione dei rischi deve esserci una sezione che tenga conto di questa tipologia di lavoratori e dei rischi  conseguenti a problematiche    specifiche e peculiari, che si possono così sintetizzare:</a:t>
            </a:r>
            <a:endParaRPr lang="it-IT" dirty="0" smtClean="0"/>
          </a:p>
          <a:p>
            <a:pPr marL="228600" indent="-228600">
              <a:buFont typeface="+mj-lt"/>
              <a:buAutoNum type="arabicPeriod"/>
            </a:pPr>
            <a:r>
              <a:rPr lang="it-IT" dirty="0" smtClean="0"/>
              <a:t> </a:t>
            </a:r>
            <a:r>
              <a:rPr lang="it-IT" sz="1200" baseline="0" dirty="0" smtClean="0">
                <a:effectLst/>
              </a:rPr>
              <a:t>problematiche </a:t>
            </a:r>
            <a:r>
              <a:rPr lang="it-IT" sz="1200" dirty="0" smtClean="0">
                <a:effectLst/>
              </a:rPr>
              <a:t> di tipo fisico: riduzione della capacità cardiorespiratoria; riduzione della massa e della forza muscolare; alterazione delle fasi o stadi del sonno (insonnia, risveglio precoce); modifiche della termoregolazione (ipotermia</a:t>
            </a:r>
            <a:r>
              <a:rPr lang="it-IT" sz="1200" baseline="0" dirty="0" smtClean="0">
                <a:effectLst/>
              </a:rPr>
              <a:t> </a:t>
            </a:r>
            <a:r>
              <a:rPr lang="it-IT" sz="1200" dirty="0" smtClean="0">
                <a:effectLst/>
              </a:rPr>
              <a:t>); aumento della pressione arteriosa; aumento della sensibilità al dolore; ecc.</a:t>
            </a:r>
            <a:endParaRPr lang="it-IT" dirty="0" smtClean="0"/>
          </a:p>
          <a:p>
            <a:pPr>
              <a:buFont typeface="+mj-lt"/>
              <a:buAutoNum type="arabicPeriod"/>
            </a:pPr>
            <a:r>
              <a:rPr lang="it-IT" sz="1200" baseline="0" dirty="0" smtClean="0">
                <a:effectLst/>
              </a:rPr>
              <a:t>   </a:t>
            </a:r>
            <a:r>
              <a:rPr lang="it-IT" sz="1200" dirty="0" smtClean="0">
                <a:effectLst/>
              </a:rPr>
              <a:t>problematiche sensoriali: diminuzione della capacità visiva ed uditiva.</a:t>
            </a:r>
            <a:endParaRPr lang="it-IT" dirty="0" smtClean="0"/>
          </a:p>
          <a:p>
            <a:pPr>
              <a:buFont typeface="+mj-lt"/>
              <a:buAutoNum type="arabicPeriod"/>
            </a:pPr>
            <a:r>
              <a:rPr lang="it-IT" sz="1200" dirty="0" smtClean="0">
                <a:effectLst/>
              </a:rPr>
              <a:t>   problematiche cognitive: riduzione delle capacità intellettive e della memoria recente;</a:t>
            </a:r>
            <a:r>
              <a:rPr lang="it-IT" sz="1200" baseline="0" dirty="0" smtClean="0">
                <a:effectLst/>
              </a:rPr>
              <a:t> </a:t>
            </a:r>
            <a:r>
              <a:rPr lang="it-IT" sz="1200" dirty="0" smtClean="0">
                <a:effectLst/>
              </a:rPr>
              <a:t>riduzione dei riflessi; maggior difficoltà ad adeguarsi ai cambiamenti di </a:t>
            </a:r>
          </a:p>
          <a:p>
            <a:pPr>
              <a:buFont typeface="+mj-lt"/>
              <a:buNone/>
            </a:pPr>
            <a:r>
              <a:rPr lang="it-IT" sz="1200" baseline="0" dirty="0" smtClean="0">
                <a:effectLst/>
              </a:rPr>
              <a:t>      </a:t>
            </a:r>
            <a:r>
              <a:rPr lang="it-IT" sz="1200" dirty="0" smtClean="0">
                <a:effectLst/>
              </a:rPr>
              <a:t>mansione o addirittura del luogo di lavoro, ecc..</a:t>
            </a:r>
          </a:p>
          <a:p>
            <a:pPr marL="228600" indent="-228600">
              <a:buFont typeface="+mj-lt"/>
              <a:buAutoNum type="arabicPeriod" startAt="4"/>
            </a:pPr>
            <a:r>
              <a:rPr lang="it-IT" sz="1200" dirty="0" smtClean="0">
                <a:effectLst/>
              </a:rPr>
              <a:t>problematiche </a:t>
            </a:r>
            <a:r>
              <a:rPr lang="it-IT" sz="1200" baseline="0" dirty="0" smtClean="0">
                <a:effectLst/>
              </a:rPr>
              <a:t>afferenti  patologie </a:t>
            </a:r>
            <a:r>
              <a:rPr lang="it-IT" sz="1200" dirty="0" smtClean="0">
                <a:effectLst/>
              </a:rPr>
              <a:t>muscolo/scheletriche ( tendiniti, epicondiliti, sindrome del tunnel carpale, </a:t>
            </a:r>
            <a:r>
              <a:rPr lang="it-IT" sz="1200" dirty="0" err="1" smtClean="0">
                <a:effectLst/>
              </a:rPr>
              <a:t>artrosi,osteoporosi</a:t>
            </a:r>
            <a:r>
              <a:rPr lang="it-IT" sz="1200" baseline="0" dirty="0" smtClean="0">
                <a:effectLst/>
              </a:rPr>
              <a:t> , ecc.</a:t>
            </a:r>
          </a:p>
          <a:p>
            <a:pPr marL="228600" indent="-228600">
              <a:buFont typeface="+mj-lt"/>
              <a:buAutoNum type="arabicPeriod" startAt="4"/>
            </a:pPr>
            <a:r>
              <a:rPr lang="it-IT" sz="1200" baseline="0" dirty="0" smtClean="0">
                <a:effectLst/>
              </a:rPr>
              <a:t>problematiche legate a patologie per le lavoratrici per precipue </a:t>
            </a:r>
            <a:r>
              <a:rPr lang="it-IT" sz="1200" dirty="0" smtClean="0">
                <a:effectLst/>
              </a:rPr>
              <a:t>situazioni fisiopsichiche </a:t>
            </a:r>
            <a:r>
              <a:rPr lang="it-IT" sz="1200" baseline="0" dirty="0" smtClean="0">
                <a:effectLst/>
              </a:rPr>
              <a:t> come  la </a:t>
            </a:r>
            <a:r>
              <a:rPr lang="it-IT" sz="1200" dirty="0" smtClean="0">
                <a:effectLst/>
              </a:rPr>
              <a:t>c.d. menopausa.</a:t>
            </a:r>
          </a:p>
          <a:p>
            <a:pPr marL="228600" indent="-228600">
              <a:buFont typeface="+mj-lt"/>
              <a:buAutoNum type="arabicPeriod" startAt="6"/>
            </a:pPr>
            <a:r>
              <a:rPr lang="it-IT" sz="1200" dirty="0" smtClean="0">
                <a:effectLst/>
              </a:rPr>
              <a:t>problematiche </a:t>
            </a:r>
            <a:r>
              <a:rPr lang="it-IT" sz="1200" baseline="0" dirty="0" smtClean="0">
                <a:effectLst/>
              </a:rPr>
              <a:t>  legate a </a:t>
            </a:r>
            <a:r>
              <a:rPr lang="it-IT" sz="1200" dirty="0" smtClean="0">
                <a:effectLst/>
              </a:rPr>
              <a:t>malattie derivanti dallo stress lavoro-correlato.</a:t>
            </a:r>
          </a:p>
          <a:p>
            <a:pPr marL="0" indent="0">
              <a:buFont typeface="+mj-lt"/>
              <a:buNone/>
            </a:pPr>
            <a:endParaRPr lang="it-IT" sz="1200" dirty="0" smtClean="0">
              <a:effectLst/>
            </a:endParaRPr>
          </a:p>
          <a:p>
            <a:r>
              <a:rPr lang="it-IT" sz="1200" baseline="0" dirty="0" smtClean="0">
                <a:effectLst/>
              </a:rPr>
              <a:t> Il legislatore ha rivolto, altresì, particolare attenzione ai cd. lavori usuranti e ai lavoratori  « maturi usurati « in quanto </a:t>
            </a:r>
            <a:r>
              <a:rPr lang="it-IT" sz="1200" dirty="0" smtClean="0">
                <a:effectLst/>
              </a:rPr>
              <a:t>un lavatore impiegato in mansioni usuranti sarà</a:t>
            </a:r>
            <a:r>
              <a:rPr lang="it-IT" sz="1200" baseline="0" dirty="0" smtClean="0">
                <a:effectLst/>
              </a:rPr>
              <a:t> attinto da problematiche  psicofisiche </a:t>
            </a:r>
            <a:r>
              <a:rPr lang="it-IT" sz="1200" dirty="0" smtClean="0">
                <a:effectLst/>
              </a:rPr>
              <a:t>  in misura maggiore rispetto ai</a:t>
            </a:r>
            <a:r>
              <a:rPr lang="it-IT" sz="1200" baseline="0" dirty="0" smtClean="0">
                <a:effectLst/>
              </a:rPr>
              <a:t> lavoratori</a:t>
            </a:r>
            <a:r>
              <a:rPr lang="it-IT" sz="1200" dirty="0" smtClean="0">
                <a:effectLst/>
              </a:rPr>
              <a:t> che svolgono un lavoro sedentario come quello impiegatizio,</a:t>
            </a:r>
            <a:r>
              <a:rPr lang="it-IT" sz="1200" baseline="0" dirty="0" smtClean="0">
                <a:effectLst/>
              </a:rPr>
              <a:t> tant’è che l’aspettativa </a:t>
            </a:r>
            <a:r>
              <a:rPr lang="it-IT" sz="1200" dirty="0" smtClean="0">
                <a:effectLst/>
              </a:rPr>
              <a:t>di vita dei lavoratori che svolgono mansioni usuranti </a:t>
            </a:r>
            <a:r>
              <a:rPr lang="it-IT" sz="1200" baseline="0" dirty="0" smtClean="0">
                <a:effectLst/>
              </a:rPr>
              <a:t> è </a:t>
            </a:r>
            <a:r>
              <a:rPr lang="it-IT" sz="1200" dirty="0" smtClean="0">
                <a:effectLst/>
              </a:rPr>
              <a:t>inferiore rispetto  a quella degli altri lavoratori.</a:t>
            </a:r>
            <a:endParaRPr lang="it-IT" sz="1200" baseline="0" dirty="0" smtClean="0">
              <a:effectLst/>
            </a:endParaRPr>
          </a:p>
          <a:p>
            <a:pPr algn="l"/>
            <a:r>
              <a:rPr lang="it-IT" sz="1200" dirty="0" smtClean="0">
                <a:effectLst/>
              </a:rPr>
              <a:t>Prendendo</a:t>
            </a:r>
            <a:r>
              <a:rPr lang="it-IT" sz="1200" baseline="0" dirty="0" smtClean="0">
                <a:effectLst/>
              </a:rPr>
              <a:t> atto di queste evidenze,</a:t>
            </a:r>
            <a:r>
              <a:rPr lang="it-IT" sz="1200" dirty="0" smtClean="0">
                <a:effectLst/>
              </a:rPr>
              <a:t> il d.lgs. n. 67/2011</a:t>
            </a:r>
            <a:r>
              <a:rPr lang="it-IT" sz="1200" baseline="0" dirty="0" smtClean="0">
                <a:effectLst/>
              </a:rPr>
              <a:t> (  </a:t>
            </a:r>
            <a:r>
              <a:rPr lang="it-IT" sz="1200" dirty="0" smtClean="0">
                <a:effectLst/>
              </a:rPr>
              <a:t>disciplina dell’accesso al pensionamento di anzianità per gli addetti alle lavorazioni particolarmente faticose e pesanti ), prevede dei requisiti agevolati </a:t>
            </a:r>
            <a:r>
              <a:rPr lang="it-IT" sz="1200" baseline="0" dirty="0" smtClean="0">
                <a:effectLst/>
              </a:rPr>
              <a:t>per il raggiungimento del pensionamento </a:t>
            </a:r>
            <a:r>
              <a:rPr lang="it-IT" sz="1200" dirty="0" smtClean="0">
                <a:effectLst/>
              </a:rPr>
              <a:t>(oggi età  minima di</a:t>
            </a:r>
            <a:r>
              <a:rPr lang="it-IT" sz="1200" baseline="0" dirty="0" smtClean="0">
                <a:effectLst/>
              </a:rPr>
              <a:t> </a:t>
            </a:r>
            <a:r>
              <a:rPr lang="it-IT" sz="1200" dirty="0" smtClean="0">
                <a:effectLst/>
              </a:rPr>
              <a:t>61 anni e 3 mesi)</a:t>
            </a:r>
            <a:r>
              <a:rPr lang="it-IT" sz="1200" baseline="0" dirty="0" smtClean="0">
                <a:effectLst/>
              </a:rPr>
              <a:t> </a:t>
            </a:r>
            <a:r>
              <a:rPr lang="it-IT" sz="1200" dirty="0" smtClean="0">
                <a:effectLst/>
              </a:rPr>
              <a:t> </a:t>
            </a:r>
            <a:r>
              <a:rPr lang="it-IT" sz="1200" baseline="0" dirty="0" smtClean="0">
                <a:effectLst/>
              </a:rPr>
              <a:t> e identifica queste </a:t>
            </a:r>
            <a:r>
              <a:rPr lang="it-IT" sz="1200" dirty="0" smtClean="0">
                <a:effectLst/>
              </a:rPr>
              <a:t>tipologie di lavoratori:</a:t>
            </a:r>
            <a:endParaRPr lang="it-IT" dirty="0" smtClean="0">
              <a:effectLst/>
            </a:endParaRPr>
          </a:p>
          <a:p>
            <a:r>
              <a:rPr lang="it-IT" sz="1200" dirty="0" smtClean="0">
                <a:effectLst/>
              </a:rPr>
              <a:t>A) lavoratori impegnati i</a:t>
            </a:r>
            <a:r>
              <a:rPr lang="it-IT" sz="1200" baseline="0" dirty="0" smtClean="0">
                <a:effectLst/>
              </a:rPr>
              <a:t>n l</a:t>
            </a:r>
            <a:r>
              <a:rPr lang="it-IT" sz="1200" dirty="0" smtClean="0">
                <a:effectLst/>
              </a:rPr>
              <a:t>avori in galleria, cava o miniera;</a:t>
            </a:r>
            <a:r>
              <a:rPr lang="it-IT" sz="1200" baseline="0" dirty="0" smtClean="0">
                <a:effectLst/>
              </a:rPr>
              <a:t> </a:t>
            </a:r>
            <a:r>
              <a:rPr lang="it-IT" sz="1200" dirty="0" smtClean="0">
                <a:effectLst/>
              </a:rPr>
              <a:t>mansioni svolte in sotterraneo con carattere di prevalenza e continuità; lavori nelle cave; mansioni svolte dagli addetti alle cave di materiale di pietra e ornamentale; lavori nelle gallerie”; lavori in cassoni ad aria compressa; lavori svolti dai palombari; lavori ad alte temperature; mansioni dei soffiatori nell’industria del vetro cavo eseguito a mano e a soffio; lavori espletati in spazi ristretti con carattere di prevalenza e continuità ed in particolare delle attività di costruzione, riparazione e manutenzione navale, le mansioni svolte continuamente all’interno di spazi ristetti, quali intercapedini, pozzetti, doppi fondi, di bordo o di grandi blocchi strutture; lavori di asportazione dell’amianto: mansioni svolte con carattere di prevalenza e continuità.</a:t>
            </a:r>
            <a:endParaRPr lang="it-IT" dirty="0" smtClean="0"/>
          </a:p>
          <a:p>
            <a:r>
              <a:rPr lang="it-IT" sz="1200" dirty="0" smtClean="0">
                <a:effectLst/>
              </a:rPr>
              <a:t>B) lavoratori notturni che prestano la loro attività di notte per almeno 6 ore; lavoratori che prestano la loro attività per almeno 3 ore nell'intervallo tra la mezzanotte e le cinque del mattino, per periodi di lavoro di durata pari all'intero anno lavorativo.</a:t>
            </a:r>
            <a:endParaRPr lang="it-IT" dirty="0" smtClean="0"/>
          </a:p>
          <a:p>
            <a:r>
              <a:rPr lang="it-IT" sz="1200" dirty="0" smtClean="0">
                <a:effectLst/>
              </a:rPr>
              <a:t>C) lavoratori addetti alla c.d. “linea catena”, </a:t>
            </a:r>
          </a:p>
          <a:p>
            <a:r>
              <a:rPr lang="it-IT" sz="1200" dirty="0" smtClean="0">
                <a:effectLst/>
              </a:rPr>
              <a:t>D) conducenti di veicoli pesanti, di capienza complessiva non inferiore ai nove posti compreso il conducente, adibiti a servizi pubblici di trasporto.</a:t>
            </a:r>
            <a:endParaRPr lang="it-IT" dirty="0" smtClean="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solidFill>
                  <a:prstClr val="black"/>
                </a:solidFill>
              </a:rPr>
              <a:pPr>
                <a:defRPr/>
              </a:pPr>
              <a:t>54</a:t>
            </a:fld>
            <a:endParaRPr lang="it-IT">
              <a:solidFill>
                <a:prstClr val="black"/>
              </a:solidFill>
            </a:endParaRPr>
          </a:p>
        </p:txBody>
      </p:sp>
    </p:spTree>
    <p:extLst>
      <p:ext uri="{BB962C8B-B14F-4D97-AF65-F5344CB8AC3E}">
        <p14:creationId xmlns:p14="http://schemas.microsoft.com/office/powerpoint/2010/main" xmlns="" val="336808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6847" rtl="0" eaLnBrk="0" fontAlgn="base" latinLnBrk="0" hangingPunct="0">
              <a:lnSpc>
                <a:spcPct val="100000"/>
              </a:lnSpc>
              <a:spcBef>
                <a:spcPct val="20000"/>
              </a:spcBef>
              <a:spcAft>
                <a:spcPts val="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L’obiettivo della valutazione dei rischi consiste nel consentire al datore di lavoro di prendere i provvedimenti che sono effettivamente necessari per salvaguardare la sicurezza e la salute dei lavoratori</a:t>
            </a:r>
            <a:r>
              <a:rPr kumimoji="0" lang="it-IT" sz="1200" b="0" i="1"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a:t>
            </a:r>
            <a:r>
              <a:rPr kumimoji="0" lang="it-IT" sz="1200" b="0" i="1" u="none" strike="noStrike" kern="1200" cap="none" spc="0" normalizeH="0" baseline="0" noProof="0" dirty="0" smtClean="0">
                <a:ln>
                  <a:noFill/>
                </a:ln>
                <a:solidFill>
                  <a:schemeClr val="tx1"/>
                </a:solidFill>
                <a:effectLst/>
                <a:uLnTx/>
                <a:uFillTx/>
                <a:latin typeface="Arial" panose="020B0604020202020204" pitchFamily="34" charset="0"/>
                <a:ea typeface="Times New Roman"/>
                <a:cs typeface="Arial" panose="020B0604020202020204" pitchFamily="34" charset="0"/>
              </a:rPr>
              <a:t> </a:t>
            </a:r>
          </a:p>
          <a:p>
            <a:pPr marL="0" marR="0" lvl="0" indent="0" algn="l" defTabSz="456847" rtl="0" eaLnBrk="0" fontAlgn="base" latinLnBrk="0" hangingPunct="0">
              <a:lnSpc>
                <a:spcPct val="100000"/>
              </a:lnSpc>
              <a:spcBef>
                <a:spcPct val="20000"/>
              </a:spcBef>
              <a:spcAft>
                <a:spcPts val="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La valutazione dei rischi non è un adempimento  che  viene trasferito nel Documento di valutazione dei rischi e poi custodito in un cassetto. Al contrario è un processo di evolutivo in continuo dinamismo che parte da una determinata situazione, la analizza, ne modifica i contenuti in base alla gravità dei rischi, e che prevede una periodica revisione al fine di ottenere il mantenimento o il raggiungimento di un livello ottimale di prevenzione. </a:t>
            </a:r>
          </a:p>
          <a:p>
            <a:pPr marL="0" marR="0" lvl="0" indent="0" algn="l" defTabSz="456847" rtl="0" eaLnBrk="0" fontAlgn="base" latinLnBrk="0" hangingPunct="0">
              <a:lnSpc>
                <a:spcPct val="100000"/>
              </a:lnSpc>
              <a:spcBef>
                <a:spcPct val="20000"/>
              </a:spcBef>
              <a:spcAft>
                <a:spcPts val="0"/>
              </a:spcAft>
              <a:buClrTx/>
              <a:buSzTx/>
              <a:buFont typeface="Arial" pitchFamily="34" charset="0"/>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L’art. 28 del T.U. 81/2008 </a:t>
            </a:r>
            <a:r>
              <a:rPr kumimoji="0" lang="it-IT" sz="1200" b="0" i="0" u="none" strike="noStrike" kern="1200" cap="none" spc="0" normalizeH="0" baseline="0" noProof="0" dirty="0" err="1" smtClean="0">
                <a:ln>
                  <a:noFill/>
                </a:ln>
                <a:solidFill>
                  <a:prstClr val="black"/>
                </a:solidFill>
                <a:effectLst/>
                <a:uLnTx/>
                <a:uFillTx/>
                <a:latin typeface="Arial" panose="020B0604020202020204" pitchFamily="34" charset="0"/>
                <a:ea typeface="Times New Roman"/>
                <a:cs typeface="Arial" panose="020B0604020202020204" pitchFamily="34" charset="0"/>
              </a:rPr>
              <a:t>s.m.i.</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 elenca, in successione logica e concatenata, i provvedimenti che devono essere assunti dal datore di lavoro quali "misure di tutela" per la salute e la sicurezza dei lavoratori. Tra le misure indicate, la valutazione dei rischi è il primo atto previsto, dal quale derivano tutte le ulteriori misure, alla cui programmazione ed attuazione la valutazione stessa è finalizzata.</a:t>
            </a: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pPr algn="l">
              <a:spcAft>
                <a:spcPts val="0"/>
              </a:spcAft>
            </a:pPr>
            <a:endParaRPr lang="it-IT" sz="1200" dirty="0" smtClean="0">
              <a:effectLst/>
              <a:latin typeface="Arial" panose="020B0604020202020204" pitchFamily="34" charset="0"/>
              <a:ea typeface="Times New Roman"/>
              <a:cs typeface="Arial" panose="020B0604020202020204" pitchFamily="34" charset="0"/>
            </a:endParaRPr>
          </a:p>
          <a:p>
            <a:pPr marL="342900" lvl="0" indent="-342900" algn="l">
              <a:spcAft>
                <a:spcPts val="0"/>
              </a:spcAft>
              <a:buFont typeface="+mj-lt"/>
              <a:buAutoNum type="arabicPeriod"/>
            </a:pPr>
            <a:r>
              <a:rPr lang="it-IT" sz="1200" b="1" dirty="0" smtClean="0">
                <a:effectLst/>
                <a:latin typeface="Arial" panose="020B0604020202020204" pitchFamily="34" charset="0"/>
                <a:ea typeface="Times New Roman"/>
                <a:cs typeface="Arial" panose="020B0604020202020204" pitchFamily="34" charset="0"/>
              </a:rPr>
              <a:t>prevenzione dei rischi </a:t>
            </a:r>
          </a:p>
          <a:p>
            <a:pPr marL="342900" lvl="0" indent="-342900" algn="l">
              <a:spcAft>
                <a:spcPts val="0"/>
              </a:spcAft>
              <a:buFont typeface="+mj-lt"/>
              <a:buAutoNum type="arabicPeriod"/>
            </a:pPr>
            <a:r>
              <a:rPr lang="it-IT" sz="1200" b="1" dirty="0" smtClean="0">
                <a:effectLst/>
                <a:latin typeface="Arial" panose="020B0604020202020204" pitchFamily="34" charset="0"/>
                <a:ea typeface="Times New Roman"/>
                <a:cs typeface="Arial" panose="020B0604020202020204" pitchFamily="34" charset="0"/>
              </a:rPr>
              <a:t>informazione e formazione dei lavoratori </a:t>
            </a:r>
            <a:endParaRPr lang="it-IT" sz="1200" dirty="0" smtClean="0">
              <a:effectLst/>
              <a:latin typeface="Arial" panose="020B0604020202020204" pitchFamily="34" charset="0"/>
              <a:ea typeface="Times New Roman"/>
              <a:cs typeface="Arial" panose="020B0604020202020204" pitchFamily="34" charset="0"/>
            </a:endParaRPr>
          </a:p>
          <a:p>
            <a:pPr marL="342900" lvl="0" indent="-342900">
              <a:spcAft>
                <a:spcPts val="0"/>
              </a:spcAft>
              <a:buFont typeface="+mj-lt"/>
              <a:buAutoNum type="arabicPeriod"/>
            </a:pPr>
            <a:r>
              <a:rPr lang="it-IT" sz="1200" b="1" dirty="0" smtClean="0">
                <a:effectLst/>
                <a:latin typeface="Arial" panose="020B0604020202020204" pitchFamily="34" charset="0"/>
                <a:ea typeface="Times New Roman"/>
                <a:cs typeface="Arial" panose="020B0604020202020204" pitchFamily="34" charset="0"/>
              </a:rPr>
              <a:t>organizzazione e mezzi destinati a porre in atto i provvedimenti necessari </a:t>
            </a:r>
            <a:endParaRPr lang="it-IT" sz="1200" dirty="0" smtClean="0">
              <a:effectLst/>
              <a:latin typeface="Arial" panose="020B0604020202020204" pitchFamily="34" charset="0"/>
              <a:ea typeface="Times New Roman"/>
              <a:cs typeface="Arial" panose="020B0604020202020204" pitchFamily="34" charset="0"/>
            </a:endParaRPr>
          </a:p>
          <a:p>
            <a:pPr marL="0" marR="0" lvl="0" indent="0" algn="just" defTabSz="456847" rtl="0" eaLnBrk="0" fontAlgn="base" latinLnBrk="0" hangingPunct="0">
              <a:lnSpc>
                <a:spcPct val="100000"/>
              </a:lnSpc>
              <a:spcBef>
                <a:spcPct val="20000"/>
              </a:spcBef>
              <a:spcAft>
                <a:spcPts val="0"/>
              </a:spcAft>
              <a:buClrTx/>
              <a:buSzTx/>
              <a:buFont typeface="Arial" pitchFamily="34" charset="0"/>
              <a:buNone/>
              <a:tabLst/>
              <a:defRPr/>
            </a:pP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endParaRPr>
          </a:p>
          <a:p>
            <a:pPr marL="0" marR="0" lvl="0" indent="0" algn="just" defTabSz="456847" rtl="0" eaLnBrk="0" fontAlgn="base" latinLnBrk="0" hangingPunct="0">
              <a:lnSpc>
                <a:spcPct val="100000"/>
              </a:lnSpc>
              <a:spcBef>
                <a:spcPct val="20000"/>
              </a:spcBef>
              <a:spcAft>
                <a:spcPts val="0"/>
              </a:spcAft>
              <a:buClrTx/>
              <a:buSzTx/>
              <a:buFont typeface="Arial" pitchFamily="34" charset="0"/>
              <a:buNone/>
              <a:tabLst/>
              <a:defRPr/>
            </a:pP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10</a:t>
            </a:fld>
            <a:endParaRPr lang="it-IT"/>
          </a:p>
        </p:txBody>
      </p:sp>
    </p:spTree>
    <p:extLst>
      <p:ext uri="{BB962C8B-B14F-4D97-AF65-F5344CB8AC3E}">
        <p14:creationId xmlns:p14="http://schemas.microsoft.com/office/powerpoint/2010/main" xmlns="" val="19272686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smtClean="0">
              <a:effectLst/>
            </a:endParaRPr>
          </a:p>
          <a:p>
            <a:pPr algn="l"/>
            <a:r>
              <a:rPr lang="it-IT" dirty="0" smtClean="0">
                <a:effectLst/>
              </a:rPr>
              <a:t> Si tralasciano qui le ovvie considerazioni da farsi</a:t>
            </a:r>
            <a:r>
              <a:rPr lang="it-IT" baseline="0" dirty="0" smtClean="0">
                <a:effectLst/>
              </a:rPr>
              <a:t> sulla illegittimità di adibire  a mansioni lavorative un soggetto extracomunitario, che </a:t>
            </a:r>
            <a:r>
              <a:rPr lang="it-IT" baseline="0" dirty="0" err="1" smtClean="0">
                <a:effectLst/>
              </a:rPr>
              <a:t>trovasi</a:t>
            </a:r>
            <a:r>
              <a:rPr lang="it-IT" baseline="0" dirty="0" smtClean="0">
                <a:effectLst/>
              </a:rPr>
              <a:t> sul territorio nazionale clandestinamente, ma si  considererà la condizione del </a:t>
            </a:r>
            <a:r>
              <a:rPr kumimoji="0" lang="it-IT" sz="1200" b="0" i="0" u="none" strike="noStrike" kern="1200" cap="none" spc="0" normalizeH="0" baseline="0" noProof="0" dirty="0" smtClean="0">
                <a:ln>
                  <a:noFill/>
                </a:ln>
                <a:solidFill>
                  <a:prstClr val="black"/>
                </a:solidFill>
                <a:effectLst/>
                <a:uLnTx/>
                <a:uFillTx/>
                <a:latin typeface="+mn-lt"/>
                <a:ea typeface="+mn-ea"/>
                <a:cs typeface="+mn-cs"/>
              </a:rPr>
              <a:t>lavoratore straniero extracomunitario, con contratto di lavoro regolare.</a:t>
            </a:r>
            <a:r>
              <a:rPr lang="it-IT" baseline="0" dirty="0" smtClean="0">
                <a:effectLst/>
              </a:rPr>
              <a:t> </a:t>
            </a:r>
          </a:p>
          <a:p>
            <a:pPr algn="l"/>
            <a:r>
              <a:rPr lang="it-IT" baseline="0" dirty="0" smtClean="0">
                <a:effectLst/>
              </a:rPr>
              <a:t>Bisogna immediatamente precisare che ai</a:t>
            </a:r>
            <a:r>
              <a:rPr lang="it-IT" dirty="0" smtClean="0">
                <a:effectLst/>
              </a:rPr>
              <a:t> lavoratori stranieri, comunitari ed extracomunitari, trasferiti temporaneamente oppure a tempo indeterminato a lavorare in Italia si applicano le previdenze previste dal </a:t>
            </a:r>
            <a:r>
              <a:rPr lang="it-IT" dirty="0" err="1" smtClean="0">
                <a:effectLst/>
              </a:rPr>
              <a:t>D.Lvo</a:t>
            </a:r>
            <a:r>
              <a:rPr lang="it-IT" dirty="0" smtClean="0">
                <a:effectLst/>
              </a:rPr>
              <a:t> 81/2008 </a:t>
            </a:r>
            <a:r>
              <a:rPr lang="it-IT" dirty="0" err="1" smtClean="0">
                <a:effectLst/>
              </a:rPr>
              <a:t>s.m.i.</a:t>
            </a:r>
            <a:r>
              <a:rPr lang="it-IT" dirty="0" smtClean="0">
                <a:effectLst/>
              </a:rPr>
              <a:t> così come  è previsto per i lavoratori italiani.</a:t>
            </a:r>
            <a:br>
              <a:rPr lang="it-IT" dirty="0" smtClean="0">
                <a:effectLst/>
              </a:rPr>
            </a:br>
            <a:r>
              <a:rPr lang="it-IT" dirty="0" smtClean="0">
                <a:effectLst/>
              </a:rPr>
              <a:t>Peraltro, emerge,</a:t>
            </a:r>
            <a:r>
              <a:rPr lang="it-IT" baseline="0" dirty="0" smtClean="0">
                <a:effectLst/>
              </a:rPr>
              <a:t> da dati INAIL, che </a:t>
            </a:r>
            <a:r>
              <a:rPr lang="it-IT" dirty="0" smtClean="0">
                <a:effectLst/>
              </a:rPr>
              <a:t>il tasso medio di incidenza infortunistica relativo ai lavoratori stranieri è stimato pari a circa 40 infortuni per mille occupati, superiore a quello dei lavoratori italiani (</a:t>
            </a:r>
            <a:r>
              <a:rPr lang="it-IT" baseline="0" dirty="0" smtClean="0">
                <a:effectLst/>
              </a:rPr>
              <a:t> </a:t>
            </a:r>
            <a:r>
              <a:rPr lang="it-IT" dirty="0" smtClean="0">
                <a:effectLst/>
              </a:rPr>
              <a:t>un tasso di circa 30 infortuni per mille occupati ).</a:t>
            </a:r>
          </a:p>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effectLst/>
              </a:rPr>
              <a:t>Questo è</a:t>
            </a:r>
            <a:r>
              <a:rPr lang="it-IT" baseline="0" dirty="0" smtClean="0">
                <a:effectLst/>
              </a:rPr>
              <a:t> dovuto </a:t>
            </a:r>
            <a:r>
              <a:rPr lang="it-IT" dirty="0" smtClean="0">
                <a:effectLst/>
              </a:rPr>
              <a:t>alla circostanza che i lavoratori stranieri operano,</a:t>
            </a:r>
            <a:r>
              <a:rPr lang="it-IT" baseline="0" dirty="0" smtClean="0">
                <a:effectLst/>
              </a:rPr>
              <a:t>  prevalentemente, </a:t>
            </a:r>
            <a:r>
              <a:rPr lang="it-IT" dirty="0" smtClean="0">
                <a:effectLst/>
              </a:rPr>
              <a:t>in settori ad alto rischio  ( edilizia, metallurgia, agricoltura),</a:t>
            </a:r>
            <a:r>
              <a:rPr lang="it-IT" baseline="0" dirty="0" smtClean="0">
                <a:effectLst/>
              </a:rPr>
              <a:t> come è usuale che i</a:t>
            </a:r>
            <a:r>
              <a:rPr lang="it-IT" dirty="0" smtClean="0">
                <a:effectLst/>
              </a:rPr>
              <a:t> lavoratori immigrati siano spesso disposti ad accettare turni di lavoro più pesanti e che coprono la fascia notturna.</a:t>
            </a:r>
            <a:r>
              <a:rPr lang="it-IT" baseline="0" dirty="0" smtClean="0">
                <a:effectLst/>
              </a:rPr>
              <a:t> </a:t>
            </a:r>
            <a:r>
              <a:rPr lang="it-IT" dirty="0" smtClean="0">
                <a:effectLst/>
              </a:rPr>
              <a:t>Il rischio, inoltre, è aggravato dalle difficoltà di comunicazione e comprensione sul posto di lavoro. Non è da sottacere che dalla scarsa conoscenza della lingua italiana discenda la difficoltà di comprensione delle attività di informazione, formazione e addestramento, della segnaletica, nonché della comunicazione per la gestione delle emergenze. </a:t>
            </a:r>
          </a:p>
          <a:p>
            <a:pPr algn="l"/>
            <a:r>
              <a:rPr lang="it-IT" dirty="0" smtClean="0">
                <a:effectLst/>
              </a:rPr>
              <a:t>Il Datore di lavoro quindi, nell’elaborare il Documento di valutazione dei rischi per questa tipologia di lavoratori, deve tener preliminarmente presenti</a:t>
            </a:r>
            <a:r>
              <a:rPr lang="it-IT" baseline="0" dirty="0" smtClean="0">
                <a:effectLst/>
              </a:rPr>
              <a:t> le problematiche </a:t>
            </a:r>
            <a:r>
              <a:rPr lang="it-IT" dirty="0" smtClean="0">
                <a:effectLst/>
              </a:rPr>
              <a:t>di percezione ed elaborazione del pericolo e di scelta delle modalità </a:t>
            </a:r>
            <a:r>
              <a:rPr lang="it-IT" baseline="0" dirty="0" smtClean="0">
                <a:effectLst/>
              </a:rPr>
              <a:t> di esposizione alla luce del bagaglio </a:t>
            </a:r>
            <a:r>
              <a:rPr lang="it-IT" dirty="0" smtClean="0">
                <a:effectLst/>
              </a:rPr>
              <a:t>culturale/nazionale </a:t>
            </a:r>
            <a:r>
              <a:rPr lang="it-IT" baseline="0" dirty="0" smtClean="0">
                <a:effectLst/>
              </a:rPr>
              <a:t> dello straniero: da qui ne deriva o   </a:t>
            </a:r>
            <a:r>
              <a:rPr lang="it-IT" dirty="0" smtClean="0">
                <a:effectLst/>
              </a:rPr>
              <a:t>un comportamento consapevole, diligente, prudente, oppure il suo opposto.</a:t>
            </a:r>
            <a:r>
              <a:rPr lang="it-IT" baseline="0" dirty="0" smtClean="0">
                <a:effectLst/>
              </a:rPr>
              <a:t> </a:t>
            </a:r>
          </a:p>
          <a:p>
            <a:pPr algn="l"/>
            <a:r>
              <a:rPr lang="it-IT" dirty="0" smtClean="0">
                <a:effectLst/>
              </a:rPr>
              <a:t>E’ evidente, quindi,   che le prime misure da adottarsi </a:t>
            </a:r>
            <a:r>
              <a:rPr lang="it-IT" baseline="0" dirty="0" smtClean="0">
                <a:effectLst/>
              </a:rPr>
              <a:t> siano quelle </a:t>
            </a:r>
            <a:r>
              <a:rPr lang="it-IT" dirty="0" smtClean="0">
                <a:effectLst/>
              </a:rPr>
              <a:t>finalizzate all’inserimento di tale</a:t>
            </a:r>
            <a:r>
              <a:rPr lang="it-IT" baseline="0" dirty="0" smtClean="0">
                <a:effectLst/>
              </a:rPr>
              <a:t> tipologia di</a:t>
            </a:r>
            <a:r>
              <a:rPr lang="it-IT" dirty="0" smtClean="0">
                <a:effectLst/>
              </a:rPr>
              <a:t> lavoratori,</a:t>
            </a:r>
            <a:r>
              <a:rPr lang="it-IT" baseline="0" dirty="0" smtClean="0">
                <a:effectLst/>
              </a:rPr>
              <a:t> affidando </a:t>
            </a:r>
            <a:r>
              <a:rPr lang="it-IT" dirty="0" smtClean="0">
                <a:effectLst/>
              </a:rPr>
              <a:t> inizialmente</a:t>
            </a:r>
            <a:r>
              <a:rPr lang="it-IT" baseline="0" dirty="0" smtClean="0">
                <a:effectLst/>
              </a:rPr>
              <a:t> mansioni </a:t>
            </a:r>
            <a:r>
              <a:rPr lang="it-IT" dirty="0" smtClean="0">
                <a:effectLst/>
              </a:rPr>
              <a:t>fisicamente meno faticose, oppure predisporre turni o squadre di lavoro in modo tale da farli affiancare da personale già competente, formato e consapevole dei rischi specifici.</a:t>
            </a:r>
            <a:br>
              <a:rPr lang="it-IT" dirty="0" smtClean="0">
                <a:effectLst/>
              </a:rPr>
            </a:br>
            <a:r>
              <a:rPr lang="it-IT" dirty="0" smtClean="0">
                <a:effectLst/>
              </a:rPr>
              <a:t>Come sopra accennato, spesso</a:t>
            </a:r>
            <a:r>
              <a:rPr lang="it-IT" baseline="0" dirty="0" smtClean="0">
                <a:effectLst/>
              </a:rPr>
              <a:t> </a:t>
            </a:r>
            <a:r>
              <a:rPr lang="it-IT" dirty="0" smtClean="0">
                <a:effectLst/>
              </a:rPr>
              <a:t>gli immigrati provengono da paesi nei quali l’attenzione alla prevenzione e alla sicurezza è meno sensibile rispetto a quella delle nazioni più evolute:</a:t>
            </a:r>
            <a:r>
              <a:rPr lang="it-IT" baseline="0" dirty="0" smtClean="0">
                <a:effectLst/>
              </a:rPr>
              <a:t> da qui la conseguente</a:t>
            </a:r>
            <a:r>
              <a:rPr lang="it-IT" dirty="0" smtClean="0">
                <a:effectLst/>
              </a:rPr>
              <a:t> diversa percezione del rischio legata a una minore cultura della prevenzione</a:t>
            </a:r>
            <a:r>
              <a:rPr lang="it-IT" baseline="0" dirty="0" smtClean="0">
                <a:effectLst/>
              </a:rPr>
              <a:t> </a:t>
            </a:r>
            <a:endParaRPr lang="it-IT" dirty="0" smtClean="0">
              <a:effectLst/>
            </a:endParaRPr>
          </a:p>
          <a:p>
            <a:pPr algn="l"/>
            <a:r>
              <a:rPr lang="it-IT" dirty="0" smtClean="0"/>
              <a:t>I mezzi che il datore di lavoro può adottare per migliorare le condizioni di sicurezza del lavoratore straniero sono:</a:t>
            </a:r>
          </a:p>
          <a:p>
            <a:pPr algn="l"/>
            <a:r>
              <a:rPr lang="it-IT" dirty="0" smtClean="0"/>
              <a:t>1. Comunicazione adeguata ossia informazione, formazione, addestramento, consultazione;</a:t>
            </a:r>
            <a:br>
              <a:rPr lang="it-IT" dirty="0" smtClean="0"/>
            </a:br>
            <a:r>
              <a:rPr lang="it-IT" dirty="0" smtClean="0"/>
              <a:t>2. Coinvolgimento dei lavoratori stranieri ed interazione coi colleghi italiani;</a:t>
            </a:r>
            <a:br>
              <a:rPr lang="it-IT" dirty="0" smtClean="0"/>
            </a:br>
            <a:r>
              <a:rPr lang="it-IT" dirty="0" smtClean="0"/>
              <a:t>3. Mediatori culturali/religiosi</a:t>
            </a: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solidFill>
                  <a:prstClr val="black"/>
                </a:solidFill>
              </a:rPr>
              <a:pPr>
                <a:defRPr/>
              </a:pPr>
              <a:t>55</a:t>
            </a:fld>
            <a:endParaRPr lang="it-IT">
              <a:solidFill>
                <a:prstClr val="black"/>
              </a:solidFill>
            </a:endParaRPr>
          </a:p>
        </p:txBody>
      </p:sp>
    </p:spTree>
    <p:extLst>
      <p:ext uri="{BB962C8B-B14F-4D97-AF65-F5344CB8AC3E}">
        <p14:creationId xmlns:p14="http://schemas.microsoft.com/office/powerpoint/2010/main" xmlns="" val="35335570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dirty="0" smtClean="0">
                <a:latin typeface="Arial" panose="020B0604020202020204" pitchFamily="34" charset="0"/>
                <a:cs typeface="Arial" panose="020B0604020202020204" pitchFamily="34" charset="0"/>
              </a:rPr>
              <a:t>lo Stress da Lavoro Correlato, viene definito nell’</a:t>
            </a:r>
            <a:r>
              <a:rPr lang="it-IT" sz="1200" b="0" baseline="0" dirty="0" smtClean="0">
                <a:latin typeface="Arial" panose="020B0604020202020204" pitchFamily="34" charset="0"/>
                <a:cs typeface="Arial" panose="020B0604020202020204" pitchFamily="34" charset="0"/>
              </a:rPr>
              <a:t> </a:t>
            </a:r>
            <a:r>
              <a:rPr lang="it-IT" sz="1200" dirty="0" smtClean="0">
                <a:latin typeface="Arial" panose="020B0604020202020204" pitchFamily="34" charset="0"/>
                <a:cs typeface="Arial" panose="020B0604020202020204" pitchFamily="34" charset="0"/>
              </a:rPr>
              <a:t>articolo 3 comma 1  dell'Accordo Europeo dell'8 ottobre 2004 - così come recepito dall'Accordo Interconfederale del 9 giugno 2008 - “</a:t>
            </a:r>
            <a:r>
              <a:rPr lang="it-IT" sz="1200" i="1" dirty="0" smtClean="0">
                <a:latin typeface="Arial" panose="020B0604020202020204" pitchFamily="34" charset="0"/>
                <a:cs typeface="Arial" panose="020B0604020202020204" pitchFamily="34" charset="0"/>
              </a:rPr>
              <a:t>condizione che può essere accompagnata da disturbi o disfunzioni di natura fisica, psicologica o sociale ed è conseguenza del fatto che taluni individui non si sentono in grado di corrispondere alle richieste o aspettative riposte in loro</a:t>
            </a:r>
            <a:r>
              <a:rPr lang="it-IT" sz="1200" dirty="0" smtClean="0">
                <a:latin typeface="Arial" panose="020B0604020202020204" pitchFamily="34" charset="0"/>
                <a:cs typeface="Arial" panose="020B0604020202020204" pitchFamily="34" charset="0"/>
              </a:rPr>
              <a:t>”. </a:t>
            </a:r>
            <a:endParaRPr lang="it-IT" sz="1200"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56</a:t>
            </a:fld>
            <a:endParaRPr lang="it-IT"/>
          </a:p>
        </p:txBody>
      </p:sp>
    </p:spTree>
    <p:extLst>
      <p:ext uri="{BB962C8B-B14F-4D97-AF65-F5344CB8AC3E}">
        <p14:creationId xmlns:p14="http://schemas.microsoft.com/office/powerpoint/2010/main" xmlns="" val="29120611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latin typeface="Arial" panose="020B0604020202020204" pitchFamily="34" charset="0"/>
                <a:cs typeface="Arial" panose="020B0604020202020204" pitchFamily="34" charset="0"/>
              </a:rPr>
              <a:t>L’esposizione prolungata a fattori </a:t>
            </a:r>
            <a:r>
              <a:rPr lang="it-IT" sz="1200" dirty="0" err="1" smtClean="0">
                <a:latin typeface="Arial" panose="020B0604020202020204" pitchFamily="34" charset="0"/>
                <a:cs typeface="Arial" panose="020B0604020202020204" pitchFamily="34" charset="0"/>
              </a:rPr>
              <a:t>stressogeni</a:t>
            </a:r>
            <a:r>
              <a:rPr lang="it-IT" sz="1200" dirty="0" smtClean="0">
                <a:latin typeface="Arial" panose="020B0604020202020204" pitchFamily="34" charset="0"/>
                <a:cs typeface="Arial" panose="020B0604020202020204" pitchFamily="34" charset="0"/>
              </a:rPr>
              <a:t> quali</a:t>
            </a:r>
          </a:p>
          <a:p>
            <a:pPr marL="342900" marR="0" lvl="0" indent="-342900" algn="l" defTabSz="914400" rtl="0" eaLnBrk="1" fontAlgn="base" latinLnBrk="0" hangingPunct="1">
              <a:lnSpc>
                <a:spcPct val="100000"/>
              </a:lnSpc>
              <a:spcBef>
                <a:spcPct val="20000"/>
              </a:spcBef>
              <a:spcAft>
                <a:spcPct val="0"/>
              </a:spcAft>
              <a:buClr>
                <a:srgbClr val="FFFF99"/>
              </a:buClr>
              <a:buSzTx/>
              <a:buFont typeface="Wingdings" pitchFamily="2" charset="2"/>
              <a:buBlip>
                <a:blip r:embed="rId3"/>
              </a:buBlip>
              <a:tabLst/>
              <a:defRPr/>
            </a:pPr>
            <a:r>
              <a:rPr kumimoji="0" lang="it-IT" altLang="it-IT" sz="1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a) Difficoltà di lavoro (intensità, monotonia).</a:t>
            </a:r>
          </a:p>
          <a:p>
            <a:pPr marL="342900" marR="0" lvl="0" indent="-342900" algn="l" defTabSz="914400" rtl="0" eaLnBrk="1" fontAlgn="base" latinLnBrk="0" hangingPunct="1">
              <a:lnSpc>
                <a:spcPct val="100000"/>
              </a:lnSpc>
              <a:spcBef>
                <a:spcPct val="20000"/>
              </a:spcBef>
              <a:spcAft>
                <a:spcPct val="0"/>
              </a:spcAft>
              <a:buClr>
                <a:srgbClr val="FFFF99"/>
              </a:buClr>
              <a:buSzTx/>
              <a:buFont typeface="Wingdings" pitchFamily="2" charset="2"/>
              <a:buBlip>
                <a:blip r:embed="rId3"/>
              </a:buBlip>
              <a:tabLst/>
              <a:defRPr/>
            </a:pPr>
            <a:r>
              <a:rPr kumimoji="0" lang="it-IT" altLang="it-IT" sz="1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b) Dimensioni dell'ambiente di lavoro, per es: claustrofobia, solitudine.</a:t>
            </a:r>
          </a:p>
          <a:p>
            <a:pPr marL="342900" marR="0" lvl="0" indent="-342900" algn="l" defTabSz="914400" rtl="0" eaLnBrk="1" fontAlgn="base" latinLnBrk="0" hangingPunct="1">
              <a:lnSpc>
                <a:spcPct val="100000"/>
              </a:lnSpc>
              <a:spcBef>
                <a:spcPct val="20000"/>
              </a:spcBef>
              <a:spcAft>
                <a:spcPct val="0"/>
              </a:spcAft>
              <a:buClr>
                <a:srgbClr val="FFFF99"/>
              </a:buClr>
              <a:buSzTx/>
              <a:buFont typeface="Wingdings" pitchFamily="2" charset="2"/>
              <a:buBlip>
                <a:blip r:embed="rId3"/>
              </a:buBlip>
              <a:tabLst/>
              <a:defRPr/>
            </a:pPr>
            <a:r>
              <a:rPr kumimoji="0" lang="it-IT" altLang="it-IT" sz="1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 Ambiguità del ruolo e/o situazione conflittuale.</a:t>
            </a:r>
          </a:p>
          <a:p>
            <a:pPr marL="342900" marR="0" lvl="0" indent="-342900" algn="l" defTabSz="914400" rtl="0" eaLnBrk="1" fontAlgn="base" latinLnBrk="0" hangingPunct="1">
              <a:lnSpc>
                <a:spcPct val="100000"/>
              </a:lnSpc>
              <a:spcBef>
                <a:spcPct val="20000"/>
              </a:spcBef>
              <a:spcAft>
                <a:spcPct val="0"/>
              </a:spcAft>
              <a:buClr>
                <a:srgbClr val="FFFF99"/>
              </a:buClr>
              <a:buSzTx/>
              <a:buFont typeface="Wingdings" pitchFamily="2" charset="2"/>
              <a:buBlip>
                <a:blip r:embed="rId3"/>
              </a:buBlip>
              <a:tabLst/>
              <a:defRPr/>
            </a:pPr>
            <a:r>
              <a:rPr kumimoji="0" lang="it-IT" altLang="it-IT" sz="1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d) Contributo al processo decisionale con conseguenze sul lavoro e sulle mansioni.</a:t>
            </a:r>
          </a:p>
          <a:p>
            <a:pPr marL="342900" marR="0" lvl="0" indent="-342900" algn="l" defTabSz="914400" rtl="0" eaLnBrk="1" fontAlgn="base" latinLnBrk="0" hangingPunct="1">
              <a:lnSpc>
                <a:spcPct val="100000"/>
              </a:lnSpc>
              <a:spcBef>
                <a:spcPct val="20000"/>
              </a:spcBef>
              <a:spcAft>
                <a:spcPct val="0"/>
              </a:spcAft>
              <a:buClr>
                <a:srgbClr val="FFFF99"/>
              </a:buClr>
              <a:buSzTx/>
              <a:buFont typeface="Wingdings" pitchFamily="2" charset="2"/>
              <a:buBlip>
                <a:blip r:embed="rId3"/>
              </a:buBlip>
              <a:tabLst/>
              <a:defRPr/>
            </a:pPr>
            <a:r>
              <a:rPr kumimoji="0" lang="it-IT" altLang="it-IT" sz="1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e) Lavoro molto esigente a scarso controllo.</a:t>
            </a:r>
          </a:p>
          <a:p>
            <a:pPr marL="342900" marR="0" lvl="0" indent="-342900" algn="l" defTabSz="914400" rtl="0" eaLnBrk="1" fontAlgn="base" latinLnBrk="0" hangingPunct="1">
              <a:lnSpc>
                <a:spcPct val="100000"/>
              </a:lnSpc>
              <a:spcBef>
                <a:spcPct val="20000"/>
              </a:spcBef>
              <a:spcAft>
                <a:spcPct val="0"/>
              </a:spcAft>
              <a:buClr>
                <a:srgbClr val="FFFF99"/>
              </a:buClr>
              <a:buSzTx/>
              <a:buFont typeface="Wingdings" pitchFamily="2" charset="2"/>
              <a:buBlip>
                <a:blip r:embed="rId3"/>
              </a:buBlip>
              <a:tabLst/>
              <a:defRPr/>
            </a:pPr>
            <a:r>
              <a:rPr kumimoji="0" lang="it-IT" altLang="it-IT" sz="1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f) Reazioni in caso di emergenza</a:t>
            </a:r>
          </a:p>
          <a:p>
            <a:pPr marL="0" marR="0" lvl="0" indent="0" algn="l" defTabSz="914400" rtl="0" eaLnBrk="1" fontAlgn="base" latinLnBrk="0" hangingPunct="1">
              <a:lnSpc>
                <a:spcPct val="100000"/>
              </a:lnSpc>
              <a:spcBef>
                <a:spcPct val="20000"/>
              </a:spcBef>
              <a:spcAft>
                <a:spcPct val="0"/>
              </a:spcAft>
              <a:buClr>
                <a:srgbClr val="FFFF99"/>
              </a:buClr>
              <a:buSzTx/>
              <a:buFont typeface="Wingdings" pitchFamily="2" charset="2"/>
              <a:buNone/>
              <a:tabLst/>
              <a:defRPr/>
            </a:pPr>
            <a:r>
              <a:rPr lang="it-IT" sz="1200" dirty="0" smtClean="0">
                <a:latin typeface="Arial" panose="020B0604020202020204" pitchFamily="34" charset="0"/>
                <a:cs typeface="Arial" panose="020B0604020202020204" pitchFamily="34" charset="0"/>
              </a:rPr>
              <a:t>può essere fonte di rischio per la salute dell’individuo, sia di tipo psicologico che fisico, riducendo l’efficienza sul lavoro (assenteismo, malattia, richieste di trasferimenti…).</a:t>
            </a:r>
            <a:endParaRPr kumimoji="0" lang="it-IT" altLang="it-IT" sz="1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a:p>
            <a:r>
              <a:rPr lang="it-IT" sz="1200" dirty="0" smtClean="0">
                <a:latin typeface="Arial" panose="020B0604020202020204" pitchFamily="34" charset="0"/>
                <a:cs typeface="Arial" panose="020B0604020202020204" pitchFamily="34" charset="0"/>
              </a:rPr>
              <a:t>Alcune delle </a:t>
            </a:r>
            <a:r>
              <a:rPr lang="it-IT" sz="1200" b="0" dirty="0" smtClean="0">
                <a:latin typeface="Arial" panose="020B0604020202020204" pitchFamily="34" charset="0"/>
                <a:cs typeface="Arial" panose="020B0604020202020204" pitchFamily="34" charset="0"/>
              </a:rPr>
              <a:t>categorie professionali più </a:t>
            </a:r>
            <a:r>
              <a:rPr lang="it-IT" sz="1200" b="0" baseline="0" dirty="0" smtClean="0">
                <a:latin typeface="Arial" panose="020B0604020202020204" pitchFamily="34" charset="0"/>
                <a:cs typeface="Arial" panose="020B0604020202020204" pitchFamily="34" charset="0"/>
              </a:rPr>
              <a:t> esposte allo </a:t>
            </a:r>
            <a:r>
              <a:rPr lang="it-IT" sz="1200" b="0" dirty="0" smtClean="0">
                <a:latin typeface="Arial" panose="020B0604020202020204" pitchFamily="34" charset="0"/>
                <a:cs typeface="Arial" panose="020B0604020202020204" pitchFamily="34" charset="0"/>
              </a:rPr>
              <a:t>Stress Lavoro Correlato sono</a:t>
            </a:r>
            <a:r>
              <a:rPr lang="it-IT" sz="1200" b="0" baseline="0" dirty="0" smtClean="0">
                <a:latin typeface="Arial" panose="020B0604020202020204" pitchFamily="34" charset="0"/>
                <a:cs typeface="Arial" panose="020B0604020202020204" pitchFamily="34" charset="0"/>
              </a:rPr>
              <a:t> </a:t>
            </a:r>
            <a:r>
              <a:rPr lang="it-IT" sz="1200" b="0" dirty="0" smtClean="0">
                <a:latin typeface="Arial" panose="020B0604020202020204" pitchFamily="34" charset="0"/>
                <a:cs typeface="Arial" panose="020B0604020202020204" pitchFamily="34" charset="0"/>
              </a:rPr>
              <a:t>:</a:t>
            </a:r>
          </a:p>
          <a:p>
            <a:pPr>
              <a:buFont typeface="Arial"/>
              <a:buChar char="•"/>
            </a:pPr>
            <a:r>
              <a:rPr lang="it-IT" sz="1200" b="0" dirty="0" smtClean="0">
                <a:latin typeface="Arial" panose="020B0604020202020204" pitchFamily="34" charset="0"/>
                <a:cs typeface="Arial" panose="020B0604020202020204" pitchFamily="34" charset="0"/>
              </a:rPr>
              <a:t>Medici: sottoposti a forte responsabilità legate ad eventuali decisioni sbagliate che possono avere effetti anche gravi sulla salute delle persone;</a:t>
            </a:r>
          </a:p>
          <a:p>
            <a:pPr>
              <a:buFont typeface="Arial"/>
              <a:buChar char="•"/>
            </a:pPr>
            <a:r>
              <a:rPr lang="it-IT" sz="1200" b="0" dirty="0" smtClean="0">
                <a:latin typeface="Arial" panose="020B0604020202020204" pitchFamily="34" charset="0"/>
                <a:cs typeface="Arial" panose="020B0604020202020204" pitchFamily="34" charset="0"/>
              </a:rPr>
              <a:t>Infermieri: per l’elevato rischio del fenomeno da </a:t>
            </a:r>
            <a:r>
              <a:rPr lang="it-IT" sz="1200" b="0" dirty="0" err="1" smtClean="0">
                <a:latin typeface="Arial" panose="020B0604020202020204" pitchFamily="34" charset="0"/>
                <a:cs typeface="Arial" panose="020B0604020202020204" pitchFamily="34" charset="0"/>
              </a:rPr>
              <a:t>Burn</a:t>
            </a:r>
            <a:r>
              <a:rPr lang="it-IT" sz="1200" b="0" dirty="0" smtClean="0">
                <a:latin typeface="Arial" panose="020B0604020202020204" pitchFamily="34" charset="0"/>
                <a:cs typeface="Arial" panose="020B0604020202020204" pitchFamily="34" charset="0"/>
              </a:rPr>
              <a:t>-Out come diventa anche causa</a:t>
            </a:r>
            <a:r>
              <a:rPr lang="it-IT" sz="1200" b="0" baseline="0" dirty="0" smtClean="0">
                <a:latin typeface="Arial" panose="020B0604020202020204" pitchFamily="34" charset="0"/>
                <a:cs typeface="Arial" panose="020B0604020202020204" pitchFamily="34" charset="0"/>
              </a:rPr>
              <a:t> </a:t>
            </a:r>
            <a:r>
              <a:rPr lang="it-IT" sz="1200" b="0" dirty="0" smtClean="0">
                <a:latin typeface="Arial" panose="020B0604020202020204" pitchFamily="34" charset="0"/>
                <a:cs typeface="Arial" panose="020B0604020202020204" pitchFamily="34" charset="0"/>
              </a:rPr>
              <a:t>di stress da lavoro correlato;</a:t>
            </a:r>
          </a:p>
          <a:p>
            <a:pPr>
              <a:buFont typeface="Arial"/>
              <a:buChar char="•"/>
            </a:pPr>
            <a:r>
              <a:rPr lang="it-IT" sz="1200" b="0" dirty="0" smtClean="0">
                <a:latin typeface="Arial" panose="020B0604020202020204" pitchFamily="34" charset="0"/>
                <a:cs typeface="Arial" panose="020B0604020202020204" pitchFamily="34" charset="0"/>
              </a:rPr>
              <a:t>Polizia: soprattutto il personale operativo esposto a rischi quotidiani di aggressione ed esposti a situazioni di disagio sociale con potenziale impatto psicologico molto significativo;</a:t>
            </a:r>
          </a:p>
          <a:p>
            <a:pPr>
              <a:buFont typeface="Arial"/>
              <a:buChar char="•"/>
            </a:pPr>
            <a:r>
              <a:rPr lang="it-IT" sz="1200" b="0" dirty="0" smtClean="0">
                <a:latin typeface="Arial" panose="020B0604020202020204" pitchFamily="34" charset="0"/>
                <a:cs typeface="Arial" panose="020B0604020202020204" pitchFamily="34" charset="0"/>
              </a:rPr>
              <a:t>Assistenti Sociali: è elevato il rischio della sindrome da </a:t>
            </a:r>
            <a:r>
              <a:rPr lang="it-IT" sz="1200" b="0" dirty="0" err="1" smtClean="0">
                <a:latin typeface="Arial" panose="020B0604020202020204" pitchFamily="34" charset="0"/>
                <a:cs typeface="Arial" panose="020B0604020202020204" pitchFamily="34" charset="0"/>
              </a:rPr>
              <a:t>Burn</a:t>
            </a:r>
            <a:r>
              <a:rPr lang="it-IT" sz="1200" b="0" dirty="0" smtClean="0">
                <a:latin typeface="Arial" panose="020B0604020202020204" pitchFamily="34" charset="0"/>
                <a:cs typeface="Arial" panose="020B0604020202020204" pitchFamily="34" charset="0"/>
              </a:rPr>
              <a:t>-Out, associata all’esposizione a fenomeni di disagio sociale e familiare:</a:t>
            </a:r>
            <a:r>
              <a:rPr lang="it-IT" sz="1200" b="0" baseline="0" dirty="0" smtClean="0">
                <a:latin typeface="Arial" panose="020B0604020202020204" pitchFamily="34" charset="0"/>
                <a:cs typeface="Arial" panose="020B0604020202020204" pitchFamily="34" charset="0"/>
              </a:rPr>
              <a:t> da qui </a:t>
            </a:r>
            <a:r>
              <a:rPr lang="it-IT" sz="1200" b="0" dirty="0" smtClean="0">
                <a:latin typeface="Arial" panose="020B0604020202020204" pitchFamily="34" charset="0"/>
                <a:cs typeface="Arial" panose="020B0604020202020204" pitchFamily="34" charset="0"/>
              </a:rPr>
              <a:t>la sensazione di sentirsi inefficaci;</a:t>
            </a:r>
          </a:p>
          <a:p>
            <a:pPr>
              <a:buFont typeface="Arial"/>
              <a:buChar char="•"/>
            </a:pPr>
            <a:r>
              <a:rPr lang="it-IT" sz="1200" b="0" dirty="0" smtClean="0">
                <a:latin typeface="Arial" panose="020B0604020202020204" pitchFamily="34" charset="0"/>
                <a:cs typeface="Arial" panose="020B0604020202020204" pitchFamily="34" charset="0"/>
              </a:rPr>
              <a:t>Insegnanti: forte esposizione a stress da divario generazionale, con difficoltà a relazionarsi con un elevato ed eterogeneo numero di studenti in età giovanile;</a:t>
            </a: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57</a:t>
            </a:fld>
            <a:endParaRPr lang="it-IT"/>
          </a:p>
        </p:txBody>
      </p:sp>
    </p:spTree>
    <p:extLst>
      <p:ext uri="{BB962C8B-B14F-4D97-AF65-F5344CB8AC3E}">
        <p14:creationId xmlns:p14="http://schemas.microsoft.com/office/powerpoint/2010/main" xmlns="" val="29120611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2800" b="0" i="0" u="none" strike="noStrike" kern="1200" cap="none" spc="0" normalizeH="0" baseline="0" noProof="0" dirty="0" smtClean="0">
                <a:ln>
                  <a:noFill/>
                </a:ln>
                <a:solidFill>
                  <a:prstClr val="black"/>
                </a:solidFill>
                <a:effectLst/>
                <a:uLnTx/>
                <a:uFillTx/>
                <a:latin typeface="+mn-lt"/>
                <a:ea typeface="+mn-ea"/>
                <a:cs typeface="+mn-cs"/>
              </a:rPr>
              <a:t> </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 opportuno distinguere la sindrome  da Stress Lavoro Correlato, dal </a:t>
            </a:r>
            <a:r>
              <a:rPr kumimoji="0" lang="it-IT"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Mobbing</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e dal </a:t>
            </a:r>
            <a:r>
              <a:rPr kumimoji="0" lang="it-IT" sz="12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Burn</a:t>
            </a:r>
            <a:r>
              <a:rPr kumimoji="0" lang="it-IT"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-Out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it-IT"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0" fontAlgn="base" latinLnBrk="0" hangingPunct="0">
              <a:lnSpc>
                <a:spcPct val="100000"/>
              </a:lnSpc>
              <a:spcBef>
                <a:spcPct val="30000"/>
              </a:spcBef>
              <a:spcAft>
                <a:spcPct val="0"/>
              </a:spcAft>
              <a:buClrTx/>
              <a:buSzTx/>
              <a:buFont typeface="Wingdings" panose="05000000000000000000" pitchFamily="2" charset="2"/>
              <a:buChar char="q"/>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Il</a:t>
            </a:r>
            <a:r>
              <a:rPr kumimoji="0" lang="it-IT"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Mobbing : </a:t>
            </a:r>
            <a:r>
              <a:rPr kumimoji="0" lang="it-IT" sz="12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persecuzione sistematica messa in atto da una o più persone allo scopo di danneggiare chi ne è vittima fino alla perdita del lavoro</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Se dunque i possibili rischi soprattutto a livello psicologico possono risultare analoghi, è evidente che  nello Stress manca la  pervicace intenzionalità  di danneggiare che è invece presente nel mobbing.</a:t>
            </a:r>
          </a:p>
          <a:p>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Il  </a:t>
            </a:r>
            <a:r>
              <a:rPr kumimoji="0" lang="it-IT" sz="12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Burn</a:t>
            </a:r>
            <a:r>
              <a:rPr kumimoji="0" lang="it-IT"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-Out ( « bruciarsi «)</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2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esito patologico di un processo </a:t>
            </a:r>
            <a:r>
              <a:rPr kumimoji="0" lang="it-IT" sz="12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stressogeno</a:t>
            </a:r>
            <a:r>
              <a:rPr kumimoji="0" lang="it-IT" sz="12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che colpisce le persone che esercitano professioni d’aiuto, qualora queste non rispondano in maniera adeguata ai carichi eccessivi di stress che il loro lavoro li porta ad assumere</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Questo fenomeno è il risultato patologico di una componente di fattori di stress e di reazioni soggettive che colpisce solo quelle professioni rivolte ad aiutare altre persone (medici, infermieri, avvocati, sacerdoti…) e che porta il soggetto a “bruciarsi” attraverso un meccanismo di eccessiva immedesimazione nei confronti degli individui oggetto della attività professionale, facendosi carico in prima persona dei loro problemi e non riuscendo quindi più a discernere tra la loro vita e quella propria.</a:t>
            </a:r>
            <a:r>
              <a:rPr lang="it-IT" sz="1200" dirty="0" smtClean="0">
                <a:latin typeface="Arial" panose="020B0604020202020204" pitchFamily="34" charset="0"/>
                <a:cs typeface="Arial" panose="020B0604020202020204" pitchFamily="34" charset="0"/>
              </a:rPr>
              <a:t> </a:t>
            </a:r>
          </a:p>
          <a:p>
            <a:r>
              <a:rPr lang="it-IT" sz="1200" dirty="0" smtClean="0">
                <a:latin typeface="Arial" panose="020B0604020202020204" pitchFamily="34" charset="0"/>
                <a:cs typeface="Arial" panose="020B0604020202020204" pitchFamily="34" charset="0"/>
              </a:rPr>
              <a:t>La</a:t>
            </a:r>
            <a:r>
              <a:rPr lang="it-IT" sz="1200" baseline="0" dirty="0" smtClean="0">
                <a:latin typeface="Arial" panose="020B0604020202020204" pitchFamily="34" charset="0"/>
                <a:cs typeface="Arial" panose="020B0604020202020204" pitchFamily="34" charset="0"/>
              </a:rPr>
              <a:t> patologia del </a:t>
            </a:r>
            <a:r>
              <a:rPr lang="it-IT" sz="1200" dirty="0" smtClean="0">
                <a:latin typeface="Arial" panose="020B0604020202020204" pitchFamily="34" charset="0"/>
                <a:cs typeface="Arial" panose="020B0604020202020204" pitchFamily="34" charset="0"/>
              </a:rPr>
              <a:t> </a:t>
            </a:r>
            <a:r>
              <a:rPr lang="it-IT" sz="1200" dirty="0" err="1" smtClean="0">
                <a:latin typeface="Arial" panose="020B0604020202020204" pitchFamily="34" charset="0"/>
                <a:cs typeface="Arial" panose="020B0604020202020204" pitchFamily="34" charset="0"/>
              </a:rPr>
              <a:t>Burn.out</a:t>
            </a:r>
            <a:r>
              <a:rPr lang="it-IT" sz="1200" dirty="0" smtClean="0">
                <a:latin typeface="Arial" panose="020B0604020202020204" pitchFamily="34" charset="0"/>
                <a:cs typeface="Arial" panose="020B0604020202020204" pitchFamily="34" charset="0"/>
              </a:rPr>
              <a:t> si </a:t>
            </a:r>
            <a:r>
              <a:rPr lang="it-IT" sz="1200" baseline="0" dirty="0" smtClean="0">
                <a:latin typeface="Arial" panose="020B0604020202020204" pitchFamily="34" charset="0"/>
                <a:cs typeface="Arial" panose="020B0604020202020204" pitchFamily="34" charset="0"/>
              </a:rPr>
              <a:t> sviluppa attraverso tre fasi:</a:t>
            </a:r>
          </a:p>
          <a:p>
            <a:r>
              <a:rPr lang="it-IT" sz="1200" i="0" baseline="0" dirty="0" smtClean="0">
                <a:latin typeface="Arial" panose="020B0604020202020204" pitchFamily="34" charset="0"/>
                <a:cs typeface="Arial" panose="020B0604020202020204" pitchFamily="34" charset="0"/>
              </a:rPr>
              <a:t>Dopo un iniziale </a:t>
            </a:r>
            <a:r>
              <a:rPr lang="it-IT" sz="1200" i="1" dirty="0" smtClean="0">
                <a:latin typeface="Arial" panose="020B0604020202020204" pitchFamily="34" charset="0"/>
                <a:cs typeface="Arial" panose="020B0604020202020204" pitchFamily="34" charset="0"/>
              </a:rPr>
              <a:t>entusiasmo idealistico</a:t>
            </a:r>
            <a:r>
              <a:rPr lang="it-IT" sz="1200" dirty="0" smtClean="0">
                <a:latin typeface="Arial" panose="020B0604020202020204" pitchFamily="34" charset="0"/>
                <a:cs typeface="Arial" panose="020B0604020202020204" pitchFamily="34" charset="0"/>
              </a:rPr>
              <a:t> che spinge il soggetto a scegliere un lavoro di tipo assistenziale</a:t>
            </a:r>
            <a:r>
              <a:rPr lang="it-IT" sz="1200" baseline="0" dirty="0" smtClean="0">
                <a:latin typeface="Arial" panose="020B0604020202020204" pitchFamily="34" charset="0"/>
                <a:cs typeface="Arial" panose="020B0604020202020204" pitchFamily="34" charset="0"/>
              </a:rPr>
              <a:t> , si </a:t>
            </a:r>
            <a:r>
              <a:rPr lang="it-IT" sz="1200" baseline="0" dirty="0" err="1" smtClean="0">
                <a:latin typeface="Arial" panose="020B0604020202020204" pitchFamily="34" charset="0"/>
                <a:cs typeface="Arial" panose="020B0604020202020204" pitchFamily="34" charset="0"/>
              </a:rPr>
              <a:t>verfica</a:t>
            </a:r>
            <a:r>
              <a:rPr lang="it-IT" sz="1200" baseline="0" dirty="0" smtClean="0">
                <a:latin typeface="Arial" panose="020B0604020202020204" pitchFamily="34" charset="0"/>
                <a:cs typeface="Arial" panose="020B0604020202020204" pitchFamily="34" charset="0"/>
              </a:rPr>
              <a:t> il </a:t>
            </a:r>
            <a:r>
              <a:rPr lang="it-IT" sz="1200" baseline="0" dirty="0" err="1" smtClean="0">
                <a:latin typeface="Arial" panose="020B0604020202020204" pitchFamily="34" charset="0"/>
                <a:cs typeface="Arial" panose="020B0604020202020204" pitchFamily="34" charset="0"/>
              </a:rPr>
              <a:t>burn</a:t>
            </a:r>
            <a:r>
              <a:rPr lang="it-IT" sz="1200" baseline="0" dirty="0" smtClean="0">
                <a:latin typeface="Arial" panose="020B0604020202020204" pitchFamily="34" charset="0"/>
                <a:cs typeface="Arial" panose="020B0604020202020204" pitchFamily="34" charset="0"/>
              </a:rPr>
              <a:t>-out quando intervengono:</a:t>
            </a:r>
            <a:endParaRPr lang="it-IT" sz="12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it-IT" sz="1200" i="1" dirty="0" smtClean="0">
                <a:latin typeface="Arial" panose="020B0604020202020204" pitchFamily="34" charset="0"/>
                <a:cs typeface="Arial" panose="020B0604020202020204" pitchFamily="34" charset="0"/>
              </a:rPr>
              <a:t>stagnazione</a:t>
            </a:r>
            <a:r>
              <a:rPr lang="it-IT" sz="1200" i="0" baseline="0" dirty="0" smtClean="0">
                <a:latin typeface="Arial" panose="020B0604020202020204" pitchFamily="34" charset="0"/>
                <a:cs typeface="Arial" panose="020B0604020202020204" pitchFamily="34" charset="0"/>
              </a:rPr>
              <a:t> : la sottoposizione </a:t>
            </a:r>
            <a:r>
              <a:rPr lang="it-IT" sz="1200" dirty="0" smtClean="0">
                <a:latin typeface="Arial" panose="020B0604020202020204" pitchFamily="34" charset="0"/>
                <a:cs typeface="Arial" panose="020B0604020202020204" pitchFamily="34" charset="0"/>
              </a:rPr>
              <a:t>a carichi di lavoro e di stress eccessivi, spinge il soggetto a rendersi conto di come le sue aspettative non coincidano con la realtà lavorativa. L'entusiasmo, l'interesse ed il senso di gratificazione legati alla professione iniziano a diminuire.</a:t>
            </a:r>
          </a:p>
          <a:p>
            <a:pPr marL="457200" indent="-457200">
              <a:buFont typeface="Arial" panose="020B0604020202020204" pitchFamily="34" charset="0"/>
              <a:buChar char="•"/>
            </a:pPr>
            <a:r>
              <a:rPr lang="it-IT" sz="1200" i="1" dirty="0" smtClean="0">
                <a:latin typeface="Arial" panose="020B0604020202020204" pitchFamily="34" charset="0"/>
                <a:cs typeface="Arial" panose="020B0604020202020204" pitchFamily="34" charset="0"/>
              </a:rPr>
              <a:t>frustrazione</a:t>
            </a:r>
            <a:r>
              <a:rPr lang="it-IT" sz="1200" dirty="0" smtClean="0">
                <a:latin typeface="Arial" panose="020B0604020202020204" pitchFamily="34" charset="0"/>
                <a:cs typeface="Arial" panose="020B0604020202020204" pitchFamily="34" charset="0"/>
              </a:rPr>
              <a:t>) il soggetto avverte sentimenti di inutilità, di inadeguatezza, di insoddisfazione, uniti alla percezione di essere sfruttato, oberato di lavoro e poco apprezzato; spesso tende a mettere in atto comportamenti di fuga dall'ambiente lavorativo, ed eventualmente atteggiamenti aggressivi verso gli altri o verso se stesso.</a:t>
            </a:r>
          </a:p>
          <a:p>
            <a:pPr marL="457200" indent="-457200">
              <a:buFont typeface="Arial" panose="020B0604020202020204" pitchFamily="34" charset="0"/>
              <a:buChar char="•"/>
            </a:pPr>
            <a:r>
              <a:rPr lang="it-IT" sz="1200" i="1" dirty="0" smtClean="0">
                <a:latin typeface="Arial" panose="020B0604020202020204" pitchFamily="34" charset="0"/>
                <a:cs typeface="Arial" panose="020B0604020202020204" pitchFamily="34" charset="0"/>
              </a:rPr>
              <a:t>apatia: </a:t>
            </a:r>
            <a:r>
              <a:rPr lang="it-IT" sz="1200" i="0" dirty="0" smtClean="0">
                <a:latin typeface="Arial" panose="020B0604020202020204" pitchFamily="34" charset="0"/>
                <a:cs typeface="Arial" panose="020B0604020202020204" pitchFamily="34" charset="0"/>
              </a:rPr>
              <a:t>il soggetto perde completamente interesse al proprio lavoro</a:t>
            </a:r>
            <a:r>
              <a:rPr lang="it-IT" sz="1200" i="0" baseline="0" dirty="0" smtClean="0">
                <a:latin typeface="Arial" panose="020B0604020202020204" pitchFamily="34" charset="0"/>
                <a:cs typeface="Arial" panose="020B0604020202020204" pitchFamily="34" charset="0"/>
              </a:rPr>
              <a:t> e </a:t>
            </a:r>
            <a:r>
              <a:rPr lang="it-IT" sz="1200" dirty="0" smtClean="0">
                <a:latin typeface="Arial" panose="020B0604020202020204" pitchFamily="34" charset="0"/>
                <a:cs typeface="Arial" panose="020B0604020202020204" pitchFamily="34" charset="0"/>
              </a:rPr>
              <a:t>subentra l'indifferenza, fino ad una vera e propria "morte professionale".</a:t>
            </a:r>
          </a:p>
          <a:p>
            <a:pPr marL="457200" marR="0" lvl="0" indent="-457200" algn="l" defTabSz="914400" rtl="0" eaLnBrk="0" fontAlgn="base" latinLnBrk="0" hangingPunct="0">
              <a:lnSpc>
                <a:spcPct val="100000"/>
              </a:lnSpc>
              <a:spcBef>
                <a:spcPct val="30000"/>
              </a:spcBef>
              <a:spcAft>
                <a:spcPct val="0"/>
              </a:spcAft>
              <a:buClrTx/>
              <a:buSzTx/>
              <a:buFont typeface="Wingdings" panose="05000000000000000000" pitchFamily="2" charset="2"/>
              <a:buChar char="q"/>
              <a:tabLst/>
              <a:defRPr/>
            </a:pP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lang="it-IT" sz="1200"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58</a:t>
            </a:fld>
            <a:endParaRPr lang="it-IT"/>
          </a:p>
        </p:txBody>
      </p:sp>
    </p:spTree>
    <p:extLst>
      <p:ext uri="{BB962C8B-B14F-4D97-AF65-F5344CB8AC3E}">
        <p14:creationId xmlns:p14="http://schemas.microsoft.com/office/powerpoint/2010/main" xmlns="" val="39945503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kumimoji="0" lang="it-IT" altLang="it-IT" sz="2400" b="0" i="0" u="none" strike="noStrike" kern="1200" cap="none" spc="0" normalizeH="0" baseline="0" noProof="0" dirty="0" smtClean="0">
              <a:ln>
                <a:noFill/>
              </a:ln>
              <a:solidFill>
                <a:srgbClr val="800000"/>
              </a:solidFill>
              <a:effectLst/>
              <a:uLnTx/>
              <a:uFillTx/>
              <a:latin typeface="Arial" pitchFamily="34" charset="0"/>
              <a:ea typeface="+mn-ea"/>
              <a:cs typeface="Arial"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59</a:t>
            </a:fld>
            <a:endParaRPr lang="it-IT"/>
          </a:p>
        </p:txBody>
      </p:sp>
    </p:spTree>
    <p:extLst>
      <p:ext uri="{BB962C8B-B14F-4D97-AF65-F5344CB8AC3E}">
        <p14:creationId xmlns:p14="http://schemas.microsoft.com/office/powerpoint/2010/main" xmlns="" val="35311084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latin typeface="Arial" panose="020B0604020202020204" pitchFamily="34" charset="0"/>
                <a:cs typeface="Arial" panose="020B0604020202020204" pitchFamily="34" charset="0"/>
              </a:rPr>
              <a:t>Valutazione dei rischi e Documento di Valutazione dei Rischi in ambiente lavorativo scolastico non differiscono,</a:t>
            </a:r>
            <a:r>
              <a:rPr lang="it-IT" sz="1200" baseline="0" dirty="0" smtClean="0">
                <a:latin typeface="Arial" panose="020B0604020202020204" pitchFamily="34" charset="0"/>
                <a:cs typeface="Arial" panose="020B0604020202020204" pitchFamily="34" charset="0"/>
              </a:rPr>
              <a:t> ovviamente, da quanto è disposto per gli altri ambienti di lavoro.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Il prodotto che viene fornito dall’azienda scuola è il «SAPERE», per cui, come avviene per le imprese di oggi che, in considerazione del particolare contesto socio-economico in cui viviamo, soltanto se si dimostrano costantemente in evoluzione e garantiscono servizi/prestazioni migliori possono sopravvivere e ottenere di conseguenza riconoscimenti e prestigio, anche per nella Scuola bisogna tenere presenti: </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it-IT"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condizioni di fornitura  </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it-IT"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servizi di assistenza</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it-IT"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personalizzazione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it-IT"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livelli di SICUREZZA  in termini di prevenzione e protezione che si vogliono raggiungere nella  produzione del </a:t>
            </a:r>
            <a:r>
              <a:rPr kumimoji="0" lang="it-IT" sz="1200" b="0" i="1"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SAPERE </a:t>
            </a:r>
            <a:endParaRPr kumimoji="0" lang="it-IT"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it-IT" b="0" dirty="0" smtClean="0"/>
              <a:t> </a:t>
            </a:r>
            <a:endParaRPr kumimoji="0" lang="it-IT" altLang="it-IT" sz="2400" b="0" i="0" u="none" strike="noStrike" kern="1200" cap="none" spc="0" normalizeH="0" baseline="0" noProof="0" dirty="0" smtClean="0">
              <a:ln>
                <a:noFill/>
              </a:ln>
              <a:solidFill>
                <a:srgbClr val="800000"/>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400" b="1" i="0" u="none" strike="noStrike" kern="1200" cap="none" spc="0" normalizeH="0" baseline="0" noProof="0" dirty="0" smtClean="0">
                <a:ln>
                  <a:noFill/>
                </a:ln>
                <a:solidFill>
                  <a:srgbClr val="800000"/>
                </a:solidFill>
                <a:effectLst/>
                <a:uLnTx/>
                <a:uFillTx/>
                <a:latin typeface="Arial" pitchFamily="34" charset="0"/>
                <a:ea typeface="+mn-ea"/>
                <a:cs typeface="Arial" pitchFamily="34" charset="0"/>
              </a:rPr>
              <a:t> </a:t>
            </a:r>
            <a:endParaRPr kumimoji="0" lang="it-IT" altLang="it-IT" sz="2400" b="0" i="0" u="none" strike="noStrike" kern="1200" cap="none" spc="0" normalizeH="0" baseline="0" noProof="0" dirty="0" smtClean="0">
              <a:ln>
                <a:noFill/>
              </a:ln>
              <a:solidFill>
                <a:srgbClr val="800000"/>
              </a:solidFill>
              <a:effectLst/>
              <a:uLnTx/>
              <a:uFillTx/>
              <a:latin typeface="Arial" pitchFamily="34" charset="0"/>
              <a:ea typeface="+mn-ea"/>
              <a:cs typeface="Arial"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60</a:t>
            </a:fld>
            <a:endParaRPr lang="it-IT"/>
          </a:p>
        </p:txBody>
      </p:sp>
    </p:spTree>
    <p:extLst>
      <p:ext uri="{BB962C8B-B14F-4D97-AF65-F5344CB8AC3E}">
        <p14:creationId xmlns:p14="http://schemas.microsoft.com/office/powerpoint/2010/main" xmlns="" val="35311084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b="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Bisogna, però tenere presente che la sicurezza a scuola, malgrado lo stato di degrado di molti edifici, non si esaurisce nelle situazioni di rischio connesse alla  </a:t>
            </a:r>
            <a:r>
              <a:rPr lang="it-IT" dirty="0" smtClean="0">
                <a:solidFill>
                  <a:schemeClr val="tx1"/>
                </a:solidFill>
                <a:hlinkClick r:id="rId3" tooltip="Edilizia scolastica: cosa bisogna fare urgentemente"/>
              </a:rPr>
              <a:t>vulnerabilità degli edifici scolastici</a:t>
            </a:r>
            <a:r>
              <a:rPr lang="it-IT" dirty="0" smtClean="0">
                <a:solidFill>
                  <a:schemeClr val="tx1"/>
                </a:solidFill>
              </a:rPr>
              <a:t> </a:t>
            </a:r>
            <a:r>
              <a:rPr lang="it-IT" dirty="0" smtClean="0"/>
              <a:t>o alle questioni inerenti la sicurezza strutturale, igienica e impiantistica. </a:t>
            </a:r>
          </a:p>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Infatti</a:t>
            </a:r>
            <a:r>
              <a:rPr lang="it-IT" baseline="0" dirty="0" smtClean="0"/>
              <a:t> nella scuola, più che in ogni altro ambiente di lavoro è necessario, se non inderogabile, introdurre la cultura della sicurezza </a:t>
            </a:r>
            <a:r>
              <a:rPr lang="it-IT" dirty="0" smtClean="0"/>
              <a:t>scuola in quanto vi è la presenza determinante del « rischio minori « per cui  è necessario agire anche sui comportamenti messi in atto nelle attività d’aula e di laboratorio, negli spostamenti nei corridoi e sulle scale, nelle attività fisica in palestra e all’aperto, nelle attività ludiche e ricreative, nelle mense</a:t>
            </a:r>
            <a:r>
              <a:rPr lang="it-IT" baseline="0" dirty="0" smtClean="0"/>
              <a:t> ecc..</a:t>
            </a: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61</a:t>
            </a:fld>
            <a:endParaRPr lang="it-IT"/>
          </a:p>
        </p:txBody>
      </p:sp>
    </p:spTree>
    <p:extLst>
      <p:ext uri="{BB962C8B-B14F-4D97-AF65-F5344CB8AC3E}">
        <p14:creationId xmlns:p14="http://schemas.microsoft.com/office/powerpoint/2010/main" xmlns="" val="35311084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dirty="0" smtClean="0">
                <a:latin typeface="Arial" panose="020B0604020202020204" pitchFamily="34" charset="0"/>
                <a:cs typeface="Arial" panose="020B0604020202020204" pitchFamily="34" charset="0"/>
              </a:rPr>
              <a:t>Infatti</a:t>
            </a:r>
            <a:r>
              <a:rPr lang="it-IT" sz="1200" baseline="0" dirty="0" smtClean="0">
                <a:latin typeface="Arial" panose="020B0604020202020204" pitchFamily="34" charset="0"/>
                <a:cs typeface="Arial" panose="020B0604020202020204" pitchFamily="34" charset="0"/>
              </a:rPr>
              <a:t> m</a:t>
            </a:r>
            <a:r>
              <a:rPr lang="it-IT" sz="1200" dirty="0" smtClean="0">
                <a:latin typeface="Arial" panose="020B0604020202020204" pitchFamily="34" charset="0"/>
                <a:cs typeface="Arial" panose="020B0604020202020204" pitchFamily="34" charset="0"/>
              </a:rPr>
              <a:t>olti dei rischi presenti nell’ambiente scolastico possono essere eliminati o ridotti attraverso  una efficace cultura della sicurezza che imporrà l’adozione di un  modello di organizzazione di un sistema di gestione della sicurezza</a:t>
            </a:r>
            <a:r>
              <a:rPr lang="it-IT" sz="1200" baseline="0" dirty="0" smtClean="0">
                <a:latin typeface="Arial" panose="020B0604020202020204" pitchFamily="34" charset="0"/>
                <a:cs typeface="Arial" panose="020B0604020202020204" pitchFamily="34" charset="0"/>
              </a:rPr>
              <a:t> attraverso cui sarà garantita </a:t>
            </a:r>
            <a:r>
              <a:rPr lang="it-IT" sz="1200" dirty="0" smtClean="0">
                <a:latin typeface="Arial" panose="020B0604020202020204" pitchFamily="34" charset="0"/>
                <a:cs typeface="Arial" panose="020B0604020202020204" pitchFamily="34" charset="0"/>
              </a:rPr>
              <a:t> l’erogazione di specifici percorsi formativi a tutte le componenti scolastiche, compresi gli studenti, e la programmazione di specifiche attività di promozione della sicurezza. </a:t>
            </a:r>
          </a:p>
          <a:p>
            <a:r>
              <a:rPr lang="it-IT" sz="1200" baseline="0" dirty="0" smtClean="0">
                <a:latin typeface="Arial" panose="020B0604020202020204" pitchFamily="34" charset="0"/>
                <a:cs typeface="Arial" panose="020B0604020202020204" pitchFamily="34" charset="0"/>
              </a:rPr>
              <a:t> Soltanto  con queste modalità si potrà nella scuola bisogna  raggiungere la finalità cui tende una vera  valutazione del rischio:</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it-IT" altLang="it-IT" sz="1200" b="0" i="0" u="none" strike="noStrike" kern="1200" cap="none" spc="0" normalizeH="0" baseline="0" noProof="0" dirty="0" smtClean="0">
                <a:ln>
                  <a:noFill/>
                </a:ln>
                <a:solidFill>
                  <a:srgbClr val="800000"/>
                </a:solidFill>
                <a:effectLst/>
                <a:uLnTx/>
                <a:uFillTx/>
                <a:latin typeface="Arial" pitchFamily="34" charset="0"/>
                <a:ea typeface="+mn-ea"/>
                <a:cs typeface="Arial" pitchFamily="34" charset="0"/>
              </a:rPr>
              <a:t>RIDURRE i rischi;</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it-IT" altLang="it-IT" sz="1200" b="0" i="0" u="none" strike="noStrike" kern="1200" cap="none" spc="0" normalizeH="0" baseline="0" noProof="0" dirty="0" smtClean="0">
                <a:ln>
                  <a:noFill/>
                </a:ln>
                <a:solidFill>
                  <a:srgbClr val="800000"/>
                </a:solidFill>
                <a:effectLst/>
                <a:uLnTx/>
                <a:uFillTx/>
                <a:latin typeface="Arial" pitchFamily="34" charset="0"/>
                <a:ea typeface="+mn-ea"/>
                <a:cs typeface="Arial" pitchFamily="34" charset="0"/>
              </a:rPr>
              <a:t>SOSTITUIRE ciò che è pericoloso con ciò che non lo è o lo è meno;</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it-IT" altLang="it-IT" sz="1200" b="0" i="0" u="none" strike="noStrike" kern="1200" cap="none" spc="0" normalizeH="0" baseline="0" noProof="0" dirty="0" smtClean="0">
                <a:ln>
                  <a:noFill/>
                </a:ln>
                <a:solidFill>
                  <a:srgbClr val="800000"/>
                </a:solidFill>
                <a:effectLst/>
                <a:uLnTx/>
                <a:uFillTx/>
                <a:latin typeface="Arial" pitchFamily="34" charset="0"/>
                <a:ea typeface="+mn-ea"/>
                <a:cs typeface="Arial" pitchFamily="34" charset="0"/>
              </a:rPr>
              <a:t>PREVENIRE i rischi alla fonte;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it-IT" altLang="it-IT" sz="1200" b="0" i="0" u="none" strike="noStrike" kern="1200" cap="none" spc="0" normalizeH="0" baseline="0" noProof="0" dirty="0" smtClean="0">
                <a:ln>
                  <a:noFill/>
                </a:ln>
                <a:solidFill>
                  <a:srgbClr val="800000"/>
                </a:solidFill>
                <a:effectLst/>
                <a:uLnTx/>
                <a:uFillTx/>
                <a:latin typeface="Arial" pitchFamily="34" charset="0"/>
                <a:ea typeface="+mn-ea"/>
                <a:cs typeface="Arial" pitchFamily="34" charset="0"/>
              </a:rPr>
              <a:t>APPLICARE provvedimenti collettivi di protezione piuttosto che individuali;</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it-IT" altLang="it-IT" sz="1200" b="0" i="0" u="none" strike="noStrike" kern="1200" cap="none" spc="0" normalizeH="0" baseline="0" noProof="0" dirty="0" smtClean="0">
                <a:ln>
                  <a:noFill/>
                </a:ln>
                <a:solidFill>
                  <a:srgbClr val="800000"/>
                </a:solidFill>
                <a:effectLst/>
                <a:uLnTx/>
                <a:uFillTx/>
                <a:latin typeface="Arial" pitchFamily="34" charset="0"/>
                <a:ea typeface="+mn-ea"/>
                <a:cs typeface="Arial" pitchFamily="34" charset="0"/>
              </a:rPr>
              <a:t>ADEGUARSI al progresso tecnico;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400" b="1" i="0" u="none" strike="noStrike" kern="1200" cap="none" spc="0" normalizeH="0" baseline="0" noProof="0" dirty="0" smtClean="0">
                <a:ln>
                  <a:noFill/>
                </a:ln>
                <a:solidFill>
                  <a:srgbClr val="800000"/>
                </a:solidFill>
                <a:effectLst/>
                <a:uLnTx/>
                <a:uFillTx/>
                <a:latin typeface="Arial" pitchFamily="34" charset="0"/>
                <a:ea typeface="+mn-ea"/>
                <a:cs typeface="Arial" pitchFamily="34" charset="0"/>
              </a:rPr>
              <a:t> </a:t>
            </a:r>
            <a:endParaRPr kumimoji="0" lang="it-IT" altLang="it-IT" sz="2400" b="0" i="0" u="none" strike="noStrike" kern="1200" cap="none" spc="0" normalizeH="0" baseline="0" noProof="0" dirty="0" smtClean="0">
              <a:ln>
                <a:noFill/>
              </a:ln>
              <a:solidFill>
                <a:srgbClr val="800000"/>
              </a:solidFill>
              <a:effectLst/>
              <a:uLnTx/>
              <a:uFillTx/>
              <a:latin typeface="Arial" pitchFamily="34" charset="0"/>
              <a:ea typeface="+mn-ea"/>
              <a:cs typeface="Arial"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62</a:t>
            </a:fld>
            <a:endParaRPr lang="it-IT"/>
          </a:p>
        </p:txBody>
      </p:sp>
    </p:spTree>
    <p:extLst>
      <p:ext uri="{BB962C8B-B14F-4D97-AF65-F5344CB8AC3E}">
        <p14:creationId xmlns:p14="http://schemas.microsoft.com/office/powerpoint/2010/main" xmlns="" val="35311084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dirty="0" smtClean="0">
                <a:latin typeface="Arial" panose="020B0604020202020204" pitchFamily="34" charset="0"/>
                <a:cs typeface="Arial" panose="020B0604020202020204" pitchFamily="34" charset="0"/>
              </a:rPr>
              <a:t>Il </a:t>
            </a:r>
            <a:r>
              <a:rPr lang="it-IT" sz="1200" b="0" dirty="0" smtClean="0">
                <a:latin typeface="Arial" panose="020B0604020202020204" pitchFamily="34" charset="0"/>
                <a:cs typeface="Arial" panose="020B0604020202020204" pitchFamily="34" charset="0"/>
              </a:rPr>
              <a:t>processo di valutazione dei rischi in ambito scolastico va quindi condotto secondo due principali importanti direttrici: </a:t>
            </a:r>
          </a:p>
          <a:p>
            <a:r>
              <a:rPr lang="it-IT" sz="1200" dirty="0" smtClean="0">
                <a:latin typeface="Arial" panose="020B0604020202020204" pitchFamily="34" charset="0"/>
                <a:cs typeface="Arial" panose="020B0604020202020204" pitchFamily="34" charset="0"/>
              </a:rPr>
              <a:t>- la prima riguarda l’analisi dei rischi derivanti dalle attività, dall’impiego di macchine, attrezzature, sostanze e quant’altro afferisce alle scelte didattiche dell’istituzione scolastica; </a:t>
            </a:r>
          </a:p>
          <a:p>
            <a:r>
              <a:rPr lang="it-IT" sz="1200" dirty="0" smtClean="0">
                <a:latin typeface="Arial" panose="020B0604020202020204" pitchFamily="34" charset="0"/>
                <a:cs typeface="Arial" panose="020B0604020202020204" pitchFamily="34" charset="0"/>
              </a:rPr>
              <a:t>- la seconda è relativa all’individuazione delle situazioni di rischio connesse ad inadeguatezze degli immobili, delle strutture e degli impianti”.</a:t>
            </a:r>
          </a:p>
          <a:p>
            <a:r>
              <a:rPr lang="it-IT" sz="1200" dirty="0" smtClean="0">
                <a:latin typeface="Arial" panose="020B0604020202020204" pitchFamily="34" charset="0"/>
                <a:cs typeface="Arial" panose="020B0604020202020204" pitchFamily="34" charset="0"/>
              </a:rPr>
              <a:t>E per tale motivo è opportuno che detta seconda disanima sia condotta con il coinvolgimento dei soggetti che, nell’ambito dell’Ente Pubblico</a:t>
            </a:r>
            <a:r>
              <a:rPr lang="it-IT" sz="1200" baseline="0" dirty="0" smtClean="0">
                <a:latin typeface="Arial" panose="020B0604020202020204" pitchFamily="34" charset="0"/>
                <a:cs typeface="Arial" panose="020B0604020202020204" pitchFamily="34" charset="0"/>
              </a:rPr>
              <a:t> </a:t>
            </a:r>
            <a:r>
              <a:rPr lang="it-IT" sz="1200" dirty="0" smtClean="0">
                <a:latin typeface="Arial" panose="020B0604020202020204" pitchFamily="34" charset="0"/>
                <a:cs typeface="Arial" panose="020B0604020202020204" pitchFamily="34" charset="0"/>
              </a:rPr>
              <a:t>proprietario delle strutture, sono destinatari, ai sensi di legge, degli adempimenti di sicurezza. Ciò con particolare riferimento a quelle situazioni in cui le caratteristiche strutturali di sicurezza di un locale o di un impianto dipendono dalla natura dell’attività o dell’esercitazione didattica che vi si svolgono per scelta della scuola.</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it-IT" altLang="it-IT" sz="2400" b="0" i="0" u="none" strike="noStrike" kern="1200" cap="none" spc="0" normalizeH="0" baseline="0" noProof="0" dirty="0" smtClean="0">
              <a:ln>
                <a:noFill/>
              </a:ln>
              <a:solidFill>
                <a:srgbClr val="800000"/>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400" b="1" i="0" u="none" strike="noStrike" kern="1200" cap="none" spc="0" normalizeH="0" baseline="0" noProof="0" dirty="0" smtClean="0">
                <a:ln>
                  <a:noFill/>
                </a:ln>
                <a:solidFill>
                  <a:srgbClr val="800000"/>
                </a:solidFill>
                <a:effectLst/>
                <a:uLnTx/>
                <a:uFillTx/>
                <a:latin typeface="Arial" pitchFamily="34" charset="0"/>
                <a:ea typeface="+mn-ea"/>
                <a:cs typeface="Arial" pitchFamily="34" charset="0"/>
              </a:rPr>
              <a:t> </a:t>
            </a:r>
            <a:endParaRPr kumimoji="0" lang="it-IT" altLang="it-IT" sz="2400" b="0" i="0" u="none" strike="noStrike" kern="1200" cap="none" spc="0" normalizeH="0" baseline="0" noProof="0" dirty="0" smtClean="0">
              <a:ln>
                <a:noFill/>
              </a:ln>
              <a:solidFill>
                <a:srgbClr val="800000"/>
              </a:solidFill>
              <a:effectLst/>
              <a:uLnTx/>
              <a:uFillTx/>
              <a:latin typeface="Arial" pitchFamily="34" charset="0"/>
              <a:ea typeface="+mn-ea"/>
              <a:cs typeface="Arial"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63</a:t>
            </a:fld>
            <a:endParaRPr lang="it-IT"/>
          </a:p>
        </p:txBody>
      </p:sp>
    </p:spTree>
    <p:extLst>
      <p:ext uri="{BB962C8B-B14F-4D97-AF65-F5344CB8AC3E}">
        <p14:creationId xmlns:p14="http://schemas.microsoft.com/office/powerpoint/2010/main" xmlns="" val="35311084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smtClean="0">
                <a:ln>
                  <a:noFill/>
                </a:ln>
                <a:solidFill>
                  <a:srgbClr val="EAEAEA"/>
                </a:solidFill>
                <a:effectLst/>
                <a:uLnTx/>
                <a:uFillTx/>
                <a:latin typeface="Arial" charset="0"/>
                <a:ea typeface="+mn-ea"/>
                <a:cs typeface="+mn-cs"/>
              </a:rPr>
              <a:t>All’interno di  un edificio scolastico si individuano le seguenti aree omogenee di rischio  per i lavoratori: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dirty="0" smtClean="0">
              <a:ln>
                <a:noFill/>
              </a:ln>
              <a:solidFill>
                <a:srgbClr val="EAEAEA"/>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smtClean="0">
                <a:ln>
                  <a:noFill/>
                </a:ln>
                <a:solidFill>
                  <a:srgbClr val="EAEAEA"/>
                </a:solidFill>
                <a:effectLst/>
                <a:uLnTx/>
                <a:uFillTx/>
                <a:latin typeface="Arial" charset="0"/>
                <a:ea typeface="+mn-ea"/>
                <a:cs typeface="+mn-cs"/>
              </a:rPr>
              <a:t>·	zona per la didattica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smtClean="0">
                <a:ln>
                  <a:noFill/>
                </a:ln>
                <a:solidFill>
                  <a:srgbClr val="EAEAEA"/>
                </a:solidFill>
                <a:effectLst/>
                <a:uLnTx/>
                <a:uFillTx/>
                <a:latin typeface="Arial" charset="0"/>
                <a:ea typeface="+mn-ea"/>
                <a:cs typeface="+mn-cs"/>
              </a:rPr>
              <a:t>· 	aree di transito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smtClean="0">
                <a:ln>
                  <a:noFill/>
                </a:ln>
                <a:solidFill>
                  <a:srgbClr val="EAEAEA"/>
                </a:solidFill>
                <a:effectLst/>
                <a:uLnTx/>
                <a:uFillTx/>
                <a:latin typeface="Arial" charset="0"/>
                <a:ea typeface="+mn-ea"/>
                <a:cs typeface="+mn-cs"/>
              </a:rPr>
              <a:t>·	zona uffici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smtClean="0">
                <a:ln>
                  <a:noFill/>
                </a:ln>
                <a:solidFill>
                  <a:srgbClr val="EAEAEA"/>
                </a:solidFill>
                <a:effectLst/>
                <a:uLnTx/>
                <a:uFillTx/>
                <a:latin typeface="Arial" charset="0"/>
                <a:ea typeface="+mn-ea"/>
                <a:cs typeface="+mn-cs"/>
              </a:rPr>
              <a:t>·	zona servizi igienici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smtClean="0">
                <a:ln>
                  <a:noFill/>
                </a:ln>
                <a:solidFill>
                  <a:srgbClr val="EAEAEA"/>
                </a:solidFill>
                <a:effectLst/>
                <a:uLnTx/>
                <a:uFillTx/>
                <a:latin typeface="Arial" charset="0"/>
                <a:ea typeface="+mn-ea"/>
                <a:cs typeface="+mn-cs"/>
              </a:rPr>
              <a:t>·	zona mensa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smtClean="0">
                <a:ln>
                  <a:noFill/>
                </a:ln>
                <a:solidFill>
                  <a:srgbClr val="EAEAEA"/>
                </a:solidFill>
                <a:effectLst/>
                <a:uLnTx/>
                <a:uFillTx/>
                <a:latin typeface="Arial" charset="0"/>
                <a:ea typeface="+mn-ea"/>
                <a:cs typeface="+mn-cs"/>
              </a:rPr>
              <a:t>·	zona archivio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smtClean="0">
                <a:ln>
                  <a:noFill/>
                </a:ln>
                <a:solidFill>
                  <a:srgbClr val="EAEAEA"/>
                </a:solidFill>
                <a:effectLst/>
                <a:uLnTx/>
                <a:uFillTx/>
                <a:latin typeface="Arial" charset="0"/>
                <a:ea typeface="+mn-ea"/>
                <a:cs typeface="+mn-cs"/>
              </a:rPr>
              <a:t>·  	giardino</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it-IT" altLang="it-IT" sz="2000" b="0" i="0" u="none" strike="noStrike" kern="1200" cap="none" spc="0" normalizeH="0" baseline="0" noProof="0" dirty="0" smtClean="0">
              <a:ln>
                <a:noFill/>
              </a:ln>
              <a:solidFill>
                <a:srgbClr val="FFFF00"/>
              </a:solidFill>
              <a:effectLst/>
              <a:uLnTx/>
              <a:uFillTx/>
              <a:latin typeface="Arial" charset="0"/>
              <a:ea typeface="+mn-ea"/>
              <a:cs typeface="+mn-cs"/>
            </a:endParaRPr>
          </a:p>
          <a:p>
            <a:pPr marL="342637" marR="0" lvl="0" indent="-342637" algn="l" defTabSz="456847" rtl="0" eaLnBrk="0" fontAlgn="base" latinLnBrk="0" hangingPunct="0">
              <a:lnSpc>
                <a:spcPct val="100000"/>
              </a:lnSpc>
              <a:spcBef>
                <a:spcPct val="20000"/>
              </a:spcBef>
              <a:spcAft>
                <a:spcPct val="0"/>
              </a:spcAft>
              <a:buClrTx/>
              <a:buSzTx/>
              <a:buFont typeface="Arial" pitchFamily="34" charset="0"/>
              <a:buChar char="•"/>
              <a:tabLst/>
              <a:defRPr/>
            </a:pPr>
            <a:endParaRPr kumimoji="0" lang="it-IT" sz="3200" b="0" i="0" u="none" strike="noStrike" kern="1200" cap="none" spc="0" normalizeH="0" baseline="0" noProof="0" dirty="0" smtClean="0">
              <a:ln>
                <a:noFill/>
              </a:ln>
              <a:solidFill>
                <a:prstClr val="black"/>
              </a:solidFill>
              <a:effectLst/>
              <a:uLnTx/>
              <a:uFillTx/>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64</a:t>
            </a:fld>
            <a:endParaRPr lang="it-IT"/>
          </a:p>
        </p:txBody>
      </p:sp>
    </p:spTree>
    <p:extLst>
      <p:ext uri="{BB962C8B-B14F-4D97-AF65-F5344CB8AC3E}">
        <p14:creationId xmlns:p14="http://schemas.microsoft.com/office/powerpoint/2010/main" xmlns="" val="731738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15000"/>
              </a:lnSpc>
              <a:spcAft>
                <a:spcPts val="1000"/>
              </a:spcAft>
            </a:pPr>
            <a:r>
              <a:rPr lang="it-IT" sz="1200" dirty="0" smtClean="0">
                <a:effectLst/>
                <a:latin typeface="Arial" panose="020B0604020202020204" pitchFamily="34" charset="0"/>
                <a:ea typeface="Calibri"/>
                <a:cs typeface="Arial" panose="020B0604020202020204" pitchFamily="34" charset="0"/>
              </a:rPr>
              <a:t>Le misure generali per la protezione della salute e per la sicurezza dei lavoratori sono: </a:t>
            </a:r>
          </a:p>
          <a:p>
            <a:pPr>
              <a:lnSpc>
                <a:spcPct val="115000"/>
              </a:lnSpc>
              <a:spcAft>
                <a:spcPts val="1000"/>
              </a:spcAft>
            </a:pPr>
            <a:r>
              <a:rPr lang="it-IT" sz="1200" dirty="0" smtClean="0">
                <a:effectLst/>
                <a:latin typeface="Arial" panose="020B0604020202020204" pitchFamily="34" charset="0"/>
                <a:ea typeface="Calibri"/>
                <a:cs typeface="Arial" panose="020B0604020202020204" pitchFamily="34" charset="0"/>
              </a:rPr>
              <a:t>- valutazione dei rischi; </a:t>
            </a:r>
          </a:p>
          <a:p>
            <a:pPr>
              <a:lnSpc>
                <a:spcPct val="115000"/>
              </a:lnSpc>
              <a:spcAft>
                <a:spcPts val="1000"/>
              </a:spcAft>
            </a:pPr>
            <a:r>
              <a:rPr lang="it-IT" sz="1200" dirty="0" smtClean="0">
                <a:effectLst/>
                <a:latin typeface="Arial" panose="020B0604020202020204" pitchFamily="34" charset="0"/>
                <a:ea typeface="Calibri"/>
                <a:cs typeface="Arial" panose="020B0604020202020204" pitchFamily="34" charset="0"/>
              </a:rPr>
              <a:t>- eliminazione dei rischi in relazione alle conoscenze </a:t>
            </a:r>
            <a:r>
              <a:rPr lang="it-IT" sz="1200" dirty="0" err="1" smtClean="0">
                <a:effectLst/>
                <a:latin typeface="Arial" panose="020B0604020202020204" pitchFamily="34" charset="0"/>
                <a:ea typeface="Calibri"/>
                <a:cs typeface="Arial" panose="020B0604020202020204" pitchFamily="34" charset="0"/>
              </a:rPr>
              <a:t>acqUisite</a:t>
            </a:r>
            <a:r>
              <a:rPr lang="it-IT" sz="1200" dirty="0" smtClean="0">
                <a:effectLst/>
                <a:latin typeface="Arial" panose="020B0604020202020204" pitchFamily="34" charset="0"/>
                <a:ea typeface="Calibri"/>
                <a:cs typeface="Arial" panose="020B0604020202020204" pitchFamily="34" charset="0"/>
              </a:rPr>
              <a:t> in base al </a:t>
            </a:r>
          </a:p>
          <a:p>
            <a:pPr>
              <a:lnSpc>
                <a:spcPct val="115000"/>
              </a:lnSpc>
              <a:spcAft>
                <a:spcPts val="1000"/>
              </a:spcAft>
            </a:pPr>
            <a:r>
              <a:rPr lang="it-IT" sz="1200" dirty="0" smtClean="0">
                <a:effectLst/>
                <a:latin typeface="Arial" panose="020B0604020202020204" pitchFamily="34" charset="0"/>
                <a:ea typeface="Calibri"/>
                <a:cs typeface="Arial" panose="020B0604020202020204" pitchFamily="34" charset="0"/>
              </a:rPr>
              <a:t>progresso tecnico e, ove ciò non è possibile, loro riduzione al minimo; </a:t>
            </a:r>
          </a:p>
          <a:p>
            <a:pPr>
              <a:lnSpc>
                <a:spcPct val="115000"/>
              </a:lnSpc>
              <a:spcAft>
                <a:spcPts val="1000"/>
              </a:spcAft>
            </a:pPr>
            <a:r>
              <a:rPr lang="it-IT" sz="1200" dirty="0" smtClean="0">
                <a:effectLst/>
                <a:latin typeface="Arial" panose="020B0604020202020204" pitchFamily="34" charset="0"/>
                <a:ea typeface="Calibri"/>
                <a:cs typeface="Arial" panose="020B0604020202020204" pitchFamily="34" charset="0"/>
              </a:rPr>
              <a:t>- riduzione dei rischi alla fonte; </a:t>
            </a:r>
          </a:p>
          <a:p>
            <a:pPr>
              <a:lnSpc>
                <a:spcPct val="115000"/>
              </a:lnSpc>
              <a:spcAft>
                <a:spcPts val="1000"/>
              </a:spcAft>
            </a:pPr>
            <a:r>
              <a:rPr lang="it-IT" sz="1200" dirty="0" smtClean="0">
                <a:effectLst/>
                <a:latin typeface="Arial" panose="020B0604020202020204" pitchFamily="34" charset="0"/>
                <a:ea typeface="Calibri"/>
                <a:cs typeface="Arial" panose="020B0604020202020204" pitchFamily="34" charset="0"/>
              </a:rPr>
              <a:t>- programmazione della prevenzione; </a:t>
            </a:r>
          </a:p>
          <a:p>
            <a:pPr>
              <a:lnSpc>
                <a:spcPct val="115000"/>
              </a:lnSpc>
              <a:spcAft>
                <a:spcPts val="1000"/>
              </a:spcAft>
            </a:pPr>
            <a:r>
              <a:rPr lang="it-IT" sz="1200" dirty="0" smtClean="0">
                <a:effectLst/>
                <a:latin typeface="Arial" panose="020B0604020202020204" pitchFamily="34" charset="0"/>
                <a:ea typeface="Calibri"/>
                <a:cs typeface="Arial" panose="020B0604020202020204" pitchFamily="34" charset="0"/>
              </a:rPr>
              <a:t>- sostituzione di ciò che è pericoloso con ciò che non lo è; </a:t>
            </a:r>
          </a:p>
          <a:p>
            <a:pPr>
              <a:lnSpc>
                <a:spcPct val="115000"/>
              </a:lnSpc>
              <a:spcAft>
                <a:spcPts val="1000"/>
              </a:spcAft>
            </a:pPr>
            <a:r>
              <a:rPr lang="it-IT" sz="1200" dirty="0" smtClean="0">
                <a:effectLst/>
                <a:latin typeface="Arial" panose="020B0604020202020204" pitchFamily="34" charset="0"/>
                <a:ea typeface="Calibri"/>
                <a:cs typeface="Arial" panose="020B0604020202020204" pitchFamily="34" charset="0"/>
              </a:rPr>
              <a:t>- rispetto dei principi ergonomici: </a:t>
            </a:r>
          </a:p>
          <a:p>
            <a:pPr>
              <a:lnSpc>
                <a:spcPct val="115000"/>
              </a:lnSpc>
              <a:spcAft>
                <a:spcPts val="1000"/>
              </a:spcAft>
            </a:pPr>
            <a:r>
              <a:rPr lang="it-IT" sz="1200" dirty="0" smtClean="0">
                <a:effectLst/>
                <a:latin typeface="Arial" panose="020B0604020202020204" pitchFamily="34" charset="0"/>
                <a:ea typeface="Calibri"/>
                <a:cs typeface="Arial" panose="020B0604020202020204" pitchFamily="34" charset="0"/>
              </a:rPr>
              <a:t>- priorità delle misure di protezione collettiva; </a:t>
            </a:r>
          </a:p>
          <a:p>
            <a:pPr>
              <a:lnSpc>
                <a:spcPct val="115000"/>
              </a:lnSpc>
              <a:spcAft>
                <a:spcPts val="1000"/>
              </a:spcAft>
            </a:pPr>
            <a:endPar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endParaRPr>
          </a:p>
          <a:p>
            <a:pPr marL="0" marR="0" lvl="0" indent="0" algn="just" defTabSz="456847" rtl="0" eaLnBrk="0" fontAlgn="base" latinLnBrk="0" hangingPunct="0">
              <a:lnSpc>
                <a:spcPct val="100000"/>
              </a:lnSpc>
              <a:spcBef>
                <a:spcPct val="20000"/>
              </a:spcBef>
              <a:spcAft>
                <a:spcPts val="0"/>
              </a:spcAft>
              <a:buClrTx/>
              <a:buSzTx/>
              <a:buFont typeface="Arial" pitchFamily="34" charset="0"/>
              <a:buNone/>
              <a:tabLst/>
              <a:defRPr/>
            </a:pPr>
            <a:endPar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11</a:t>
            </a:fld>
            <a:endParaRPr lang="it-IT"/>
          </a:p>
        </p:txBody>
      </p:sp>
    </p:spTree>
    <p:extLst>
      <p:ext uri="{BB962C8B-B14F-4D97-AF65-F5344CB8AC3E}">
        <p14:creationId xmlns:p14="http://schemas.microsoft.com/office/powerpoint/2010/main" xmlns="" val="19272686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dirty="0" smtClean="0">
                <a:latin typeface="Arial" panose="020B0604020202020204" pitchFamily="34" charset="0"/>
                <a:cs typeface="Arial" panose="020B0604020202020204" pitchFamily="34" charset="0"/>
              </a:rPr>
              <a:t>Si riporta una esemplificazione di</a:t>
            </a:r>
            <a:r>
              <a:rPr lang="it-IT" sz="1200" baseline="0" dirty="0" smtClean="0">
                <a:latin typeface="Arial" panose="020B0604020202020204" pitchFamily="34" charset="0"/>
                <a:cs typeface="Arial" panose="020B0604020202020204" pitchFamily="34" charset="0"/>
              </a:rPr>
              <a:t> scheda in cui sono riportate le fattispecie di rischi appunto </a:t>
            </a: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derivanti dalle attività, dall’impiego di macchine, attrezzature, sostanze e quant’altro afferisce alle scelte didattiche dell’istituzione scolastica;</a:t>
            </a: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65</a:t>
            </a:fld>
            <a:endParaRPr lang="it-IT"/>
          </a:p>
        </p:txBody>
      </p:sp>
    </p:spTree>
    <p:extLst>
      <p:ext uri="{BB962C8B-B14F-4D97-AF65-F5344CB8AC3E}">
        <p14:creationId xmlns:p14="http://schemas.microsoft.com/office/powerpoint/2010/main" xmlns="" val="7125133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esemplificazione di scheda per la valutazione della stima di rischio in luogo di lavoro scolastico</a:t>
            </a: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66</a:t>
            </a:fld>
            <a:endParaRPr lang="it-IT"/>
          </a:p>
        </p:txBody>
      </p:sp>
    </p:spTree>
    <p:extLst>
      <p:ext uri="{BB962C8B-B14F-4D97-AF65-F5344CB8AC3E}">
        <p14:creationId xmlns:p14="http://schemas.microsoft.com/office/powerpoint/2010/main" xmlns="" val="29460572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kumimoji="0" lang="it-I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esemplificazione di scheda per la valutazione della stima di rischio in luogo di lavoro scolastico</a:t>
            </a:r>
            <a:endParaRPr lang="it-IT"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67</a:t>
            </a:fld>
            <a:endParaRPr lang="it-IT"/>
          </a:p>
        </p:txBody>
      </p:sp>
    </p:spTree>
    <p:extLst>
      <p:ext uri="{BB962C8B-B14F-4D97-AF65-F5344CB8AC3E}">
        <p14:creationId xmlns:p14="http://schemas.microsoft.com/office/powerpoint/2010/main" xmlns="" val="35014091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i="1" u="sng" dirty="0" smtClean="0"/>
              <a:t>CONCLUSIONI</a:t>
            </a:r>
            <a:endParaRPr lang="it-IT" i="1" u="sng" dirty="0" smtClean="0"/>
          </a:p>
          <a:p>
            <a:endParaRPr lang="it-IT" dirty="0" smtClean="0"/>
          </a:p>
          <a:p>
            <a:r>
              <a:rPr lang="it-IT" dirty="0" smtClean="0"/>
              <a:t>Oggi </a:t>
            </a:r>
            <a:r>
              <a:rPr lang="it-IT" baseline="0" dirty="0" smtClean="0"/>
              <a:t> nel peculiare </a:t>
            </a:r>
            <a:r>
              <a:rPr lang="it-IT" dirty="0" smtClean="0"/>
              <a:t>contesto socio-economico in cui viviamo, solo le imprese</a:t>
            </a:r>
            <a:r>
              <a:rPr lang="it-IT" baseline="0" dirty="0" smtClean="0"/>
              <a:t> </a:t>
            </a:r>
            <a:r>
              <a:rPr lang="it-IT" dirty="0" smtClean="0"/>
              <a:t> che </a:t>
            </a:r>
            <a:r>
              <a:rPr lang="it-IT" baseline="0" dirty="0" smtClean="0"/>
              <a:t> sono continuamente in </a:t>
            </a:r>
            <a:r>
              <a:rPr lang="it-IT" dirty="0" smtClean="0"/>
              <a:t>evoluzione e garantiscono prodotti</a:t>
            </a:r>
            <a:r>
              <a:rPr lang="it-IT" baseline="0" dirty="0" smtClean="0"/>
              <a:t> e servizi</a:t>
            </a:r>
            <a:r>
              <a:rPr lang="it-IT" dirty="0" smtClean="0"/>
              <a:t> migliori possono resistere</a:t>
            </a:r>
            <a:r>
              <a:rPr lang="it-IT" baseline="0" dirty="0" smtClean="0"/>
              <a:t> e sopravvivere, acquisendo </a:t>
            </a:r>
            <a:r>
              <a:rPr lang="it-IT" dirty="0" smtClean="0"/>
              <a:t>riconoscimenti e prestigio. </a:t>
            </a:r>
          </a:p>
          <a:p>
            <a:r>
              <a:rPr lang="it-IT" dirty="0" smtClean="0"/>
              <a:t>Ma oggi il cd. cliente è divenuto molto ma molto più esigente di quello tradizionale legato soprattutto al rapporto fra convenienza economica e prodotto garantito</a:t>
            </a:r>
            <a:r>
              <a:rPr lang="it-IT" baseline="0" dirty="0" smtClean="0"/>
              <a:t>.                 Oggi il cliente</a:t>
            </a:r>
            <a:r>
              <a:rPr lang="it-IT" dirty="0" smtClean="0"/>
              <a:t> non si accontenta più di acquistare un prodotto garantito e conforme ma pretende un prodotto certificato nella sua qualità.</a:t>
            </a:r>
            <a:r>
              <a:rPr lang="it-IT" baseline="0" dirty="0" smtClean="0"/>
              <a:t> </a:t>
            </a:r>
          </a:p>
          <a:p>
            <a:r>
              <a:rPr lang="it-IT" baseline="0" dirty="0" smtClean="0"/>
              <a:t>Ma qualità significa anche  il prodotto  sia stato realizzato in modo sicuro</a:t>
            </a: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68</a:t>
            </a:fld>
            <a:endParaRPr lang="it-IT"/>
          </a:p>
        </p:txBody>
      </p:sp>
    </p:spTree>
    <p:extLst>
      <p:ext uri="{BB962C8B-B14F-4D97-AF65-F5344CB8AC3E}">
        <p14:creationId xmlns:p14="http://schemas.microsoft.com/office/powerpoint/2010/main" xmlns="" val="27101004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Il cuore </a:t>
            </a:r>
            <a:r>
              <a:rPr lang="it-IT" dirty="0" smtClean="0"/>
              <a:t>e l’anima </a:t>
            </a:r>
            <a:r>
              <a:rPr lang="it-IT" baseline="0" dirty="0" smtClean="0"/>
              <a:t> della sicurezza di una azienda sono racchiusi </a:t>
            </a:r>
            <a:r>
              <a:rPr lang="it-IT" dirty="0" smtClean="0"/>
              <a:t>nel “</a:t>
            </a:r>
            <a:r>
              <a:rPr lang="it-IT" b="1" i="0" dirty="0" smtClean="0"/>
              <a:t>Documento di Valutazione dei Rischi“ </a:t>
            </a:r>
            <a:r>
              <a:rPr lang="it-IT" dirty="0" smtClean="0"/>
              <a:t>che, se ha</a:t>
            </a:r>
            <a:r>
              <a:rPr lang="it-IT" baseline="0" dirty="0" smtClean="0"/>
              <a:t> inglobato i risultati di una « </a:t>
            </a:r>
            <a:r>
              <a:rPr lang="it-IT" b="1" baseline="0" dirty="0" smtClean="0"/>
              <a:t>Valutazione dei Rischi </a:t>
            </a:r>
            <a:r>
              <a:rPr lang="it-IT" baseline="0" dirty="0" smtClean="0"/>
              <a:t>« in assoluta aderenza alla normativa nazionale ed europea diventa  la chiara ed evidente dimostrazione che è stata realizzata </a:t>
            </a:r>
            <a:r>
              <a:rPr lang="it-IT" dirty="0" smtClean="0"/>
              <a:t>una gestione partecipata e condivisa per cui si può fare il passo ulteriore della eccellenza : realizzare un</a:t>
            </a:r>
            <a:r>
              <a:rPr lang="it-IT" baseline="0" dirty="0" smtClean="0"/>
              <a:t> </a:t>
            </a:r>
            <a:r>
              <a:rPr lang="it-IT" dirty="0" smtClean="0"/>
              <a:t> « </a:t>
            </a:r>
            <a:r>
              <a:rPr lang="it-IT" b="1" dirty="0" smtClean="0"/>
              <a:t>Sistema</a:t>
            </a:r>
            <a:r>
              <a:rPr lang="it-IT" b="1" baseline="0" dirty="0" smtClean="0"/>
              <a:t> di Gestione della Sicurezza sul luogo di lavoro</a:t>
            </a:r>
            <a:r>
              <a:rPr lang="it-IT" baseline="0" dirty="0" smtClean="0"/>
              <a:t>» quale previsto dall’art. 30 del </a:t>
            </a:r>
            <a:r>
              <a:rPr lang="it-IT" baseline="0" dirty="0" err="1" smtClean="0"/>
              <a:t>D.Lvo</a:t>
            </a:r>
            <a:r>
              <a:rPr lang="it-IT" baseline="0" dirty="0" smtClean="0"/>
              <a:t> 81/2008 </a:t>
            </a:r>
            <a:r>
              <a:rPr lang="it-IT" baseline="0" dirty="0" err="1" smtClean="0"/>
              <a:t>s.m.i.</a:t>
            </a:r>
            <a:r>
              <a:rPr lang="it-IT" baseline="0" dirty="0" smtClean="0"/>
              <a:t>. </a:t>
            </a:r>
          </a:p>
          <a:p>
            <a:r>
              <a:rPr lang="it-IT" dirty="0" smtClean="0"/>
              <a:t>Quindi, prima di tutto il DVR e poi, per migliorare l’opera </a:t>
            </a:r>
            <a:r>
              <a:rPr lang="it-IT" dirty="0" err="1" smtClean="0"/>
              <a:t>prevenzionale</a:t>
            </a:r>
            <a:r>
              <a:rPr lang="it-IT" baseline="0" dirty="0" smtClean="0"/>
              <a:t>, l’adozione del </a:t>
            </a:r>
            <a:r>
              <a:rPr lang="it-IT" dirty="0" smtClean="0"/>
              <a:t>Sistema di Gestione  che se poi viene certificato siamo al top!! </a:t>
            </a:r>
          </a:p>
          <a:p>
            <a:r>
              <a:rPr lang="it-IT" dirty="0" smtClean="0"/>
              <a:t> A questi imperativi non può sottrarsi l’ambiente di lavoro Scuola che per definizione è cultura in senso lato e quindi anche</a:t>
            </a:r>
            <a:r>
              <a:rPr lang="it-IT" baseline="0" dirty="0" smtClean="0"/>
              <a:t> cultura della sicurezza!</a:t>
            </a:r>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69</a:t>
            </a:fld>
            <a:endParaRPr lang="it-IT"/>
          </a:p>
        </p:txBody>
      </p:sp>
    </p:spTree>
    <p:extLst>
      <p:ext uri="{BB962C8B-B14F-4D97-AF65-F5344CB8AC3E}">
        <p14:creationId xmlns:p14="http://schemas.microsoft.com/office/powerpoint/2010/main" xmlns="" val="27101004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70</a:t>
            </a:fld>
            <a:endParaRPr lang="it-IT"/>
          </a:p>
        </p:txBody>
      </p:sp>
    </p:spTree>
    <p:extLst>
      <p:ext uri="{BB962C8B-B14F-4D97-AF65-F5344CB8AC3E}">
        <p14:creationId xmlns:p14="http://schemas.microsoft.com/office/powerpoint/2010/main" xmlns="" val="2282801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15000"/>
              </a:lnSpc>
              <a:spcAft>
                <a:spcPts val="1000"/>
              </a:spcAft>
            </a:pPr>
            <a:r>
              <a:rPr lang="it-IT" sz="1200" dirty="0" smtClean="0">
                <a:effectLst/>
                <a:latin typeface="Arial" panose="020B0604020202020204" pitchFamily="34" charset="0"/>
                <a:ea typeface="Calibri"/>
                <a:cs typeface="Arial" panose="020B0604020202020204" pitchFamily="34" charset="0"/>
              </a:rPr>
              <a:t>- controllo sanitario dei lavoratori in funzione dei rischi; </a:t>
            </a:r>
          </a:p>
          <a:p>
            <a:pPr>
              <a:lnSpc>
                <a:spcPct val="115000"/>
              </a:lnSpc>
              <a:spcAft>
                <a:spcPts val="1000"/>
              </a:spcAft>
            </a:pPr>
            <a:r>
              <a:rPr lang="it-IT" sz="1200" dirty="0" smtClean="0">
                <a:effectLst/>
                <a:latin typeface="Arial" panose="020B0604020202020204" pitchFamily="34" charset="0"/>
                <a:ea typeface="Calibri"/>
                <a:cs typeface="Arial" panose="020B0604020202020204" pitchFamily="34" charset="0"/>
              </a:rPr>
              <a:t>- misure igieniche; </a:t>
            </a:r>
          </a:p>
          <a:p>
            <a:pPr>
              <a:lnSpc>
                <a:spcPct val="115000"/>
              </a:lnSpc>
              <a:spcAft>
                <a:spcPts val="1000"/>
              </a:spcAft>
            </a:pPr>
            <a:r>
              <a:rPr lang="it-IT" sz="1200" dirty="0" smtClean="0">
                <a:effectLst/>
                <a:latin typeface="Arial" panose="020B0604020202020204" pitchFamily="34" charset="0"/>
                <a:ea typeface="Calibri"/>
                <a:cs typeface="Arial" panose="020B0604020202020204" pitchFamily="34" charset="0"/>
              </a:rPr>
              <a:t>- misure di emergenza in caso di pronto soccorso; </a:t>
            </a:r>
          </a:p>
          <a:p>
            <a:pPr>
              <a:lnSpc>
                <a:spcPct val="115000"/>
              </a:lnSpc>
              <a:spcAft>
                <a:spcPts val="1000"/>
              </a:spcAft>
            </a:pPr>
            <a:r>
              <a:rPr lang="it-IT" sz="1200" dirty="0" smtClean="0">
                <a:effectLst/>
                <a:latin typeface="Arial" panose="020B0604020202020204" pitchFamily="34" charset="0"/>
                <a:ea typeface="Calibri"/>
                <a:cs typeface="Arial" panose="020B0604020202020204" pitchFamily="34" charset="0"/>
              </a:rPr>
              <a:t>- uso di segnali di avvertimento; </a:t>
            </a:r>
          </a:p>
          <a:p>
            <a:pPr>
              <a:lnSpc>
                <a:spcPct val="115000"/>
              </a:lnSpc>
              <a:spcAft>
                <a:spcPts val="1000"/>
              </a:spcAft>
            </a:pPr>
            <a:r>
              <a:rPr lang="it-IT" sz="1200" dirty="0" smtClean="0">
                <a:effectLst/>
                <a:latin typeface="Arial" panose="020B0604020202020204" pitchFamily="34" charset="0"/>
                <a:ea typeface="Calibri"/>
                <a:cs typeface="Arial" panose="020B0604020202020204" pitchFamily="34" charset="0"/>
              </a:rPr>
              <a:t>- regolare manutenzione; </a:t>
            </a:r>
          </a:p>
          <a:p>
            <a:pPr>
              <a:lnSpc>
                <a:spcPct val="115000"/>
              </a:lnSpc>
              <a:spcAft>
                <a:spcPts val="1000"/>
              </a:spcAft>
            </a:pPr>
            <a:r>
              <a:rPr lang="it-IT" sz="1200" dirty="0" smtClean="0">
                <a:effectLst/>
                <a:latin typeface="Arial" panose="020B0604020202020204" pitchFamily="34" charset="0"/>
                <a:ea typeface="Calibri"/>
                <a:cs typeface="Arial" panose="020B0604020202020204" pitchFamily="34" charset="0"/>
              </a:rPr>
              <a:t>- informazione e formazione dei lavoratori. </a:t>
            </a:r>
          </a:p>
          <a:p>
            <a:pPr marL="0" marR="0" lvl="0" indent="0" algn="just" defTabSz="456847" rtl="0" eaLnBrk="0" fontAlgn="base" latinLnBrk="0" hangingPunct="0">
              <a:lnSpc>
                <a:spcPct val="100000"/>
              </a:lnSpc>
              <a:spcBef>
                <a:spcPct val="20000"/>
              </a:spcBef>
              <a:spcAft>
                <a:spcPts val="0"/>
              </a:spcAft>
              <a:buClrTx/>
              <a:buSzTx/>
              <a:buFont typeface="Arial" pitchFamily="34" charset="0"/>
              <a:buNone/>
              <a:tabLst/>
              <a:defRPr/>
            </a:pPr>
            <a:endPar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endParaRPr>
          </a:p>
          <a:p>
            <a:pPr marL="0" marR="0" lvl="0" indent="0" algn="just" defTabSz="456847" rtl="0" eaLnBrk="0" fontAlgn="base" latinLnBrk="0" hangingPunct="0">
              <a:lnSpc>
                <a:spcPct val="100000"/>
              </a:lnSpc>
              <a:spcBef>
                <a:spcPct val="20000"/>
              </a:spcBef>
              <a:spcAft>
                <a:spcPts val="0"/>
              </a:spcAft>
              <a:buClrTx/>
              <a:buSzTx/>
              <a:buFont typeface="Arial" pitchFamily="34" charset="0"/>
              <a:buNone/>
              <a:tabLst/>
              <a:defRPr/>
            </a:pPr>
            <a:endPar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12</a:t>
            </a:fld>
            <a:endParaRPr lang="it-IT"/>
          </a:p>
        </p:txBody>
      </p:sp>
    </p:spTree>
    <p:extLst>
      <p:ext uri="{BB962C8B-B14F-4D97-AF65-F5344CB8AC3E}">
        <p14:creationId xmlns:p14="http://schemas.microsoft.com/office/powerpoint/2010/main" xmlns="" val="1927268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fontAlgn="base">
              <a:lnSpc>
                <a:spcPts val="1080"/>
              </a:lnSpc>
              <a:spcBef>
                <a:spcPts val="170"/>
              </a:spcBef>
              <a:spcAft>
                <a:spcPts val="0"/>
              </a:spcAft>
              <a:buFont typeface="Arial" panose="020B0604020202020204" pitchFamily="34" charset="0"/>
              <a:buNone/>
            </a:pPr>
            <a:r>
              <a:rPr lang="it-IT" sz="1200" u="none" strike="noStrike" spc="25" dirty="0" smtClean="0">
                <a:effectLst/>
                <a:latin typeface="Arial" panose="020B0604020202020204" pitchFamily="34" charset="0"/>
                <a:ea typeface="Tahoma" panose="020B0604030504040204" pitchFamily="34" charset="0"/>
                <a:cs typeface="Arial" panose="020B0604020202020204" pitchFamily="34" charset="0"/>
              </a:rPr>
              <a:t>NORMATIVA</a:t>
            </a:r>
          </a:p>
          <a:p>
            <a:pPr marL="342900" indent="-342900" fontAlgn="base">
              <a:lnSpc>
                <a:spcPts val="1080"/>
              </a:lnSpc>
              <a:spcBef>
                <a:spcPts val="170"/>
              </a:spcBef>
              <a:spcAft>
                <a:spcPts val="0"/>
              </a:spcAft>
              <a:buFont typeface="Arial" panose="020B0604020202020204" pitchFamily="34" charset="0"/>
              <a:buChar char="•"/>
            </a:pPr>
            <a:endParaRPr lang="it-IT" sz="1200" u="none" strike="noStrike" spc="25" dirty="0" smtClean="0">
              <a:effectLst/>
              <a:latin typeface="Arial" panose="020B0604020202020204" pitchFamily="34" charset="0"/>
              <a:ea typeface="Tahoma" panose="020B0604030504040204" pitchFamily="34" charset="0"/>
              <a:cs typeface="Arial" panose="020B0604020202020204" pitchFamily="34" charset="0"/>
            </a:endParaRPr>
          </a:p>
          <a:p>
            <a:pPr marL="342900" indent="-342900" fontAlgn="base">
              <a:lnSpc>
                <a:spcPts val="1080"/>
              </a:lnSpc>
              <a:spcBef>
                <a:spcPts val="170"/>
              </a:spcBef>
              <a:spcAft>
                <a:spcPts val="0"/>
              </a:spcAft>
              <a:buFont typeface="Arial" panose="020B0604020202020204" pitchFamily="34" charset="0"/>
              <a:buChar char="•"/>
            </a:pPr>
            <a:r>
              <a:rPr lang="it-IT" sz="1200" u="none" strike="noStrike" spc="25" dirty="0" smtClean="0">
                <a:effectLst/>
                <a:latin typeface="Arial" panose="020B0604020202020204" pitchFamily="34" charset="0"/>
                <a:ea typeface="Tahoma" panose="020B0604030504040204" pitchFamily="34" charset="0"/>
                <a:cs typeface="Arial" panose="020B0604020202020204" pitchFamily="34" charset="0"/>
              </a:rPr>
              <a:t>Art. 2, co. 1, </a:t>
            </a:r>
            <a:r>
              <a:rPr lang="it-IT" sz="1200" u="none" strike="noStrike" spc="25" dirty="0" err="1" smtClean="0">
                <a:effectLst/>
                <a:latin typeface="Arial" panose="020B0604020202020204" pitchFamily="34" charset="0"/>
                <a:ea typeface="Tahoma" panose="020B0604030504040204" pitchFamily="34" charset="0"/>
                <a:cs typeface="Arial" panose="020B0604020202020204" pitchFamily="34" charset="0"/>
              </a:rPr>
              <a:t>lett</a:t>
            </a:r>
            <a:r>
              <a:rPr lang="it-IT" sz="1200" u="none" strike="noStrike" spc="25" dirty="0" smtClean="0">
                <a:effectLst/>
                <a:latin typeface="Arial" panose="020B0604020202020204" pitchFamily="34" charset="0"/>
                <a:ea typeface="Tahoma" panose="020B0604030504040204" pitchFamily="34" charset="0"/>
                <a:cs typeface="Arial" panose="020B0604020202020204" pitchFamily="34" charset="0"/>
              </a:rPr>
              <a:t>. q) Definizioni</a:t>
            </a:r>
          </a:p>
          <a:p>
            <a:pPr marL="342900" indent="-342900" fontAlgn="base">
              <a:lnSpc>
                <a:spcPts val="1080"/>
              </a:lnSpc>
              <a:spcBef>
                <a:spcPts val="170"/>
              </a:spcBef>
              <a:spcAft>
                <a:spcPts val="0"/>
              </a:spcAft>
              <a:buFont typeface="Arial" panose="020B0604020202020204" pitchFamily="34" charset="0"/>
              <a:buChar char="•"/>
            </a:pPr>
            <a:r>
              <a:rPr lang="it-IT" sz="1200" u="none" strike="noStrike" spc="25" dirty="0" smtClean="0">
                <a:effectLst/>
                <a:latin typeface="Arial" panose="020B0604020202020204" pitchFamily="34" charset="0"/>
                <a:ea typeface="Tahoma" panose="020B0604030504040204" pitchFamily="34" charset="0"/>
                <a:cs typeface="Arial" panose="020B0604020202020204" pitchFamily="34" charset="0"/>
              </a:rPr>
              <a:t>Art. 15 misure generali di tutela</a:t>
            </a:r>
          </a:p>
          <a:p>
            <a:pPr marL="342900" indent="-342900" fontAlgn="base">
              <a:lnSpc>
                <a:spcPts val="1080"/>
              </a:lnSpc>
              <a:spcBef>
                <a:spcPts val="170"/>
              </a:spcBef>
              <a:spcAft>
                <a:spcPts val="0"/>
              </a:spcAft>
              <a:buFont typeface="Arial" panose="020B0604020202020204" pitchFamily="34" charset="0"/>
              <a:buChar char="•"/>
            </a:pPr>
            <a:r>
              <a:rPr lang="it-IT" sz="1200" u="none" strike="noStrike" spc="25" dirty="0" smtClean="0">
                <a:effectLst/>
                <a:latin typeface="Arial" panose="020B0604020202020204" pitchFamily="34" charset="0"/>
                <a:ea typeface="Tahoma" panose="020B0604030504040204" pitchFamily="34" charset="0"/>
                <a:cs typeface="Arial" panose="020B0604020202020204" pitchFamily="34" charset="0"/>
              </a:rPr>
              <a:t>Art. 17, co. 1 </a:t>
            </a:r>
            <a:r>
              <a:rPr lang="it-IT" sz="1200" u="none" strike="noStrike" spc="25" dirty="0" err="1" smtClean="0">
                <a:effectLst/>
                <a:latin typeface="Arial" panose="020B0604020202020204" pitchFamily="34" charset="0"/>
                <a:ea typeface="Tahoma" panose="020B0604030504040204" pitchFamily="34" charset="0"/>
                <a:cs typeface="Arial" panose="020B0604020202020204" pitchFamily="34" charset="0"/>
              </a:rPr>
              <a:t>lett</a:t>
            </a:r>
            <a:r>
              <a:rPr lang="it-IT" sz="1200" u="none" strike="noStrike" spc="25" dirty="0" smtClean="0">
                <a:effectLst/>
                <a:latin typeface="Arial" panose="020B0604020202020204" pitchFamily="34" charset="0"/>
                <a:ea typeface="Tahoma" panose="020B0604030504040204" pitchFamily="34" charset="0"/>
                <a:cs typeface="Arial" panose="020B0604020202020204" pitchFamily="34" charset="0"/>
              </a:rPr>
              <a:t>. a)  Obblighi del datore di lavoro non delegabili</a:t>
            </a:r>
          </a:p>
          <a:p>
            <a:pPr marL="342900" indent="-342900" fontAlgn="base">
              <a:lnSpc>
                <a:spcPts val="1080"/>
              </a:lnSpc>
              <a:spcBef>
                <a:spcPts val="170"/>
              </a:spcBef>
              <a:spcAft>
                <a:spcPts val="0"/>
              </a:spcAft>
              <a:buFont typeface="Arial" panose="020B0604020202020204" pitchFamily="34" charset="0"/>
              <a:buChar char="•"/>
            </a:pPr>
            <a:r>
              <a:rPr lang="it-IT" sz="1200" u="none" strike="noStrike" spc="25" dirty="0" smtClean="0">
                <a:effectLst/>
                <a:latin typeface="Arial" panose="020B0604020202020204" pitchFamily="34" charset="0"/>
                <a:ea typeface="Tahoma" panose="020B0604030504040204" pitchFamily="34" charset="0"/>
                <a:cs typeface="Arial" panose="020B0604020202020204" pitchFamily="34" charset="0"/>
              </a:rPr>
              <a:t>Art. 28. Oggetto del­la valutazione dei ri­schi</a:t>
            </a:r>
          </a:p>
          <a:p>
            <a:pPr marL="342900" indent="-342900" fontAlgn="base">
              <a:lnSpc>
                <a:spcPts val="1080"/>
              </a:lnSpc>
              <a:spcBef>
                <a:spcPts val="170"/>
              </a:spcBef>
              <a:spcAft>
                <a:spcPts val="0"/>
              </a:spcAft>
              <a:buFont typeface="Arial" panose="020B0604020202020204" pitchFamily="34" charset="0"/>
              <a:buChar char="•"/>
            </a:pPr>
            <a:r>
              <a:rPr lang="it-IT" sz="1200" u="none" strike="noStrike" spc="25" dirty="0" smtClean="0">
                <a:effectLst/>
                <a:latin typeface="Arial" panose="020B0604020202020204" pitchFamily="34" charset="0"/>
                <a:ea typeface="Tahoma" panose="020B0604030504040204" pitchFamily="34" charset="0"/>
                <a:cs typeface="Arial" panose="020B0604020202020204" pitchFamily="34" charset="0"/>
              </a:rPr>
              <a:t>Art. 29. Modalità di  effettuazione della  valutazione dei rischi</a:t>
            </a:r>
          </a:p>
          <a:p>
            <a:pPr marL="342900" indent="-342900" fontAlgn="base">
              <a:lnSpc>
                <a:spcPts val="1080"/>
              </a:lnSpc>
              <a:spcBef>
                <a:spcPts val="170"/>
              </a:spcBef>
              <a:spcAft>
                <a:spcPts val="0"/>
              </a:spcAft>
              <a:buFont typeface="Arial" panose="020B0604020202020204" pitchFamily="34" charset="0"/>
              <a:buChar char="•"/>
            </a:pPr>
            <a:r>
              <a:rPr lang="it-IT" sz="1200" u="none" strike="noStrike" spc="25" dirty="0" smtClean="0">
                <a:effectLst/>
                <a:latin typeface="Arial" panose="020B0604020202020204" pitchFamily="34" charset="0"/>
                <a:ea typeface="Tahoma" panose="020B0604030504040204" pitchFamily="34" charset="0"/>
                <a:cs typeface="Arial" panose="020B0604020202020204" pitchFamily="34" charset="0"/>
              </a:rPr>
              <a:t>Art. 30. Modelli di organizzazione e di gestione</a:t>
            </a:r>
          </a:p>
          <a:p>
            <a:pPr marL="342900" indent="-342900" fontAlgn="base">
              <a:lnSpc>
                <a:spcPts val="1080"/>
              </a:lnSpc>
              <a:spcBef>
                <a:spcPts val="170"/>
              </a:spcBef>
              <a:spcAft>
                <a:spcPts val="0"/>
              </a:spcAft>
              <a:buFont typeface="Arial" panose="020B0604020202020204" pitchFamily="34" charset="0"/>
              <a:buChar char="•"/>
            </a:pPr>
            <a:endParaRPr lang="it-IT" sz="2000" u="none" strike="noStrike" spc="25" dirty="0" smtClean="0">
              <a:effectLst/>
              <a:latin typeface="Symbol"/>
              <a:ea typeface="Symbol"/>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13</a:t>
            </a:fld>
            <a:endParaRPr lang="it-IT"/>
          </a:p>
        </p:txBody>
      </p:sp>
    </p:spTree>
    <p:extLst>
      <p:ext uri="{BB962C8B-B14F-4D97-AF65-F5344CB8AC3E}">
        <p14:creationId xmlns:p14="http://schemas.microsoft.com/office/powerpoint/2010/main" xmlns="" val="1454417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456847" rtl="0" eaLnBrk="0" fontAlgn="base" latinLnBrk="0" hangingPunct="0">
              <a:lnSpc>
                <a:spcPts val="945"/>
              </a:lnSpc>
              <a:spcBef>
                <a:spcPct val="20000"/>
              </a:spcBef>
              <a:spcAft>
                <a:spcPts val="0"/>
              </a:spcAft>
              <a:buClrTx/>
              <a:buSzTx/>
              <a:buFont typeface="Wingdings" panose="05000000000000000000" pitchFamily="2" charset="2"/>
              <a:buChar char="v"/>
              <a:tabLst/>
              <a:defRPr/>
            </a:pPr>
            <a:r>
              <a:rPr kumimoji="0" lang="it-IT" sz="1200" b="1" i="0" u="sng" strike="noStrike" kern="1200" cap="none" spc="0" normalizeH="0" baseline="0" noProof="0" dirty="0" smtClean="0">
                <a:ln>
                  <a:noFill/>
                </a:ln>
                <a:solidFill>
                  <a:srgbClr val="000000"/>
                </a:solidFill>
                <a:effectLst/>
                <a:uLnTx/>
                <a:uFillTx/>
                <a:latin typeface="Arial"/>
                <a:ea typeface="Arial"/>
                <a:cs typeface="Times New Roman"/>
              </a:rPr>
              <a:t>Art. 2, co. 1, </a:t>
            </a:r>
            <a:r>
              <a:rPr kumimoji="0" lang="it-IT" sz="1200" b="1" i="0" u="sng" strike="noStrike" kern="1200" cap="none" spc="0" normalizeH="0" baseline="0" noProof="0" dirty="0" err="1" smtClean="0">
                <a:ln>
                  <a:noFill/>
                </a:ln>
                <a:solidFill>
                  <a:srgbClr val="000000"/>
                </a:solidFill>
                <a:effectLst/>
                <a:uLnTx/>
                <a:uFillTx/>
                <a:latin typeface="Arial"/>
                <a:ea typeface="Arial"/>
                <a:cs typeface="Times New Roman"/>
              </a:rPr>
              <a:t>lett</a:t>
            </a:r>
            <a:r>
              <a:rPr kumimoji="0" lang="it-IT" sz="1200" b="1" i="0" u="sng" strike="noStrike" kern="1200" cap="none" spc="0" normalizeH="0" baseline="0" noProof="0" dirty="0" smtClean="0">
                <a:ln>
                  <a:noFill/>
                </a:ln>
                <a:solidFill>
                  <a:srgbClr val="000000"/>
                </a:solidFill>
                <a:effectLst/>
                <a:uLnTx/>
                <a:uFillTx/>
                <a:latin typeface="Arial"/>
                <a:ea typeface="Arial"/>
                <a:cs typeface="Times New Roman"/>
              </a:rPr>
              <a:t>. q)</a:t>
            </a:r>
          </a:p>
          <a:p>
            <a:pPr marL="0" marR="0" lvl="0" indent="0" algn="l" defTabSz="456847" rtl="0" eaLnBrk="0" fontAlgn="base" latinLnBrk="0" hangingPunct="0">
              <a:lnSpc>
                <a:spcPts val="945"/>
              </a:lnSpc>
              <a:spcBef>
                <a:spcPct val="20000"/>
              </a:spcBef>
              <a:spcAft>
                <a:spcPts val="0"/>
              </a:spcAft>
              <a:buClrTx/>
              <a:buSzTx/>
              <a:buFont typeface="Wingdings" panose="05000000000000000000" pitchFamily="2" charset="2"/>
              <a:buNone/>
              <a:tabLst/>
              <a:defRPr/>
            </a:pPr>
            <a:endParaRPr kumimoji="0" lang="it-IT" sz="1200" b="1" i="0" u="sng" strike="noStrike" kern="1200" cap="none" spc="0" normalizeH="0" baseline="0" noProof="0" dirty="0" smtClean="0">
              <a:ln>
                <a:noFill/>
              </a:ln>
              <a:solidFill>
                <a:srgbClr val="000000"/>
              </a:solidFill>
              <a:effectLst/>
              <a:uLnTx/>
              <a:uFillTx/>
              <a:latin typeface="Arial"/>
              <a:ea typeface="Times New Roman"/>
              <a:cs typeface="Times New Roman"/>
            </a:endParaRPr>
          </a:p>
          <a:p>
            <a:pPr marL="0" marR="0" lvl="0" indent="0" algn="l" defTabSz="456847" rtl="0" eaLnBrk="0" fontAlgn="base" latinLnBrk="0" hangingPunct="0">
              <a:lnSpc>
                <a:spcPts val="945"/>
              </a:lnSpc>
              <a:spcBef>
                <a:spcPct val="20000"/>
              </a:spcBef>
              <a:spcAft>
                <a:spcPts val="0"/>
              </a:spcAft>
              <a:buClrTx/>
              <a:buSzTx/>
              <a:buFont typeface="Wingdings" panose="05000000000000000000" pitchFamily="2" charset="2"/>
              <a:buNone/>
              <a:tabLst/>
              <a:defRPr/>
            </a:pPr>
            <a:r>
              <a:rPr kumimoji="0" lang="it-IT" sz="1200" b="0" i="0" u="none" strike="noStrike" kern="1200" cap="none" spc="35"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La valutazione globale e documentata di tutti i rischi per la salute e la sicurezza dei lavoratori, presenti nell'ambito dell'organizzazio­ne in cui essi prestano la propria attività, finalizzata ad individua­re le adeguate misure di prevenzione e di protezione e ad elabo­rare il programma delle misure atte a garantire il miglioramento nel tempo dei livelli di salute e sicurezza</a:t>
            </a:r>
          </a:p>
          <a:p>
            <a:pPr marL="0" marR="0" lvl="0" indent="0" algn="l" defTabSz="456847" rtl="0" eaLnBrk="0" fontAlgn="base" latinLnBrk="0" hangingPunct="0">
              <a:lnSpc>
                <a:spcPct val="100000"/>
              </a:lnSpc>
              <a:spcBef>
                <a:spcPct val="20000"/>
              </a:spcBef>
              <a:spcAft>
                <a:spcPts val="0"/>
              </a:spcAft>
              <a:buClrTx/>
              <a:buSzTx/>
              <a:buFont typeface="Arial" pitchFamily="34" charset="0"/>
              <a:buNone/>
              <a:tabLst/>
              <a:defRPr/>
            </a:pPr>
            <a:endParaRPr kumimoji="0" lang="it-IT" sz="12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14</a:t>
            </a:fld>
            <a:endParaRPr lang="it-IT"/>
          </a:p>
        </p:txBody>
      </p:sp>
    </p:spTree>
    <p:extLst>
      <p:ext uri="{BB962C8B-B14F-4D97-AF65-F5344CB8AC3E}">
        <p14:creationId xmlns:p14="http://schemas.microsoft.com/office/powerpoint/2010/main" xmlns="" val="145441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pertina - Attesa">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9440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5" name="Segnaposto testo 4"/>
          <p:cNvSpPr>
            <a:spLocks noGrp="1"/>
          </p:cNvSpPr>
          <p:nvPr>
            <p:ph type="body" sz="quarter" idx="10"/>
          </p:nvPr>
        </p:nvSpPr>
        <p:spPr>
          <a:xfrm>
            <a:off x="231649" y="928046"/>
            <a:ext cx="3112053" cy="255588"/>
          </a:xfrm>
          <a:prstGeom prst="rect">
            <a:avLst/>
          </a:prstGeom>
        </p:spPr>
        <p:txBody>
          <a:bodyPr vert="horz" lIns="91368" tIns="45686" rIns="91368" bIns="45686"/>
          <a:lstStyle>
            <a:lvl1pPr marL="0" indent="0">
              <a:buNone/>
              <a:defRPr sz="1200" b="0" i="0" spc="20">
                <a:solidFill>
                  <a:srgbClr val="647A9F"/>
                </a:solidFill>
                <a:latin typeface="Open Sans Condensed Light" pitchFamily="34" charset="0"/>
                <a:ea typeface="Open Sans Condensed Light" pitchFamily="34" charset="0"/>
                <a:cs typeface="Open Sans Condensed Light" pitchFamily="34" charset="0"/>
              </a:defRPr>
            </a:lvl1pPr>
            <a:lvl2pPr marL="456847" indent="0">
              <a:buNone/>
              <a:defRPr b="0" i="0">
                <a:latin typeface="Open Sans Cond Light"/>
                <a:cs typeface="Open Sans Cond Light"/>
              </a:defRPr>
            </a:lvl2pPr>
            <a:lvl3pPr marL="913700" indent="0">
              <a:buNone/>
              <a:defRPr b="0" i="0">
                <a:latin typeface="Open Sans Cond Light"/>
                <a:cs typeface="Open Sans Cond Light"/>
              </a:defRPr>
            </a:lvl3pPr>
            <a:lvl4pPr marL="1370542" indent="0">
              <a:buNone/>
              <a:defRPr b="0" i="0">
                <a:latin typeface="Open Sans Cond Light"/>
                <a:cs typeface="Open Sans Cond Light"/>
              </a:defRPr>
            </a:lvl4pPr>
            <a:lvl5pPr marL="1827399" indent="0">
              <a:buNone/>
              <a:defRPr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26064246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3"/>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5"/>
            <a:ext cx="7772400" cy="1500187"/>
          </a:xfrm>
        </p:spPr>
        <p:txBody>
          <a:bodyPr anchor="b"/>
          <a:lstStyle>
            <a:lvl1pPr marL="0" indent="0">
              <a:buNone/>
              <a:defRPr sz="2000"/>
            </a:lvl1pPr>
            <a:lvl2pPr marL="456847" indent="0">
              <a:buNone/>
              <a:defRPr sz="1800"/>
            </a:lvl2pPr>
            <a:lvl3pPr marL="913700" indent="0">
              <a:buNone/>
              <a:defRPr sz="1600"/>
            </a:lvl3pPr>
            <a:lvl4pPr marL="1370542" indent="0">
              <a:buNone/>
              <a:defRPr sz="1400"/>
            </a:lvl4pPr>
            <a:lvl5pPr marL="1827399" indent="0">
              <a:buNone/>
              <a:defRPr sz="1400"/>
            </a:lvl5pPr>
            <a:lvl6pPr marL="2284253" indent="0">
              <a:buNone/>
              <a:defRPr sz="1400"/>
            </a:lvl6pPr>
            <a:lvl7pPr marL="2741099" indent="0">
              <a:buNone/>
              <a:defRPr sz="1400"/>
            </a:lvl7pPr>
            <a:lvl8pPr marL="3197942" indent="0">
              <a:buNone/>
              <a:defRPr sz="1400"/>
            </a:lvl8pPr>
            <a:lvl9pPr marL="36548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779999-31C0-4B38-82F4-FAF75DD2181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0569143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181F68-3EE5-436A-9397-AF1F46C5D4F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6109914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6847" indent="0">
              <a:buNone/>
              <a:defRPr sz="2000" b="1"/>
            </a:lvl2pPr>
            <a:lvl3pPr marL="913700" indent="0">
              <a:buNone/>
              <a:defRPr sz="1800" b="1"/>
            </a:lvl3pPr>
            <a:lvl4pPr marL="1370542" indent="0">
              <a:buNone/>
              <a:defRPr sz="1600" b="1"/>
            </a:lvl4pPr>
            <a:lvl5pPr marL="1827399" indent="0">
              <a:buNone/>
              <a:defRPr sz="1600" b="1"/>
            </a:lvl5pPr>
            <a:lvl6pPr marL="2284253" indent="0">
              <a:buNone/>
              <a:defRPr sz="1600" b="1"/>
            </a:lvl6pPr>
            <a:lvl7pPr marL="2741099" indent="0">
              <a:buNone/>
              <a:defRPr sz="1600" b="1"/>
            </a:lvl7pPr>
            <a:lvl8pPr marL="3197942" indent="0">
              <a:buNone/>
              <a:defRPr sz="1600" b="1"/>
            </a:lvl8pPr>
            <a:lvl9pPr marL="36548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45" y="1535113"/>
            <a:ext cx="4041775" cy="639762"/>
          </a:xfrm>
        </p:spPr>
        <p:txBody>
          <a:bodyPr anchor="b"/>
          <a:lstStyle>
            <a:lvl1pPr marL="0" indent="0">
              <a:buNone/>
              <a:defRPr sz="2400" b="1"/>
            </a:lvl1pPr>
            <a:lvl2pPr marL="456847" indent="0">
              <a:buNone/>
              <a:defRPr sz="2000" b="1"/>
            </a:lvl2pPr>
            <a:lvl3pPr marL="913700" indent="0">
              <a:buNone/>
              <a:defRPr sz="1800" b="1"/>
            </a:lvl3pPr>
            <a:lvl4pPr marL="1370542" indent="0">
              <a:buNone/>
              <a:defRPr sz="1600" b="1"/>
            </a:lvl4pPr>
            <a:lvl5pPr marL="1827399" indent="0">
              <a:buNone/>
              <a:defRPr sz="1600" b="1"/>
            </a:lvl5pPr>
            <a:lvl6pPr marL="2284253" indent="0">
              <a:buNone/>
              <a:defRPr sz="1600" b="1"/>
            </a:lvl6pPr>
            <a:lvl7pPr marL="2741099" indent="0">
              <a:buNone/>
              <a:defRPr sz="1600" b="1"/>
            </a:lvl7pPr>
            <a:lvl8pPr marL="3197942" indent="0">
              <a:buNone/>
              <a:defRPr sz="1600" b="1"/>
            </a:lvl8pPr>
            <a:lvl9pPr marL="36548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C3014-92C4-4085-BED8-5862879E473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3943880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B076BE-3151-47BE-8759-B0DDCBF4DD6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767334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3352151-ACC4-420F-936A-CB935CF33FD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42230746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2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20" y="1435120"/>
            <a:ext cx="3008313" cy="4691063"/>
          </a:xfrm>
        </p:spPr>
        <p:txBody>
          <a:bodyPr/>
          <a:lstStyle>
            <a:lvl1pPr marL="0" indent="0">
              <a:buNone/>
              <a:defRPr sz="1400"/>
            </a:lvl1pPr>
            <a:lvl2pPr marL="456847" indent="0">
              <a:buNone/>
              <a:defRPr sz="1200"/>
            </a:lvl2pPr>
            <a:lvl3pPr marL="913700" indent="0">
              <a:buNone/>
              <a:defRPr sz="1000"/>
            </a:lvl3pPr>
            <a:lvl4pPr marL="1370542" indent="0">
              <a:buNone/>
              <a:defRPr sz="900"/>
            </a:lvl4pPr>
            <a:lvl5pPr marL="1827399" indent="0">
              <a:buNone/>
              <a:defRPr sz="900"/>
            </a:lvl5pPr>
            <a:lvl6pPr marL="2284253" indent="0">
              <a:buNone/>
              <a:defRPr sz="900"/>
            </a:lvl6pPr>
            <a:lvl7pPr marL="2741099" indent="0">
              <a:buNone/>
              <a:defRPr sz="900"/>
            </a:lvl7pPr>
            <a:lvl8pPr marL="3197942" indent="0">
              <a:buNone/>
              <a:defRPr sz="900"/>
            </a:lvl8pPr>
            <a:lvl9pPr marL="36548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441F57-3ECE-4BC2-AE5E-C90602CB273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1765654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847" indent="0">
              <a:buNone/>
              <a:defRPr sz="2800"/>
            </a:lvl2pPr>
            <a:lvl3pPr marL="913700" indent="0">
              <a:buNone/>
              <a:defRPr sz="2400"/>
            </a:lvl3pPr>
            <a:lvl4pPr marL="1370542" indent="0">
              <a:buNone/>
              <a:defRPr sz="2000"/>
            </a:lvl4pPr>
            <a:lvl5pPr marL="1827399" indent="0">
              <a:buNone/>
              <a:defRPr sz="2000"/>
            </a:lvl5pPr>
            <a:lvl6pPr marL="2284253" indent="0">
              <a:buNone/>
              <a:defRPr sz="2000"/>
            </a:lvl6pPr>
            <a:lvl7pPr marL="2741099" indent="0">
              <a:buNone/>
              <a:defRPr sz="2000"/>
            </a:lvl7pPr>
            <a:lvl8pPr marL="3197942" indent="0">
              <a:buNone/>
              <a:defRPr sz="2000"/>
            </a:lvl8pPr>
            <a:lvl9pPr marL="36548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847" indent="0">
              <a:buNone/>
              <a:defRPr sz="1200"/>
            </a:lvl2pPr>
            <a:lvl3pPr marL="913700" indent="0">
              <a:buNone/>
              <a:defRPr sz="1000"/>
            </a:lvl3pPr>
            <a:lvl4pPr marL="1370542" indent="0">
              <a:buNone/>
              <a:defRPr sz="900"/>
            </a:lvl4pPr>
            <a:lvl5pPr marL="1827399" indent="0">
              <a:buNone/>
              <a:defRPr sz="900"/>
            </a:lvl5pPr>
            <a:lvl6pPr marL="2284253" indent="0">
              <a:buNone/>
              <a:defRPr sz="900"/>
            </a:lvl6pPr>
            <a:lvl7pPr marL="2741099" indent="0">
              <a:buNone/>
              <a:defRPr sz="900"/>
            </a:lvl7pPr>
            <a:lvl8pPr marL="3197942" indent="0">
              <a:buNone/>
              <a:defRPr sz="900"/>
            </a:lvl8pPr>
            <a:lvl9pPr marL="36548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E44499-1483-44AD-851B-DC373761EF4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41816389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605BA0-B618-436A-A747-EF39A9A003C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1752463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5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1" y="27465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8CAD34-3A91-4125-8BEE-5AE53E6822B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2617087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cxnSp>
        <p:nvCxnSpPr>
          <p:cNvPr id="4" name="Connettore 1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Connettore 1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e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28" name="Titolo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it-IT" smtClean="0"/>
              <a:t>Fare clic per modificare lo stile del titolo</a:t>
            </a:r>
            <a:endParaRPr lang="en-US"/>
          </a:p>
        </p:txBody>
      </p:sp>
      <p:sp>
        <p:nvSpPr>
          <p:cNvPr id="7" name="Segnaposto data 1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it-IT"/>
          </a:p>
        </p:txBody>
      </p:sp>
      <p:sp>
        <p:nvSpPr>
          <p:cNvPr id="8" name="Segnaposto numero diapositiva 15"/>
          <p:cNvSpPr>
            <a:spLocks noGrp="1"/>
          </p:cNvSpPr>
          <p:nvPr>
            <p:ph type="sldNum" sz="quarter" idx="11"/>
          </p:nvPr>
        </p:nvSpPr>
        <p:spPr/>
        <p:txBody>
          <a:bodyPr/>
          <a:lstStyle>
            <a:lvl1pPr>
              <a:defRPr/>
            </a:lvl1pPr>
          </a:lstStyle>
          <a:p>
            <a:fld id="{3E01FCFB-BB1D-4737-8243-201D76078BEF}" type="slidenum">
              <a:rPr lang="it-IT" altLang="it-IT"/>
              <a:pPr/>
              <a:t>‹N›</a:t>
            </a:fld>
            <a:endParaRPr lang="it-IT" altLang="it-IT"/>
          </a:p>
        </p:txBody>
      </p:sp>
      <p:sp>
        <p:nvSpPr>
          <p:cNvPr id="10" name="Segnaposto piè di pagina 16"/>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Tree>
    <p:extLst>
      <p:ext uri="{BB962C8B-B14F-4D97-AF65-F5344CB8AC3E}">
        <p14:creationId xmlns:p14="http://schemas.microsoft.com/office/powerpoint/2010/main" xmlns="" val="3384110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cxnSp>
        <p:nvCxnSpPr>
          <p:cNvPr id="7" name="Connettore 1 6"/>
          <p:cNvCxnSpPr/>
          <p:nvPr userDrawn="1"/>
        </p:nvCxnSpPr>
        <p:spPr>
          <a:xfrm flipV="1">
            <a:off x="4522788" y="930276"/>
            <a:ext cx="0" cy="1276350"/>
          </a:xfrm>
          <a:prstGeom prst="line">
            <a:avLst/>
          </a:prstGeom>
          <a:ln w="3175">
            <a:solidFill>
              <a:srgbClr val="0D5B90"/>
            </a:solidFill>
          </a:ln>
          <a:effectLst/>
        </p:spPr>
        <p:style>
          <a:lnRef idx="2">
            <a:schemeClr val="accent1"/>
          </a:lnRef>
          <a:fillRef idx="0">
            <a:schemeClr val="accent1"/>
          </a:fillRef>
          <a:effectRef idx="1">
            <a:schemeClr val="accent1"/>
          </a:effectRef>
          <a:fontRef idx="minor">
            <a:schemeClr val="tx1"/>
          </a:fontRef>
        </p:style>
      </p:cxnSp>
      <p:sp>
        <p:nvSpPr>
          <p:cNvPr id="5" name="Segnaposto testo 4"/>
          <p:cNvSpPr>
            <a:spLocks noGrp="1"/>
          </p:cNvSpPr>
          <p:nvPr>
            <p:ph type="body" sz="quarter" idx="10"/>
          </p:nvPr>
        </p:nvSpPr>
        <p:spPr>
          <a:xfrm>
            <a:off x="193547" y="930275"/>
            <a:ext cx="3204747" cy="255588"/>
          </a:xfrm>
          <a:prstGeom prst="rect">
            <a:avLst/>
          </a:prstGeom>
        </p:spPr>
        <p:txBody>
          <a:bodyPr vert="horz" lIns="91368" tIns="45686" rIns="91368" bIns="45686"/>
          <a:lstStyle>
            <a:lvl1pPr marL="0" indent="0">
              <a:buNone/>
              <a:defRPr sz="1200" b="0" i="0" spc="20">
                <a:solidFill>
                  <a:srgbClr val="647A9F"/>
                </a:solidFill>
                <a:latin typeface="Open Sans Condensed Light" pitchFamily="34" charset="0"/>
                <a:ea typeface="Open Sans Condensed Light" pitchFamily="34" charset="0"/>
                <a:cs typeface="Open Sans Condensed Light" pitchFamily="34" charset="0"/>
              </a:defRPr>
            </a:lvl1pPr>
            <a:lvl2pPr marL="456847" indent="0">
              <a:buNone/>
              <a:defRPr b="0" i="0">
                <a:latin typeface="Open Sans Cond Light"/>
                <a:cs typeface="Open Sans Cond Light"/>
              </a:defRPr>
            </a:lvl2pPr>
            <a:lvl3pPr marL="913700" indent="0">
              <a:buNone/>
              <a:defRPr b="0" i="0">
                <a:latin typeface="Open Sans Cond Light"/>
                <a:cs typeface="Open Sans Cond Light"/>
              </a:defRPr>
            </a:lvl3pPr>
            <a:lvl4pPr marL="1370542" indent="0">
              <a:buNone/>
              <a:defRPr b="0" i="0">
                <a:latin typeface="Open Sans Cond Light"/>
                <a:cs typeface="Open Sans Cond Light"/>
              </a:defRPr>
            </a:lvl4pPr>
            <a:lvl5pPr marL="1827399" indent="0">
              <a:buNone/>
              <a:defRPr b="0" i="0">
                <a:latin typeface="Open Sans Cond Light"/>
                <a:cs typeface="Open Sans Cond Light"/>
              </a:defRPr>
            </a:lvl5pPr>
          </a:lstStyle>
          <a:p>
            <a:pPr lvl="0"/>
            <a:r>
              <a:rPr lang="it-IT" dirty="0" smtClean="0"/>
              <a:t>Fare clic per modificare stili del testo dello schema</a:t>
            </a:r>
          </a:p>
        </p:txBody>
      </p:sp>
      <p:sp>
        <p:nvSpPr>
          <p:cNvPr id="4" name="Segnaposto contenuto 11"/>
          <p:cNvSpPr>
            <a:spLocks noGrp="1"/>
          </p:cNvSpPr>
          <p:nvPr>
            <p:ph sz="quarter" idx="11"/>
          </p:nvPr>
        </p:nvSpPr>
        <p:spPr>
          <a:xfrm>
            <a:off x="465158" y="2616220"/>
            <a:ext cx="5412765" cy="2752725"/>
          </a:xfrm>
          <a:prstGeom prst="rect">
            <a:avLst/>
          </a:prstGeom>
        </p:spPr>
        <p:txBody>
          <a:bodyPr vert="horz" lIns="0" tIns="0" rIns="0" bIns="0"/>
          <a:lstStyle>
            <a:lvl1pPr marL="0" marR="0" indent="0" algn="l" defTabSz="456847" rtl="0" eaLnBrk="1" fontAlgn="auto" latinLnBrk="0" hangingPunct="1">
              <a:lnSpc>
                <a:spcPct val="100000"/>
              </a:lnSpc>
              <a:spcBef>
                <a:spcPct val="20000"/>
              </a:spcBef>
              <a:spcAft>
                <a:spcPts val="0"/>
              </a:spcAft>
              <a:buClrTx/>
              <a:buSzTx/>
              <a:buFont typeface="Arial"/>
              <a:buNone/>
              <a:tabLst/>
              <a:defRPr sz="1600" b="0" i="0">
                <a:solidFill>
                  <a:srgbClr val="647A9F"/>
                </a:solidFill>
                <a:latin typeface="Source Sans Pro Light"/>
                <a:cs typeface="Source Sans Pro Light"/>
              </a:defRPr>
            </a:lvl1pPr>
          </a:lstStyle>
          <a:p>
            <a:pPr lvl="0"/>
            <a:r>
              <a:rPr lang="it-IT" dirty="0" smtClean="0"/>
              <a:t>Fare clic per modificare stili del testo dello schema</a:t>
            </a:r>
          </a:p>
        </p:txBody>
      </p:sp>
      <p:sp>
        <p:nvSpPr>
          <p:cNvPr id="11" name="Segnaposto immagine 4"/>
          <p:cNvSpPr>
            <a:spLocks noGrp="1"/>
          </p:cNvSpPr>
          <p:nvPr>
            <p:ph type="pic" sz="quarter" idx="17"/>
          </p:nvPr>
        </p:nvSpPr>
        <p:spPr>
          <a:xfrm>
            <a:off x="6040939" y="2616220"/>
            <a:ext cx="2636336" cy="2752725"/>
          </a:xfrm>
          <a:prstGeom prst="rect">
            <a:avLst/>
          </a:prstGeom>
        </p:spPr>
        <p:txBody>
          <a:bodyPr vert="horz" lIns="91368" tIns="45686" rIns="91368" bIns="45686"/>
          <a:lstStyle>
            <a:lvl1pPr marL="0" indent="0" algn="l">
              <a:buNone/>
              <a:defRPr sz="2000" b="0" i="0">
                <a:solidFill>
                  <a:srgbClr val="647A9F"/>
                </a:solidFill>
                <a:latin typeface="Open Sans Light"/>
                <a:cs typeface="Open Sans Light"/>
              </a:defRPr>
            </a:lvl1pPr>
          </a:lstStyle>
          <a:p>
            <a:pPr lvl="0"/>
            <a:r>
              <a:rPr lang="it-IT" noProof="0" dirty="0" smtClean="0"/>
              <a:t>Fare clic sull'icona per inserire un'immagine</a:t>
            </a:r>
            <a:endParaRPr lang="it-IT" noProof="0" dirty="0"/>
          </a:p>
        </p:txBody>
      </p:sp>
      <p:sp>
        <p:nvSpPr>
          <p:cNvPr id="13" name="Segnaposto testo 20"/>
          <p:cNvSpPr>
            <a:spLocks noGrp="1"/>
          </p:cNvSpPr>
          <p:nvPr>
            <p:ph type="body" sz="quarter" idx="16"/>
          </p:nvPr>
        </p:nvSpPr>
        <p:spPr>
          <a:xfrm>
            <a:off x="4702175" y="930276"/>
            <a:ext cx="3975100" cy="1276350"/>
          </a:xfrm>
          <a:prstGeom prst="rect">
            <a:avLst/>
          </a:prstGeom>
        </p:spPr>
        <p:txBody>
          <a:bodyPr vert="horz" lIns="91368" tIns="45686" rIns="91368" bIns="45686" anchor="ctr"/>
          <a:lstStyle>
            <a:lvl1pPr marL="0" indent="0" algn="l">
              <a:buNone/>
              <a:defRPr sz="1700" b="0" i="1" baseline="0">
                <a:solidFill>
                  <a:srgbClr val="0D5B90"/>
                </a:solidFill>
                <a:latin typeface="Lato Light" pitchFamily="34" charset="0"/>
                <a:cs typeface="Lato Light" pitchFamily="34" charset="0"/>
              </a:defRPr>
            </a:lvl1pPr>
            <a:lvl2pPr marL="456847" indent="0" algn="l">
              <a:buNone/>
              <a:defRPr/>
            </a:lvl2pPr>
            <a:lvl3pPr marL="913700" indent="0" algn="l">
              <a:buNone/>
              <a:defRPr/>
            </a:lvl3pPr>
            <a:lvl4pPr marL="1370542" indent="0" algn="l">
              <a:buNone/>
              <a:defRPr/>
            </a:lvl4pPr>
            <a:lvl5pPr marL="1827399" indent="0" algn="l">
              <a:buNone/>
              <a:defRPr/>
            </a:lvl5pPr>
          </a:lstStyle>
          <a:p>
            <a:pPr lvl="0"/>
            <a:r>
              <a:rPr lang="it-IT" dirty="0" smtClean="0"/>
              <a:t>Fare clic per modificare stili del testo dello schema</a:t>
            </a:r>
          </a:p>
        </p:txBody>
      </p:sp>
      <p:sp>
        <p:nvSpPr>
          <p:cNvPr id="14" name="Segnaposto testo 22"/>
          <p:cNvSpPr>
            <a:spLocks noGrp="1"/>
          </p:cNvSpPr>
          <p:nvPr>
            <p:ph type="body" sz="quarter" idx="18"/>
          </p:nvPr>
        </p:nvSpPr>
        <p:spPr>
          <a:xfrm>
            <a:off x="465140" y="5851933"/>
            <a:ext cx="8212137" cy="568260"/>
          </a:xfrm>
          <a:prstGeom prst="rect">
            <a:avLst/>
          </a:prstGeom>
        </p:spPr>
        <p:txBody>
          <a:bodyPr vert="horz" lIns="0" tIns="45686" rIns="91368" bIns="0" anchor="b"/>
          <a:lstStyle>
            <a:lvl1pPr marL="0" indent="0">
              <a:buNone/>
              <a:defRPr sz="1100" b="0" i="1">
                <a:solidFill>
                  <a:srgbClr val="647A9F"/>
                </a:solidFill>
                <a:latin typeface="Lato Light" pitchFamily="34" charset="0"/>
                <a:cs typeface="Lato Light" pitchFamily="34" charset="0"/>
              </a:defRPr>
            </a:lvl1pPr>
            <a:lvl2pPr marL="456847" indent="0">
              <a:buNone/>
              <a:defRPr sz="1000" b="0" i="1">
                <a:latin typeface="Lato Thin"/>
                <a:cs typeface="Lato Thin"/>
              </a:defRPr>
            </a:lvl2pPr>
            <a:lvl3pPr marL="913700" indent="0">
              <a:buNone/>
              <a:defRPr sz="1000" b="0" i="1">
                <a:latin typeface="Lato Thin"/>
                <a:cs typeface="Lato Thin"/>
              </a:defRPr>
            </a:lvl3pPr>
            <a:lvl4pPr marL="1370542" indent="0">
              <a:buNone/>
              <a:defRPr sz="1000" b="0" i="1">
                <a:latin typeface="Lato Thin"/>
                <a:cs typeface="Lato Thin"/>
              </a:defRPr>
            </a:lvl4pPr>
            <a:lvl5pPr marL="1827399" indent="0">
              <a:buNone/>
              <a:defRPr sz="1000" b="0" i="1">
                <a:latin typeface="Lato Thin"/>
                <a:cs typeface="Lato Thin"/>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26899145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7" name="Titolo 16"/>
          <p:cNvSpPr>
            <a:spLocks noGrp="1"/>
          </p:cNvSpPr>
          <p:nvPr>
            <p:ph type="title"/>
          </p:nvPr>
        </p:nvSpPr>
        <p:spPr/>
        <p:txBody>
          <a:bodyPr rtlCol="0"/>
          <a:lstStyle/>
          <a:p>
            <a:r>
              <a:rPr lang="it-IT" smtClean="0"/>
              <a:t>Fare clic per modificare lo stile del titolo</a:t>
            </a:r>
            <a:endParaRPr lang="en-US"/>
          </a:p>
        </p:txBody>
      </p:sp>
      <p:sp>
        <p:nvSpPr>
          <p:cNvPr id="4" name="Segnaposto data 1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it-IT"/>
          </a:p>
        </p:txBody>
      </p:sp>
      <p:sp>
        <p:nvSpPr>
          <p:cNvPr id="5" name="Segnaposto numero diapositiva 14"/>
          <p:cNvSpPr>
            <a:spLocks noGrp="1"/>
          </p:cNvSpPr>
          <p:nvPr>
            <p:ph type="sldNum" sz="quarter" idx="11"/>
          </p:nvPr>
        </p:nvSpPr>
        <p:spPr/>
        <p:txBody>
          <a:bodyPr/>
          <a:lstStyle>
            <a:lvl1pPr>
              <a:defRPr/>
            </a:lvl1pPr>
          </a:lstStyle>
          <a:p>
            <a:fld id="{0C7015CE-C671-4ABE-ADD6-BD3421BA6F7D}" type="slidenum">
              <a:rPr lang="it-IT" altLang="it-IT"/>
              <a:pPr/>
              <a:t>‹N›</a:t>
            </a:fld>
            <a:endParaRPr lang="it-IT" altLang="it-IT"/>
          </a:p>
        </p:txBody>
      </p:sp>
      <p:sp>
        <p:nvSpPr>
          <p:cNvPr id="6" name="Segnaposto piè di pagina 15"/>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Tree>
    <p:extLst>
      <p:ext uri="{BB962C8B-B14F-4D97-AF65-F5344CB8AC3E}">
        <p14:creationId xmlns:p14="http://schemas.microsoft.com/office/powerpoint/2010/main" xmlns="" val="5713985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cxnSp>
        <p:nvCxnSpPr>
          <p:cNvPr id="4" name="Connettore 1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it-IT"/>
          </a:p>
        </p:txBody>
      </p:sp>
      <p:sp>
        <p:nvSpPr>
          <p:cNvPr id="6" name="Segnaposto piè di pagina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
        <p:nvSpPr>
          <p:cNvPr id="7" name="Segnaposto numero diapositiva 5"/>
          <p:cNvSpPr>
            <a:spLocks noGrp="1"/>
          </p:cNvSpPr>
          <p:nvPr>
            <p:ph type="sldNum" sz="quarter" idx="12"/>
          </p:nvPr>
        </p:nvSpPr>
        <p:spPr/>
        <p:txBody>
          <a:bodyPr/>
          <a:lstStyle>
            <a:lvl1pPr>
              <a:defRPr/>
            </a:lvl1pPr>
          </a:lstStyle>
          <a:p>
            <a:fld id="{A285B4D2-D747-4428-8623-76B91363914D}" type="slidenum">
              <a:rPr lang="it-IT" altLang="it-IT"/>
              <a:pPr/>
              <a:t>‹N›</a:t>
            </a:fld>
            <a:endParaRPr lang="it-IT" altLang="it-IT"/>
          </a:p>
        </p:txBody>
      </p:sp>
    </p:spTree>
    <p:extLst>
      <p:ext uri="{BB962C8B-B14F-4D97-AF65-F5344CB8AC3E}">
        <p14:creationId xmlns:p14="http://schemas.microsoft.com/office/powerpoint/2010/main" xmlns="" val="37911119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11" name="Segnaposto contenuto 10"/>
          <p:cNvSpPr>
            <a:spLocks noGrp="1"/>
          </p:cNvSpPr>
          <p:nvPr>
            <p:ph sz="half" idx="1"/>
          </p:nvPr>
        </p:nvSpPr>
        <p:spPr>
          <a:xfrm>
            <a:off x="457200" y="1524000"/>
            <a:ext cx="4059936"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Segnaposto contenuto 12"/>
          <p:cNvSpPr>
            <a:spLocks noGrp="1"/>
          </p:cNvSpPr>
          <p:nvPr>
            <p:ph sz="half" idx="2"/>
          </p:nvPr>
        </p:nvSpPr>
        <p:spPr>
          <a:xfrm>
            <a:off x="4648200" y="1524000"/>
            <a:ext cx="4059936"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
        <p:nvSpPr>
          <p:cNvPr id="7" name="Segnaposto numero diapositiva 6"/>
          <p:cNvSpPr>
            <a:spLocks noGrp="1"/>
          </p:cNvSpPr>
          <p:nvPr>
            <p:ph type="sldNum" sz="quarter" idx="12"/>
          </p:nvPr>
        </p:nvSpPr>
        <p:spPr/>
        <p:txBody>
          <a:bodyPr/>
          <a:lstStyle>
            <a:lvl1pPr>
              <a:defRPr/>
            </a:lvl1pPr>
          </a:lstStyle>
          <a:p>
            <a:fld id="{95DF5D4E-5547-4FCB-ABE3-EC0B88550263}" type="slidenum">
              <a:rPr lang="it-IT" altLang="it-IT"/>
              <a:pPr/>
              <a:t>‹N›</a:t>
            </a:fld>
            <a:endParaRPr lang="it-IT" altLang="it-IT"/>
          </a:p>
        </p:txBody>
      </p:sp>
    </p:spTree>
    <p:extLst>
      <p:ext uri="{BB962C8B-B14F-4D97-AF65-F5344CB8AC3E}">
        <p14:creationId xmlns:p14="http://schemas.microsoft.com/office/powerpoint/2010/main" xmlns="" val="20014364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cxnSp>
        <p:nvCxnSpPr>
          <p:cNvPr id="7" name="Connettore 1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4" name="Segnaposto contenuto 33"/>
          <p:cNvSpPr>
            <a:spLocks noGrp="1"/>
          </p:cNvSpPr>
          <p:nvPr>
            <p:ph sz="quarter" idx="4"/>
          </p:nvPr>
        </p:nvSpPr>
        <p:spPr>
          <a:xfrm>
            <a:off x="4649788" y="2201896"/>
            <a:ext cx="4038600"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 name="Titolo 1"/>
          <p:cNvSpPr>
            <a:spLocks noGrp="1"/>
          </p:cNvSpPr>
          <p:nvPr>
            <p:ph type="title"/>
          </p:nvPr>
        </p:nvSpPr>
        <p:spPr>
          <a:xfrm>
            <a:off x="457200" y="155448"/>
            <a:ext cx="8229600" cy="1143000"/>
          </a:xfrm>
        </p:spPr>
        <p:txBody>
          <a:bodyPr/>
          <a:lstStyle>
            <a:lvl1pPr>
              <a:defRPr/>
            </a:lvl1pPr>
          </a:lstStyle>
          <a:p>
            <a:r>
              <a:rPr lang="it-IT" smtClean="0"/>
              <a:t>Fare clic per modificare lo stile del titolo</a:t>
            </a:r>
            <a:endParaRPr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9" name="Segnaposto numero diapositiva 8"/>
          <p:cNvSpPr>
            <a:spLocks noGrp="1"/>
          </p:cNvSpPr>
          <p:nvPr>
            <p:ph type="sldNum" sz="quarter" idx="10"/>
          </p:nvPr>
        </p:nvSpPr>
        <p:spPr/>
        <p:txBody>
          <a:bodyPr/>
          <a:lstStyle>
            <a:lvl1pPr>
              <a:defRPr/>
            </a:lvl1pPr>
          </a:lstStyle>
          <a:p>
            <a:fld id="{20F09D1A-E05F-4818-B0C3-509CC83D040D}" type="slidenum">
              <a:rPr lang="it-IT" altLang="it-IT"/>
              <a:pPr/>
              <a:t>‹N›</a:t>
            </a:fld>
            <a:endParaRPr lang="it-IT" altLang="it-IT"/>
          </a:p>
        </p:txBody>
      </p:sp>
      <p:sp>
        <p:nvSpPr>
          <p:cNvPr id="10" name="Segnaposto piè di pagina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
        <p:nvSpPr>
          <p:cNvPr id="11" name="Segnaposto data 6"/>
          <p:cNvSpPr>
            <a:spLocks noGrp="1"/>
          </p:cNvSpPr>
          <p:nvPr>
            <p:ph type="dt" sz="half" idx="12"/>
          </p:nvPr>
        </p:nvSpPr>
        <p:spPr/>
        <p:txBody>
          <a:bodyPr/>
          <a:lstStyle>
            <a:lvl1pPr fontAlgn="base">
              <a:spcBef>
                <a:spcPct val="0"/>
              </a:spcBef>
              <a:spcAft>
                <a:spcPct val="0"/>
              </a:spcAft>
              <a:defRPr>
                <a:latin typeface="Arial" pitchFamily="34" charset="0"/>
              </a:defRPr>
            </a:lvl1pPr>
          </a:lstStyle>
          <a:p>
            <a:pPr>
              <a:defRPr/>
            </a:pPr>
            <a:endParaRPr lang="it-IT"/>
          </a:p>
        </p:txBody>
      </p:sp>
    </p:spTree>
    <p:extLst>
      <p:ext uri="{BB962C8B-B14F-4D97-AF65-F5344CB8AC3E}">
        <p14:creationId xmlns:p14="http://schemas.microsoft.com/office/powerpoint/2010/main" xmlns="" val="33265849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it-IT"/>
          </a:p>
        </p:txBody>
      </p:sp>
      <p:sp>
        <p:nvSpPr>
          <p:cNvPr id="4" name="Segnaposto piè di pagina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
        <p:nvSpPr>
          <p:cNvPr id="5" name="Segnaposto numero diapositiva 4"/>
          <p:cNvSpPr>
            <a:spLocks noGrp="1"/>
          </p:cNvSpPr>
          <p:nvPr>
            <p:ph type="sldNum" sz="quarter" idx="12"/>
          </p:nvPr>
        </p:nvSpPr>
        <p:spPr/>
        <p:txBody>
          <a:bodyPr/>
          <a:lstStyle>
            <a:lvl1pPr>
              <a:defRPr/>
            </a:lvl1pPr>
          </a:lstStyle>
          <a:p>
            <a:fld id="{E9A02A33-D608-4D48-8A9A-37692E3C1177}" type="slidenum">
              <a:rPr lang="it-IT" altLang="it-IT"/>
              <a:pPr/>
              <a:t>‹N›</a:t>
            </a:fld>
            <a:endParaRPr lang="it-IT" altLang="it-IT"/>
          </a:p>
        </p:txBody>
      </p:sp>
    </p:spTree>
    <p:extLst>
      <p:ext uri="{BB962C8B-B14F-4D97-AF65-F5344CB8AC3E}">
        <p14:creationId xmlns:p14="http://schemas.microsoft.com/office/powerpoint/2010/main" xmlns="" val="3269024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it-IT"/>
          </a:p>
        </p:txBody>
      </p:sp>
      <p:sp>
        <p:nvSpPr>
          <p:cNvPr id="3" name="Segnaposto piè di pagina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
        <p:nvSpPr>
          <p:cNvPr id="4" name="Segnaposto numero diapositiva 3"/>
          <p:cNvSpPr>
            <a:spLocks noGrp="1"/>
          </p:cNvSpPr>
          <p:nvPr>
            <p:ph type="sldNum" sz="quarter" idx="12"/>
          </p:nvPr>
        </p:nvSpPr>
        <p:spPr/>
        <p:txBody>
          <a:bodyPr/>
          <a:lstStyle>
            <a:lvl1pPr>
              <a:defRPr/>
            </a:lvl1pPr>
          </a:lstStyle>
          <a:p>
            <a:fld id="{521CA5E1-B08F-4E59-8FEB-5F5C9089EE13}" type="slidenum">
              <a:rPr lang="it-IT" altLang="it-IT"/>
              <a:pPr/>
              <a:t>‹N›</a:t>
            </a:fld>
            <a:endParaRPr lang="it-IT" altLang="it-IT"/>
          </a:p>
        </p:txBody>
      </p:sp>
    </p:spTree>
    <p:extLst>
      <p:ext uri="{BB962C8B-B14F-4D97-AF65-F5344CB8AC3E}">
        <p14:creationId xmlns:p14="http://schemas.microsoft.com/office/powerpoint/2010/main" xmlns="" val="9185598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 name="Segnaposto testo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it-IT" smtClean="0"/>
              <a:t>Fare clic per modificare lo stile del titolo</a:t>
            </a:r>
            <a:endParaRPr lang="en-US"/>
          </a:p>
        </p:txBody>
      </p:sp>
      <p:sp>
        <p:nvSpPr>
          <p:cNvPr id="5" name="Segnaposto data 7"/>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it-IT"/>
          </a:p>
        </p:txBody>
      </p:sp>
      <p:sp>
        <p:nvSpPr>
          <p:cNvPr id="6" name="Segnaposto numero diapositiva 8"/>
          <p:cNvSpPr>
            <a:spLocks noGrp="1"/>
          </p:cNvSpPr>
          <p:nvPr>
            <p:ph type="sldNum" sz="quarter" idx="11"/>
          </p:nvPr>
        </p:nvSpPr>
        <p:spPr/>
        <p:txBody>
          <a:bodyPr/>
          <a:lstStyle>
            <a:lvl1pPr>
              <a:defRPr/>
            </a:lvl1pPr>
          </a:lstStyle>
          <a:p>
            <a:fld id="{EF951328-388C-45BD-8F06-EBE1C0865906}" type="slidenum">
              <a:rPr lang="it-IT" altLang="it-IT"/>
              <a:pPr/>
              <a:t>‹N›</a:t>
            </a:fld>
            <a:endParaRPr lang="it-IT" altLang="it-IT"/>
          </a:p>
        </p:txBody>
      </p:sp>
      <p:sp>
        <p:nvSpPr>
          <p:cNvPr id="7" name="Segnaposto piè di pagina 9"/>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Tree>
    <p:extLst>
      <p:ext uri="{BB962C8B-B14F-4D97-AF65-F5344CB8AC3E}">
        <p14:creationId xmlns:p14="http://schemas.microsoft.com/office/powerpoint/2010/main" xmlns="" val="25551555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it-IT" smtClean="0"/>
              <a:t>Fare clic per modificare lo stile del titolo</a:t>
            </a:r>
            <a:endParaRPr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it-IT" noProof="0" smtClean="0"/>
              <a:t>Fare clic sull'icona per inserire un'immagine</a:t>
            </a:r>
            <a:endParaRPr lang="en-US" noProof="0"/>
          </a:p>
        </p:txBody>
      </p:sp>
      <p:sp>
        <p:nvSpPr>
          <p:cNvPr id="4" name="Segnaposto testo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5" name="Segnaposto data 7"/>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it-IT"/>
          </a:p>
        </p:txBody>
      </p:sp>
      <p:sp>
        <p:nvSpPr>
          <p:cNvPr id="6" name="Segnaposto numero diapositiva 8"/>
          <p:cNvSpPr>
            <a:spLocks noGrp="1"/>
          </p:cNvSpPr>
          <p:nvPr>
            <p:ph type="sldNum" sz="quarter" idx="11"/>
          </p:nvPr>
        </p:nvSpPr>
        <p:spPr/>
        <p:txBody>
          <a:bodyPr/>
          <a:lstStyle>
            <a:lvl1pPr>
              <a:defRPr/>
            </a:lvl1pPr>
          </a:lstStyle>
          <a:p>
            <a:fld id="{7F482EA5-A986-4027-8359-AC0BD995953D}" type="slidenum">
              <a:rPr lang="it-IT" altLang="it-IT"/>
              <a:pPr/>
              <a:t>‹N›</a:t>
            </a:fld>
            <a:endParaRPr lang="it-IT" altLang="it-IT"/>
          </a:p>
        </p:txBody>
      </p:sp>
      <p:sp>
        <p:nvSpPr>
          <p:cNvPr id="7" name="Segnaposto piè di pagina 9"/>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Tree>
    <p:extLst>
      <p:ext uri="{BB962C8B-B14F-4D97-AF65-F5344CB8AC3E}">
        <p14:creationId xmlns:p14="http://schemas.microsoft.com/office/powerpoint/2010/main" xmlns="" val="5977241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
        <p:nvSpPr>
          <p:cNvPr id="6" name="Segnaposto numero diapositiva 5"/>
          <p:cNvSpPr>
            <a:spLocks noGrp="1"/>
          </p:cNvSpPr>
          <p:nvPr>
            <p:ph type="sldNum" sz="quarter" idx="12"/>
          </p:nvPr>
        </p:nvSpPr>
        <p:spPr/>
        <p:txBody>
          <a:bodyPr/>
          <a:lstStyle>
            <a:lvl1pPr>
              <a:defRPr/>
            </a:lvl1pPr>
          </a:lstStyle>
          <a:p>
            <a:fld id="{E7DA7DA9-FAE0-4C5D-B02C-49166E2AF93A}" type="slidenum">
              <a:rPr lang="it-IT" altLang="it-IT"/>
              <a:pPr/>
              <a:t>‹N›</a:t>
            </a:fld>
            <a:endParaRPr lang="it-IT" altLang="it-IT"/>
          </a:p>
        </p:txBody>
      </p:sp>
    </p:spTree>
    <p:extLst>
      <p:ext uri="{BB962C8B-B14F-4D97-AF65-F5344CB8AC3E}">
        <p14:creationId xmlns:p14="http://schemas.microsoft.com/office/powerpoint/2010/main" xmlns="" val="28017550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
        <p:nvSpPr>
          <p:cNvPr id="6" name="Segnaposto numero diapositiva 5"/>
          <p:cNvSpPr>
            <a:spLocks noGrp="1"/>
          </p:cNvSpPr>
          <p:nvPr>
            <p:ph type="sldNum" sz="quarter" idx="12"/>
          </p:nvPr>
        </p:nvSpPr>
        <p:spPr/>
        <p:txBody>
          <a:bodyPr/>
          <a:lstStyle>
            <a:lvl1pPr>
              <a:defRPr/>
            </a:lvl1pPr>
          </a:lstStyle>
          <a:p>
            <a:fld id="{3B7F30F5-0F53-4193-A061-4C3752F835DA}" type="slidenum">
              <a:rPr lang="it-IT" altLang="it-IT"/>
              <a:pPr/>
              <a:t>‹N›</a:t>
            </a:fld>
            <a:endParaRPr lang="it-IT" altLang="it-IT"/>
          </a:p>
        </p:txBody>
      </p:sp>
    </p:spTree>
    <p:extLst>
      <p:ext uri="{BB962C8B-B14F-4D97-AF65-F5344CB8AC3E}">
        <p14:creationId xmlns:p14="http://schemas.microsoft.com/office/powerpoint/2010/main" xmlns="" val="935085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uto con didascalia">
    <p:spTree>
      <p:nvGrpSpPr>
        <p:cNvPr id="1" name=""/>
        <p:cNvGrpSpPr/>
        <p:nvPr/>
      </p:nvGrpSpPr>
      <p:grpSpPr>
        <a:xfrm>
          <a:off x="0" y="0"/>
          <a:ext cx="0" cy="0"/>
          <a:chOff x="0" y="0"/>
          <a:chExt cx="0" cy="0"/>
        </a:xfrm>
      </p:grpSpPr>
      <p:sp>
        <p:nvSpPr>
          <p:cNvPr id="13" name="Segnaposto testo 12"/>
          <p:cNvSpPr>
            <a:spLocks noGrp="1"/>
          </p:cNvSpPr>
          <p:nvPr>
            <p:ph type="body" sz="quarter" idx="11"/>
          </p:nvPr>
        </p:nvSpPr>
        <p:spPr>
          <a:xfrm>
            <a:off x="466726" y="2224607"/>
            <a:ext cx="8210550" cy="394705"/>
          </a:xfrm>
          <a:prstGeom prst="rect">
            <a:avLst/>
          </a:prstGeom>
        </p:spPr>
        <p:txBody>
          <a:bodyPr vert="horz" lIns="91368" tIns="45686" rIns="91368" bIns="45686"/>
          <a:lstStyle>
            <a:lvl1pPr marL="0" indent="0" algn="ctr">
              <a:buNone/>
              <a:defRPr sz="2600" b="0" i="1">
                <a:solidFill>
                  <a:srgbClr val="647A9F"/>
                </a:solidFill>
                <a:latin typeface="Lato Light" pitchFamily="34" charset="0"/>
                <a:cs typeface="Lato Light" pitchFamily="34" charset="0"/>
              </a:defRPr>
            </a:lvl1pPr>
            <a:lvl2pPr marL="456847" indent="0">
              <a:buNone/>
              <a:defRPr sz="2600" b="0" i="1">
                <a:solidFill>
                  <a:srgbClr val="FFFFFF"/>
                </a:solidFill>
                <a:latin typeface="Lato Thin"/>
                <a:cs typeface="Lato Thin"/>
              </a:defRPr>
            </a:lvl2pPr>
            <a:lvl3pPr marL="913700" indent="0">
              <a:buNone/>
              <a:defRPr sz="2600" b="0" i="1">
                <a:solidFill>
                  <a:srgbClr val="FFFFFF"/>
                </a:solidFill>
                <a:latin typeface="Lato Thin"/>
                <a:cs typeface="Lato Thin"/>
              </a:defRPr>
            </a:lvl3pPr>
            <a:lvl4pPr marL="1370542" indent="0">
              <a:buNone/>
              <a:defRPr sz="2600" b="0" i="1">
                <a:solidFill>
                  <a:srgbClr val="FFFFFF"/>
                </a:solidFill>
                <a:latin typeface="Lato Thin"/>
                <a:cs typeface="Lato Thin"/>
              </a:defRPr>
            </a:lvl4pPr>
            <a:lvl5pPr marL="1827399" indent="0">
              <a:buNone/>
              <a:defRPr sz="2600" b="0" i="1">
                <a:solidFill>
                  <a:srgbClr val="FFFFFF"/>
                </a:solidFill>
                <a:latin typeface="Lato Thin"/>
                <a:cs typeface="Lato Thin"/>
              </a:defRPr>
            </a:lvl5pPr>
          </a:lstStyle>
          <a:p>
            <a:pPr lvl="0"/>
            <a:r>
              <a:rPr lang="it-IT" dirty="0" smtClean="0"/>
              <a:t>Fare clic per modificare stili del testo dello schema</a:t>
            </a:r>
          </a:p>
        </p:txBody>
      </p:sp>
      <p:sp>
        <p:nvSpPr>
          <p:cNvPr id="15" name="Segnaposto testo 14"/>
          <p:cNvSpPr>
            <a:spLocks noGrp="1"/>
          </p:cNvSpPr>
          <p:nvPr>
            <p:ph type="body" sz="quarter" idx="12"/>
          </p:nvPr>
        </p:nvSpPr>
        <p:spPr>
          <a:xfrm>
            <a:off x="241612" y="941694"/>
            <a:ext cx="3780048" cy="267816"/>
          </a:xfrm>
          <a:prstGeom prst="rect">
            <a:avLst/>
          </a:prstGeom>
        </p:spPr>
        <p:txBody>
          <a:bodyPr vert="horz" lIns="91368" tIns="45686" rIns="91368" bIns="45686"/>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6847" indent="0">
              <a:buNone/>
              <a:defRPr sz="1100" b="0" i="0">
                <a:latin typeface="Open Sans Cond Light"/>
                <a:cs typeface="Open Sans Cond Light"/>
              </a:defRPr>
            </a:lvl2pPr>
            <a:lvl3pPr marL="913700" indent="0">
              <a:buNone/>
              <a:defRPr sz="1100" b="0" i="0">
                <a:latin typeface="Open Sans Cond Light"/>
                <a:cs typeface="Open Sans Cond Light"/>
              </a:defRPr>
            </a:lvl3pPr>
            <a:lvl4pPr marL="1370542" indent="0">
              <a:buNone/>
              <a:defRPr sz="1100" b="0" i="0">
                <a:latin typeface="Open Sans Cond Light"/>
                <a:cs typeface="Open Sans Cond Light"/>
              </a:defRPr>
            </a:lvl4pPr>
            <a:lvl5pPr marL="1827399"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370623492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fld id="{12490804-2792-417B-9C57-F8834B4D5CF9}" type="slidenum">
              <a:rPr lang="it-IT" altLang="it-IT"/>
              <a:pPr/>
              <a:t>‹N›</a:t>
            </a:fld>
            <a:endParaRPr lang="it-IT" altLang="it-IT"/>
          </a:p>
        </p:txBody>
      </p:sp>
    </p:spTree>
    <p:extLst>
      <p:ext uri="{BB962C8B-B14F-4D97-AF65-F5344CB8AC3E}">
        <p14:creationId xmlns:p14="http://schemas.microsoft.com/office/powerpoint/2010/main" xmlns="" val="5850436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fld id="{3A104484-DA00-4652-B0D8-D92B7E2660F0}" type="slidenum">
              <a:rPr lang="it-IT" altLang="it-IT"/>
              <a:pPr/>
              <a:t>‹N›</a:t>
            </a:fld>
            <a:endParaRPr lang="it-IT" altLang="it-IT"/>
          </a:p>
        </p:txBody>
      </p:sp>
    </p:spTree>
    <p:extLst>
      <p:ext uri="{BB962C8B-B14F-4D97-AF65-F5344CB8AC3E}">
        <p14:creationId xmlns:p14="http://schemas.microsoft.com/office/powerpoint/2010/main" xmlns="" val="27673305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fld id="{976FB4D9-D6EC-427D-A5F3-C7C18603D75B}" type="slidenum">
              <a:rPr lang="it-IT" altLang="it-IT"/>
              <a:pPr/>
              <a:t>‹N›</a:t>
            </a:fld>
            <a:endParaRPr lang="it-IT" altLang="it-IT"/>
          </a:p>
        </p:txBody>
      </p:sp>
    </p:spTree>
    <p:extLst>
      <p:ext uri="{BB962C8B-B14F-4D97-AF65-F5344CB8AC3E}">
        <p14:creationId xmlns:p14="http://schemas.microsoft.com/office/powerpoint/2010/main" xmlns="" val="27772137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fld id="{54BD53F8-3C18-4295-ACF6-1E02EBD3E0BF}" type="slidenum">
              <a:rPr lang="it-IT" altLang="it-IT"/>
              <a:pPr/>
              <a:t>‹N›</a:t>
            </a:fld>
            <a:endParaRPr lang="it-IT" altLang="it-IT"/>
          </a:p>
        </p:txBody>
      </p:sp>
    </p:spTree>
    <p:extLst>
      <p:ext uri="{BB962C8B-B14F-4D97-AF65-F5344CB8AC3E}">
        <p14:creationId xmlns:p14="http://schemas.microsoft.com/office/powerpoint/2010/main" xmlns="" val="15070628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9" name="Rectangle 6"/>
          <p:cNvSpPr>
            <a:spLocks noGrp="1" noChangeArrowheads="1"/>
          </p:cNvSpPr>
          <p:nvPr>
            <p:ph type="sldNum" sz="quarter" idx="12"/>
          </p:nvPr>
        </p:nvSpPr>
        <p:spPr>
          <a:ln/>
        </p:spPr>
        <p:txBody>
          <a:bodyPr/>
          <a:lstStyle>
            <a:lvl1pPr>
              <a:defRPr/>
            </a:lvl1pPr>
          </a:lstStyle>
          <a:p>
            <a:fld id="{E3CE18BD-EC25-4384-B716-A90D0240684E}" type="slidenum">
              <a:rPr lang="it-IT" altLang="it-IT"/>
              <a:pPr/>
              <a:t>‹N›</a:t>
            </a:fld>
            <a:endParaRPr lang="it-IT" altLang="it-IT"/>
          </a:p>
        </p:txBody>
      </p:sp>
    </p:spTree>
    <p:extLst>
      <p:ext uri="{BB962C8B-B14F-4D97-AF65-F5344CB8AC3E}">
        <p14:creationId xmlns:p14="http://schemas.microsoft.com/office/powerpoint/2010/main" xmlns="" val="3109172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5" name="Rectangle 6"/>
          <p:cNvSpPr>
            <a:spLocks noGrp="1" noChangeArrowheads="1"/>
          </p:cNvSpPr>
          <p:nvPr>
            <p:ph type="sldNum" sz="quarter" idx="12"/>
          </p:nvPr>
        </p:nvSpPr>
        <p:spPr>
          <a:ln/>
        </p:spPr>
        <p:txBody>
          <a:bodyPr/>
          <a:lstStyle>
            <a:lvl1pPr>
              <a:defRPr/>
            </a:lvl1pPr>
          </a:lstStyle>
          <a:p>
            <a:fld id="{128C5137-9155-4D98-BB2E-C3149B0B5CD4}" type="slidenum">
              <a:rPr lang="it-IT" altLang="it-IT"/>
              <a:pPr/>
              <a:t>‹N›</a:t>
            </a:fld>
            <a:endParaRPr lang="it-IT" altLang="it-IT"/>
          </a:p>
        </p:txBody>
      </p:sp>
    </p:spTree>
    <p:extLst>
      <p:ext uri="{BB962C8B-B14F-4D97-AF65-F5344CB8AC3E}">
        <p14:creationId xmlns:p14="http://schemas.microsoft.com/office/powerpoint/2010/main" xmlns="" val="42912700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4" name="Rectangle 6"/>
          <p:cNvSpPr>
            <a:spLocks noGrp="1" noChangeArrowheads="1"/>
          </p:cNvSpPr>
          <p:nvPr>
            <p:ph type="sldNum" sz="quarter" idx="12"/>
          </p:nvPr>
        </p:nvSpPr>
        <p:spPr>
          <a:ln/>
        </p:spPr>
        <p:txBody>
          <a:bodyPr/>
          <a:lstStyle>
            <a:lvl1pPr>
              <a:defRPr/>
            </a:lvl1pPr>
          </a:lstStyle>
          <a:p>
            <a:fld id="{B0EC2354-03F7-4D6D-B7E7-08FAC6D91ED2}" type="slidenum">
              <a:rPr lang="it-IT" altLang="it-IT"/>
              <a:pPr/>
              <a:t>‹N›</a:t>
            </a:fld>
            <a:endParaRPr lang="it-IT" altLang="it-IT"/>
          </a:p>
        </p:txBody>
      </p:sp>
    </p:spTree>
    <p:extLst>
      <p:ext uri="{BB962C8B-B14F-4D97-AF65-F5344CB8AC3E}">
        <p14:creationId xmlns:p14="http://schemas.microsoft.com/office/powerpoint/2010/main" xmlns="" val="21870416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fld id="{8A6CEB80-A2E2-4F23-ADC5-5C6978CB5C02}" type="slidenum">
              <a:rPr lang="it-IT" altLang="it-IT"/>
              <a:pPr/>
              <a:t>‹N›</a:t>
            </a:fld>
            <a:endParaRPr lang="it-IT" altLang="it-IT"/>
          </a:p>
        </p:txBody>
      </p:sp>
    </p:spTree>
    <p:extLst>
      <p:ext uri="{BB962C8B-B14F-4D97-AF65-F5344CB8AC3E}">
        <p14:creationId xmlns:p14="http://schemas.microsoft.com/office/powerpoint/2010/main" xmlns="" val="22183744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fld id="{A4961C2B-183E-4A05-8921-ECD1BA548DD2}" type="slidenum">
              <a:rPr lang="it-IT" altLang="it-IT"/>
              <a:pPr/>
              <a:t>‹N›</a:t>
            </a:fld>
            <a:endParaRPr lang="it-IT" altLang="it-IT"/>
          </a:p>
        </p:txBody>
      </p:sp>
    </p:spTree>
    <p:extLst>
      <p:ext uri="{BB962C8B-B14F-4D97-AF65-F5344CB8AC3E}">
        <p14:creationId xmlns:p14="http://schemas.microsoft.com/office/powerpoint/2010/main" xmlns="" val="23092571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fld id="{6407A77F-3F5C-4E0F-9F06-CEC2EC8216C7}" type="slidenum">
              <a:rPr lang="it-IT" altLang="it-IT"/>
              <a:pPr/>
              <a:t>‹N›</a:t>
            </a:fld>
            <a:endParaRPr lang="it-IT" altLang="it-IT"/>
          </a:p>
        </p:txBody>
      </p:sp>
    </p:spTree>
    <p:extLst>
      <p:ext uri="{BB962C8B-B14F-4D97-AF65-F5344CB8AC3E}">
        <p14:creationId xmlns:p14="http://schemas.microsoft.com/office/powerpoint/2010/main" xmlns="" val="315506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603"/>
            <a:ext cx="6965246" cy="1202485"/>
          </a:xfrm>
          <a:prstGeom prst="rect">
            <a:avLst/>
          </a:prstGeom>
        </p:spPr>
        <p:txBody>
          <a:bodyPr lIns="91368" tIns="45686" rIns="91368" bIns="45686"/>
          <a:lstStyle/>
          <a:p>
            <a:r>
              <a:rPr lang="it-IT" smtClean="0"/>
              <a:t>Fare clic per modificare lo stile del titolo</a:t>
            </a:r>
            <a:endParaRPr lang="en-US"/>
          </a:p>
        </p:txBody>
      </p:sp>
      <p:sp>
        <p:nvSpPr>
          <p:cNvPr id="3" name="Content Placeholder 2"/>
          <p:cNvSpPr>
            <a:spLocks noGrp="1"/>
          </p:cNvSpPr>
          <p:nvPr>
            <p:ph idx="1"/>
          </p:nvPr>
        </p:nvSpPr>
        <p:spPr>
          <a:xfrm>
            <a:off x="1463061" y="2119259"/>
            <a:ext cx="6196405" cy="3603812"/>
          </a:xfrm>
          <a:prstGeom prst="rect">
            <a:avLst/>
          </a:prstGeom>
        </p:spPr>
        <p:txBody>
          <a:bodyPr lIns="91368" tIns="45686" rIns="91368" bIns="45686"/>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xfrm>
            <a:off x="6454776" y="5808685"/>
            <a:ext cx="1212850" cy="365125"/>
          </a:xfrm>
          <a:prstGeom prst="rect">
            <a:avLst/>
          </a:prstGeom>
        </p:spPr>
        <p:txBody>
          <a:bodyPr lIns="91368" tIns="45686" rIns="91368" bIns="45686"/>
          <a:lstStyle>
            <a:lvl1pPr>
              <a:defRPr/>
            </a:lvl1pPr>
          </a:lstStyle>
          <a:p>
            <a:pPr>
              <a:defRPr/>
            </a:pPr>
            <a:endParaRPr lang="it-IT">
              <a:solidFill>
                <a:prstClr val="black"/>
              </a:solidFill>
            </a:endParaRPr>
          </a:p>
        </p:txBody>
      </p:sp>
      <p:sp>
        <p:nvSpPr>
          <p:cNvPr id="5" name="Footer Placeholder 4"/>
          <p:cNvSpPr>
            <a:spLocks noGrp="1"/>
          </p:cNvSpPr>
          <p:nvPr>
            <p:ph type="ftr" sz="quarter" idx="11"/>
          </p:nvPr>
        </p:nvSpPr>
        <p:spPr>
          <a:xfrm>
            <a:off x="914402" y="5808685"/>
            <a:ext cx="5540375" cy="365125"/>
          </a:xfrm>
          <a:prstGeom prst="rect">
            <a:avLst/>
          </a:prstGeom>
        </p:spPr>
        <p:txBody>
          <a:bodyPr lIns="91368" tIns="45686" rIns="91368" bIns="45686"/>
          <a:lstStyle>
            <a:lvl1pPr>
              <a:defRPr/>
            </a:lvl1pPr>
          </a:lstStyle>
          <a:p>
            <a:pPr>
              <a:defRPr/>
            </a:pPr>
            <a:r>
              <a:rPr lang="it-IT" smtClean="0">
                <a:solidFill>
                  <a:prstClr val="black"/>
                </a:solidFill>
              </a:rPr>
              <a:t>Giuseppe Renato Croce</a:t>
            </a:r>
            <a:endParaRPr lang="it-IT">
              <a:solidFill>
                <a:prstClr val="black"/>
              </a:solidFill>
            </a:endParaRPr>
          </a:p>
        </p:txBody>
      </p:sp>
      <p:sp>
        <p:nvSpPr>
          <p:cNvPr id="6" name="Slide Number Placeholder 5"/>
          <p:cNvSpPr>
            <a:spLocks noGrp="1"/>
          </p:cNvSpPr>
          <p:nvPr>
            <p:ph type="sldNum" sz="quarter" idx="12"/>
          </p:nvPr>
        </p:nvSpPr>
        <p:spPr>
          <a:xfrm>
            <a:off x="7670800" y="5808685"/>
            <a:ext cx="554038" cy="365125"/>
          </a:xfrm>
          <a:prstGeom prst="rect">
            <a:avLst/>
          </a:prstGeom>
        </p:spPr>
        <p:txBody>
          <a:bodyPr lIns="91368" tIns="45686" rIns="91368" bIns="45686"/>
          <a:lstStyle>
            <a:lvl1pPr>
              <a:defRPr/>
            </a:lvl1pPr>
          </a:lstStyle>
          <a:p>
            <a:pPr>
              <a:defRPr/>
            </a:pPr>
            <a:fld id="{7E41F698-E733-432A-904B-FD905F326C73}" type="slidenum">
              <a:rPr lang="it-IT">
                <a:solidFill>
                  <a:prstClr val="black"/>
                </a:solidFill>
              </a:rPr>
              <a:pPr>
                <a:defRPr/>
              </a:pPr>
              <a:t>‹N›</a:t>
            </a:fld>
            <a:endParaRPr lang="it-IT">
              <a:solidFill>
                <a:prstClr val="black"/>
              </a:solidFill>
            </a:endParaRPr>
          </a:p>
        </p:txBody>
      </p:sp>
    </p:spTree>
    <p:extLst>
      <p:ext uri="{BB962C8B-B14F-4D97-AF65-F5344CB8AC3E}">
        <p14:creationId xmlns:p14="http://schemas.microsoft.com/office/powerpoint/2010/main" xmlns="" val="39864681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fld id="{C9AD6A9D-41E1-4158-A9EC-26939370CE70}" type="slidenum">
              <a:rPr lang="it-IT" altLang="it-IT"/>
              <a:pPr/>
              <a:t>‹N›</a:t>
            </a:fld>
            <a:endParaRPr lang="it-IT" altLang="it-IT"/>
          </a:p>
        </p:txBody>
      </p:sp>
    </p:spTree>
    <p:extLst>
      <p:ext uri="{BB962C8B-B14F-4D97-AF65-F5344CB8AC3E}">
        <p14:creationId xmlns:p14="http://schemas.microsoft.com/office/powerpoint/2010/main" xmlns="" val="32911050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600200"/>
            <a:ext cx="4038600" cy="4525963"/>
          </a:xfrm>
        </p:spPr>
        <p:txBody>
          <a:bodyPr/>
          <a:lstStyle/>
          <a:p>
            <a:pPr lvl="0"/>
            <a:endParaRPr lang="it-IT"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fld id="{E8D65424-B62F-45FF-B869-B552AA28F321}" type="slidenum">
              <a:rPr lang="it-IT" altLang="it-IT"/>
              <a:pPr/>
              <a:t>‹N›</a:t>
            </a:fld>
            <a:endParaRPr lang="it-IT" altLang="it-IT"/>
          </a:p>
        </p:txBody>
      </p:sp>
    </p:spTree>
    <p:extLst>
      <p:ext uri="{BB962C8B-B14F-4D97-AF65-F5344CB8AC3E}">
        <p14:creationId xmlns:p14="http://schemas.microsoft.com/office/powerpoint/2010/main" xmlns="" val="38821800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fld id="{75C038B0-3F5C-48F6-9F40-15204E931A65}" type="slidenum">
              <a:rPr lang="it-IT" altLang="it-IT"/>
              <a:pPr/>
              <a:t>‹N›</a:t>
            </a:fld>
            <a:endParaRPr lang="it-IT" altLang="it-IT"/>
          </a:p>
        </p:txBody>
      </p:sp>
    </p:spTree>
    <p:extLst>
      <p:ext uri="{BB962C8B-B14F-4D97-AF65-F5344CB8AC3E}">
        <p14:creationId xmlns:p14="http://schemas.microsoft.com/office/powerpoint/2010/main" xmlns="" val="307871908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a:solidFill>
                  <a:srgbClr val="FFFFFF"/>
                </a:solidFill>
              </a:rPr>
              <a:t>Prof.Cons.Giuseppe Croce</a:t>
            </a:r>
          </a:p>
        </p:txBody>
      </p:sp>
      <p:sp>
        <p:nvSpPr>
          <p:cNvPr id="6" name="Rectangle 6"/>
          <p:cNvSpPr>
            <a:spLocks noGrp="1" noChangeArrowheads="1"/>
          </p:cNvSpPr>
          <p:nvPr>
            <p:ph type="sldNum" sz="quarter" idx="12"/>
          </p:nvPr>
        </p:nvSpPr>
        <p:spPr>
          <a:ln/>
        </p:spPr>
        <p:txBody>
          <a:bodyPr/>
          <a:lstStyle>
            <a:lvl1pPr>
              <a:defRPr/>
            </a:lvl1pPr>
          </a:lstStyle>
          <a:p>
            <a:fld id="{4B58E51E-23A8-4BA6-82BC-F20DB5999902}"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19149202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a:solidFill>
                  <a:srgbClr val="FFFFFF"/>
                </a:solidFill>
              </a:rPr>
              <a:t>Prof.Cons.Giuseppe Croce</a:t>
            </a:r>
          </a:p>
        </p:txBody>
      </p:sp>
      <p:sp>
        <p:nvSpPr>
          <p:cNvPr id="6" name="Rectangle 6"/>
          <p:cNvSpPr>
            <a:spLocks noGrp="1" noChangeArrowheads="1"/>
          </p:cNvSpPr>
          <p:nvPr>
            <p:ph type="sldNum" sz="quarter" idx="12"/>
          </p:nvPr>
        </p:nvSpPr>
        <p:spPr>
          <a:ln/>
        </p:spPr>
        <p:txBody>
          <a:bodyPr/>
          <a:lstStyle>
            <a:lvl1pPr>
              <a:defRPr/>
            </a:lvl1pPr>
          </a:lstStyle>
          <a:p>
            <a:fld id="{437D7EE8-1139-4F75-B280-DCFC1AD59146}"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28606545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a:solidFill>
                  <a:srgbClr val="FFFFFF"/>
                </a:solidFill>
              </a:rPr>
              <a:t>Prof.Cons.Giuseppe Croce</a:t>
            </a:r>
          </a:p>
        </p:txBody>
      </p:sp>
      <p:sp>
        <p:nvSpPr>
          <p:cNvPr id="6" name="Rectangle 6"/>
          <p:cNvSpPr>
            <a:spLocks noGrp="1" noChangeArrowheads="1"/>
          </p:cNvSpPr>
          <p:nvPr>
            <p:ph type="sldNum" sz="quarter" idx="12"/>
          </p:nvPr>
        </p:nvSpPr>
        <p:spPr>
          <a:ln/>
        </p:spPr>
        <p:txBody>
          <a:bodyPr/>
          <a:lstStyle>
            <a:lvl1pPr>
              <a:defRPr/>
            </a:lvl1pPr>
          </a:lstStyle>
          <a:p>
            <a:fld id="{518AB07C-598D-490F-8B2C-AA7693166FAA}"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14792216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a:solidFill>
                  <a:srgbClr val="FFFFFF"/>
                </a:solidFill>
              </a:rPr>
              <a:t>Prof.Cons.Giuseppe Croce</a:t>
            </a:r>
          </a:p>
        </p:txBody>
      </p:sp>
      <p:sp>
        <p:nvSpPr>
          <p:cNvPr id="7" name="Rectangle 6"/>
          <p:cNvSpPr>
            <a:spLocks noGrp="1" noChangeArrowheads="1"/>
          </p:cNvSpPr>
          <p:nvPr>
            <p:ph type="sldNum" sz="quarter" idx="12"/>
          </p:nvPr>
        </p:nvSpPr>
        <p:spPr>
          <a:ln/>
        </p:spPr>
        <p:txBody>
          <a:bodyPr/>
          <a:lstStyle>
            <a:lvl1pPr>
              <a:defRPr/>
            </a:lvl1pPr>
          </a:lstStyle>
          <a:p>
            <a:fld id="{6F242639-E4C5-4131-A019-9A90E6C06584}"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10248772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a:solidFill>
                  <a:srgbClr val="FFFFFF"/>
                </a:solidFill>
              </a:rPr>
              <a:t>Prof.Cons.Giuseppe Croce</a:t>
            </a:r>
          </a:p>
        </p:txBody>
      </p:sp>
      <p:sp>
        <p:nvSpPr>
          <p:cNvPr id="9" name="Rectangle 6"/>
          <p:cNvSpPr>
            <a:spLocks noGrp="1" noChangeArrowheads="1"/>
          </p:cNvSpPr>
          <p:nvPr>
            <p:ph type="sldNum" sz="quarter" idx="12"/>
          </p:nvPr>
        </p:nvSpPr>
        <p:spPr>
          <a:ln/>
        </p:spPr>
        <p:txBody>
          <a:bodyPr/>
          <a:lstStyle>
            <a:lvl1pPr>
              <a:defRPr/>
            </a:lvl1pPr>
          </a:lstStyle>
          <a:p>
            <a:fld id="{F58D653B-63D4-4298-AB25-F9CA94330006}"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3714453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a:solidFill>
                  <a:srgbClr val="FFFFFF"/>
                </a:solidFill>
              </a:rPr>
              <a:t>Prof.Cons.Giuseppe Croce</a:t>
            </a:r>
          </a:p>
        </p:txBody>
      </p:sp>
      <p:sp>
        <p:nvSpPr>
          <p:cNvPr id="5" name="Rectangle 6"/>
          <p:cNvSpPr>
            <a:spLocks noGrp="1" noChangeArrowheads="1"/>
          </p:cNvSpPr>
          <p:nvPr>
            <p:ph type="sldNum" sz="quarter" idx="12"/>
          </p:nvPr>
        </p:nvSpPr>
        <p:spPr>
          <a:ln/>
        </p:spPr>
        <p:txBody>
          <a:bodyPr/>
          <a:lstStyle>
            <a:lvl1pPr>
              <a:defRPr/>
            </a:lvl1pPr>
          </a:lstStyle>
          <a:p>
            <a:fld id="{D05AAE52-CABD-49A6-A4BB-916D69B1E6B4}"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32949572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a:solidFill>
                  <a:srgbClr val="FFFFFF"/>
                </a:solidFill>
              </a:rPr>
              <a:t>Prof.Cons.Giuseppe Croce</a:t>
            </a:r>
          </a:p>
        </p:txBody>
      </p:sp>
      <p:sp>
        <p:nvSpPr>
          <p:cNvPr id="4" name="Rectangle 6"/>
          <p:cNvSpPr>
            <a:spLocks noGrp="1" noChangeArrowheads="1"/>
          </p:cNvSpPr>
          <p:nvPr>
            <p:ph type="sldNum" sz="quarter" idx="12"/>
          </p:nvPr>
        </p:nvSpPr>
        <p:spPr>
          <a:ln/>
        </p:spPr>
        <p:txBody>
          <a:bodyPr/>
          <a:lstStyle>
            <a:lvl1pPr>
              <a:defRPr/>
            </a:lvl1pPr>
          </a:lstStyle>
          <a:p>
            <a:fld id="{84D2C5C8-886A-4661-ADB9-E33C0171BA3A}"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328754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Vuota">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xfrm>
            <a:off x="685800" y="6365876"/>
            <a:ext cx="1905000" cy="457200"/>
          </a:xfrm>
          <a:prstGeom prst="rect">
            <a:avLst/>
          </a:prstGeom>
          <a:ln/>
        </p:spPr>
        <p:txBody>
          <a:bodyPr lIns="91368" tIns="45686" rIns="91368" bIns="45686"/>
          <a:lstStyle>
            <a:lvl1pPr>
              <a:defRPr/>
            </a:lvl1pPr>
          </a:lstStyle>
          <a:p>
            <a:pPr>
              <a:defRPr/>
            </a:pPr>
            <a:endParaRPr lang="it-IT">
              <a:solidFill>
                <a:srgbClr val="EAEAEA"/>
              </a:solidFill>
            </a:endParaRPr>
          </a:p>
        </p:txBody>
      </p:sp>
      <p:sp>
        <p:nvSpPr>
          <p:cNvPr id="3" name="Rectangle 26"/>
          <p:cNvSpPr>
            <a:spLocks noGrp="1" noChangeArrowheads="1"/>
          </p:cNvSpPr>
          <p:nvPr>
            <p:ph type="ftr" sz="quarter" idx="11"/>
          </p:nvPr>
        </p:nvSpPr>
        <p:spPr>
          <a:xfrm>
            <a:off x="3124202" y="6365876"/>
            <a:ext cx="2895600" cy="457200"/>
          </a:xfrm>
          <a:prstGeom prst="rect">
            <a:avLst/>
          </a:prstGeom>
          <a:ln/>
        </p:spPr>
        <p:txBody>
          <a:bodyPr lIns="91368" tIns="45686" rIns="91368" bIns="45686"/>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4" name="Rectangle 27"/>
          <p:cNvSpPr>
            <a:spLocks noGrp="1" noChangeArrowheads="1"/>
          </p:cNvSpPr>
          <p:nvPr>
            <p:ph type="sldNum" sz="quarter" idx="12"/>
          </p:nvPr>
        </p:nvSpPr>
        <p:spPr>
          <a:xfrm>
            <a:off x="6553201" y="6365876"/>
            <a:ext cx="1905000" cy="457200"/>
          </a:xfrm>
          <a:prstGeom prst="rect">
            <a:avLst/>
          </a:prstGeom>
          <a:ln/>
        </p:spPr>
        <p:txBody>
          <a:bodyPr lIns="91368" tIns="45686" rIns="91368" bIns="45686"/>
          <a:lstStyle>
            <a:lvl1pPr>
              <a:defRPr/>
            </a:lvl1pPr>
          </a:lstStyle>
          <a:p>
            <a:pPr>
              <a:defRPr/>
            </a:pPr>
            <a:fld id="{7DA88464-B9A6-454B-8254-5C3C90710A0A}"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30962627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a:solidFill>
                  <a:srgbClr val="FFFFFF"/>
                </a:solidFill>
              </a:rPr>
              <a:t>Prof.Cons.Giuseppe Croce</a:t>
            </a:r>
          </a:p>
        </p:txBody>
      </p:sp>
      <p:sp>
        <p:nvSpPr>
          <p:cNvPr id="7" name="Rectangle 6"/>
          <p:cNvSpPr>
            <a:spLocks noGrp="1" noChangeArrowheads="1"/>
          </p:cNvSpPr>
          <p:nvPr>
            <p:ph type="sldNum" sz="quarter" idx="12"/>
          </p:nvPr>
        </p:nvSpPr>
        <p:spPr>
          <a:ln/>
        </p:spPr>
        <p:txBody>
          <a:bodyPr/>
          <a:lstStyle>
            <a:lvl1pPr>
              <a:defRPr/>
            </a:lvl1pPr>
          </a:lstStyle>
          <a:p>
            <a:fld id="{803D0ED4-4E0E-4E44-B665-FECDA5291F37}"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19779156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a:solidFill>
                  <a:srgbClr val="FFFFFF"/>
                </a:solidFill>
              </a:rPr>
              <a:t>Prof.Cons.Giuseppe Croce</a:t>
            </a:r>
          </a:p>
        </p:txBody>
      </p:sp>
      <p:sp>
        <p:nvSpPr>
          <p:cNvPr id="7" name="Rectangle 6"/>
          <p:cNvSpPr>
            <a:spLocks noGrp="1" noChangeArrowheads="1"/>
          </p:cNvSpPr>
          <p:nvPr>
            <p:ph type="sldNum" sz="quarter" idx="12"/>
          </p:nvPr>
        </p:nvSpPr>
        <p:spPr>
          <a:ln/>
        </p:spPr>
        <p:txBody>
          <a:bodyPr/>
          <a:lstStyle>
            <a:lvl1pPr>
              <a:defRPr/>
            </a:lvl1pPr>
          </a:lstStyle>
          <a:p>
            <a:fld id="{5A6809D1-064B-46FA-8DDB-CE46FE8D5C16}"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29641028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a:solidFill>
                  <a:srgbClr val="FFFFFF"/>
                </a:solidFill>
              </a:rPr>
              <a:t>Prof.Cons.Giuseppe Croce</a:t>
            </a:r>
          </a:p>
        </p:txBody>
      </p:sp>
      <p:sp>
        <p:nvSpPr>
          <p:cNvPr id="6" name="Rectangle 6"/>
          <p:cNvSpPr>
            <a:spLocks noGrp="1" noChangeArrowheads="1"/>
          </p:cNvSpPr>
          <p:nvPr>
            <p:ph type="sldNum" sz="quarter" idx="12"/>
          </p:nvPr>
        </p:nvSpPr>
        <p:spPr>
          <a:ln/>
        </p:spPr>
        <p:txBody>
          <a:bodyPr/>
          <a:lstStyle>
            <a:lvl1pPr>
              <a:defRPr/>
            </a:lvl1pPr>
          </a:lstStyle>
          <a:p>
            <a:fld id="{EE45DD5B-7EAD-4B55-A8E3-F98532C31DAA}"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123262710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a:solidFill>
                  <a:srgbClr val="FFFFFF"/>
                </a:solidFill>
              </a:rPr>
              <a:t>Prof.Cons.Giuseppe Croce</a:t>
            </a:r>
          </a:p>
        </p:txBody>
      </p:sp>
      <p:sp>
        <p:nvSpPr>
          <p:cNvPr id="6" name="Rectangle 6"/>
          <p:cNvSpPr>
            <a:spLocks noGrp="1" noChangeArrowheads="1"/>
          </p:cNvSpPr>
          <p:nvPr>
            <p:ph type="sldNum" sz="quarter" idx="12"/>
          </p:nvPr>
        </p:nvSpPr>
        <p:spPr>
          <a:ln/>
        </p:spPr>
        <p:txBody>
          <a:bodyPr/>
          <a:lstStyle>
            <a:lvl1pPr>
              <a:defRPr/>
            </a:lvl1pPr>
          </a:lstStyle>
          <a:p>
            <a:fld id="{7FD5BF23-EB5C-49E1-9960-F38A80C93625}"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19344676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600200"/>
            <a:ext cx="4038600" cy="4525963"/>
          </a:xfrm>
        </p:spPr>
        <p:txBody>
          <a:bodyPr/>
          <a:lstStyle/>
          <a:p>
            <a:pPr lvl="0"/>
            <a:endParaRPr lang="it-IT"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a:solidFill>
                  <a:srgbClr val="FFFFFF"/>
                </a:solidFill>
              </a:rPr>
              <a:t>Prof.Cons.Giuseppe Croce</a:t>
            </a:r>
          </a:p>
        </p:txBody>
      </p:sp>
      <p:sp>
        <p:nvSpPr>
          <p:cNvPr id="7" name="Rectangle 6"/>
          <p:cNvSpPr>
            <a:spLocks noGrp="1" noChangeArrowheads="1"/>
          </p:cNvSpPr>
          <p:nvPr>
            <p:ph type="sldNum" sz="quarter" idx="12"/>
          </p:nvPr>
        </p:nvSpPr>
        <p:spPr>
          <a:ln/>
        </p:spPr>
        <p:txBody>
          <a:bodyPr/>
          <a:lstStyle>
            <a:lvl1pPr>
              <a:defRPr/>
            </a:lvl1pPr>
          </a:lstStyle>
          <a:p>
            <a:fld id="{BBD643FE-0ED6-4DE8-8852-7F1156602770}"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147530636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a:solidFill>
                  <a:srgbClr val="FFFFFF"/>
                </a:solidFill>
              </a:rPr>
              <a:t>Prof.Cons.Giuseppe Croce</a:t>
            </a:r>
          </a:p>
        </p:txBody>
      </p:sp>
      <p:sp>
        <p:nvSpPr>
          <p:cNvPr id="7" name="Rectangle 6"/>
          <p:cNvSpPr>
            <a:spLocks noGrp="1" noChangeArrowheads="1"/>
          </p:cNvSpPr>
          <p:nvPr>
            <p:ph type="sldNum" sz="quarter" idx="12"/>
          </p:nvPr>
        </p:nvSpPr>
        <p:spPr>
          <a:ln/>
        </p:spPr>
        <p:txBody>
          <a:bodyPr/>
          <a:lstStyle>
            <a:lvl1pPr>
              <a:defRPr/>
            </a:lvl1pPr>
          </a:lstStyle>
          <a:p>
            <a:fld id="{EF198C7A-8A42-4A81-861A-3761D8216AB3}" type="slidenum">
              <a:rPr lang="it-IT" altLang="it-IT">
                <a:solidFill>
                  <a:srgbClr val="FFFFFF"/>
                </a:solidFill>
              </a:rPr>
              <a:pPr/>
              <a:t>‹N›</a:t>
            </a:fld>
            <a:endParaRPr lang="it-IT" altLang="it-IT">
              <a:solidFill>
                <a:srgbClr val="FFFFFF"/>
              </a:solidFill>
            </a:endParaRPr>
          </a:p>
        </p:txBody>
      </p:sp>
    </p:spTree>
    <p:extLst>
      <p:ext uri="{BB962C8B-B14F-4D97-AF65-F5344CB8AC3E}">
        <p14:creationId xmlns:p14="http://schemas.microsoft.com/office/powerpoint/2010/main" xmlns="" val="30654775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Copertina - Attesa">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454656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1_Layout personalizzato">
    <p:spTree>
      <p:nvGrpSpPr>
        <p:cNvPr id="1" name=""/>
        <p:cNvGrpSpPr/>
        <p:nvPr/>
      </p:nvGrpSpPr>
      <p:grpSpPr>
        <a:xfrm>
          <a:off x="0" y="0"/>
          <a:ext cx="0" cy="0"/>
          <a:chOff x="0" y="0"/>
          <a:chExt cx="0" cy="0"/>
        </a:xfrm>
      </p:grpSpPr>
      <p:sp>
        <p:nvSpPr>
          <p:cNvPr id="19" name="Segnaposto testo 18"/>
          <p:cNvSpPr>
            <a:spLocks noGrp="1"/>
          </p:cNvSpPr>
          <p:nvPr>
            <p:ph type="body" sz="quarter" idx="10"/>
          </p:nvPr>
        </p:nvSpPr>
        <p:spPr>
          <a:xfrm>
            <a:off x="461963" y="3643953"/>
            <a:ext cx="8220075" cy="720044"/>
          </a:xfrm>
          <a:prstGeom prst="rect">
            <a:avLst/>
          </a:prstGeom>
        </p:spPr>
        <p:txBody>
          <a:bodyPr vert="horz"/>
          <a:lstStyle>
            <a:lvl1pPr marL="0" indent="0" algn="ctr">
              <a:buNone/>
              <a:defRPr sz="4200" b="0" i="0" baseline="0">
                <a:solidFill>
                  <a:srgbClr val="647A9F"/>
                </a:solidFill>
                <a:latin typeface="Open Sans"/>
                <a:cs typeface="Open Sans"/>
              </a:defRPr>
            </a:lvl1pPr>
          </a:lstStyle>
          <a:p>
            <a:pPr lvl="0"/>
            <a:endParaRPr lang="it-IT" dirty="0" smtClean="0"/>
          </a:p>
        </p:txBody>
      </p:sp>
    </p:spTree>
    <p:extLst>
      <p:ext uri="{BB962C8B-B14F-4D97-AF65-F5344CB8AC3E}">
        <p14:creationId xmlns:p14="http://schemas.microsoft.com/office/powerpoint/2010/main" xmlns="" val="18286843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2_Layout personalizzato">
    <p:spTree>
      <p:nvGrpSpPr>
        <p:cNvPr id="1" name=""/>
        <p:cNvGrpSpPr/>
        <p:nvPr/>
      </p:nvGrpSpPr>
      <p:grpSpPr>
        <a:xfrm>
          <a:off x="0" y="0"/>
          <a:ext cx="0" cy="0"/>
          <a:chOff x="0" y="0"/>
          <a:chExt cx="0" cy="0"/>
        </a:xfrm>
      </p:grpSpPr>
      <p:cxnSp>
        <p:nvCxnSpPr>
          <p:cNvPr id="6" name="Connettore 1 5"/>
          <p:cNvCxnSpPr/>
          <p:nvPr userDrawn="1"/>
        </p:nvCxnSpPr>
        <p:spPr>
          <a:xfrm>
            <a:off x="461963" y="5360988"/>
            <a:ext cx="289242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Segnaposto testo 18"/>
          <p:cNvSpPr>
            <a:spLocks noGrp="1"/>
          </p:cNvSpPr>
          <p:nvPr>
            <p:ph type="body" sz="quarter" idx="10"/>
          </p:nvPr>
        </p:nvSpPr>
        <p:spPr>
          <a:xfrm>
            <a:off x="461963" y="3739489"/>
            <a:ext cx="8220075" cy="720044"/>
          </a:xfrm>
          <a:prstGeom prst="rect">
            <a:avLst/>
          </a:prstGeom>
        </p:spPr>
        <p:txBody>
          <a:bodyPr vert="horz"/>
          <a:lstStyle>
            <a:lvl1pPr marL="0" indent="0" algn="ctr">
              <a:buNone/>
              <a:defRPr sz="4200" b="0" i="0" baseline="0">
                <a:solidFill>
                  <a:schemeClr val="bg1"/>
                </a:solidFill>
                <a:latin typeface="Open Sans"/>
                <a:cs typeface="Open Sans"/>
              </a:defRPr>
            </a:lvl1pPr>
          </a:lstStyle>
          <a:p>
            <a:pPr lvl="0"/>
            <a:r>
              <a:rPr lang="it-IT" dirty="0" smtClean="0"/>
              <a:t>Fare clic per modificare stili del testo dello schema</a:t>
            </a:r>
          </a:p>
        </p:txBody>
      </p:sp>
      <p:sp>
        <p:nvSpPr>
          <p:cNvPr id="5" name="Segnaposto testo 4"/>
          <p:cNvSpPr>
            <a:spLocks noGrp="1"/>
          </p:cNvSpPr>
          <p:nvPr>
            <p:ph type="body" sz="quarter" idx="11"/>
          </p:nvPr>
        </p:nvSpPr>
        <p:spPr>
          <a:xfrm>
            <a:off x="359634" y="5369569"/>
            <a:ext cx="5486400" cy="351906"/>
          </a:xfrm>
          <a:prstGeom prst="rect">
            <a:avLst/>
          </a:prstGeom>
        </p:spPr>
        <p:txBody>
          <a:bodyPr vert="horz"/>
          <a:lstStyle>
            <a:lvl1pPr marL="0" indent="0" algn="l">
              <a:buNone/>
              <a:defRPr sz="1600" b="0" i="0" spc="30">
                <a:solidFill>
                  <a:srgbClr val="647A9F"/>
                </a:solidFill>
                <a:latin typeface="Open Sans Condensed Light" pitchFamily="34" charset="0"/>
                <a:ea typeface="Open Sans Condensed Light" pitchFamily="34" charset="0"/>
                <a:cs typeface="Open Sans Condensed Light" pitchFamily="34" charset="0"/>
              </a:defRPr>
            </a:lvl1pPr>
          </a:lstStyle>
          <a:p>
            <a:pPr lvl="0"/>
            <a:r>
              <a:rPr lang="it-IT" dirty="0" smtClean="0"/>
              <a:t>Fare clic per modificare stili del testo dello schema</a:t>
            </a:r>
          </a:p>
        </p:txBody>
      </p:sp>
      <p:sp>
        <p:nvSpPr>
          <p:cNvPr id="8" name="Segnaposto testo 7"/>
          <p:cNvSpPr>
            <a:spLocks noGrp="1"/>
          </p:cNvSpPr>
          <p:nvPr>
            <p:ph type="body" sz="quarter" idx="12"/>
          </p:nvPr>
        </p:nvSpPr>
        <p:spPr>
          <a:xfrm>
            <a:off x="358991" y="5669989"/>
            <a:ext cx="5478462" cy="302068"/>
          </a:xfrm>
          <a:prstGeom prst="rect">
            <a:avLst/>
          </a:prstGeom>
        </p:spPr>
        <p:txBody>
          <a:bodyPr vert="horz"/>
          <a:lstStyle>
            <a:lvl1pPr marL="0" indent="0" algn="l">
              <a:buNone/>
              <a:defRPr sz="1300" b="0" i="0" baseline="0">
                <a:solidFill>
                  <a:srgbClr val="647A9F"/>
                </a:solidFill>
                <a:latin typeface="Open Sans Condensed Light" pitchFamily="34" charset="0"/>
                <a:ea typeface="Open Sans Condensed Light" pitchFamily="34" charset="0"/>
                <a:cs typeface="Open Sans Condensed Light" pitchFamily="34" charset="0"/>
              </a:defRPr>
            </a:lvl1pPr>
          </a:lstStyle>
          <a:p>
            <a:pPr lvl="0"/>
            <a:r>
              <a:rPr lang="it-IT" dirty="0" smtClean="0"/>
              <a:t>Fare clic per modificare stili del testo dello schema</a:t>
            </a:r>
          </a:p>
        </p:txBody>
      </p:sp>
      <p:sp>
        <p:nvSpPr>
          <p:cNvPr id="10" name="Segnaposto testo 9"/>
          <p:cNvSpPr>
            <a:spLocks noGrp="1"/>
          </p:cNvSpPr>
          <p:nvPr>
            <p:ph type="body" sz="quarter" idx="13"/>
          </p:nvPr>
        </p:nvSpPr>
        <p:spPr>
          <a:xfrm>
            <a:off x="358991" y="5886249"/>
            <a:ext cx="5478462" cy="274577"/>
          </a:xfrm>
          <a:prstGeom prst="rect">
            <a:avLst/>
          </a:prstGeom>
        </p:spPr>
        <p:txBody>
          <a:bodyPr vert="horz"/>
          <a:lstStyle>
            <a:lvl1pPr marL="0" indent="0">
              <a:buNone/>
              <a:defRPr sz="1300" b="0" i="0" baseline="0">
                <a:solidFill>
                  <a:srgbClr val="647A9F"/>
                </a:solidFill>
                <a:latin typeface="Open Sans Condensed Light" pitchFamily="34" charset="0"/>
                <a:ea typeface="Open Sans Condensed Light" pitchFamily="34" charset="0"/>
                <a:cs typeface="Open Sans Condensed Light" pitchFamily="34" charset="0"/>
              </a:defRPr>
            </a:lvl1pPr>
          </a:lstStyle>
          <a:p>
            <a:pPr lvl="0"/>
            <a:r>
              <a:rPr lang="it-IT" dirty="0" smtClean="0"/>
              <a:t>Fare clic per modificare stili del testo dello schema</a:t>
            </a:r>
          </a:p>
        </p:txBody>
      </p:sp>
    </p:spTree>
    <p:extLst>
      <p:ext uri="{BB962C8B-B14F-4D97-AF65-F5344CB8AC3E}">
        <p14:creationId xmlns:p14="http://schemas.microsoft.com/office/powerpoint/2010/main" xmlns="" val="2267113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68313" y="260370"/>
            <a:ext cx="8424862" cy="504825"/>
          </a:xfrm>
          <a:prstGeom prst="rect">
            <a:avLst/>
          </a:prstGeom>
        </p:spPr>
        <p:txBody>
          <a:bodyPr lIns="91368" tIns="45686" rIns="91368" bIns="45686"/>
          <a:lstStyle/>
          <a:p>
            <a:r>
              <a:rPr lang="it-IT" smtClean="0"/>
              <a:t>Fare clic per modificare lo stile del titolo</a:t>
            </a:r>
            <a:endParaRPr lang="it-IT"/>
          </a:p>
        </p:txBody>
      </p:sp>
      <p:sp>
        <p:nvSpPr>
          <p:cNvPr id="3" name="Segnaposto testo 2"/>
          <p:cNvSpPr>
            <a:spLocks noGrp="1"/>
          </p:cNvSpPr>
          <p:nvPr>
            <p:ph type="body" sz="half" idx="1"/>
          </p:nvPr>
        </p:nvSpPr>
        <p:spPr>
          <a:xfrm>
            <a:off x="755671" y="1052517"/>
            <a:ext cx="3992563" cy="5184775"/>
          </a:xfrm>
          <a:prstGeom prst="rect">
            <a:avLst/>
          </a:prstGeom>
        </p:spPr>
        <p:txBody>
          <a:bodyPr lIns="91368" tIns="45686" rIns="91368" bIns="45686"/>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900614" y="1052517"/>
            <a:ext cx="3992562" cy="5184775"/>
          </a:xfrm>
          <a:prstGeom prst="rect">
            <a:avLst/>
          </a:prstGeom>
        </p:spPr>
        <p:txBody>
          <a:bodyPr lIns="91368" tIns="45686" rIns="91368" bIns="45686" rtlCol="0">
            <a:normAutofit/>
          </a:bodyPr>
          <a:lstStyle/>
          <a:p>
            <a:pPr lvl="0"/>
            <a:endParaRPr lang="it-IT" noProof="0" dirty="0" smtClean="0"/>
          </a:p>
        </p:txBody>
      </p:sp>
      <p:sp>
        <p:nvSpPr>
          <p:cNvPr id="5" name="Rectangle 4"/>
          <p:cNvSpPr>
            <a:spLocks noGrp="1" noChangeArrowheads="1"/>
          </p:cNvSpPr>
          <p:nvPr>
            <p:ph type="ftr" sz="quarter" idx="10"/>
          </p:nvPr>
        </p:nvSpPr>
        <p:spPr>
          <a:xfrm rot="16200000">
            <a:off x="7587478" y="4048920"/>
            <a:ext cx="2366963" cy="365125"/>
          </a:xfrm>
          <a:prstGeom prst="rect">
            <a:avLst/>
          </a:prstGeom>
        </p:spPr>
        <p:txBody>
          <a:bodyPr lIns="91368" tIns="45686" rIns="91368" bIns="45686"/>
          <a:lstStyle>
            <a:lvl1pPr>
              <a:defRPr/>
            </a:lvl1pPr>
          </a:lstStyle>
          <a:p>
            <a:pPr>
              <a:defRPr/>
            </a:pPr>
            <a:r>
              <a:rPr lang="it-IT" smtClean="0">
                <a:solidFill>
                  <a:prstClr val="black"/>
                </a:solidFill>
              </a:rPr>
              <a:t>Giuseppe Renato Croce</a:t>
            </a:r>
            <a:endParaRPr lang="it-IT">
              <a:solidFill>
                <a:prstClr val="black"/>
              </a:solidFill>
            </a:endParaRPr>
          </a:p>
        </p:txBody>
      </p:sp>
      <p:sp>
        <p:nvSpPr>
          <p:cNvPr id="6" name="Rectangle 13"/>
          <p:cNvSpPr>
            <a:spLocks noGrp="1" noChangeArrowheads="1"/>
          </p:cNvSpPr>
          <p:nvPr>
            <p:ph type="sldNum" sz="quarter" idx="11"/>
          </p:nvPr>
        </p:nvSpPr>
        <p:spPr>
          <a:xfrm>
            <a:off x="8531226" y="5648346"/>
            <a:ext cx="549274" cy="396875"/>
          </a:xfrm>
          <a:prstGeom prst="bracketPair">
            <a:avLst>
              <a:gd name="adj" fmla="val 17949"/>
            </a:avLst>
          </a:prstGeom>
        </p:spPr>
        <p:txBody>
          <a:bodyPr lIns="91368" tIns="45686" rIns="91368" bIns="45686"/>
          <a:lstStyle>
            <a:lvl1pPr>
              <a:defRPr/>
            </a:lvl1pPr>
          </a:lstStyle>
          <a:p>
            <a:pPr>
              <a:defRPr/>
            </a:pPr>
            <a:fld id="{41E15C30-B795-4640-AD54-CC18ED8F25F9}" type="slidenum">
              <a:rPr lang="it-IT">
                <a:solidFill>
                  <a:prstClr val="black"/>
                </a:solidFill>
              </a:rPr>
              <a:pPr>
                <a:defRPr/>
              </a:pPr>
              <a:t>‹N›</a:t>
            </a:fld>
            <a:endParaRPr lang="it-IT">
              <a:solidFill>
                <a:prstClr val="black"/>
              </a:solidFill>
            </a:endParaRPr>
          </a:p>
        </p:txBody>
      </p:sp>
    </p:spTree>
    <p:extLst>
      <p:ext uri="{BB962C8B-B14F-4D97-AF65-F5344CB8AC3E}">
        <p14:creationId xmlns:p14="http://schemas.microsoft.com/office/powerpoint/2010/main" xmlns="" val="3369348532"/>
      </p:ext>
    </p:extLst>
  </p:cSld>
  <p:clrMapOvr>
    <a:masterClrMapping/>
  </p:clrMapOvr>
  <p:transition advClick="0" advTm="3000">
    <p:pull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uto con didascalia">
    <p:spTree>
      <p:nvGrpSpPr>
        <p:cNvPr id="1" name=""/>
        <p:cNvGrpSpPr/>
        <p:nvPr/>
      </p:nvGrpSpPr>
      <p:grpSpPr>
        <a:xfrm>
          <a:off x="0" y="0"/>
          <a:ext cx="0" cy="0"/>
          <a:chOff x="0" y="0"/>
          <a:chExt cx="0" cy="0"/>
        </a:xfrm>
      </p:grpSpPr>
      <p:sp>
        <p:nvSpPr>
          <p:cNvPr id="13" name="Segnaposto testo 12"/>
          <p:cNvSpPr>
            <a:spLocks noGrp="1"/>
          </p:cNvSpPr>
          <p:nvPr>
            <p:ph type="body" sz="quarter" idx="11"/>
          </p:nvPr>
        </p:nvSpPr>
        <p:spPr>
          <a:xfrm>
            <a:off x="466726" y="2224607"/>
            <a:ext cx="8210550" cy="394705"/>
          </a:xfrm>
          <a:prstGeom prst="rect">
            <a:avLst/>
          </a:prstGeom>
        </p:spPr>
        <p:txBody>
          <a:bodyPr vert="horz" lIns="91368" tIns="45686" rIns="91368" bIns="45686"/>
          <a:lstStyle>
            <a:lvl1pPr marL="0" indent="0" algn="ctr">
              <a:buNone/>
              <a:defRPr sz="2600" b="0" i="1">
                <a:solidFill>
                  <a:srgbClr val="647A9F"/>
                </a:solidFill>
                <a:latin typeface="Lato Light" pitchFamily="34" charset="0"/>
                <a:cs typeface="Lato Light" pitchFamily="34" charset="0"/>
              </a:defRPr>
            </a:lvl1pPr>
            <a:lvl2pPr marL="456847" indent="0">
              <a:buNone/>
              <a:defRPr sz="2600" b="0" i="1">
                <a:solidFill>
                  <a:srgbClr val="FFFFFF"/>
                </a:solidFill>
                <a:latin typeface="Lato Thin"/>
                <a:cs typeface="Lato Thin"/>
              </a:defRPr>
            </a:lvl2pPr>
            <a:lvl3pPr marL="913700" indent="0">
              <a:buNone/>
              <a:defRPr sz="2600" b="0" i="1">
                <a:solidFill>
                  <a:srgbClr val="FFFFFF"/>
                </a:solidFill>
                <a:latin typeface="Lato Thin"/>
                <a:cs typeface="Lato Thin"/>
              </a:defRPr>
            </a:lvl3pPr>
            <a:lvl4pPr marL="1370542" indent="0">
              <a:buNone/>
              <a:defRPr sz="2600" b="0" i="1">
                <a:solidFill>
                  <a:srgbClr val="FFFFFF"/>
                </a:solidFill>
                <a:latin typeface="Lato Thin"/>
                <a:cs typeface="Lato Thin"/>
              </a:defRPr>
            </a:lvl4pPr>
            <a:lvl5pPr marL="1827399" indent="0">
              <a:buNone/>
              <a:defRPr sz="2600" b="0" i="1">
                <a:solidFill>
                  <a:srgbClr val="FFFFFF"/>
                </a:solidFill>
                <a:latin typeface="Lato Thin"/>
                <a:cs typeface="Lato Thin"/>
              </a:defRPr>
            </a:lvl5pPr>
          </a:lstStyle>
          <a:p>
            <a:pPr lvl="0"/>
            <a:r>
              <a:rPr lang="it-IT" dirty="0" smtClean="0"/>
              <a:t>Fare clic per modificare stili del testo dello schema</a:t>
            </a:r>
          </a:p>
        </p:txBody>
      </p:sp>
      <p:sp>
        <p:nvSpPr>
          <p:cNvPr id="15" name="Segnaposto testo 14"/>
          <p:cNvSpPr>
            <a:spLocks noGrp="1"/>
          </p:cNvSpPr>
          <p:nvPr>
            <p:ph type="body" sz="quarter" idx="12"/>
          </p:nvPr>
        </p:nvSpPr>
        <p:spPr>
          <a:xfrm>
            <a:off x="241612" y="941694"/>
            <a:ext cx="3780048" cy="267816"/>
          </a:xfrm>
          <a:prstGeom prst="rect">
            <a:avLst/>
          </a:prstGeom>
        </p:spPr>
        <p:txBody>
          <a:bodyPr vert="horz" lIns="91368" tIns="45686" rIns="91368" bIns="45686"/>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6847" indent="0">
              <a:buNone/>
              <a:defRPr sz="1100" b="0" i="0">
                <a:latin typeface="Open Sans Cond Light"/>
                <a:cs typeface="Open Sans Cond Light"/>
              </a:defRPr>
            </a:lvl2pPr>
            <a:lvl3pPr marL="913700" indent="0">
              <a:buNone/>
              <a:defRPr sz="1100" b="0" i="0">
                <a:latin typeface="Open Sans Cond Light"/>
                <a:cs typeface="Open Sans Cond Light"/>
              </a:defRPr>
            </a:lvl3pPr>
            <a:lvl4pPr marL="1370542" indent="0">
              <a:buNone/>
              <a:defRPr sz="1100" b="0" i="0">
                <a:latin typeface="Open Sans Cond Light"/>
                <a:cs typeface="Open Sans Cond Light"/>
              </a:defRPr>
            </a:lvl4pPr>
            <a:lvl5pPr marL="1827399"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2462456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603"/>
            <a:ext cx="6965246" cy="1202485"/>
          </a:xfrm>
          <a:prstGeom prst="rect">
            <a:avLst/>
          </a:prstGeom>
        </p:spPr>
        <p:txBody>
          <a:bodyPr lIns="91368" tIns="45686" rIns="91368" bIns="45686"/>
          <a:lstStyle/>
          <a:p>
            <a:r>
              <a:rPr lang="it-IT" smtClean="0"/>
              <a:t>Fare clic per modificare lo stile del titolo</a:t>
            </a:r>
            <a:endParaRPr lang="en-US"/>
          </a:p>
        </p:txBody>
      </p:sp>
      <p:sp>
        <p:nvSpPr>
          <p:cNvPr id="3" name="Content Placeholder 2"/>
          <p:cNvSpPr>
            <a:spLocks noGrp="1"/>
          </p:cNvSpPr>
          <p:nvPr>
            <p:ph idx="1"/>
          </p:nvPr>
        </p:nvSpPr>
        <p:spPr>
          <a:xfrm>
            <a:off x="1463061" y="2119259"/>
            <a:ext cx="6196405" cy="3603812"/>
          </a:xfrm>
          <a:prstGeom prst="rect">
            <a:avLst/>
          </a:prstGeom>
        </p:spPr>
        <p:txBody>
          <a:bodyPr lIns="91368" tIns="45686" rIns="91368" bIns="45686"/>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xfrm>
            <a:off x="6454776" y="5808685"/>
            <a:ext cx="1212850" cy="365125"/>
          </a:xfrm>
          <a:prstGeom prst="rect">
            <a:avLst/>
          </a:prstGeom>
        </p:spPr>
        <p:txBody>
          <a:bodyPr lIns="91368" tIns="45686" rIns="91368" bIns="45686"/>
          <a:lstStyle>
            <a:lvl1pPr>
              <a:defRPr/>
            </a:lvl1pPr>
          </a:lstStyle>
          <a:p>
            <a:pPr>
              <a:defRPr/>
            </a:pPr>
            <a:endParaRPr lang="it-IT">
              <a:solidFill>
                <a:prstClr val="black"/>
              </a:solidFill>
            </a:endParaRPr>
          </a:p>
        </p:txBody>
      </p:sp>
      <p:sp>
        <p:nvSpPr>
          <p:cNvPr id="5" name="Footer Placeholder 4"/>
          <p:cNvSpPr>
            <a:spLocks noGrp="1"/>
          </p:cNvSpPr>
          <p:nvPr>
            <p:ph type="ftr" sz="quarter" idx="11"/>
          </p:nvPr>
        </p:nvSpPr>
        <p:spPr>
          <a:xfrm>
            <a:off x="914402" y="5808685"/>
            <a:ext cx="5540375" cy="365125"/>
          </a:xfrm>
          <a:prstGeom prst="rect">
            <a:avLst/>
          </a:prstGeom>
        </p:spPr>
        <p:txBody>
          <a:bodyPr lIns="91368" tIns="45686" rIns="91368" bIns="45686"/>
          <a:lstStyle>
            <a:lvl1pPr>
              <a:defRPr/>
            </a:lvl1pPr>
          </a:lstStyle>
          <a:p>
            <a:pPr>
              <a:defRPr/>
            </a:pPr>
            <a:r>
              <a:rPr lang="it-IT" smtClean="0">
                <a:solidFill>
                  <a:prstClr val="black"/>
                </a:solidFill>
              </a:rPr>
              <a:t>Giuseppe Renato Croce</a:t>
            </a:r>
            <a:endParaRPr lang="it-IT">
              <a:solidFill>
                <a:prstClr val="black"/>
              </a:solidFill>
            </a:endParaRPr>
          </a:p>
        </p:txBody>
      </p:sp>
      <p:sp>
        <p:nvSpPr>
          <p:cNvPr id="6" name="Slide Number Placeholder 5"/>
          <p:cNvSpPr>
            <a:spLocks noGrp="1"/>
          </p:cNvSpPr>
          <p:nvPr>
            <p:ph type="sldNum" sz="quarter" idx="12"/>
          </p:nvPr>
        </p:nvSpPr>
        <p:spPr>
          <a:xfrm>
            <a:off x="7670800" y="5808685"/>
            <a:ext cx="554038" cy="365125"/>
          </a:xfrm>
          <a:prstGeom prst="rect">
            <a:avLst/>
          </a:prstGeom>
        </p:spPr>
        <p:txBody>
          <a:bodyPr lIns="91368" tIns="45686" rIns="91368" bIns="45686"/>
          <a:lstStyle>
            <a:lvl1pPr>
              <a:defRPr/>
            </a:lvl1pPr>
          </a:lstStyle>
          <a:p>
            <a:pPr>
              <a:defRPr/>
            </a:pPr>
            <a:fld id="{7E41F698-E733-432A-904B-FD905F326C73}" type="slidenum">
              <a:rPr lang="it-IT">
                <a:solidFill>
                  <a:prstClr val="black"/>
                </a:solidFill>
              </a:rPr>
              <a:pPr>
                <a:defRPr/>
              </a:pPr>
              <a:t>‹N›</a:t>
            </a:fld>
            <a:endParaRPr lang="it-IT">
              <a:solidFill>
                <a:prstClr val="black"/>
              </a:solidFill>
            </a:endParaRPr>
          </a:p>
        </p:txBody>
      </p:sp>
    </p:spTree>
    <p:extLst>
      <p:ext uri="{BB962C8B-B14F-4D97-AF65-F5344CB8AC3E}">
        <p14:creationId xmlns:p14="http://schemas.microsoft.com/office/powerpoint/2010/main" xmlns="" val="1195569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Vuota">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xfrm>
            <a:off x="685800" y="6365876"/>
            <a:ext cx="1905000" cy="457200"/>
          </a:xfrm>
          <a:prstGeom prst="rect">
            <a:avLst/>
          </a:prstGeom>
          <a:ln/>
        </p:spPr>
        <p:txBody>
          <a:bodyPr lIns="91368" tIns="45686" rIns="91368" bIns="45686"/>
          <a:lstStyle>
            <a:lvl1pPr>
              <a:defRPr/>
            </a:lvl1pPr>
          </a:lstStyle>
          <a:p>
            <a:pPr>
              <a:defRPr/>
            </a:pPr>
            <a:endParaRPr lang="it-IT">
              <a:solidFill>
                <a:srgbClr val="EAEAEA"/>
              </a:solidFill>
            </a:endParaRPr>
          </a:p>
        </p:txBody>
      </p:sp>
      <p:sp>
        <p:nvSpPr>
          <p:cNvPr id="3" name="Rectangle 26"/>
          <p:cNvSpPr>
            <a:spLocks noGrp="1" noChangeArrowheads="1"/>
          </p:cNvSpPr>
          <p:nvPr>
            <p:ph type="ftr" sz="quarter" idx="11"/>
          </p:nvPr>
        </p:nvSpPr>
        <p:spPr>
          <a:xfrm>
            <a:off x="3124202" y="6365876"/>
            <a:ext cx="2895600" cy="457200"/>
          </a:xfrm>
          <a:prstGeom prst="rect">
            <a:avLst/>
          </a:prstGeom>
          <a:ln/>
        </p:spPr>
        <p:txBody>
          <a:bodyPr lIns="91368" tIns="45686" rIns="91368" bIns="45686"/>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4" name="Rectangle 27"/>
          <p:cNvSpPr>
            <a:spLocks noGrp="1" noChangeArrowheads="1"/>
          </p:cNvSpPr>
          <p:nvPr>
            <p:ph type="sldNum" sz="quarter" idx="12"/>
          </p:nvPr>
        </p:nvSpPr>
        <p:spPr>
          <a:xfrm>
            <a:off x="6553201" y="6365876"/>
            <a:ext cx="1905000" cy="457200"/>
          </a:xfrm>
          <a:prstGeom prst="rect">
            <a:avLst/>
          </a:prstGeom>
          <a:ln/>
        </p:spPr>
        <p:txBody>
          <a:bodyPr lIns="91368" tIns="45686" rIns="91368" bIns="45686"/>
          <a:lstStyle>
            <a:lvl1pPr>
              <a:defRPr/>
            </a:lvl1pPr>
          </a:lstStyle>
          <a:p>
            <a:pPr>
              <a:defRPr/>
            </a:pPr>
            <a:fld id="{7DA88464-B9A6-454B-8254-5C3C90710A0A}"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1361448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68313" y="260370"/>
            <a:ext cx="8424862" cy="504825"/>
          </a:xfrm>
          <a:prstGeom prst="rect">
            <a:avLst/>
          </a:prstGeom>
        </p:spPr>
        <p:txBody>
          <a:bodyPr lIns="91368" tIns="45686" rIns="91368" bIns="45686"/>
          <a:lstStyle/>
          <a:p>
            <a:r>
              <a:rPr lang="it-IT" smtClean="0"/>
              <a:t>Fare clic per modificare lo stile del titolo</a:t>
            </a:r>
            <a:endParaRPr lang="it-IT"/>
          </a:p>
        </p:txBody>
      </p:sp>
      <p:sp>
        <p:nvSpPr>
          <p:cNvPr id="3" name="Segnaposto testo 2"/>
          <p:cNvSpPr>
            <a:spLocks noGrp="1"/>
          </p:cNvSpPr>
          <p:nvPr>
            <p:ph type="body" sz="half" idx="1"/>
          </p:nvPr>
        </p:nvSpPr>
        <p:spPr>
          <a:xfrm>
            <a:off x="755671" y="1052517"/>
            <a:ext cx="3992563" cy="5184775"/>
          </a:xfrm>
          <a:prstGeom prst="rect">
            <a:avLst/>
          </a:prstGeom>
        </p:spPr>
        <p:txBody>
          <a:bodyPr lIns="91368" tIns="45686" rIns="91368" bIns="45686"/>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900614" y="1052517"/>
            <a:ext cx="3992562" cy="5184775"/>
          </a:xfrm>
          <a:prstGeom prst="rect">
            <a:avLst/>
          </a:prstGeom>
        </p:spPr>
        <p:txBody>
          <a:bodyPr lIns="91368" tIns="45686" rIns="91368" bIns="45686" rtlCol="0">
            <a:normAutofit/>
          </a:bodyPr>
          <a:lstStyle/>
          <a:p>
            <a:pPr lvl="0"/>
            <a:endParaRPr lang="it-IT" noProof="0" dirty="0" smtClean="0"/>
          </a:p>
        </p:txBody>
      </p:sp>
      <p:sp>
        <p:nvSpPr>
          <p:cNvPr id="5" name="Rectangle 4"/>
          <p:cNvSpPr>
            <a:spLocks noGrp="1" noChangeArrowheads="1"/>
          </p:cNvSpPr>
          <p:nvPr>
            <p:ph type="ftr" sz="quarter" idx="10"/>
          </p:nvPr>
        </p:nvSpPr>
        <p:spPr>
          <a:xfrm rot="16200000">
            <a:off x="7587478" y="4048920"/>
            <a:ext cx="2366963" cy="365125"/>
          </a:xfrm>
          <a:prstGeom prst="rect">
            <a:avLst/>
          </a:prstGeom>
        </p:spPr>
        <p:txBody>
          <a:bodyPr lIns="91368" tIns="45686" rIns="91368" bIns="45686"/>
          <a:lstStyle>
            <a:lvl1pPr>
              <a:defRPr/>
            </a:lvl1pPr>
          </a:lstStyle>
          <a:p>
            <a:pPr>
              <a:defRPr/>
            </a:pPr>
            <a:r>
              <a:rPr lang="it-IT" smtClean="0">
                <a:solidFill>
                  <a:prstClr val="black"/>
                </a:solidFill>
              </a:rPr>
              <a:t>Giuseppe Renato Croce</a:t>
            </a:r>
            <a:endParaRPr lang="it-IT">
              <a:solidFill>
                <a:prstClr val="black"/>
              </a:solidFill>
            </a:endParaRPr>
          </a:p>
        </p:txBody>
      </p:sp>
      <p:sp>
        <p:nvSpPr>
          <p:cNvPr id="6" name="Rectangle 13"/>
          <p:cNvSpPr>
            <a:spLocks noGrp="1" noChangeArrowheads="1"/>
          </p:cNvSpPr>
          <p:nvPr>
            <p:ph type="sldNum" sz="quarter" idx="11"/>
          </p:nvPr>
        </p:nvSpPr>
        <p:spPr>
          <a:xfrm>
            <a:off x="8531226" y="5648346"/>
            <a:ext cx="549274" cy="396875"/>
          </a:xfrm>
          <a:prstGeom prst="bracketPair">
            <a:avLst>
              <a:gd name="adj" fmla="val 17949"/>
            </a:avLst>
          </a:prstGeom>
        </p:spPr>
        <p:txBody>
          <a:bodyPr lIns="91368" tIns="45686" rIns="91368" bIns="45686"/>
          <a:lstStyle>
            <a:lvl1pPr>
              <a:defRPr/>
            </a:lvl1pPr>
          </a:lstStyle>
          <a:p>
            <a:pPr>
              <a:defRPr/>
            </a:pPr>
            <a:fld id="{41E15C30-B795-4640-AD54-CC18ED8F25F9}" type="slidenum">
              <a:rPr lang="it-IT">
                <a:solidFill>
                  <a:prstClr val="black"/>
                </a:solidFill>
              </a:rPr>
              <a:pPr>
                <a:defRPr/>
              </a:pPr>
              <a:t>‹N›</a:t>
            </a:fld>
            <a:endParaRPr lang="it-IT">
              <a:solidFill>
                <a:prstClr val="black"/>
              </a:solidFill>
            </a:endParaRPr>
          </a:p>
        </p:txBody>
      </p:sp>
    </p:spTree>
    <p:extLst>
      <p:ext uri="{BB962C8B-B14F-4D97-AF65-F5344CB8AC3E}">
        <p14:creationId xmlns:p14="http://schemas.microsoft.com/office/powerpoint/2010/main" xmlns="" val="2225092998"/>
      </p:ext>
    </p:extLst>
  </p:cSld>
  <p:clrMapOvr>
    <a:masterClrMapping/>
  </p:clrMapOvr>
  <p:transition advClick="0" advTm="3000">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Layout personalizzato">
    <p:spTree>
      <p:nvGrpSpPr>
        <p:cNvPr id="1" name=""/>
        <p:cNvGrpSpPr/>
        <p:nvPr/>
      </p:nvGrpSpPr>
      <p:grpSpPr>
        <a:xfrm>
          <a:off x="0" y="0"/>
          <a:ext cx="0" cy="0"/>
          <a:chOff x="0" y="0"/>
          <a:chExt cx="0" cy="0"/>
        </a:xfrm>
      </p:grpSpPr>
      <p:sp>
        <p:nvSpPr>
          <p:cNvPr id="19" name="Segnaposto testo 18"/>
          <p:cNvSpPr>
            <a:spLocks noGrp="1"/>
          </p:cNvSpPr>
          <p:nvPr>
            <p:ph type="body" sz="quarter" idx="10"/>
          </p:nvPr>
        </p:nvSpPr>
        <p:spPr>
          <a:xfrm>
            <a:off x="461983" y="3643955"/>
            <a:ext cx="8220075" cy="720044"/>
          </a:xfrm>
          <a:prstGeom prst="rect">
            <a:avLst/>
          </a:prstGeom>
        </p:spPr>
        <p:txBody>
          <a:bodyPr vert="horz" lIns="91368" tIns="45686" rIns="91368" bIns="45686"/>
          <a:lstStyle>
            <a:lvl1pPr marL="0" indent="0" algn="ctr">
              <a:buNone/>
              <a:defRPr sz="4200" b="0" i="0" baseline="0">
                <a:solidFill>
                  <a:srgbClr val="647A9F"/>
                </a:solidFill>
                <a:latin typeface="Open Sans"/>
                <a:cs typeface="Open Sans"/>
              </a:defRPr>
            </a:lvl1pPr>
          </a:lstStyle>
          <a:p>
            <a:pPr lvl="0"/>
            <a:endParaRPr lang="it-IT" dirty="0" smtClean="0"/>
          </a:p>
        </p:txBody>
      </p:sp>
    </p:spTree>
    <p:extLst>
      <p:ext uri="{BB962C8B-B14F-4D97-AF65-F5344CB8AC3E}">
        <p14:creationId xmlns:p14="http://schemas.microsoft.com/office/powerpoint/2010/main" xmlns="" val="156149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uto con didascalia">
    <p:spTree>
      <p:nvGrpSpPr>
        <p:cNvPr id="1" name=""/>
        <p:cNvGrpSpPr/>
        <p:nvPr/>
      </p:nvGrpSpPr>
      <p:grpSpPr>
        <a:xfrm>
          <a:off x="0" y="0"/>
          <a:ext cx="0" cy="0"/>
          <a:chOff x="0" y="0"/>
          <a:chExt cx="0" cy="0"/>
        </a:xfrm>
      </p:grpSpPr>
      <p:sp>
        <p:nvSpPr>
          <p:cNvPr id="13" name="Segnaposto testo 12"/>
          <p:cNvSpPr>
            <a:spLocks noGrp="1"/>
          </p:cNvSpPr>
          <p:nvPr>
            <p:ph type="body" sz="quarter" idx="11"/>
          </p:nvPr>
        </p:nvSpPr>
        <p:spPr>
          <a:xfrm>
            <a:off x="466726" y="2224607"/>
            <a:ext cx="8210550" cy="394705"/>
          </a:xfrm>
          <a:prstGeom prst="rect">
            <a:avLst/>
          </a:prstGeom>
        </p:spPr>
        <p:txBody>
          <a:bodyPr vert="horz" lIns="91368" tIns="45686" rIns="91368" bIns="45686"/>
          <a:lstStyle>
            <a:lvl1pPr marL="0" indent="0" algn="ctr">
              <a:buNone/>
              <a:defRPr sz="2600" b="0" i="1">
                <a:solidFill>
                  <a:srgbClr val="647A9F"/>
                </a:solidFill>
                <a:latin typeface="Lato Light" pitchFamily="34" charset="0"/>
                <a:cs typeface="Lato Light" pitchFamily="34" charset="0"/>
              </a:defRPr>
            </a:lvl1pPr>
            <a:lvl2pPr marL="456847" indent="0">
              <a:buNone/>
              <a:defRPr sz="2600" b="0" i="1">
                <a:solidFill>
                  <a:srgbClr val="FFFFFF"/>
                </a:solidFill>
                <a:latin typeface="Lato Thin"/>
                <a:cs typeface="Lato Thin"/>
              </a:defRPr>
            </a:lvl2pPr>
            <a:lvl3pPr marL="913700" indent="0">
              <a:buNone/>
              <a:defRPr sz="2600" b="0" i="1">
                <a:solidFill>
                  <a:srgbClr val="FFFFFF"/>
                </a:solidFill>
                <a:latin typeface="Lato Thin"/>
                <a:cs typeface="Lato Thin"/>
              </a:defRPr>
            </a:lvl3pPr>
            <a:lvl4pPr marL="1370542" indent="0">
              <a:buNone/>
              <a:defRPr sz="2600" b="0" i="1">
                <a:solidFill>
                  <a:srgbClr val="FFFFFF"/>
                </a:solidFill>
                <a:latin typeface="Lato Thin"/>
                <a:cs typeface="Lato Thin"/>
              </a:defRPr>
            </a:lvl4pPr>
            <a:lvl5pPr marL="1827399" indent="0">
              <a:buNone/>
              <a:defRPr sz="2600" b="0" i="1">
                <a:solidFill>
                  <a:srgbClr val="FFFFFF"/>
                </a:solidFill>
                <a:latin typeface="Lato Thin"/>
                <a:cs typeface="Lato Thin"/>
              </a:defRPr>
            </a:lvl5pPr>
          </a:lstStyle>
          <a:p>
            <a:pPr lvl="0"/>
            <a:r>
              <a:rPr lang="it-IT" dirty="0" smtClean="0"/>
              <a:t>Fare clic per modificare stili del testo dello schema</a:t>
            </a:r>
          </a:p>
        </p:txBody>
      </p:sp>
      <p:sp>
        <p:nvSpPr>
          <p:cNvPr id="15" name="Segnaposto testo 14"/>
          <p:cNvSpPr>
            <a:spLocks noGrp="1"/>
          </p:cNvSpPr>
          <p:nvPr>
            <p:ph type="body" sz="quarter" idx="12"/>
          </p:nvPr>
        </p:nvSpPr>
        <p:spPr>
          <a:xfrm>
            <a:off x="241612" y="941694"/>
            <a:ext cx="3780048" cy="267816"/>
          </a:xfrm>
          <a:prstGeom prst="rect">
            <a:avLst/>
          </a:prstGeom>
        </p:spPr>
        <p:txBody>
          <a:bodyPr vert="horz" lIns="91368" tIns="45686" rIns="91368" bIns="45686"/>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6847" indent="0">
              <a:buNone/>
              <a:defRPr sz="1100" b="0" i="0">
                <a:latin typeface="Open Sans Cond Light"/>
                <a:cs typeface="Open Sans Cond Light"/>
              </a:defRPr>
            </a:lvl2pPr>
            <a:lvl3pPr marL="913700" indent="0">
              <a:buNone/>
              <a:defRPr sz="1100" b="0" i="0">
                <a:latin typeface="Open Sans Cond Light"/>
                <a:cs typeface="Open Sans Cond Light"/>
              </a:defRPr>
            </a:lvl3pPr>
            <a:lvl4pPr marL="1370542" indent="0">
              <a:buNone/>
              <a:defRPr sz="1100" b="0" i="0">
                <a:latin typeface="Open Sans Cond Light"/>
                <a:cs typeface="Open Sans Cond Light"/>
              </a:defRPr>
            </a:lvl4pPr>
            <a:lvl5pPr marL="1827399"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3672998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603"/>
            <a:ext cx="6965246" cy="1202485"/>
          </a:xfrm>
          <a:prstGeom prst="rect">
            <a:avLst/>
          </a:prstGeom>
        </p:spPr>
        <p:txBody>
          <a:bodyPr lIns="91368" tIns="45686" rIns="91368" bIns="45686"/>
          <a:lstStyle/>
          <a:p>
            <a:r>
              <a:rPr lang="it-IT" smtClean="0"/>
              <a:t>Fare clic per modificare lo stile del titolo</a:t>
            </a:r>
            <a:endParaRPr lang="en-US"/>
          </a:p>
        </p:txBody>
      </p:sp>
      <p:sp>
        <p:nvSpPr>
          <p:cNvPr id="3" name="Content Placeholder 2"/>
          <p:cNvSpPr>
            <a:spLocks noGrp="1"/>
          </p:cNvSpPr>
          <p:nvPr>
            <p:ph idx="1"/>
          </p:nvPr>
        </p:nvSpPr>
        <p:spPr>
          <a:xfrm>
            <a:off x="1463061" y="2119259"/>
            <a:ext cx="6196405" cy="3603812"/>
          </a:xfrm>
          <a:prstGeom prst="rect">
            <a:avLst/>
          </a:prstGeom>
        </p:spPr>
        <p:txBody>
          <a:bodyPr lIns="91368" tIns="45686" rIns="91368" bIns="45686"/>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xfrm>
            <a:off x="6454776" y="5808685"/>
            <a:ext cx="1212850" cy="365125"/>
          </a:xfrm>
          <a:prstGeom prst="rect">
            <a:avLst/>
          </a:prstGeom>
        </p:spPr>
        <p:txBody>
          <a:bodyPr lIns="91368" tIns="45686" rIns="91368" bIns="45686"/>
          <a:lstStyle>
            <a:lvl1pPr>
              <a:defRPr/>
            </a:lvl1pPr>
          </a:lstStyle>
          <a:p>
            <a:pPr>
              <a:defRPr/>
            </a:pPr>
            <a:endParaRPr lang="it-IT">
              <a:solidFill>
                <a:prstClr val="black"/>
              </a:solidFill>
            </a:endParaRPr>
          </a:p>
        </p:txBody>
      </p:sp>
      <p:sp>
        <p:nvSpPr>
          <p:cNvPr id="5" name="Footer Placeholder 4"/>
          <p:cNvSpPr>
            <a:spLocks noGrp="1"/>
          </p:cNvSpPr>
          <p:nvPr>
            <p:ph type="ftr" sz="quarter" idx="11"/>
          </p:nvPr>
        </p:nvSpPr>
        <p:spPr>
          <a:xfrm>
            <a:off x="914402" y="5808685"/>
            <a:ext cx="5540375" cy="365125"/>
          </a:xfrm>
          <a:prstGeom prst="rect">
            <a:avLst/>
          </a:prstGeom>
        </p:spPr>
        <p:txBody>
          <a:bodyPr lIns="91368" tIns="45686" rIns="91368" bIns="45686"/>
          <a:lstStyle>
            <a:lvl1pPr>
              <a:defRPr/>
            </a:lvl1pPr>
          </a:lstStyle>
          <a:p>
            <a:pPr>
              <a:defRPr/>
            </a:pPr>
            <a:r>
              <a:rPr lang="it-IT" smtClean="0">
                <a:solidFill>
                  <a:prstClr val="black"/>
                </a:solidFill>
              </a:rPr>
              <a:t>Giuseppe Renato Croce</a:t>
            </a:r>
            <a:endParaRPr lang="it-IT">
              <a:solidFill>
                <a:prstClr val="black"/>
              </a:solidFill>
            </a:endParaRPr>
          </a:p>
        </p:txBody>
      </p:sp>
      <p:sp>
        <p:nvSpPr>
          <p:cNvPr id="6" name="Slide Number Placeholder 5"/>
          <p:cNvSpPr>
            <a:spLocks noGrp="1"/>
          </p:cNvSpPr>
          <p:nvPr>
            <p:ph type="sldNum" sz="quarter" idx="12"/>
          </p:nvPr>
        </p:nvSpPr>
        <p:spPr>
          <a:xfrm>
            <a:off x="7670800" y="5808685"/>
            <a:ext cx="554038" cy="365125"/>
          </a:xfrm>
          <a:prstGeom prst="rect">
            <a:avLst/>
          </a:prstGeom>
        </p:spPr>
        <p:txBody>
          <a:bodyPr lIns="91368" tIns="45686" rIns="91368" bIns="45686"/>
          <a:lstStyle>
            <a:lvl1pPr>
              <a:defRPr/>
            </a:lvl1pPr>
          </a:lstStyle>
          <a:p>
            <a:pPr>
              <a:defRPr/>
            </a:pPr>
            <a:fld id="{7E41F698-E733-432A-904B-FD905F326C73}" type="slidenum">
              <a:rPr lang="it-IT">
                <a:solidFill>
                  <a:prstClr val="black"/>
                </a:solidFill>
              </a:rPr>
              <a:pPr>
                <a:defRPr/>
              </a:pPr>
              <a:t>‹N›</a:t>
            </a:fld>
            <a:endParaRPr lang="it-IT">
              <a:solidFill>
                <a:prstClr val="black"/>
              </a:solidFill>
            </a:endParaRPr>
          </a:p>
        </p:txBody>
      </p:sp>
    </p:spTree>
    <p:extLst>
      <p:ext uri="{BB962C8B-B14F-4D97-AF65-F5344CB8AC3E}">
        <p14:creationId xmlns:p14="http://schemas.microsoft.com/office/powerpoint/2010/main" xmlns="" val="3133175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cSld name="Vuota">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xfrm>
            <a:off x="685800" y="6365876"/>
            <a:ext cx="1905000" cy="457200"/>
          </a:xfrm>
          <a:prstGeom prst="rect">
            <a:avLst/>
          </a:prstGeom>
          <a:ln/>
        </p:spPr>
        <p:txBody>
          <a:bodyPr lIns="91368" tIns="45686" rIns="91368" bIns="45686"/>
          <a:lstStyle>
            <a:lvl1pPr>
              <a:defRPr/>
            </a:lvl1pPr>
          </a:lstStyle>
          <a:p>
            <a:pPr>
              <a:defRPr/>
            </a:pPr>
            <a:endParaRPr lang="it-IT">
              <a:solidFill>
                <a:srgbClr val="EAEAEA"/>
              </a:solidFill>
            </a:endParaRPr>
          </a:p>
        </p:txBody>
      </p:sp>
      <p:sp>
        <p:nvSpPr>
          <p:cNvPr id="3" name="Rectangle 26"/>
          <p:cNvSpPr>
            <a:spLocks noGrp="1" noChangeArrowheads="1"/>
          </p:cNvSpPr>
          <p:nvPr>
            <p:ph type="ftr" sz="quarter" idx="11"/>
          </p:nvPr>
        </p:nvSpPr>
        <p:spPr>
          <a:xfrm>
            <a:off x="3124202" y="6365876"/>
            <a:ext cx="2895600" cy="457200"/>
          </a:xfrm>
          <a:prstGeom prst="rect">
            <a:avLst/>
          </a:prstGeom>
          <a:ln/>
        </p:spPr>
        <p:txBody>
          <a:bodyPr lIns="91368" tIns="45686" rIns="91368" bIns="45686"/>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4" name="Rectangle 27"/>
          <p:cNvSpPr>
            <a:spLocks noGrp="1" noChangeArrowheads="1"/>
          </p:cNvSpPr>
          <p:nvPr>
            <p:ph type="sldNum" sz="quarter" idx="12"/>
          </p:nvPr>
        </p:nvSpPr>
        <p:spPr>
          <a:xfrm>
            <a:off x="6553201" y="6365876"/>
            <a:ext cx="1905000" cy="457200"/>
          </a:xfrm>
          <a:prstGeom prst="rect">
            <a:avLst/>
          </a:prstGeom>
          <a:ln/>
        </p:spPr>
        <p:txBody>
          <a:bodyPr lIns="91368" tIns="45686" rIns="91368" bIns="45686"/>
          <a:lstStyle>
            <a:lvl1pPr>
              <a:defRPr/>
            </a:lvl1pPr>
          </a:lstStyle>
          <a:p>
            <a:pPr>
              <a:defRPr/>
            </a:pPr>
            <a:fld id="{7DA88464-B9A6-454B-8254-5C3C90710A0A}"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2605680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68313" y="260370"/>
            <a:ext cx="8424862" cy="504825"/>
          </a:xfrm>
          <a:prstGeom prst="rect">
            <a:avLst/>
          </a:prstGeom>
        </p:spPr>
        <p:txBody>
          <a:bodyPr lIns="91368" tIns="45686" rIns="91368" bIns="45686"/>
          <a:lstStyle/>
          <a:p>
            <a:r>
              <a:rPr lang="it-IT" smtClean="0"/>
              <a:t>Fare clic per modificare lo stile del titolo</a:t>
            </a:r>
            <a:endParaRPr lang="it-IT"/>
          </a:p>
        </p:txBody>
      </p:sp>
      <p:sp>
        <p:nvSpPr>
          <p:cNvPr id="3" name="Segnaposto testo 2"/>
          <p:cNvSpPr>
            <a:spLocks noGrp="1"/>
          </p:cNvSpPr>
          <p:nvPr>
            <p:ph type="body" sz="half" idx="1"/>
          </p:nvPr>
        </p:nvSpPr>
        <p:spPr>
          <a:xfrm>
            <a:off x="755671" y="1052517"/>
            <a:ext cx="3992563" cy="5184775"/>
          </a:xfrm>
          <a:prstGeom prst="rect">
            <a:avLst/>
          </a:prstGeom>
        </p:spPr>
        <p:txBody>
          <a:bodyPr lIns="91368" tIns="45686" rIns="91368" bIns="45686"/>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900614" y="1052517"/>
            <a:ext cx="3992562" cy="5184775"/>
          </a:xfrm>
          <a:prstGeom prst="rect">
            <a:avLst/>
          </a:prstGeom>
        </p:spPr>
        <p:txBody>
          <a:bodyPr lIns="91368" tIns="45686" rIns="91368" bIns="45686" rtlCol="0">
            <a:normAutofit/>
          </a:bodyPr>
          <a:lstStyle/>
          <a:p>
            <a:pPr lvl="0"/>
            <a:endParaRPr lang="it-IT" noProof="0" dirty="0" smtClean="0"/>
          </a:p>
        </p:txBody>
      </p:sp>
      <p:sp>
        <p:nvSpPr>
          <p:cNvPr id="5" name="Rectangle 4"/>
          <p:cNvSpPr>
            <a:spLocks noGrp="1" noChangeArrowheads="1"/>
          </p:cNvSpPr>
          <p:nvPr>
            <p:ph type="ftr" sz="quarter" idx="10"/>
          </p:nvPr>
        </p:nvSpPr>
        <p:spPr>
          <a:xfrm rot="16200000">
            <a:off x="7587478" y="4048920"/>
            <a:ext cx="2366963" cy="365125"/>
          </a:xfrm>
          <a:prstGeom prst="rect">
            <a:avLst/>
          </a:prstGeom>
        </p:spPr>
        <p:txBody>
          <a:bodyPr lIns="91368" tIns="45686" rIns="91368" bIns="45686"/>
          <a:lstStyle>
            <a:lvl1pPr>
              <a:defRPr/>
            </a:lvl1pPr>
          </a:lstStyle>
          <a:p>
            <a:pPr>
              <a:defRPr/>
            </a:pPr>
            <a:r>
              <a:rPr lang="it-IT" smtClean="0">
                <a:solidFill>
                  <a:prstClr val="black"/>
                </a:solidFill>
              </a:rPr>
              <a:t>Giuseppe Renato Croce</a:t>
            </a:r>
            <a:endParaRPr lang="it-IT">
              <a:solidFill>
                <a:prstClr val="black"/>
              </a:solidFill>
            </a:endParaRPr>
          </a:p>
        </p:txBody>
      </p:sp>
      <p:sp>
        <p:nvSpPr>
          <p:cNvPr id="6" name="Rectangle 13"/>
          <p:cNvSpPr>
            <a:spLocks noGrp="1" noChangeArrowheads="1"/>
          </p:cNvSpPr>
          <p:nvPr>
            <p:ph type="sldNum" sz="quarter" idx="11"/>
          </p:nvPr>
        </p:nvSpPr>
        <p:spPr>
          <a:xfrm>
            <a:off x="8531226" y="5648346"/>
            <a:ext cx="549274" cy="396875"/>
          </a:xfrm>
          <a:prstGeom prst="bracketPair">
            <a:avLst>
              <a:gd name="adj" fmla="val 17949"/>
            </a:avLst>
          </a:prstGeom>
        </p:spPr>
        <p:txBody>
          <a:bodyPr lIns="91368" tIns="45686" rIns="91368" bIns="45686"/>
          <a:lstStyle>
            <a:lvl1pPr>
              <a:defRPr/>
            </a:lvl1pPr>
          </a:lstStyle>
          <a:p>
            <a:pPr>
              <a:defRPr/>
            </a:pPr>
            <a:fld id="{41E15C30-B795-4640-AD54-CC18ED8F25F9}" type="slidenum">
              <a:rPr lang="it-IT">
                <a:solidFill>
                  <a:prstClr val="black"/>
                </a:solidFill>
              </a:rPr>
              <a:pPr>
                <a:defRPr/>
              </a:pPr>
              <a:t>‹N›</a:t>
            </a:fld>
            <a:endParaRPr lang="it-IT">
              <a:solidFill>
                <a:prstClr val="black"/>
              </a:solidFill>
            </a:endParaRPr>
          </a:p>
        </p:txBody>
      </p:sp>
    </p:spTree>
    <p:extLst>
      <p:ext uri="{BB962C8B-B14F-4D97-AF65-F5344CB8AC3E}">
        <p14:creationId xmlns:p14="http://schemas.microsoft.com/office/powerpoint/2010/main" xmlns="" val="1020305606"/>
      </p:ext>
    </p:extLst>
  </p:cSld>
  <p:clrMapOvr>
    <a:masterClrMapping/>
  </p:clrMapOvr>
  <p:transition advClick="0" advTm="3000">
    <p:pull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uto con didascalia">
    <p:spTree>
      <p:nvGrpSpPr>
        <p:cNvPr id="1" name=""/>
        <p:cNvGrpSpPr/>
        <p:nvPr/>
      </p:nvGrpSpPr>
      <p:grpSpPr>
        <a:xfrm>
          <a:off x="0" y="0"/>
          <a:ext cx="0" cy="0"/>
          <a:chOff x="0" y="0"/>
          <a:chExt cx="0" cy="0"/>
        </a:xfrm>
      </p:grpSpPr>
      <p:sp>
        <p:nvSpPr>
          <p:cNvPr id="13" name="Segnaposto testo 12"/>
          <p:cNvSpPr>
            <a:spLocks noGrp="1"/>
          </p:cNvSpPr>
          <p:nvPr>
            <p:ph type="body" sz="quarter" idx="11"/>
          </p:nvPr>
        </p:nvSpPr>
        <p:spPr>
          <a:xfrm>
            <a:off x="466726" y="2224607"/>
            <a:ext cx="8210550" cy="394705"/>
          </a:xfrm>
          <a:prstGeom prst="rect">
            <a:avLst/>
          </a:prstGeom>
        </p:spPr>
        <p:txBody>
          <a:bodyPr vert="horz" lIns="91368" tIns="45686" rIns="91368" bIns="45686"/>
          <a:lstStyle>
            <a:lvl1pPr marL="0" indent="0" algn="ctr">
              <a:buNone/>
              <a:defRPr sz="2600" b="0" i="1">
                <a:solidFill>
                  <a:srgbClr val="647A9F"/>
                </a:solidFill>
                <a:latin typeface="Lato Light" pitchFamily="34" charset="0"/>
                <a:cs typeface="Lato Light" pitchFamily="34" charset="0"/>
              </a:defRPr>
            </a:lvl1pPr>
            <a:lvl2pPr marL="456847" indent="0">
              <a:buNone/>
              <a:defRPr sz="2600" b="0" i="1">
                <a:solidFill>
                  <a:srgbClr val="FFFFFF"/>
                </a:solidFill>
                <a:latin typeface="Lato Thin"/>
                <a:cs typeface="Lato Thin"/>
              </a:defRPr>
            </a:lvl2pPr>
            <a:lvl3pPr marL="913700" indent="0">
              <a:buNone/>
              <a:defRPr sz="2600" b="0" i="1">
                <a:solidFill>
                  <a:srgbClr val="FFFFFF"/>
                </a:solidFill>
                <a:latin typeface="Lato Thin"/>
                <a:cs typeface="Lato Thin"/>
              </a:defRPr>
            </a:lvl3pPr>
            <a:lvl4pPr marL="1370542" indent="0">
              <a:buNone/>
              <a:defRPr sz="2600" b="0" i="1">
                <a:solidFill>
                  <a:srgbClr val="FFFFFF"/>
                </a:solidFill>
                <a:latin typeface="Lato Thin"/>
                <a:cs typeface="Lato Thin"/>
              </a:defRPr>
            </a:lvl4pPr>
            <a:lvl5pPr marL="1827399" indent="0">
              <a:buNone/>
              <a:defRPr sz="2600" b="0" i="1">
                <a:solidFill>
                  <a:srgbClr val="FFFFFF"/>
                </a:solidFill>
                <a:latin typeface="Lato Thin"/>
                <a:cs typeface="Lato Thin"/>
              </a:defRPr>
            </a:lvl5pPr>
          </a:lstStyle>
          <a:p>
            <a:pPr lvl="0"/>
            <a:r>
              <a:rPr lang="it-IT" dirty="0" smtClean="0"/>
              <a:t>Fare clic per modificare stili del testo dello schema</a:t>
            </a:r>
          </a:p>
        </p:txBody>
      </p:sp>
      <p:sp>
        <p:nvSpPr>
          <p:cNvPr id="15" name="Segnaposto testo 14"/>
          <p:cNvSpPr>
            <a:spLocks noGrp="1"/>
          </p:cNvSpPr>
          <p:nvPr>
            <p:ph type="body" sz="quarter" idx="12"/>
          </p:nvPr>
        </p:nvSpPr>
        <p:spPr>
          <a:xfrm>
            <a:off x="241612" y="941694"/>
            <a:ext cx="3780048" cy="267816"/>
          </a:xfrm>
          <a:prstGeom prst="rect">
            <a:avLst/>
          </a:prstGeom>
        </p:spPr>
        <p:txBody>
          <a:bodyPr vert="horz" lIns="91368" tIns="45686" rIns="91368" bIns="45686"/>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6847" indent="0">
              <a:buNone/>
              <a:defRPr sz="1100" b="0" i="0">
                <a:latin typeface="Open Sans Cond Light"/>
                <a:cs typeface="Open Sans Cond Light"/>
              </a:defRPr>
            </a:lvl2pPr>
            <a:lvl3pPr marL="913700" indent="0">
              <a:buNone/>
              <a:defRPr sz="1100" b="0" i="0">
                <a:latin typeface="Open Sans Cond Light"/>
                <a:cs typeface="Open Sans Cond Light"/>
              </a:defRPr>
            </a:lvl3pPr>
            <a:lvl4pPr marL="1370542" indent="0">
              <a:buNone/>
              <a:defRPr sz="1100" b="0" i="0">
                <a:latin typeface="Open Sans Cond Light"/>
                <a:cs typeface="Open Sans Cond Light"/>
              </a:defRPr>
            </a:lvl4pPr>
            <a:lvl5pPr marL="1827399"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4083988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603"/>
            <a:ext cx="6965246" cy="1202485"/>
          </a:xfrm>
          <a:prstGeom prst="rect">
            <a:avLst/>
          </a:prstGeom>
        </p:spPr>
        <p:txBody>
          <a:bodyPr lIns="91368" tIns="45686" rIns="91368" bIns="45686"/>
          <a:lstStyle/>
          <a:p>
            <a:r>
              <a:rPr lang="it-IT" smtClean="0"/>
              <a:t>Fare clic per modificare lo stile del titolo</a:t>
            </a:r>
            <a:endParaRPr lang="en-US"/>
          </a:p>
        </p:txBody>
      </p:sp>
      <p:sp>
        <p:nvSpPr>
          <p:cNvPr id="3" name="Content Placeholder 2"/>
          <p:cNvSpPr>
            <a:spLocks noGrp="1"/>
          </p:cNvSpPr>
          <p:nvPr>
            <p:ph idx="1"/>
          </p:nvPr>
        </p:nvSpPr>
        <p:spPr>
          <a:xfrm>
            <a:off x="1463061" y="2119259"/>
            <a:ext cx="6196405" cy="3603812"/>
          </a:xfrm>
          <a:prstGeom prst="rect">
            <a:avLst/>
          </a:prstGeom>
        </p:spPr>
        <p:txBody>
          <a:bodyPr lIns="91368" tIns="45686" rIns="91368" bIns="45686"/>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xfrm>
            <a:off x="6454776" y="5808685"/>
            <a:ext cx="1212850" cy="365125"/>
          </a:xfrm>
          <a:prstGeom prst="rect">
            <a:avLst/>
          </a:prstGeom>
        </p:spPr>
        <p:txBody>
          <a:bodyPr lIns="91368" tIns="45686" rIns="91368" bIns="45686"/>
          <a:lstStyle>
            <a:lvl1pPr>
              <a:defRPr/>
            </a:lvl1pPr>
          </a:lstStyle>
          <a:p>
            <a:pPr>
              <a:defRPr/>
            </a:pPr>
            <a:endParaRPr lang="it-IT">
              <a:solidFill>
                <a:prstClr val="black"/>
              </a:solidFill>
            </a:endParaRPr>
          </a:p>
        </p:txBody>
      </p:sp>
      <p:sp>
        <p:nvSpPr>
          <p:cNvPr id="5" name="Footer Placeholder 4"/>
          <p:cNvSpPr>
            <a:spLocks noGrp="1"/>
          </p:cNvSpPr>
          <p:nvPr>
            <p:ph type="ftr" sz="quarter" idx="11"/>
          </p:nvPr>
        </p:nvSpPr>
        <p:spPr>
          <a:xfrm>
            <a:off x="914402" y="5808685"/>
            <a:ext cx="5540375" cy="365125"/>
          </a:xfrm>
          <a:prstGeom prst="rect">
            <a:avLst/>
          </a:prstGeom>
        </p:spPr>
        <p:txBody>
          <a:bodyPr lIns="91368" tIns="45686" rIns="91368" bIns="45686"/>
          <a:lstStyle>
            <a:lvl1pPr>
              <a:defRPr/>
            </a:lvl1pPr>
          </a:lstStyle>
          <a:p>
            <a:pPr>
              <a:defRPr/>
            </a:pPr>
            <a:r>
              <a:rPr lang="it-IT" smtClean="0">
                <a:solidFill>
                  <a:prstClr val="black"/>
                </a:solidFill>
              </a:rPr>
              <a:t>Giuseppe Renato Croce</a:t>
            </a:r>
            <a:endParaRPr lang="it-IT">
              <a:solidFill>
                <a:prstClr val="black"/>
              </a:solidFill>
            </a:endParaRPr>
          </a:p>
        </p:txBody>
      </p:sp>
      <p:sp>
        <p:nvSpPr>
          <p:cNvPr id="6" name="Slide Number Placeholder 5"/>
          <p:cNvSpPr>
            <a:spLocks noGrp="1"/>
          </p:cNvSpPr>
          <p:nvPr>
            <p:ph type="sldNum" sz="quarter" idx="12"/>
          </p:nvPr>
        </p:nvSpPr>
        <p:spPr>
          <a:xfrm>
            <a:off x="7670800" y="5808685"/>
            <a:ext cx="554038" cy="365125"/>
          </a:xfrm>
          <a:prstGeom prst="rect">
            <a:avLst/>
          </a:prstGeom>
        </p:spPr>
        <p:txBody>
          <a:bodyPr lIns="91368" tIns="45686" rIns="91368" bIns="45686"/>
          <a:lstStyle>
            <a:lvl1pPr>
              <a:defRPr/>
            </a:lvl1pPr>
          </a:lstStyle>
          <a:p>
            <a:pPr>
              <a:defRPr/>
            </a:pPr>
            <a:fld id="{7E41F698-E733-432A-904B-FD905F326C73}" type="slidenum">
              <a:rPr lang="it-IT">
                <a:solidFill>
                  <a:prstClr val="black"/>
                </a:solidFill>
              </a:rPr>
              <a:pPr>
                <a:defRPr/>
              </a:pPr>
              <a:t>‹N›</a:t>
            </a:fld>
            <a:endParaRPr lang="it-IT">
              <a:solidFill>
                <a:prstClr val="black"/>
              </a:solidFill>
            </a:endParaRPr>
          </a:p>
        </p:txBody>
      </p:sp>
    </p:spTree>
    <p:extLst>
      <p:ext uri="{BB962C8B-B14F-4D97-AF65-F5344CB8AC3E}">
        <p14:creationId xmlns:p14="http://schemas.microsoft.com/office/powerpoint/2010/main" xmlns="" val="3258100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cSld name="Vuota">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xfrm>
            <a:off x="685800" y="6365876"/>
            <a:ext cx="1905000" cy="457200"/>
          </a:xfrm>
          <a:prstGeom prst="rect">
            <a:avLst/>
          </a:prstGeom>
          <a:ln/>
        </p:spPr>
        <p:txBody>
          <a:bodyPr lIns="91368" tIns="45686" rIns="91368" bIns="45686"/>
          <a:lstStyle>
            <a:lvl1pPr>
              <a:defRPr/>
            </a:lvl1pPr>
          </a:lstStyle>
          <a:p>
            <a:pPr>
              <a:defRPr/>
            </a:pPr>
            <a:endParaRPr lang="it-IT">
              <a:solidFill>
                <a:srgbClr val="EAEAEA"/>
              </a:solidFill>
            </a:endParaRPr>
          </a:p>
        </p:txBody>
      </p:sp>
      <p:sp>
        <p:nvSpPr>
          <p:cNvPr id="3" name="Rectangle 26"/>
          <p:cNvSpPr>
            <a:spLocks noGrp="1" noChangeArrowheads="1"/>
          </p:cNvSpPr>
          <p:nvPr>
            <p:ph type="ftr" sz="quarter" idx="11"/>
          </p:nvPr>
        </p:nvSpPr>
        <p:spPr>
          <a:xfrm>
            <a:off x="3124202" y="6365876"/>
            <a:ext cx="2895600" cy="457200"/>
          </a:xfrm>
          <a:prstGeom prst="rect">
            <a:avLst/>
          </a:prstGeom>
          <a:ln/>
        </p:spPr>
        <p:txBody>
          <a:bodyPr lIns="91368" tIns="45686" rIns="91368" bIns="45686"/>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4" name="Rectangle 27"/>
          <p:cNvSpPr>
            <a:spLocks noGrp="1" noChangeArrowheads="1"/>
          </p:cNvSpPr>
          <p:nvPr>
            <p:ph type="sldNum" sz="quarter" idx="12"/>
          </p:nvPr>
        </p:nvSpPr>
        <p:spPr>
          <a:xfrm>
            <a:off x="6553201" y="6365876"/>
            <a:ext cx="1905000" cy="457200"/>
          </a:xfrm>
          <a:prstGeom prst="rect">
            <a:avLst/>
          </a:prstGeom>
          <a:ln/>
        </p:spPr>
        <p:txBody>
          <a:bodyPr lIns="91368" tIns="45686" rIns="91368" bIns="45686"/>
          <a:lstStyle>
            <a:lvl1pPr>
              <a:defRPr/>
            </a:lvl1pPr>
          </a:lstStyle>
          <a:p>
            <a:pPr>
              <a:defRPr/>
            </a:pPr>
            <a:fld id="{7DA88464-B9A6-454B-8254-5C3C90710A0A}"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2967927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68313" y="260370"/>
            <a:ext cx="8424862" cy="504825"/>
          </a:xfrm>
          <a:prstGeom prst="rect">
            <a:avLst/>
          </a:prstGeom>
        </p:spPr>
        <p:txBody>
          <a:bodyPr lIns="91368" tIns="45686" rIns="91368" bIns="45686"/>
          <a:lstStyle/>
          <a:p>
            <a:r>
              <a:rPr lang="it-IT" smtClean="0"/>
              <a:t>Fare clic per modificare lo stile del titolo</a:t>
            </a:r>
            <a:endParaRPr lang="it-IT"/>
          </a:p>
        </p:txBody>
      </p:sp>
      <p:sp>
        <p:nvSpPr>
          <p:cNvPr id="3" name="Segnaposto testo 2"/>
          <p:cNvSpPr>
            <a:spLocks noGrp="1"/>
          </p:cNvSpPr>
          <p:nvPr>
            <p:ph type="body" sz="half" idx="1"/>
          </p:nvPr>
        </p:nvSpPr>
        <p:spPr>
          <a:xfrm>
            <a:off x="755671" y="1052517"/>
            <a:ext cx="3992563" cy="5184775"/>
          </a:xfrm>
          <a:prstGeom prst="rect">
            <a:avLst/>
          </a:prstGeom>
        </p:spPr>
        <p:txBody>
          <a:bodyPr lIns="91368" tIns="45686" rIns="91368" bIns="45686"/>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900614" y="1052517"/>
            <a:ext cx="3992562" cy="5184775"/>
          </a:xfrm>
          <a:prstGeom prst="rect">
            <a:avLst/>
          </a:prstGeom>
        </p:spPr>
        <p:txBody>
          <a:bodyPr lIns="91368" tIns="45686" rIns="91368" bIns="45686" rtlCol="0">
            <a:normAutofit/>
          </a:bodyPr>
          <a:lstStyle/>
          <a:p>
            <a:pPr lvl="0"/>
            <a:endParaRPr lang="it-IT" noProof="0" dirty="0" smtClean="0"/>
          </a:p>
        </p:txBody>
      </p:sp>
      <p:sp>
        <p:nvSpPr>
          <p:cNvPr id="5" name="Rectangle 4"/>
          <p:cNvSpPr>
            <a:spLocks noGrp="1" noChangeArrowheads="1"/>
          </p:cNvSpPr>
          <p:nvPr>
            <p:ph type="ftr" sz="quarter" idx="10"/>
          </p:nvPr>
        </p:nvSpPr>
        <p:spPr>
          <a:xfrm rot="16200000">
            <a:off x="7587478" y="4048920"/>
            <a:ext cx="2366963" cy="365125"/>
          </a:xfrm>
          <a:prstGeom prst="rect">
            <a:avLst/>
          </a:prstGeom>
        </p:spPr>
        <p:txBody>
          <a:bodyPr lIns="91368" tIns="45686" rIns="91368" bIns="45686"/>
          <a:lstStyle>
            <a:lvl1pPr>
              <a:defRPr/>
            </a:lvl1pPr>
          </a:lstStyle>
          <a:p>
            <a:pPr>
              <a:defRPr/>
            </a:pPr>
            <a:r>
              <a:rPr lang="it-IT" smtClean="0">
                <a:solidFill>
                  <a:prstClr val="black"/>
                </a:solidFill>
              </a:rPr>
              <a:t>Giuseppe Renato Croce</a:t>
            </a:r>
            <a:endParaRPr lang="it-IT">
              <a:solidFill>
                <a:prstClr val="black"/>
              </a:solidFill>
            </a:endParaRPr>
          </a:p>
        </p:txBody>
      </p:sp>
      <p:sp>
        <p:nvSpPr>
          <p:cNvPr id="6" name="Rectangle 13"/>
          <p:cNvSpPr>
            <a:spLocks noGrp="1" noChangeArrowheads="1"/>
          </p:cNvSpPr>
          <p:nvPr>
            <p:ph type="sldNum" sz="quarter" idx="11"/>
          </p:nvPr>
        </p:nvSpPr>
        <p:spPr>
          <a:xfrm>
            <a:off x="8531226" y="5648346"/>
            <a:ext cx="549274" cy="396875"/>
          </a:xfrm>
          <a:prstGeom prst="bracketPair">
            <a:avLst>
              <a:gd name="adj" fmla="val 17949"/>
            </a:avLst>
          </a:prstGeom>
        </p:spPr>
        <p:txBody>
          <a:bodyPr lIns="91368" tIns="45686" rIns="91368" bIns="45686"/>
          <a:lstStyle>
            <a:lvl1pPr>
              <a:defRPr/>
            </a:lvl1pPr>
          </a:lstStyle>
          <a:p>
            <a:pPr>
              <a:defRPr/>
            </a:pPr>
            <a:fld id="{41E15C30-B795-4640-AD54-CC18ED8F25F9}" type="slidenum">
              <a:rPr lang="it-IT">
                <a:solidFill>
                  <a:prstClr val="black"/>
                </a:solidFill>
              </a:rPr>
              <a:pPr>
                <a:defRPr/>
              </a:pPr>
              <a:t>‹N›</a:t>
            </a:fld>
            <a:endParaRPr lang="it-IT">
              <a:solidFill>
                <a:prstClr val="black"/>
              </a:solidFill>
            </a:endParaRPr>
          </a:p>
        </p:txBody>
      </p:sp>
    </p:spTree>
    <p:extLst>
      <p:ext uri="{BB962C8B-B14F-4D97-AF65-F5344CB8AC3E}">
        <p14:creationId xmlns:p14="http://schemas.microsoft.com/office/powerpoint/2010/main" xmlns="" val="1156747688"/>
      </p:ext>
    </p:extLst>
  </p:cSld>
  <p:clrMapOvr>
    <a:masterClrMapping/>
  </p:clrMapOvr>
  <p:transition advClick="0" advTm="3000">
    <p:pull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uto con didascalia">
    <p:spTree>
      <p:nvGrpSpPr>
        <p:cNvPr id="1" name=""/>
        <p:cNvGrpSpPr/>
        <p:nvPr/>
      </p:nvGrpSpPr>
      <p:grpSpPr>
        <a:xfrm>
          <a:off x="0" y="0"/>
          <a:ext cx="0" cy="0"/>
          <a:chOff x="0" y="0"/>
          <a:chExt cx="0" cy="0"/>
        </a:xfrm>
      </p:grpSpPr>
      <p:sp>
        <p:nvSpPr>
          <p:cNvPr id="13" name="Segnaposto testo 12"/>
          <p:cNvSpPr>
            <a:spLocks noGrp="1"/>
          </p:cNvSpPr>
          <p:nvPr>
            <p:ph type="body" sz="quarter" idx="11"/>
          </p:nvPr>
        </p:nvSpPr>
        <p:spPr>
          <a:xfrm>
            <a:off x="466726" y="2224607"/>
            <a:ext cx="8210550" cy="394705"/>
          </a:xfrm>
          <a:prstGeom prst="rect">
            <a:avLst/>
          </a:prstGeom>
        </p:spPr>
        <p:txBody>
          <a:bodyPr vert="horz" lIns="91368" tIns="45686" rIns="91368" bIns="45686"/>
          <a:lstStyle>
            <a:lvl1pPr marL="0" indent="0" algn="ctr">
              <a:buNone/>
              <a:defRPr sz="2600" b="0" i="1">
                <a:solidFill>
                  <a:srgbClr val="647A9F"/>
                </a:solidFill>
                <a:latin typeface="Lato Light" pitchFamily="34" charset="0"/>
                <a:cs typeface="Lato Light" pitchFamily="34" charset="0"/>
              </a:defRPr>
            </a:lvl1pPr>
            <a:lvl2pPr marL="456847" indent="0">
              <a:buNone/>
              <a:defRPr sz="2600" b="0" i="1">
                <a:solidFill>
                  <a:srgbClr val="FFFFFF"/>
                </a:solidFill>
                <a:latin typeface="Lato Thin"/>
                <a:cs typeface="Lato Thin"/>
              </a:defRPr>
            </a:lvl2pPr>
            <a:lvl3pPr marL="913700" indent="0">
              <a:buNone/>
              <a:defRPr sz="2600" b="0" i="1">
                <a:solidFill>
                  <a:srgbClr val="FFFFFF"/>
                </a:solidFill>
                <a:latin typeface="Lato Thin"/>
                <a:cs typeface="Lato Thin"/>
              </a:defRPr>
            </a:lvl3pPr>
            <a:lvl4pPr marL="1370542" indent="0">
              <a:buNone/>
              <a:defRPr sz="2600" b="0" i="1">
                <a:solidFill>
                  <a:srgbClr val="FFFFFF"/>
                </a:solidFill>
                <a:latin typeface="Lato Thin"/>
                <a:cs typeface="Lato Thin"/>
              </a:defRPr>
            </a:lvl4pPr>
            <a:lvl5pPr marL="1827399" indent="0">
              <a:buNone/>
              <a:defRPr sz="2600" b="0" i="1">
                <a:solidFill>
                  <a:srgbClr val="FFFFFF"/>
                </a:solidFill>
                <a:latin typeface="Lato Thin"/>
                <a:cs typeface="Lato Thin"/>
              </a:defRPr>
            </a:lvl5pPr>
          </a:lstStyle>
          <a:p>
            <a:pPr lvl="0"/>
            <a:r>
              <a:rPr lang="it-IT" dirty="0" smtClean="0"/>
              <a:t>Fare clic per modificare stili del testo dello schema</a:t>
            </a:r>
          </a:p>
        </p:txBody>
      </p:sp>
      <p:sp>
        <p:nvSpPr>
          <p:cNvPr id="15" name="Segnaposto testo 14"/>
          <p:cNvSpPr>
            <a:spLocks noGrp="1"/>
          </p:cNvSpPr>
          <p:nvPr>
            <p:ph type="body" sz="quarter" idx="12"/>
          </p:nvPr>
        </p:nvSpPr>
        <p:spPr>
          <a:xfrm>
            <a:off x="241612" y="941694"/>
            <a:ext cx="3780048" cy="267816"/>
          </a:xfrm>
          <a:prstGeom prst="rect">
            <a:avLst/>
          </a:prstGeom>
        </p:spPr>
        <p:txBody>
          <a:bodyPr vert="horz" lIns="91368" tIns="45686" rIns="91368" bIns="45686"/>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6847" indent="0">
              <a:buNone/>
              <a:defRPr sz="1100" b="0" i="0">
                <a:latin typeface="Open Sans Cond Light"/>
                <a:cs typeface="Open Sans Cond Light"/>
              </a:defRPr>
            </a:lvl2pPr>
            <a:lvl3pPr marL="913700" indent="0">
              <a:buNone/>
              <a:defRPr sz="1100" b="0" i="0">
                <a:latin typeface="Open Sans Cond Light"/>
                <a:cs typeface="Open Sans Cond Light"/>
              </a:defRPr>
            </a:lvl3pPr>
            <a:lvl4pPr marL="1370542" indent="0">
              <a:buNone/>
              <a:defRPr sz="1100" b="0" i="0">
                <a:latin typeface="Open Sans Cond Light"/>
                <a:cs typeface="Open Sans Cond Light"/>
              </a:defRPr>
            </a:lvl4pPr>
            <a:lvl5pPr marL="1827399"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2407387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603"/>
            <a:ext cx="6965246" cy="1202485"/>
          </a:xfrm>
          <a:prstGeom prst="rect">
            <a:avLst/>
          </a:prstGeom>
        </p:spPr>
        <p:txBody>
          <a:bodyPr lIns="91368" tIns="45686" rIns="91368" bIns="45686"/>
          <a:lstStyle/>
          <a:p>
            <a:r>
              <a:rPr lang="it-IT" smtClean="0"/>
              <a:t>Fare clic per modificare lo stile del titolo</a:t>
            </a:r>
            <a:endParaRPr lang="en-US"/>
          </a:p>
        </p:txBody>
      </p:sp>
      <p:sp>
        <p:nvSpPr>
          <p:cNvPr id="3" name="Content Placeholder 2"/>
          <p:cNvSpPr>
            <a:spLocks noGrp="1"/>
          </p:cNvSpPr>
          <p:nvPr>
            <p:ph idx="1"/>
          </p:nvPr>
        </p:nvSpPr>
        <p:spPr>
          <a:xfrm>
            <a:off x="1463061" y="2119259"/>
            <a:ext cx="6196405" cy="3603812"/>
          </a:xfrm>
          <a:prstGeom prst="rect">
            <a:avLst/>
          </a:prstGeom>
        </p:spPr>
        <p:txBody>
          <a:bodyPr lIns="91368" tIns="45686" rIns="91368" bIns="45686"/>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xfrm>
            <a:off x="6454776" y="5808685"/>
            <a:ext cx="1212850" cy="365125"/>
          </a:xfrm>
          <a:prstGeom prst="rect">
            <a:avLst/>
          </a:prstGeom>
        </p:spPr>
        <p:txBody>
          <a:bodyPr lIns="91368" tIns="45686" rIns="91368" bIns="45686"/>
          <a:lstStyle>
            <a:lvl1pPr>
              <a:defRPr/>
            </a:lvl1pPr>
          </a:lstStyle>
          <a:p>
            <a:pPr>
              <a:defRPr/>
            </a:pPr>
            <a:endParaRPr lang="it-IT">
              <a:solidFill>
                <a:prstClr val="black"/>
              </a:solidFill>
            </a:endParaRPr>
          </a:p>
        </p:txBody>
      </p:sp>
      <p:sp>
        <p:nvSpPr>
          <p:cNvPr id="5" name="Footer Placeholder 4"/>
          <p:cNvSpPr>
            <a:spLocks noGrp="1"/>
          </p:cNvSpPr>
          <p:nvPr>
            <p:ph type="ftr" sz="quarter" idx="11"/>
          </p:nvPr>
        </p:nvSpPr>
        <p:spPr>
          <a:xfrm>
            <a:off x="914402" y="5808685"/>
            <a:ext cx="5540375" cy="365125"/>
          </a:xfrm>
          <a:prstGeom prst="rect">
            <a:avLst/>
          </a:prstGeom>
        </p:spPr>
        <p:txBody>
          <a:bodyPr lIns="91368" tIns="45686" rIns="91368" bIns="45686"/>
          <a:lstStyle>
            <a:lvl1pPr>
              <a:defRPr/>
            </a:lvl1pPr>
          </a:lstStyle>
          <a:p>
            <a:pPr>
              <a:defRPr/>
            </a:pPr>
            <a:r>
              <a:rPr lang="it-IT" smtClean="0">
                <a:solidFill>
                  <a:prstClr val="black"/>
                </a:solidFill>
              </a:rPr>
              <a:t>Giuseppe Renato Croce</a:t>
            </a:r>
            <a:endParaRPr lang="it-IT">
              <a:solidFill>
                <a:prstClr val="black"/>
              </a:solidFill>
            </a:endParaRPr>
          </a:p>
        </p:txBody>
      </p:sp>
      <p:sp>
        <p:nvSpPr>
          <p:cNvPr id="6" name="Slide Number Placeholder 5"/>
          <p:cNvSpPr>
            <a:spLocks noGrp="1"/>
          </p:cNvSpPr>
          <p:nvPr>
            <p:ph type="sldNum" sz="quarter" idx="12"/>
          </p:nvPr>
        </p:nvSpPr>
        <p:spPr>
          <a:xfrm>
            <a:off x="7670800" y="5808685"/>
            <a:ext cx="554038" cy="365125"/>
          </a:xfrm>
          <a:prstGeom prst="rect">
            <a:avLst/>
          </a:prstGeom>
        </p:spPr>
        <p:txBody>
          <a:bodyPr lIns="91368" tIns="45686" rIns="91368" bIns="45686"/>
          <a:lstStyle>
            <a:lvl1pPr>
              <a:defRPr/>
            </a:lvl1pPr>
          </a:lstStyle>
          <a:p>
            <a:pPr>
              <a:defRPr/>
            </a:pPr>
            <a:fld id="{7E41F698-E733-432A-904B-FD905F326C73}" type="slidenum">
              <a:rPr lang="it-IT">
                <a:solidFill>
                  <a:prstClr val="black"/>
                </a:solidFill>
              </a:rPr>
              <a:pPr>
                <a:defRPr/>
              </a:pPr>
              <a:t>‹N›</a:t>
            </a:fld>
            <a:endParaRPr lang="it-IT">
              <a:solidFill>
                <a:prstClr val="black"/>
              </a:solidFill>
            </a:endParaRPr>
          </a:p>
        </p:txBody>
      </p:sp>
    </p:spTree>
    <p:extLst>
      <p:ext uri="{BB962C8B-B14F-4D97-AF65-F5344CB8AC3E}">
        <p14:creationId xmlns:p14="http://schemas.microsoft.com/office/powerpoint/2010/main" xmlns="" val="1351765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Layout personalizzato">
    <p:spTree>
      <p:nvGrpSpPr>
        <p:cNvPr id="1" name=""/>
        <p:cNvGrpSpPr/>
        <p:nvPr/>
      </p:nvGrpSpPr>
      <p:grpSpPr>
        <a:xfrm>
          <a:off x="0" y="0"/>
          <a:ext cx="0" cy="0"/>
          <a:chOff x="0" y="0"/>
          <a:chExt cx="0" cy="0"/>
        </a:xfrm>
      </p:grpSpPr>
      <p:cxnSp>
        <p:nvCxnSpPr>
          <p:cNvPr id="6" name="Connettore 1 5"/>
          <p:cNvCxnSpPr/>
          <p:nvPr userDrawn="1"/>
        </p:nvCxnSpPr>
        <p:spPr>
          <a:xfrm>
            <a:off x="461964" y="5360988"/>
            <a:ext cx="289242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Segnaposto testo 18"/>
          <p:cNvSpPr>
            <a:spLocks noGrp="1"/>
          </p:cNvSpPr>
          <p:nvPr>
            <p:ph type="body" sz="quarter" idx="10"/>
          </p:nvPr>
        </p:nvSpPr>
        <p:spPr>
          <a:xfrm>
            <a:off x="461983" y="3739488"/>
            <a:ext cx="8220075" cy="720044"/>
          </a:xfrm>
          <a:prstGeom prst="rect">
            <a:avLst/>
          </a:prstGeom>
        </p:spPr>
        <p:txBody>
          <a:bodyPr vert="horz" lIns="91368" tIns="45686" rIns="91368" bIns="45686"/>
          <a:lstStyle>
            <a:lvl1pPr marL="0" indent="0" algn="ctr">
              <a:buNone/>
              <a:defRPr sz="4200" b="0" i="0" baseline="0">
                <a:solidFill>
                  <a:schemeClr val="bg1"/>
                </a:solidFill>
                <a:latin typeface="Open Sans"/>
                <a:cs typeface="Open Sans"/>
              </a:defRPr>
            </a:lvl1pPr>
          </a:lstStyle>
          <a:p>
            <a:pPr lvl="0"/>
            <a:r>
              <a:rPr lang="it-IT" dirty="0" smtClean="0"/>
              <a:t>Fare clic per modificare stili del testo dello schema</a:t>
            </a:r>
          </a:p>
        </p:txBody>
      </p:sp>
      <p:sp>
        <p:nvSpPr>
          <p:cNvPr id="5" name="Segnaposto testo 4"/>
          <p:cNvSpPr>
            <a:spLocks noGrp="1"/>
          </p:cNvSpPr>
          <p:nvPr>
            <p:ph type="body" sz="quarter" idx="11"/>
          </p:nvPr>
        </p:nvSpPr>
        <p:spPr>
          <a:xfrm>
            <a:off x="359634" y="5369569"/>
            <a:ext cx="5486400" cy="351906"/>
          </a:xfrm>
          <a:prstGeom prst="rect">
            <a:avLst/>
          </a:prstGeom>
        </p:spPr>
        <p:txBody>
          <a:bodyPr vert="horz" lIns="91368" tIns="45686" rIns="91368" bIns="45686"/>
          <a:lstStyle>
            <a:lvl1pPr marL="0" indent="0" algn="l">
              <a:buNone/>
              <a:defRPr sz="1600" b="0" i="0" spc="30">
                <a:solidFill>
                  <a:srgbClr val="647A9F"/>
                </a:solidFill>
                <a:latin typeface="Open Sans Condensed Light" pitchFamily="34" charset="0"/>
                <a:ea typeface="Open Sans Condensed Light" pitchFamily="34" charset="0"/>
                <a:cs typeface="Open Sans Condensed Light" pitchFamily="34" charset="0"/>
              </a:defRPr>
            </a:lvl1pPr>
          </a:lstStyle>
          <a:p>
            <a:pPr lvl="0"/>
            <a:r>
              <a:rPr lang="it-IT" dirty="0" smtClean="0"/>
              <a:t>Fare clic per modificare stili del testo dello schema</a:t>
            </a:r>
          </a:p>
        </p:txBody>
      </p:sp>
      <p:sp>
        <p:nvSpPr>
          <p:cNvPr id="8" name="Segnaposto testo 7"/>
          <p:cNvSpPr>
            <a:spLocks noGrp="1"/>
          </p:cNvSpPr>
          <p:nvPr>
            <p:ph type="body" sz="quarter" idx="12"/>
          </p:nvPr>
        </p:nvSpPr>
        <p:spPr>
          <a:xfrm>
            <a:off x="358991" y="5669989"/>
            <a:ext cx="5478462" cy="302068"/>
          </a:xfrm>
          <a:prstGeom prst="rect">
            <a:avLst/>
          </a:prstGeom>
        </p:spPr>
        <p:txBody>
          <a:bodyPr vert="horz" lIns="91368" tIns="45686" rIns="91368" bIns="45686"/>
          <a:lstStyle>
            <a:lvl1pPr marL="0" indent="0" algn="l">
              <a:buNone/>
              <a:defRPr sz="1300" b="0" i="0" baseline="0">
                <a:solidFill>
                  <a:srgbClr val="647A9F"/>
                </a:solidFill>
                <a:latin typeface="Open Sans Condensed Light" pitchFamily="34" charset="0"/>
                <a:ea typeface="Open Sans Condensed Light" pitchFamily="34" charset="0"/>
                <a:cs typeface="Open Sans Condensed Light" pitchFamily="34" charset="0"/>
              </a:defRPr>
            </a:lvl1pPr>
          </a:lstStyle>
          <a:p>
            <a:pPr lvl="0"/>
            <a:r>
              <a:rPr lang="it-IT" dirty="0" smtClean="0"/>
              <a:t>Fare clic per modificare stili del testo dello schema</a:t>
            </a:r>
          </a:p>
        </p:txBody>
      </p:sp>
      <p:sp>
        <p:nvSpPr>
          <p:cNvPr id="10" name="Segnaposto testo 9"/>
          <p:cNvSpPr>
            <a:spLocks noGrp="1"/>
          </p:cNvSpPr>
          <p:nvPr>
            <p:ph type="body" sz="quarter" idx="13"/>
          </p:nvPr>
        </p:nvSpPr>
        <p:spPr>
          <a:xfrm>
            <a:off x="358991" y="5886250"/>
            <a:ext cx="5478462" cy="274577"/>
          </a:xfrm>
          <a:prstGeom prst="rect">
            <a:avLst/>
          </a:prstGeom>
        </p:spPr>
        <p:txBody>
          <a:bodyPr vert="horz" lIns="91368" tIns="45686" rIns="91368" bIns="45686"/>
          <a:lstStyle>
            <a:lvl1pPr marL="0" indent="0">
              <a:buNone/>
              <a:defRPr sz="1300" b="0" i="0" baseline="0">
                <a:solidFill>
                  <a:srgbClr val="647A9F"/>
                </a:solidFill>
                <a:latin typeface="Open Sans Condensed Light" pitchFamily="34" charset="0"/>
                <a:ea typeface="Open Sans Condensed Light" pitchFamily="34" charset="0"/>
                <a:cs typeface="Open Sans Condensed Light" pitchFamily="34" charset="0"/>
              </a:defRPr>
            </a:lvl1pPr>
          </a:lstStyle>
          <a:p>
            <a:pPr lvl="0"/>
            <a:r>
              <a:rPr lang="it-IT" dirty="0" smtClean="0"/>
              <a:t>Fare clic per modificare stili del testo dello schema</a:t>
            </a:r>
          </a:p>
        </p:txBody>
      </p:sp>
    </p:spTree>
    <p:extLst>
      <p:ext uri="{BB962C8B-B14F-4D97-AF65-F5344CB8AC3E}">
        <p14:creationId xmlns:p14="http://schemas.microsoft.com/office/powerpoint/2010/main" xmlns="" val="5638652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cSld name="Vuota">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xfrm>
            <a:off x="685800" y="6365876"/>
            <a:ext cx="1905000" cy="457200"/>
          </a:xfrm>
          <a:prstGeom prst="rect">
            <a:avLst/>
          </a:prstGeom>
          <a:ln/>
        </p:spPr>
        <p:txBody>
          <a:bodyPr lIns="91368" tIns="45686" rIns="91368" bIns="45686"/>
          <a:lstStyle>
            <a:lvl1pPr>
              <a:defRPr/>
            </a:lvl1pPr>
          </a:lstStyle>
          <a:p>
            <a:pPr>
              <a:defRPr/>
            </a:pPr>
            <a:endParaRPr lang="it-IT">
              <a:solidFill>
                <a:srgbClr val="EAEAEA"/>
              </a:solidFill>
            </a:endParaRPr>
          </a:p>
        </p:txBody>
      </p:sp>
      <p:sp>
        <p:nvSpPr>
          <p:cNvPr id="3" name="Rectangle 26"/>
          <p:cNvSpPr>
            <a:spLocks noGrp="1" noChangeArrowheads="1"/>
          </p:cNvSpPr>
          <p:nvPr>
            <p:ph type="ftr" sz="quarter" idx="11"/>
          </p:nvPr>
        </p:nvSpPr>
        <p:spPr>
          <a:xfrm>
            <a:off x="3124202" y="6365876"/>
            <a:ext cx="2895600" cy="457200"/>
          </a:xfrm>
          <a:prstGeom prst="rect">
            <a:avLst/>
          </a:prstGeom>
          <a:ln/>
        </p:spPr>
        <p:txBody>
          <a:bodyPr lIns="91368" tIns="45686" rIns="91368" bIns="45686"/>
          <a:lstStyle>
            <a:lvl1pPr>
              <a:defRPr/>
            </a:lvl1pPr>
          </a:lstStyle>
          <a:p>
            <a:pPr>
              <a:defRPr/>
            </a:pPr>
            <a:r>
              <a:rPr lang="it-IT" smtClean="0">
                <a:solidFill>
                  <a:srgbClr val="EAEAEA"/>
                </a:solidFill>
              </a:rPr>
              <a:t>Giuseppe Renato Croce</a:t>
            </a:r>
            <a:endParaRPr lang="it-IT">
              <a:solidFill>
                <a:srgbClr val="EAEAEA"/>
              </a:solidFill>
            </a:endParaRPr>
          </a:p>
        </p:txBody>
      </p:sp>
      <p:sp>
        <p:nvSpPr>
          <p:cNvPr id="4" name="Rectangle 27"/>
          <p:cNvSpPr>
            <a:spLocks noGrp="1" noChangeArrowheads="1"/>
          </p:cNvSpPr>
          <p:nvPr>
            <p:ph type="sldNum" sz="quarter" idx="12"/>
          </p:nvPr>
        </p:nvSpPr>
        <p:spPr>
          <a:xfrm>
            <a:off x="6553201" y="6365876"/>
            <a:ext cx="1905000" cy="457200"/>
          </a:xfrm>
          <a:prstGeom prst="rect">
            <a:avLst/>
          </a:prstGeom>
          <a:ln/>
        </p:spPr>
        <p:txBody>
          <a:bodyPr lIns="91368" tIns="45686" rIns="91368" bIns="45686"/>
          <a:lstStyle>
            <a:lvl1pPr>
              <a:defRPr/>
            </a:lvl1pPr>
          </a:lstStyle>
          <a:p>
            <a:pPr>
              <a:defRPr/>
            </a:pPr>
            <a:fld id="{7DA88464-B9A6-454B-8254-5C3C90710A0A}"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421186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68313" y="260370"/>
            <a:ext cx="8424862" cy="504825"/>
          </a:xfrm>
          <a:prstGeom prst="rect">
            <a:avLst/>
          </a:prstGeom>
        </p:spPr>
        <p:txBody>
          <a:bodyPr lIns="91368" tIns="45686" rIns="91368" bIns="45686"/>
          <a:lstStyle/>
          <a:p>
            <a:r>
              <a:rPr lang="it-IT" smtClean="0"/>
              <a:t>Fare clic per modificare lo stile del titolo</a:t>
            </a:r>
            <a:endParaRPr lang="it-IT"/>
          </a:p>
        </p:txBody>
      </p:sp>
      <p:sp>
        <p:nvSpPr>
          <p:cNvPr id="3" name="Segnaposto testo 2"/>
          <p:cNvSpPr>
            <a:spLocks noGrp="1"/>
          </p:cNvSpPr>
          <p:nvPr>
            <p:ph type="body" sz="half" idx="1"/>
          </p:nvPr>
        </p:nvSpPr>
        <p:spPr>
          <a:xfrm>
            <a:off x="755671" y="1052517"/>
            <a:ext cx="3992563" cy="5184775"/>
          </a:xfrm>
          <a:prstGeom prst="rect">
            <a:avLst/>
          </a:prstGeom>
        </p:spPr>
        <p:txBody>
          <a:bodyPr lIns="91368" tIns="45686" rIns="91368" bIns="45686"/>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900614" y="1052517"/>
            <a:ext cx="3992562" cy="5184775"/>
          </a:xfrm>
          <a:prstGeom prst="rect">
            <a:avLst/>
          </a:prstGeom>
        </p:spPr>
        <p:txBody>
          <a:bodyPr lIns="91368" tIns="45686" rIns="91368" bIns="45686" rtlCol="0">
            <a:normAutofit/>
          </a:bodyPr>
          <a:lstStyle/>
          <a:p>
            <a:pPr lvl="0"/>
            <a:endParaRPr lang="it-IT" noProof="0" dirty="0" smtClean="0"/>
          </a:p>
        </p:txBody>
      </p:sp>
      <p:sp>
        <p:nvSpPr>
          <p:cNvPr id="5" name="Rectangle 4"/>
          <p:cNvSpPr>
            <a:spLocks noGrp="1" noChangeArrowheads="1"/>
          </p:cNvSpPr>
          <p:nvPr>
            <p:ph type="ftr" sz="quarter" idx="10"/>
          </p:nvPr>
        </p:nvSpPr>
        <p:spPr>
          <a:xfrm rot="16200000">
            <a:off x="7587478" y="4048920"/>
            <a:ext cx="2366963" cy="365125"/>
          </a:xfrm>
          <a:prstGeom prst="rect">
            <a:avLst/>
          </a:prstGeom>
        </p:spPr>
        <p:txBody>
          <a:bodyPr lIns="91368" tIns="45686" rIns="91368" bIns="45686"/>
          <a:lstStyle>
            <a:lvl1pPr>
              <a:defRPr/>
            </a:lvl1pPr>
          </a:lstStyle>
          <a:p>
            <a:pPr>
              <a:defRPr/>
            </a:pPr>
            <a:r>
              <a:rPr lang="it-IT" smtClean="0">
                <a:solidFill>
                  <a:prstClr val="black"/>
                </a:solidFill>
              </a:rPr>
              <a:t>Giuseppe Renato Croce</a:t>
            </a:r>
            <a:endParaRPr lang="it-IT">
              <a:solidFill>
                <a:prstClr val="black"/>
              </a:solidFill>
            </a:endParaRPr>
          </a:p>
        </p:txBody>
      </p:sp>
      <p:sp>
        <p:nvSpPr>
          <p:cNvPr id="6" name="Rectangle 13"/>
          <p:cNvSpPr>
            <a:spLocks noGrp="1" noChangeArrowheads="1"/>
          </p:cNvSpPr>
          <p:nvPr>
            <p:ph type="sldNum" sz="quarter" idx="11"/>
          </p:nvPr>
        </p:nvSpPr>
        <p:spPr>
          <a:xfrm>
            <a:off x="8531226" y="5648346"/>
            <a:ext cx="549274" cy="396875"/>
          </a:xfrm>
          <a:prstGeom prst="bracketPair">
            <a:avLst>
              <a:gd name="adj" fmla="val 17949"/>
            </a:avLst>
          </a:prstGeom>
        </p:spPr>
        <p:txBody>
          <a:bodyPr lIns="91368" tIns="45686" rIns="91368" bIns="45686"/>
          <a:lstStyle>
            <a:lvl1pPr>
              <a:defRPr/>
            </a:lvl1pPr>
          </a:lstStyle>
          <a:p>
            <a:pPr>
              <a:defRPr/>
            </a:pPr>
            <a:fld id="{41E15C30-B795-4640-AD54-CC18ED8F25F9}" type="slidenum">
              <a:rPr lang="it-IT">
                <a:solidFill>
                  <a:prstClr val="black"/>
                </a:solidFill>
              </a:rPr>
              <a:pPr>
                <a:defRPr/>
              </a:pPr>
              <a:t>‹N›</a:t>
            </a:fld>
            <a:endParaRPr lang="it-IT">
              <a:solidFill>
                <a:prstClr val="black"/>
              </a:solidFill>
            </a:endParaRPr>
          </a:p>
        </p:txBody>
      </p:sp>
    </p:spTree>
    <p:extLst>
      <p:ext uri="{BB962C8B-B14F-4D97-AF65-F5344CB8AC3E}">
        <p14:creationId xmlns:p14="http://schemas.microsoft.com/office/powerpoint/2010/main" xmlns="" val="587648015"/>
      </p:ext>
    </p:extLst>
  </p:cSld>
  <p:clrMapOvr>
    <a:masterClrMapping/>
  </p:clrMapOvr>
  <p:transition advClick="0" advTm="3000">
    <p:pull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2" y="213044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6847" indent="0" algn="ctr">
              <a:buNone/>
              <a:defRPr/>
            </a:lvl2pPr>
            <a:lvl3pPr marL="913700" indent="0" algn="ctr">
              <a:buNone/>
              <a:defRPr/>
            </a:lvl3pPr>
            <a:lvl4pPr marL="1370542" indent="0" algn="ctr">
              <a:buNone/>
              <a:defRPr/>
            </a:lvl4pPr>
            <a:lvl5pPr marL="1827399" indent="0" algn="ctr">
              <a:buNone/>
              <a:defRPr/>
            </a:lvl5pPr>
            <a:lvl6pPr marL="2284253" indent="0" algn="ctr">
              <a:buNone/>
              <a:defRPr/>
            </a:lvl6pPr>
            <a:lvl7pPr marL="2741099" indent="0" algn="ctr">
              <a:buNone/>
              <a:defRPr/>
            </a:lvl7pPr>
            <a:lvl8pPr marL="3197942" indent="0" algn="ctr">
              <a:buNone/>
              <a:defRPr/>
            </a:lvl8pPr>
            <a:lvl9pPr marL="36548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B0320-5048-4723-B919-F2CCD4252B9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704026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9405A5-1607-4389-A268-EC059554B24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592588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3"/>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5"/>
            <a:ext cx="7772400" cy="1500187"/>
          </a:xfrm>
        </p:spPr>
        <p:txBody>
          <a:bodyPr anchor="b"/>
          <a:lstStyle>
            <a:lvl1pPr marL="0" indent="0">
              <a:buNone/>
              <a:defRPr sz="2000"/>
            </a:lvl1pPr>
            <a:lvl2pPr marL="456847" indent="0">
              <a:buNone/>
              <a:defRPr sz="1800"/>
            </a:lvl2pPr>
            <a:lvl3pPr marL="913700" indent="0">
              <a:buNone/>
              <a:defRPr sz="1600"/>
            </a:lvl3pPr>
            <a:lvl4pPr marL="1370542" indent="0">
              <a:buNone/>
              <a:defRPr sz="1400"/>
            </a:lvl4pPr>
            <a:lvl5pPr marL="1827399" indent="0">
              <a:buNone/>
              <a:defRPr sz="1400"/>
            </a:lvl5pPr>
            <a:lvl6pPr marL="2284253" indent="0">
              <a:buNone/>
              <a:defRPr sz="1400"/>
            </a:lvl6pPr>
            <a:lvl7pPr marL="2741099" indent="0">
              <a:buNone/>
              <a:defRPr sz="1400"/>
            </a:lvl7pPr>
            <a:lvl8pPr marL="3197942" indent="0">
              <a:buNone/>
              <a:defRPr sz="1400"/>
            </a:lvl8pPr>
            <a:lvl9pPr marL="36548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779999-31C0-4B38-82F4-FAF75DD2181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7224495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181F68-3EE5-436A-9397-AF1F46C5D4F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5456027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6847" indent="0">
              <a:buNone/>
              <a:defRPr sz="2000" b="1"/>
            </a:lvl2pPr>
            <a:lvl3pPr marL="913700" indent="0">
              <a:buNone/>
              <a:defRPr sz="1800" b="1"/>
            </a:lvl3pPr>
            <a:lvl4pPr marL="1370542" indent="0">
              <a:buNone/>
              <a:defRPr sz="1600" b="1"/>
            </a:lvl4pPr>
            <a:lvl5pPr marL="1827399" indent="0">
              <a:buNone/>
              <a:defRPr sz="1600" b="1"/>
            </a:lvl5pPr>
            <a:lvl6pPr marL="2284253" indent="0">
              <a:buNone/>
              <a:defRPr sz="1600" b="1"/>
            </a:lvl6pPr>
            <a:lvl7pPr marL="2741099" indent="0">
              <a:buNone/>
              <a:defRPr sz="1600" b="1"/>
            </a:lvl7pPr>
            <a:lvl8pPr marL="3197942" indent="0">
              <a:buNone/>
              <a:defRPr sz="1600" b="1"/>
            </a:lvl8pPr>
            <a:lvl9pPr marL="36548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45" y="1535113"/>
            <a:ext cx="4041775" cy="639762"/>
          </a:xfrm>
        </p:spPr>
        <p:txBody>
          <a:bodyPr anchor="b"/>
          <a:lstStyle>
            <a:lvl1pPr marL="0" indent="0">
              <a:buNone/>
              <a:defRPr sz="2400" b="1"/>
            </a:lvl1pPr>
            <a:lvl2pPr marL="456847" indent="0">
              <a:buNone/>
              <a:defRPr sz="2000" b="1"/>
            </a:lvl2pPr>
            <a:lvl3pPr marL="913700" indent="0">
              <a:buNone/>
              <a:defRPr sz="1800" b="1"/>
            </a:lvl3pPr>
            <a:lvl4pPr marL="1370542" indent="0">
              <a:buNone/>
              <a:defRPr sz="1600" b="1"/>
            </a:lvl4pPr>
            <a:lvl5pPr marL="1827399" indent="0">
              <a:buNone/>
              <a:defRPr sz="1600" b="1"/>
            </a:lvl5pPr>
            <a:lvl6pPr marL="2284253" indent="0">
              <a:buNone/>
              <a:defRPr sz="1600" b="1"/>
            </a:lvl6pPr>
            <a:lvl7pPr marL="2741099" indent="0">
              <a:buNone/>
              <a:defRPr sz="1600" b="1"/>
            </a:lvl7pPr>
            <a:lvl8pPr marL="3197942" indent="0">
              <a:buNone/>
              <a:defRPr sz="1600" b="1"/>
            </a:lvl8pPr>
            <a:lvl9pPr marL="36548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C3014-92C4-4085-BED8-5862879E473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899266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B076BE-3151-47BE-8759-B0DDCBF4DD6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0357490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3352151-ACC4-420F-936A-CB935CF33FD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730470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2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20" y="1435120"/>
            <a:ext cx="3008313" cy="4691063"/>
          </a:xfrm>
        </p:spPr>
        <p:txBody>
          <a:bodyPr/>
          <a:lstStyle>
            <a:lvl1pPr marL="0" indent="0">
              <a:buNone/>
              <a:defRPr sz="1400"/>
            </a:lvl1pPr>
            <a:lvl2pPr marL="456847" indent="0">
              <a:buNone/>
              <a:defRPr sz="1200"/>
            </a:lvl2pPr>
            <a:lvl3pPr marL="913700" indent="0">
              <a:buNone/>
              <a:defRPr sz="1000"/>
            </a:lvl3pPr>
            <a:lvl4pPr marL="1370542" indent="0">
              <a:buNone/>
              <a:defRPr sz="900"/>
            </a:lvl4pPr>
            <a:lvl5pPr marL="1827399" indent="0">
              <a:buNone/>
              <a:defRPr sz="900"/>
            </a:lvl5pPr>
            <a:lvl6pPr marL="2284253" indent="0">
              <a:buNone/>
              <a:defRPr sz="900"/>
            </a:lvl6pPr>
            <a:lvl7pPr marL="2741099" indent="0">
              <a:buNone/>
              <a:defRPr sz="900"/>
            </a:lvl7pPr>
            <a:lvl8pPr marL="3197942" indent="0">
              <a:buNone/>
              <a:defRPr sz="900"/>
            </a:lvl8pPr>
            <a:lvl9pPr marL="36548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441F57-3ECE-4BC2-AE5E-C90602CB273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40596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uto con didascalia">
    <p:spTree>
      <p:nvGrpSpPr>
        <p:cNvPr id="1" name=""/>
        <p:cNvGrpSpPr/>
        <p:nvPr/>
      </p:nvGrpSpPr>
      <p:grpSpPr>
        <a:xfrm>
          <a:off x="0" y="0"/>
          <a:ext cx="0" cy="0"/>
          <a:chOff x="0" y="0"/>
          <a:chExt cx="0" cy="0"/>
        </a:xfrm>
      </p:grpSpPr>
      <p:sp>
        <p:nvSpPr>
          <p:cNvPr id="13" name="Segnaposto testo 12"/>
          <p:cNvSpPr>
            <a:spLocks noGrp="1"/>
          </p:cNvSpPr>
          <p:nvPr>
            <p:ph type="body" sz="quarter" idx="11"/>
          </p:nvPr>
        </p:nvSpPr>
        <p:spPr>
          <a:xfrm>
            <a:off x="466725" y="2224605"/>
            <a:ext cx="8210550" cy="394705"/>
          </a:xfrm>
          <a:prstGeom prst="rect">
            <a:avLst/>
          </a:prstGeom>
        </p:spPr>
        <p:txBody>
          <a:bodyPr vert="horz" lIns="91368" tIns="45686" rIns="91368" bIns="45686"/>
          <a:lstStyle>
            <a:lvl1pPr marL="0" indent="0" algn="ctr">
              <a:buNone/>
              <a:defRPr sz="2600" b="0" i="1">
                <a:solidFill>
                  <a:srgbClr val="647A9F"/>
                </a:solidFill>
                <a:latin typeface="Lato Light" pitchFamily="34" charset="0"/>
                <a:cs typeface="Lato Light" pitchFamily="34" charset="0"/>
              </a:defRPr>
            </a:lvl1pPr>
            <a:lvl2pPr marL="456847" indent="0">
              <a:buNone/>
              <a:defRPr sz="2600" b="0" i="1">
                <a:solidFill>
                  <a:srgbClr val="FFFFFF"/>
                </a:solidFill>
                <a:latin typeface="Lato Thin"/>
                <a:cs typeface="Lato Thin"/>
              </a:defRPr>
            </a:lvl2pPr>
            <a:lvl3pPr marL="913700" indent="0">
              <a:buNone/>
              <a:defRPr sz="2600" b="0" i="1">
                <a:solidFill>
                  <a:srgbClr val="FFFFFF"/>
                </a:solidFill>
                <a:latin typeface="Lato Thin"/>
                <a:cs typeface="Lato Thin"/>
              </a:defRPr>
            </a:lvl3pPr>
            <a:lvl4pPr marL="1370542" indent="0">
              <a:buNone/>
              <a:defRPr sz="2600" b="0" i="1">
                <a:solidFill>
                  <a:srgbClr val="FFFFFF"/>
                </a:solidFill>
                <a:latin typeface="Lato Thin"/>
                <a:cs typeface="Lato Thin"/>
              </a:defRPr>
            </a:lvl4pPr>
            <a:lvl5pPr marL="1827399" indent="0">
              <a:buNone/>
              <a:defRPr sz="2600" b="0" i="1">
                <a:solidFill>
                  <a:srgbClr val="FFFFFF"/>
                </a:solidFill>
                <a:latin typeface="Lato Thin"/>
                <a:cs typeface="Lato Thin"/>
              </a:defRPr>
            </a:lvl5pPr>
          </a:lstStyle>
          <a:p>
            <a:pPr lvl="0"/>
            <a:r>
              <a:rPr lang="it-IT" dirty="0" smtClean="0"/>
              <a:t>Fare clic per modificare stili del testo dello schema</a:t>
            </a:r>
          </a:p>
        </p:txBody>
      </p:sp>
      <p:sp>
        <p:nvSpPr>
          <p:cNvPr id="15" name="Segnaposto testo 14"/>
          <p:cNvSpPr>
            <a:spLocks noGrp="1"/>
          </p:cNvSpPr>
          <p:nvPr>
            <p:ph type="body" sz="quarter" idx="12"/>
          </p:nvPr>
        </p:nvSpPr>
        <p:spPr>
          <a:xfrm>
            <a:off x="241612" y="941694"/>
            <a:ext cx="3780048" cy="267816"/>
          </a:xfrm>
          <a:prstGeom prst="rect">
            <a:avLst/>
          </a:prstGeom>
        </p:spPr>
        <p:txBody>
          <a:bodyPr vert="horz" lIns="91368" tIns="45686" rIns="91368" bIns="45686"/>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6847" indent="0">
              <a:buNone/>
              <a:defRPr sz="1100" b="0" i="0">
                <a:latin typeface="Open Sans Cond Light"/>
                <a:cs typeface="Open Sans Cond Light"/>
              </a:defRPr>
            </a:lvl2pPr>
            <a:lvl3pPr marL="913700" indent="0">
              <a:buNone/>
              <a:defRPr sz="1100" b="0" i="0">
                <a:latin typeface="Open Sans Cond Light"/>
                <a:cs typeface="Open Sans Cond Light"/>
              </a:defRPr>
            </a:lvl3pPr>
            <a:lvl4pPr marL="1370542" indent="0">
              <a:buNone/>
              <a:defRPr sz="1100" b="0" i="0">
                <a:latin typeface="Open Sans Cond Light"/>
                <a:cs typeface="Open Sans Cond Light"/>
              </a:defRPr>
            </a:lvl4pPr>
            <a:lvl5pPr marL="1827399"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37587890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847" indent="0">
              <a:buNone/>
              <a:defRPr sz="2800"/>
            </a:lvl2pPr>
            <a:lvl3pPr marL="913700" indent="0">
              <a:buNone/>
              <a:defRPr sz="2400"/>
            </a:lvl3pPr>
            <a:lvl4pPr marL="1370542" indent="0">
              <a:buNone/>
              <a:defRPr sz="2000"/>
            </a:lvl4pPr>
            <a:lvl5pPr marL="1827399" indent="0">
              <a:buNone/>
              <a:defRPr sz="2000"/>
            </a:lvl5pPr>
            <a:lvl6pPr marL="2284253" indent="0">
              <a:buNone/>
              <a:defRPr sz="2000"/>
            </a:lvl6pPr>
            <a:lvl7pPr marL="2741099" indent="0">
              <a:buNone/>
              <a:defRPr sz="2000"/>
            </a:lvl7pPr>
            <a:lvl8pPr marL="3197942" indent="0">
              <a:buNone/>
              <a:defRPr sz="2000"/>
            </a:lvl8pPr>
            <a:lvl9pPr marL="36548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847" indent="0">
              <a:buNone/>
              <a:defRPr sz="1200"/>
            </a:lvl2pPr>
            <a:lvl3pPr marL="913700" indent="0">
              <a:buNone/>
              <a:defRPr sz="1000"/>
            </a:lvl3pPr>
            <a:lvl4pPr marL="1370542" indent="0">
              <a:buNone/>
              <a:defRPr sz="900"/>
            </a:lvl4pPr>
            <a:lvl5pPr marL="1827399" indent="0">
              <a:buNone/>
              <a:defRPr sz="900"/>
            </a:lvl5pPr>
            <a:lvl6pPr marL="2284253" indent="0">
              <a:buNone/>
              <a:defRPr sz="900"/>
            </a:lvl6pPr>
            <a:lvl7pPr marL="2741099" indent="0">
              <a:buNone/>
              <a:defRPr sz="900"/>
            </a:lvl7pPr>
            <a:lvl8pPr marL="3197942" indent="0">
              <a:buNone/>
              <a:defRPr sz="900"/>
            </a:lvl8pPr>
            <a:lvl9pPr marL="36548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E44499-1483-44AD-851B-DC373761EF4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429233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605BA0-B618-436A-A747-EF39A9A003C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517126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5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1" y="27465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8CAD34-3A91-4125-8BEE-5AE53E6822B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368284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2" y="213044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6847" indent="0" algn="ctr">
              <a:buNone/>
              <a:defRPr/>
            </a:lvl2pPr>
            <a:lvl3pPr marL="913700" indent="0" algn="ctr">
              <a:buNone/>
              <a:defRPr/>
            </a:lvl3pPr>
            <a:lvl4pPr marL="1370542" indent="0" algn="ctr">
              <a:buNone/>
              <a:defRPr/>
            </a:lvl4pPr>
            <a:lvl5pPr marL="1827399" indent="0" algn="ctr">
              <a:buNone/>
              <a:defRPr/>
            </a:lvl5pPr>
            <a:lvl6pPr marL="2284253" indent="0" algn="ctr">
              <a:buNone/>
              <a:defRPr/>
            </a:lvl6pPr>
            <a:lvl7pPr marL="2741099" indent="0" algn="ctr">
              <a:buNone/>
              <a:defRPr/>
            </a:lvl7pPr>
            <a:lvl8pPr marL="3197942" indent="0" algn="ctr">
              <a:buNone/>
              <a:defRPr/>
            </a:lvl8pPr>
            <a:lvl9pPr marL="36548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B0320-5048-4723-B919-F2CCD4252B9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1766155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9405A5-1607-4389-A268-EC059554B24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496009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3"/>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5"/>
            <a:ext cx="7772400" cy="1500187"/>
          </a:xfrm>
        </p:spPr>
        <p:txBody>
          <a:bodyPr anchor="b"/>
          <a:lstStyle>
            <a:lvl1pPr marL="0" indent="0">
              <a:buNone/>
              <a:defRPr sz="2000"/>
            </a:lvl1pPr>
            <a:lvl2pPr marL="456847" indent="0">
              <a:buNone/>
              <a:defRPr sz="1800"/>
            </a:lvl2pPr>
            <a:lvl3pPr marL="913700" indent="0">
              <a:buNone/>
              <a:defRPr sz="1600"/>
            </a:lvl3pPr>
            <a:lvl4pPr marL="1370542" indent="0">
              <a:buNone/>
              <a:defRPr sz="1400"/>
            </a:lvl4pPr>
            <a:lvl5pPr marL="1827399" indent="0">
              <a:buNone/>
              <a:defRPr sz="1400"/>
            </a:lvl5pPr>
            <a:lvl6pPr marL="2284253" indent="0">
              <a:buNone/>
              <a:defRPr sz="1400"/>
            </a:lvl6pPr>
            <a:lvl7pPr marL="2741099" indent="0">
              <a:buNone/>
              <a:defRPr sz="1400"/>
            </a:lvl7pPr>
            <a:lvl8pPr marL="3197942" indent="0">
              <a:buNone/>
              <a:defRPr sz="1400"/>
            </a:lvl8pPr>
            <a:lvl9pPr marL="36548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779999-31C0-4B38-82F4-FAF75DD2181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5184918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181F68-3EE5-436A-9397-AF1F46C5D4F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8094528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6847" indent="0">
              <a:buNone/>
              <a:defRPr sz="2000" b="1"/>
            </a:lvl2pPr>
            <a:lvl3pPr marL="913700" indent="0">
              <a:buNone/>
              <a:defRPr sz="1800" b="1"/>
            </a:lvl3pPr>
            <a:lvl4pPr marL="1370542" indent="0">
              <a:buNone/>
              <a:defRPr sz="1600" b="1"/>
            </a:lvl4pPr>
            <a:lvl5pPr marL="1827399" indent="0">
              <a:buNone/>
              <a:defRPr sz="1600" b="1"/>
            </a:lvl5pPr>
            <a:lvl6pPr marL="2284253" indent="0">
              <a:buNone/>
              <a:defRPr sz="1600" b="1"/>
            </a:lvl6pPr>
            <a:lvl7pPr marL="2741099" indent="0">
              <a:buNone/>
              <a:defRPr sz="1600" b="1"/>
            </a:lvl7pPr>
            <a:lvl8pPr marL="3197942" indent="0">
              <a:buNone/>
              <a:defRPr sz="1600" b="1"/>
            </a:lvl8pPr>
            <a:lvl9pPr marL="36548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45" y="1535113"/>
            <a:ext cx="4041775" cy="639762"/>
          </a:xfrm>
        </p:spPr>
        <p:txBody>
          <a:bodyPr anchor="b"/>
          <a:lstStyle>
            <a:lvl1pPr marL="0" indent="0">
              <a:buNone/>
              <a:defRPr sz="2400" b="1"/>
            </a:lvl1pPr>
            <a:lvl2pPr marL="456847" indent="0">
              <a:buNone/>
              <a:defRPr sz="2000" b="1"/>
            </a:lvl2pPr>
            <a:lvl3pPr marL="913700" indent="0">
              <a:buNone/>
              <a:defRPr sz="1800" b="1"/>
            </a:lvl3pPr>
            <a:lvl4pPr marL="1370542" indent="0">
              <a:buNone/>
              <a:defRPr sz="1600" b="1"/>
            </a:lvl4pPr>
            <a:lvl5pPr marL="1827399" indent="0">
              <a:buNone/>
              <a:defRPr sz="1600" b="1"/>
            </a:lvl5pPr>
            <a:lvl6pPr marL="2284253" indent="0">
              <a:buNone/>
              <a:defRPr sz="1600" b="1"/>
            </a:lvl6pPr>
            <a:lvl7pPr marL="2741099" indent="0">
              <a:buNone/>
              <a:defRPr sz="1600" b="1"/>
            </a:lvl7pPr>
            <a:lvl8pPr marL="3197942" indent="0">
              <a:buNone/>
              <a:defRPr sz="1600" b="1"/>
            </a:lvl8pPr>
            <a:lvl9pPr marL="36548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C3014-92C4-4085-BED8-5862879E473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6941747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B076BE-3151-47BE-8759-B0DDCBF4DD6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7466326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3352151-ACC4-420F-936A-CB935CF33FD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15961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095043" y="817602"/>
            <a:ext cx="6965245" cy="1202485"/>
          </a:xfrm>
          <a:prstGeom prst="rect">
            <a:avLst/>
          </a:prstGeom>
        </p:spPr>
        <p:txBody>
          <a:bodyPr lIns="91368" tIns="45686" rIns="91368" bIns="45686"/>
          <a:lstStyle/>
          <a:p>
            <a:r>
              <a:rPr lang="it-IT" smtClean="0"/>
              <a:t>Fare clic per modificare lo stile del titolo</a:t>
            </a:r>
            <a:endParaRPr lang="en-US"/>
          </a:p>
        </p:txBody>
      </p:sp>
      <p:sp>
        <p:nvSpPr>
          <p:cNvPr id="3" name="Content Placeholder 2"/>
          <p:cNvSpPr>
            <a:spLocks noGrp="1"/>
          </p:cNvSpPr>
          <p:nvPr>
            <p:ph idx="1"/>
          </p:nvPr>
        </p:nvSpPr>
        <p:spPr>
          <a:xfrm>
            <a:off x="1463060" y="2119259"/>
            <a:ext cx="6196405" cy="3603812"/>
          </a:xfrm>
          <a:prstGeom prst="rect">
            <a:avLst/>
          </a:prstGeom>
        </p:spPr>
        <p:txBody>
          <a:bodyPr lIns="91368" tIns="45686" rIns="91368" bIns="45686"/>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xfrm>
            <a:off x="6454775" y="5808683"/>
            <a:ext cx="1212850" cy="365125"/>
          </a:xfrm>
          <a:prstGeom prst="rect">
            <a:avLst/>
          </a:prstGeom>
        </p:spPr>
        <p:txBody>
          <a:bodyPr lIns="91368" tIns="45686" rIns="91368" bIns="45686"/>
          <a:lstStyle>
            <a:lvl1pPr>
              <a:defRPr/>
            </a:lvl1pPr>
          </a:lstStyle>
          <a:p>
            <a:pPr>
              <a:defRPr/>
            </a:pPr>
            <a:endParaRPr lang="it-IT"/>
          </a:p>
        </p:txBody>
      </p:sp>
      <p:sp>
        <p:nvSpPr>
          <p:cNvPr id="5" name="Footer Placeholder 4"/>
          <p:cNvSpPr>
            <a:spLocks noGrp="1"/>
          </p:cNvSpPr>
          <p:nvPr>
            <p:ph type="ftr" sz="quarter" idx="11"/>
          </p:nvPr>
        </p:nvSpPr>
        <p:spPr>
          <a:xfrm>
            <a:off x="914402" y="5808683"/>
            <a:ext cx="5540375" cy="365125"/>
          </a:xfrm>
          <a:prstGeom prst="rect">
            <a:avLst/>
          </a:prstGeom>
        </p:spPr>
        <p:txBody>
          <a:bodyPr lIns="91368" tIns="45686" rIns="91368" bIns="45686"/>
          <a:lstStyle>
            <a:lvl1pPr>
              <a:defRPr/>
            </a:lvl1pPr>
          </a:lstStyle>
          <a:p>
            <a:pPr>
              <a:defRPr/>
            </a:pPr>
            <a:r>
              <a:rPr lang="it-IT" smtClean="0"/>
              <a:t>Giuseppe Renato Croce</a:t>
            </a:r>
            <a:endParaRPr lang="it-IT"/>
          </a:p>
        </p:txBody>
      </p:sp>
      <p:sp>
        <p:nvSpPr>
          <p:cNvPr id="6" name="Slide Number Placeholder 5"/>
          <p:cNvSpPr>
            <a:spLocks noGrp="1"/>
          </p:cNvSpPr>
          <p:nvPr>
            <p:ph type="sldNum" sz="quarter" idx="12"/>
          </p:nvPr>
        </p:nvSpPr>
        <p:spPr>
          <a:xfrm>
            <a:off x="7670800" y="5808683"/>
            <a:ext cx="554038" cy="365125"/>
          </a:xfrm>
          <a:prstGeom prst="rect">
            <a:avLst/>
          </a:prstGeom>
        </p:spPr>
        <p:txBody>
          <a:bodyPr lIns="91368" tIns="45686" rIns="91368" bIns="45686"/>
          <a:lstStyle>
            <a:lvl1pPr>
              <a:defRPr/>
            </a:lvl1pPr>
          </a:lstStyle>
          <a:p>
            <a:pPr>
              <a:defRPr/>
            </a:pPr>
            <a:fld id="{7E41F698-E733-432A-904B-FD905F326C73}" type="slidenum">
              <a:rPr lang="it-IT"/>
              <a:pPr>
                <a:defRPr/>
              </a:pPr>
              <a:t>‹N›</a:t>
            </a:fld>
            <a:endParaRPr lang="it-IT"/>
          </a:p>
        </p:txBody>
      </p:sp>
    </p:spTree>
    <p:extLst>
      <p:ext uri="{BB962C8B-B14F-4D97-AF65-F5344CB8AC3E}">
        <p14:creationId xmlns:p14="http://schemas.microsoft.com/office/powerpoint/2010/main" xmlns="" val="3409977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2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20" y="1435120"/>
            <a:ext cx="3008313" cy="4691063"/>
          </a:xfrm>
        </p:spPr>
        <p:txBody>
          <a:bodyPr/>
          <a:lstStyle>
            <a:lvl1pPr marL="0" indent="0">
              <a:buNone/>
              <a:defRPr sz="1400"/>
            </a:lvl1pPr>
            <a:lvl2pPr marL="456847" indent="0">
              <a:buNone/>
              <a:defRPr sz="1200"/>
            </a:lvl2pPr>
            <a:lvl3pPr marL="913700" indent="0">
              <a:buNone/>
              <a:defRPr sz="1000"/>
            </a:lvl3pPr>
            <a:lvl4pPr marL="1370542" indent="0">
              <a:buNone/>
              <a:defRPr sz="900"/>
            </a:lvl4pPr>
            <a:lvl5pPr marL="1827399" indent="0">
              <a:buNone/>
              <a:defRPr sz="900"/>
            </a:lvl5pPr>
            <a:lvl6pPr marL="2284253" indent="0">
              <a:buNone/>
              <a:defRPr sz="900"/>
            </a:lvl6pPr>
            <a:lvl7pPr marL="2741099" indent="0">
              <a:buNone/>
              <a:defRPr sz="900"/>
            </a:lvl7pPr>
            <a:lvl8pPr marL="3197942" indent="0">
              <a:buNone/>
              <a:defRPr sz="900"/>
            </a:lvl8pPr>
            <a:lvl9pPr marL="36548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441F57-3ECE-4BC2-AE5E-C90602CB273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9141982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847" indent="0">
              <a:buNone/>
              <a:defRPr sz="2800"/>
            </a:lvl2pPr>
            <a:lvl3pPr marL="913700" indent="0">
              <a:buNone/>
              <a:defRPr sz="2400"/>
            </a:lvl3pPr>
            <a:lvl4pPr marL="1370542" indent="0">
              <a:buNone/>
              <a:defRPr sz="2000"/>
            </a:lvl4pPr>
            <a:lvl5pPr marL="1827399" indent="0">
              <a:buNone/>
              <a:defRPr sz="2000"/>
            </a:lvl5pPr>
            <a:lvl6pPr marL="2284253" indent="0">
              <a:buNone/>
              <a:defRPr sz="2000"/>
            </a:lvl6pPr>
            <a:lvl7pPr marL="2741099" indent="0">
              <a:buNone/>
              <a:defRPr sz="2000"/>
            </a:lvl7pPr>
            <a:lvl8pPr marL="3197942" indent="0">
              <a:buNone/>
              <a:defRPr sz="2000"/>
            </a:lvl8pPr>
            <a:lvl9pPr marL="36548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847" indent="0">
              <a:buNone/>
              <a:defRPr sz="1200"/>
            </a:lvl2pPr>
            <a:lvl3pPr marL="913700" indent="0">
              <a:buNone/>
              <a:defRPr sz="1000"/>
            </a:lvl3pPr>
            <a:lvl4pPr marL="1370542" indent="0">
              <a:buNone/>
              <a:defRPr sz="900"/>
            </a:lvl4pPr>
            <a:lvl5pPr marL="1827399" indent="0">
              <a:buNone/>
              <a:defRPr sz="900"/>
            </a:lvl5pPr>
            <a:lvl6pPr marL="2284253" indent="0">
              <a:buNone/>
              <a:defRPr sz="900"/>
            </a:lvl6pPr>
            <a:lvl7pPr marL="2741099" indent="0">
              <a:buNone/>
              <a:defRPr sz="900"/>
            </a:lvl7pPr>
            <a:lvl8pPr marL="3197942" indent="0">
              <a:buNone/>
              <a:defRPr sz="900"/>
            </a:lvl8pPr>
            <a:lvl9pPr marL="36548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E44499-1483-44AD-851B-DC373761EF4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7085534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605BA0-B618-436A-A747-EF39A9A003C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6018217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5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1" y="27465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8CAD34-3A91-4125-8BEE-5AE53E6822B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220490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2" y="213044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6847" indent="0" algn="ctr">
              <a:buNone/>
              <a:defRPr/>
            </a:lvl2pPr>
            <a:lvl3pPr marL="913700" indent="0" algn="ctr">
              <a:buNone/>
              <a:defRPr/>
            </a:lvl3pPr>
            <a:lvl4pPr marL="1370542" indent="0" algn="ctr">
              <a:buNone/>
              <a:defRPr/>
            </a:lvl4pPr>
            <a:lvl5pPr marL="1827399" indent="0" algn="ctr">
              <a:buNone/>
              <a:defRPr/>
            </a:lvl5pPr>
            <a:lvl6pPr marL="2284253" indent="0" algn="ctr">
              <a:buNone/>
              <a:defRPr/>
            </a:lvl6pPr>
            <a:lvl7pPr marL="2741099" indent="0" algn="ctr">
              <a:buNone/>
              <a:defRPr/>
            </a:lvl7pPr>
            <a:lvl8pPr marL="3197942" indent="0" algn="ctr">
              <a:buNone/>
              <a:defRPr/>
            </a:lvl8pPr>
            <a:lvl9pPr marL="36548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B0320-5048-4723-B919-F2CCD4252B9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8033103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9405A5-1607-4389-A268-EC059554B24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3485769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3"/>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5"/>
            <a:ext cx="7772400" cy="1500187"/>
          </a:xfrm>
        </p:spPr>
        <p:txBody>
          <a:bodyPr anchor="b"/>
          <a:lstStyle>
            <a:lvl1pPr marL="0" indent="0">
              <a:buNone/>
              <a:defRPr sz="2000"/>
            </a:lvl1pPr>
            <a:lvl2pPr marL="456847" indent="0">
              <a:buNone/>
              <a:defRPr sz="1800"/>
            </a:lvl2pPr>
            <a:lvl3pPr marL="913700" indent="0">
              <a:buNone/>
              <a:defRPr sz="1600"/>
            </a:lvl3pPr>
            <a:lvl4pPr marL="1370542" indent="0">
              <a:buNone/>
              <a:defRPr sz="1400"/>
            </a:lvl4pPr>
            <a:lvl5pPr marL="1827399" indent="0">
              <a:buNone/>
              <a:defRPr sz="1400"/>
            </a:lvl5pPr>
            <a:lvl6pPr marL="2284253" indent="0">
              <a:buNone/>
              <a:defRPr sz="1400"/>
            </a:lvl6pPr>
            <a:lvl7pPr marL="2741099" indent="0">
              <a:buNone/>
              <a:defRPr sz="1400"/>
            </a:lvl7pPr>
            <a:lvl8pPr marL="3197942" indent="0">
              <a:buNone/>
              <a:defRPr sz="1400"/>
            </a:lvl8pPr>
            <a:lvl9pPr marL="36548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779999-31C0-4B38-82F4-FAF75DD2181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6191014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181F68-3EE5-436A-9397-AF1F46C5D4F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0252374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6847" indent="0">
              <a:buNone/>
              <a:defRPr sz="2000" b="1"/>
            </a:lvl2pPr>
            <a:lvl3pPr marL="913700" indent="0">
              <a:buNone/>
              <a:defRPr sz="1800" b="1"/>
            </a:lvl3pPr>
            <a:lvl4pPr marL="1370542" indent="0">
              <a:buNone/>
              <a:defRPr sz="1600" b="1"/>
            </a:lvl4pPr>
            <a:lvl5pPr marL="1827399" indent="0">
              <a:buNone/>
              <a:defRPr sz="1600" b="1"/>
            </a:lvl5pPr>
            <a:lvl6pPr marL="2284253" indent="0">
              <a:buNone/>
              <a:defRPr sz="1600" b="1"/>
            </a:lvl6pPr>
            <a:lvl7pPr marL="2741099" indent="0">
              <a:buNone/>
              <a:defRPr sz="1600" b="1"/>
            </a:lvl7pPr>
            <a:lvl8pPr marL="3197942" indent="0">
              <a:buNone/>
              <a:defRPr sz="1600" b="1"/>
            </a:lvl8pPr>
            <a:lvl9pPr marL="36548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45" y="1535113"/>
            <a:ext cx="4041775" cy="639762"/>
          </a:xfrm>
        </p:spPr>
        <p:txBody>
          <a:bodyPr anchor="b"/>
          <a:lstStyle>
            <a:lvl1pPr marL="0" indent="0">
              <a:buNone/>
              <a:defRPr sz="2400" b="1"/>
            </a:lvl1pPr>
            <a:lvl2pPr marL="456847" indent="0">
              <a:buNone/>
              <a:defRPr sz="2000" b="1"/>
            </a:lvl2pPr>
            <a:lvl3pPr marL="913700" indent="0">
              <a:buNone/>
              <a:defRPr sz="1800" b="1"/>
            </a:lvl3pPr>
            <a:lvl4pPr marL="1370542" indent="0">
              <a:buNone/>
              <a:defRPr sz="1600" b="1"/>
            </a:lvl4pPr>
            <a:lvl5pPr marL="1827399" indent="0">
              <a:buNone/>
              <a:defRPr sz="1600" b="1"/>
            </a:lvl5pPr>
            <a:lvl6pPr marL="2284253" indent="0">
              <a:buNone/>
              <a:defRPr sz="1600" b="1"/>
            </a:lvl6pPr>
            <a:lvl7pPr marL="2741099" indent="0">
              <a:buNone/>
              <a:defRPr sz="1600" b="1"/>
            </a:lvl7pPr>
            <a:lvl8pPr marL="3197942" indent="0">
              <a:buNone/>
              <a:defRPr sz="1600" b="1"/>
            </a:lvl8pPr>
            <a:lvl9pPr marL="36548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C3014-92C4-4085-BED8-5862879E473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6205216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B076BE-3151-47BE-8759-B0DDCBF4DD6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55285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Vuota">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xfrm>
            <a:off x="685800" y="6399213"/>
            <a:ext cx="1905000" cy="457200"/>
          </a:xfrm>
          <a:prstGeom prst="rect">
            <a:avLst/>
          </a:prstGeom>
          <a:ln/>
        </p:spPr>
        <p:txBody>
          <a:bodyPr/>
          <a:lstStyle>
            <a:lvl1pPr>
              <a:defRPr/>
            </a:lvl1pPr>
          </a:lstStyle>
          <a:p>
            <a:pPr>
              <a:defRPr/>
            </a:pPr>
            <a:endParaRPr lang="it-IT"/>
          </a:p>
        </p:txBody>
      </p:sp>
      <p:sp>
        <p:nvSpPr>
          <p:cNvPr id="3" name="Rectangle 15"/>
          <p:cNvSpPr>
            <a:spLocks noGrp="1" noChangeArrowheads="1"/>
          </p:cNvSpPr>
          <p:nvPr>
            <p:ph type="ftr" sz="quarter" idx="11"/>
          </p:nvPr>
        </p:nvSpPr>
        <p:spPr>
          <a:xfrm>
            <a:off x="3124200" y="6399213"/>
            <a:ext cx="2895600" cy="457200"/>
          </a:xfrm>
          <a:prstGeom prst="rect">
            <a:avLst/>
          </a:prstGeom>
          <a:ln/>
        </p:spPr>
        <p:txBody>
          <a:bodyPr/>
          <a:lstStyle>
            <a:lvl1pPr>
              <a:defRPr/>
            </a:lvl1pPr>
          </a:lstStyle>
          <a:p>
            <a:pPr>
              <a:defRPr/>
            </a:pPr>
            <a:r>
              <a:rPr lang="it-IT" smtClean="0"/>
              <a:t>Giuseppe Renato Croce</a:t>
            </a:r>
            <a:endParaRPr lang="it-IT"/>
          </a:p>
        </p:txBody>
      </p:sp>
      <p:sp>
        <p:nvSpPr>
          <p:cNvPr id="4" name="Rectangle 16"/>
          <p:cNvSpPr>
            <a:spLocks noGrp="1" noChangeArrowheads="1"/>
          </p:cNvSpPr>
          <p:nvPr>
            <p:ph type="sldNum" sz="quarter" idx="12"/>
          </p:nvPr>
        </p:nvSpPr>
        <p:spPr>
          <a:xfrm>
            <a:off x="6553200" y="6399213"/>
            <a:ext cx="1905000" cy="457200"/>
          </a:xfrm>
          <a:prstGeom prst="rect">
            <a:avLst/>
          </a:prstGeom>
          <a:ln/>
        </p:spPr>
        <p:txBody>
          <a:bodyPr/>
          <a:lstStyle>
            <a:lvl1pPr>
              <a:defRPr/>
            </a:lvl1pPr>
          </a:lstStyle>
          <a:p>
            <a:pPr>
              <a:defRPr/>
            </a:pPr>
            <a:fld id="{16E47CC4-5845-4AEF-A9A4-C90583C62D97}" type="slidenum">
              <a:rPr lang="it-IT"/>
              <a:pPr>
                <a:defRPr/>
              </a:pPr>
              <a:t>‹N›</a:t>
            </a:fld>
            <a:endParaRPr lang="it-IT"/>
          </a:p>
        </p:txBody>
      </p:sp>
    </p:spTree>
    <p:extLst>
      <p:ext uri="{BB962C8B-B14F-4D97-AF65-F5344CB8AC3E}">
        <p14:creationId xmlns:p14="http://schemas.microsoft.com/office/powerpoint/2010/main" xmlns="" val="2104908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3352151-ACC4-420F-936A-CB935CF33FD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40347793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2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20" y="1435120"/>
            <a:ext cx="3008313" cy="4691063"/>
          </a:xfrm>
        </p:spPr>
        <p:txBody>
          <a:bodyPr/>
          <a:lstStyle>
            <a:lvl1pPr marL="0" indent="0">
              <a:buNone/>
              <a:defRPr sz="1400"/>
            </a:lvl1pPr>
            <a:lvl2pPr marL="456847" indent="0">
              <a:buNone/>
              <a:defRPr sz="1200"/>
            </a:lvl2pPr>
            <a:lvl3pPr marL="913700" indent="0">
              <a:buNone/>
              <a:defRPr sz="1000"/>
            </a:lvl3pPr>
            <a:lvl4pPr marL="1370542" indent="0">
              <a:buNone/>
              <a:defRPr sz="900"/>
            </a:lvl4pPr>
            <a:lvl5pPr marL="1827399" indent="0">
              <a:buNone/>
              <a:defRPr sz="900"/>
            </a:lvl5pPr>
            <a:lvl6pPr marL="2284253" indent="0">
              <a:buNone/>
              <a:defRPr sz="900"/>
            </a:lvl6pPr>
            <a:lvl7pPr marL="2741099" indent="0">
              <a:buNone/>
              <a:defRPr sz="900"/>
            </a:lvl7pPr>
            <a:lvl8pPr marL="3197942" indent="0">
              <a:buNone/>
              <a:defRPr sz="900"/>
            </a:lvl8pPr>
            <a:lvl9pPr marL="36548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441F57-3ECE-4BC2-AE5E-C90602CB273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6652015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847" indent="0">
              <a:buNone/>
              <a:defRPr sz="2800"/>
            </a:lvl2pPr>
            <a:lvl3pPr marL="913700" indent="0">
              <a:buNone/>
              <a:defRPr sz="2400"/>
            </a:lvl3pPr>
            <a:lvl4pPr marL="1370542" indent="0">
              <a:buNone/>
              <a:defRPr sz="2000"/>
            </a:lvl4pPr>
            <a:lvl5pPr marL="1827399" indent="0">
              <a:buNone/>
              <a:defRPr sz="2000"/>
            </a:lvl5pPr>
            <a:lvl6pPr marL="2284253" indent="0">
              <a:buNone/>
              <a:defRPr sz="2000"/>
            </a:lvl6pPr>
            <a:lvl7pPr marL="2741099" indent="0">
              <a:buNone/>
              <a:defRPr sz="2000"/>
            </a:lvl7pPr>
            <a:lvl8pPr marL="3197942" indent="0">
              <a:buNone/>
              <a:defRPr sz="2000"/>
            </a:lvl8pPr>
            <a:lvl9pPr marL="36548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847" indent="0">
              <a:buNone/>
              <a:defRPr sz="1200"/>
            </a:lvl2pPr>
            <a:lvl3pPr marL="913700" indent="0">
              <a:buNone/>
              <a:defRPr sz="1000"/>
            </a:lvl3pPr>
            <a:lvl4pPr marL="1370542" indent="0">
              <a:buNone/>
              <a:defRPr sz="900"/>
            </a:lvl4pPr>
            <a:lvl5pPr marL="1827399" indent="0">
              <a:buNone/>
              <a:defRPr sz="900"/>
            </a:lvl5pPr>
            <a:lvl6pPr marL="2284253" indent="0">
              <a:buNone/>
              <a:defRPr sz="900"/>
            </a:lvl6pPr>
            <a:lvl7pPr marL="2741099" indent="0">
              <a:buNone/>
              <a:defRPr sz="900"/>
            </a:lvl7pPr>
            <a:lvl8pPr marL="3197942" indent="0">
              <a:buNone/>
              <a:defRPr sz="900"/>
            </a:lvl8pPr>
            <a:lvl9pPr marL="36548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E44499-1483-44AD-851B-DC373761EF4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0127258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605BA0-B618-436A-A747-EF39A9A003C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7240633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5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1" y="27465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8CAD34-3A91-4125-8BEE-5AE53E6822B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4713337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2" y="213044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6847" indent="0" algn="ctr">
              <a:buNone/>
              <a:defRPr/>
            </a:lvl2pPr>
            <a:lvl3pPr marL="913700" indent="0" algn="ctr">
              <a:buNone/>
              <a:defRPr/>
            </a:lvl3pPr>
            <a:lvl4pPr marL="1370542" indent="0" algn="ctr">
              <a:buNone/>
              <a:defRPr/>
            </a:lvl4pPr>
            <a:lvl5pPr marL="1827399" indent="0" algn="ctr">
              <a:buNone/>
              <a:defRPr/>
            </a:lvl5pPr>
            <a:lvl6pPr marL="2284253" indent="0" algn="ctr">
              <a:buNone/>
              <a:defRPr/>
            </a:lvl6pPr>
            <a:lvl7pPr marL="2741099" indent="0" algn="ctr">
              <a:buNone/>
              <a:defRPr/>
            </a:lvl7pPr>
            <a:lvl8pPr marL="3197942" indent="0" algn="ctr">
              <a:buNone/>
              <a:defRPr/>
            </a:lvl8pPr>
            <a:lvl9pPr marL="36548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B0320-5048-4723-B919-F2CCD4252B9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41406503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9405A5-1607-4389-A268-EC059554B24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4654081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3"/>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5"/>
            <a:ext cx="7772400" cy="1500187"/>
          </a:xfrm>
        </p:spPr>
        <p:txBody>
          <a:bodyPr anchor="b"/>
          <a:lstStyle>
            <a:lvl1pPr marL="0" indent="0">
              <a:buNone/>
              <a:defRPr sz="2000"/>
            </a:lvl1pPr>
            <a:lvl2pPr marL="456847" indent="0">
              <a:buNone/>
              <a:defRPr sz="1800"/>
            </a:lvl2pPr>
            <a:lvl3pPr marL="913700" indent="0">
              <a:buNone/>
              <a:defRPr sz="1600"/>
            </a:lvl3pPr>
            <a:lvl4pPr marL="1370542" indent="0">
              <a:buNone/>
              <a:defRPr sz="1400"/>
            </a:lvl4pPr>
            <a:lvl5pPr marL="1827399" indent="0">
              <a:buNone/>
              <a:defRPr sz="1400"/>
            </a:lvl5pPr>
            <a:lvl6pPr marL="2284253" indent="0">
              <a:buNone/>
              <a:defRPr sz="1400"/>
            </a:lvl6pPr>
            <a:lvl7pPr marL="2741099" indent="0">
              <a:buNone/>
              <a:defRPr sz="1400"/>
            </a:lvl7pPr>
            <a:lvl8pPr marL="3197942" indent="0">
              <a:buNone/>
              <a:defRPr sz="1400"/>
            </a:lvl8pPr>
            <a:lvl9pPr marL="36548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779999-31C0-4B38-82F4-FAF75DD2181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3047505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181F68-3EE5-436A-9397-AF1F46C5D4F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3352356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6847" indent="0">
              <a:buNone/>
              <a:defRPr sz="2000" b="1"/>
            </a:lvl2pPr>
            <a:lvl3pPr marL="913700" indent="0">
              <a:buNone/>
              <a:defRPr sz="1800" b="1"/>
            </a:lvl3pPr>
            <a:lvl4pPr marL="1370542" indent="0">
              <a:buNone/>
              <a:defRPr sz="1600" b="1"/>
            </a:lvl4pPr>
            <a:lvl5pPr marL="1827399" indent="0">
              <a:buNone/>
              <a:defRPr sz="1600" b="1"/>
            </a:lvl5pPr>
            <a:lvl6pPr marL="2284253" indent="0">
              <a:buNone/>
              <a:defRPr sz="1600" b="1"/>
            </a:lvl6pPr>
            <a:lvl7pPr marL="2741099" indent="0">
              <a:buNone/>
              <a:defRPr sz="1600" b="1"/>
            </a:lvl7pPr>
            <a:lvl8pPr marL="3197942" indent="0">
              <a:buNone/>
              <a:defRPr sz="1600" b="1"/>
            </a:lvl8pPr>
            <a:lvl9pPr marL="36548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45" y="1535113"/>
            <a:ext cx="4041775" cy="639762"/>
          </a:xfrm>
        </p:spPr>
        <p:txBody>
          <a:bodyPr anchor="b"/>
          <a:lstStyle>
            <a:lvl1pPr marL="0" indent="0">
              <a:buNone/>
              <a:defRPr sz="2400" b="1"/>
            </a:lvl1pPr>
            <a:lvl2pPr marL="456847" indent="0">
              <a:buNone/>
              <a:defRPr sz="2000" b="1"/>
            </a:lvl2pPr>
            <a:lvl3pPr marL="913700" indent="0">
              <a:buNone/>
              <a:defRPr sz="1800" b="1"/>
            </a:lvl3pPr>
            <a:lvl4pPr marL="1370542" indent="0">
              <a:buNone/>
              <a:defRPr sz="1600" b="1"/>
            </a:lvl4pPr>
            <a:lvl5pPr marL="1827399" indent="0">
              <a:buNone/>
              <a:defRPr sz="1600" b="1"/>
            </a:lvl5pPr>
            <a:lvl6pPr marL="2284253" indent="0">
              <a:buNone/>
              <a:defRPr sz="1600" b="1"/>
            </a:lvl6pPr>
            <a:lvl7pPr marL="2741099" indent="0">
              <a:buNone/>
              <a:defRPr sz="1600" b="1"/>
            </a:lvl7pPr>
            <a:lvl8pPr marL="3197942" indent="0">
              <a:buNone/>
              <a:defRPr sz="1600" b="1"/>
            </a:lvl8pPr>
            <a:lvl9pPr marL="36548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C3014-92C4-4085-BED8-5862879E473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25332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yout 3 colonne">
    <p:spTree>
      <p:nvGrpSpPr>
        <p:cNvPr id="1" name=""/>
        <p:cNvGrpSpPr/>
        <p:nvPr/>
      </p:nvGrpSpPr>
      <p:grpSpPr>
        <a:xfrm>
          <a:off x="0" y="0"/>
          <a:ext cx="0" cy="0"/>
          <a:chOff x="0" y="0"/>
          <a:chExt cx="0" cy="0"/>
        </a:xfrm>
      </p:grpSpPr>
      <p:sp>
        <p:nvSpPr>
          <p:cNvPr id="15" name="Segnaposto testo 14"/>
          <p:cNvSpPr>
            <a:spLocks noGrp="1"/>
          </p:cNvSpPr>
          <p:nvPr>
            <p:ph type="body" sz="quarter" idx="18"/>
          </p:nvPr>
        </p:nvSpPr>
        <p:spPr>
          <a:xfrm>
            <a:off x="214319" y="941694"/>
            <a:ext cx="3780048" cy="267816"/>
          </a:xfrm>
          <a:prstGeom prst="rect">
            <a:avLst/>
          </a:prstGeom>
        </p:spPr>
        <p:txBody>
          <a:bodyPr vert="horz" lIns="91368" tIns="45686" rIns="91368" bIns="45686"/>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6847" indent="0">
              <a:buNone/>
              <a:defRPr sz="1100" b="0" i="0">
                <a:latin typeface="Open Sans Cond Light"/>
                <a:cs typeface="Open Sans Cond Light"/>
              </a:defRPr>
            </a:lvl2pPr>
            <a:lvl3pPr marL="913700" indent="0">
              <a:buNone/>
              <a:defRPr sz="1100" b="0" i="0">
                <a:latin typeface="Open Sans Cond Light"/>
                <a:cs typeface="Open Sans Cond Light"/>
              </a:defRPr>
            </a:lvl3pPr>
            <a:lvl4pPr marL="1370542" indent="0">
              <a:buNone/>
              <a:defRPr sz="1100" b="0" i="0">
                <a:latin typeface="Open Sans Cond Light"/>
                <a:cs typeface="Open Sans Cond Light"/>
              </a:defRPr>
            </a:lvl4pPr>
            <a:lvl5pPr marL="1827399"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36784365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B076BE-3151-47BE-8759-B0DDCBF4DD6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312859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3352151-ACC4-420F-936A-CB935CF33FD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6331660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2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20" y="1435120"/>
            <a:ext cx="3008313" cy="4691063"/>
          </a:xfrm>
        </p:spPr>
        <p:txBody>
          <a:bodyPr/>
          <a:lstStyle>
            <a:lvl1pPr marL="0" indent="0">
              <a:buNone/>
              <a:defRPr sz="1400"/>
            </a:lvl1pPr>
            <a:lvl2pPr marL="456847" indent="0">
              <a:buNone/>
              <a:defRPr sz="1200"/>
            </a:lvl2pPr>
            <a:lvl3pPr marL="913700" indent="0">
              <a:buNone/>
              <a:defRPr sz="1000"/>
            </a:lvl3pPr>
            <a:lvl4pPr marL="1370542" indent="0">
              <a:buNone/>
              <a:defRPr sz="900"/>
            </a:lvl4pPr>
            <a:lvl5pPr marL="1827399" indent="0">
              <a:buNone/>
              <a:defRPr sz="900"/>
            </a:lvl5pPr>
            <a:lvl6pPr marL="2284253" indent="0">
              <a:buNone/>
              <a:defRPr sz="900"/>
            </a:lvl6pPr>
            <a:lvl7pPr marL="2741099" indent="0">
              <a:buNone/>
              <a:defRPr sz="900"/>
            </a:lvl7pPr>
            <a:lvl8pPr marL="3197942" indent="0">
              <a:buNone/>
              <a:defRPr sz="900"/>
            </a:lvl8pPr>
            <a:lvl9pPr marL="36548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441F57-3ECE-4BC2-AE5E-C90602CB273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7591582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847" indent="0">
              <a:buNone/>
              <a:defRPr sz="2800"/>
            </a:lvl2pPr>
            <a:lvl3pPr marL="913700" indent="0">
              <a:buNone/>
              <a:defRPr sz="2400"/>
            </a:lvl3pPr>
            <a:lvl4pPr marL="1370542" indent="0">
              <a:buNone/>
              <a:defRPr sz="2000"/>
            </a:lvl4pPr>
            <a:lvl5pPr marL="1827399" indent="0">
              <a:buNone/>
              <a:defRPr sz="2000"/>
            </a:lvl5pPr>
            <a:lvl6pPr marL="2284253" indent="0">
              <a:buNone/>
              <a:defRPr sz="2000"/>
            </a:lvl6pPr>
            <a:lvl7pPr marL="2741099" indent="0">
              <a:buNone/>
              <a:defRPr sz="2000"/>
            </a:lvl7pPr>
            <a:lvl8pPr marL="3197942" indent="0">
              <a:buNone/>
              <a:defRPr sz="2000"/>
            </a:lvl8pPr>
            <a:lvl9pPr marL="36548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847" indent="0">
              <a:buNone/>
              <a:defRPr sz="1200"/>
            </a:lvl2pPr>
            <a:lvl3pPr marL="913700" indent="0">
              <a:buNone/>
              <a:defRPr sz="1000"/>
            </a:lvl3pPr>
            <a:lvl4pPr marL="1370542" indent="0">
              <a:buNone/>
              <a:defRPr sz="900"/>
            </a:lvl4pPr>
            <a:lvl5pPr marL="1827399" indent="0">
              <a:buNone/>
              <a:defRPr sz="900"/>
            </a:lvl5pPr>
            <a:lvl6pPr marL="2284253" indent="0">
              <a:buNone/>
              <a:defRPr sz="900"/>
            </a:lvl6pPr>
            <a:lvl7pPr marL="2741099" indent="0">
              <a:buNone/>
              <a:defRPr sz="900"/>
            </a:lvl7pPr>
            <a:lvl8pPr marL="3197942" indent="0">
              <a:buNone/>
              <a:defRPr sz="900"/>
            </a:lvl8pPr>
            <a:lvl9pPr marL="36548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E44499-1483-44AD-851B-DC373761EF4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5340902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605BA0-B618-436A-A747-EF39A9A003C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0118275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5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1" y="27465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8CAD34-3A91-4125-8BEE-5AE53E6822B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9408874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2" y="213044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6847" indent="0" algn="ctr">
              <a:buNone/>
              <a:defRPr/>
            </a:lvl2pPr>
            <a:lvl3pPr marL="913700" indent="0" algn="ctr">
              <a:buNone/>
              <a:defRPr/>
            </a:lvl3pPr>
            <a:lvl4pPr marL="1370542" indent="0" algn="ctr">
              <a:buNone/>
              <a:defRPr/>
            </a:lvl4pPr>
            <a:lvl5pPr marL="1827399" indent="0" algn="ctr">
              <a:buNone/>
              <a:defRPr/>
            </a:lvl5pPr>
            <a:lvl6pPr marL="2284253" indent="0" algn="ctr">
              <a:buNone/>
              <a:defRPr/>
            </a:lvl6pPr>
            <a:lvl7pPr marL="2741099" indent="0" algn="ctr">
              <a:buNone/>
              <a:defRPr/>
            </a:lvl7pPr>
            <a:lvl8pPr marL="3197942" indent="0" algn="ctr">
              <a:buNone/>
              <a:defRPr/>
            </a:lvl8pPr>
            <a:lvl9pPr marL="36548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B0320-5048-4723-B919-F2CCD4252B9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5147402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9405A5-1607-4389-A268-EC059554B24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3013920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3"/>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5"/>
            <a:ext cx="7772400" cy="1500187"/>
          </a:xfrm>
        </p:spPr>
        <p:txBody>
          <a:bodyPr anchor="b"/>
          <a:lstStyle>
            <a:lvl1pPr marL="0" indent="0">
              <a:buNone/>
              <a:defRPr sz="2000"/>
            </a:lvl1pPr>
            <a:lvl2pPr marL="456847" indent="0">
              <a:buNone/>
              <a:defRPr sz="1800"/>
            </a:lvl2pPr>
            <a:lvl3pPr marL="913700" indent="0">
              <a:buNone/>
              <a:defRPr sz="1600"/>
            </a:lvl3pPr>
            <a:lvl4pPr marL="1370542" indent="0">
              <a:buNone/>
              <a:defRPr sz="1400"/>
            </a:lvl4pPr>
            <a:lvl5pPr marL="1827399" indent="0">
              <a:buNone/>
              <a:defRPr sz="1400"/>
            </a:lvl5pPr>
            <a:lvl6pPr marL="2284253" indent="0">
              <a:buNone/>
              <a:defRPr sz="1400"/>
            </a:lvl6pPr>
            <a:lvl7pPr marL="2741099" indent="0">
              <a:buNone/>
              <a:defRPr sz="1400"/>
            </a:lvl7pPr>
            <a:lvl8pPr marL="3197942" indent="0">
              <a:buNone/>
              <a:defRPr sz="1400"/>
            </a:lvl8pPr>
            <a:lvl9pPr marL="36548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779999-31C0-4B38-82F4-FAF75DD2181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7810929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181F68-3EE5-436A-9397-AF1F46C5D4F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443483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ayout 3 colonne">
    <p:spTree>
      <p:nvGrpSpPr>
        <p:cNvPr id="1" name=""/>
        <p:cNvGrpSpPr/>
        <p:nvPr/>
      </p:nvGrpSpPr>
      <p:grpSpPr>
        <a:xfrm>
          <a:off x="0" y="0"/>
          <a:ext cx="0" cy="0"/>
          <a:chOff x="0" y="0"/>
          <a:chExt cx="0" cy="0"/>
        </a:xfrm>
      </p:grpSpPr>
      <p:cxnSp>
        <p:nvCxnSpPr>
          <p:cNvPr id="8" name="Connettore 1 7"/>
          <p:cNvCxnSpPr/>
          <p:nvPr userDrawn="1"/>
        </p:nvCxnSpPr>
        <p:spPr>
          <a:xfrm flipV="1">
            <a:off x="4522788" y="930276"/>
            <a:ext cx="0" cy="1276350"/>
          </a:xfrm>
          <a:prstGeom prst="line">
            <a:avLst/>
          </a:prstGeom>
          <a:ln w="3175">
            <a:solidFill>
              <a:srgbClr val="0D5B90"/>
            </a:solidFill>
          </a:ln>
          <a:effectLst/>
        </p:spPr>
        <p:style>
          <a:lnRef idx="2">
            <a:schemeClr val="accent1"/>
          </a:lnRef>
          <a:fillRef idx="0">
            <a:schemeClr val="accent1"/>
          </a:fillRef>
          <a:effectRef idx="1">
            <a:schemeClr val="accent1"/>
          </a:effectRef>
          <a:fontRef idx="minor">
            <a:schemeClr val="tx1"/>
          </a:fontRef>
        </p:style>
      </p:cxnSp>
      <p:sp>
        <p:nvSpPr>
          <p:cNvPr id="12" name="Segnaposto contenuto 11"/>
          <p:cNvSpPr>
            <a:spLocks noGrp="1"/>
          </p:cNvSpPr>
          <p:nvPr>
            <p:ph sz="quarter" idx="10"/>
          </p:nvPr>
        </p:nvSpPr>
        <p:spPr>
          <a:xfrm>
            <a:off x="465139" y="2616220"/>
            <a:ext cx="2649537" cy="2752725"/>
          </a:xfrm>
          <a:prstGeom prst="rect">
            <a:avLst/>
          </a:prstGeom>
        </p:spPr>
        <p:txBody>
          <a:bodyPr vert="horz" lIns="0" tIns="0" rIns="0" bIns="0"/>
          <a:lstStyle>
            <a:lvl1pPr marL="0" marR="0" indent="0" algn="l" defTabSz="456847" rtl="0" eaLnBrk="1" fontAlgn="auto" latinLnBrk="0" hangingPunct="1">
              <a:lnSpc>
                <a:spcPct val="100000"/>
              </a:lnSpc>
              <a:spcBef>
                <a:spcPct val="20000"/>
              </a:spcBef>
              <a:spcAft>
                <a:spcPts val="0"/>
              </a:spcAft>
              <a:buClrTx/>
              <a:buSzTx/>
              <a:buFont typeface="Arial"/>
              <a:buNone/>
              <a:tabLst/>
              <a:defRPr sz="1500" b="0" i="0">
                <a:solidFill>
                  <a:schemeClr val="tx1"/>
                </a:solidFill>
                <a:latin typeface="Source Sans Pro Light"/>
                <a:cs typeface="Source Sans Pro Light"/>
              </a:defRPr>
            </a:lvl1pPr>
          </a:lstStyle>
          <a:p>
            <a:pPr lvl="0"/>
            <a:r>
              <a:rPr lang="it-IT" dirty="0" smtClean="0"/>
              <a:t>Fare clic per modificare stili del testo dello schema</a:t>
            </a:r>
          </a:p>
        </p:txBody>
      </p:sp>
      <p:sp>
        <p:nvSpPr>
          <p:cNvPr id="13" name="Segnaposto contenuto 11"/>
          <p:cNvSpPr>
            <a:spLocks noGrp="1"/>
          </p:cNvSpPr>
          <p:nvPr>
            <p:ph sz="quarter" idx="11"/>
          </p:nvPr>
        </p:nvSpPr>
        <p:spPr>
          <a:xfrm>
            <a:off x="3247126" y="2616220"/>
            <a:ext cx="2649537" cy="2752725"/>
          </a:xfrm>
          <a:prstGeom prst="rect">
            <a:avLst/>
          </a:prstGeom>
        </p:spPr>
        <p:txBody>
          <a:bodyPr vert="horz" lIns="0" tIns="45686" rIns="91368" bIns="0"/>
          <a:lstStyle>
            <a:lvl1pPr marL="0" indent="0">
              <a:buNone/>
              <a:defRPr sz="1500" b="0" i="0">
                <a:solidFill>
                  <a:schemeClr val="tx1"/>
                </a:solidFill>
                <a:latin typeface="Source Sans Pro Light"/>
                <a:cs typeface="Source Sans Pro Light"/>
              </a:defRPr>
            </a:lvl1pPr>
          </a:lstStyle>
          <a:p>
            <a:pPr lvl="0"/>
            <a:r>
              <a:rPr lang="it-IT" smtClean="0"/>
              <a:t>Fare clic per modificare stili del testo dello schema</a:t>
            </a:r>
          </a:p>
        </p:txBody>
      </p:sp>
      <p:sp>
        <p:nvSpPr>
          <p:cNvPr id="14" name="Segnaposto contenuto 11"/>
          <p:cNvSpPr>
            <a:spLocks noGrp="1"/>
          </p:cNvSpPr>
          <p:nvPr>
            <p:ph sz="quarter" idx="12"/>
          </p:nvPr>
        </p:nvSpPr>
        <p:spPr>
          <a:xfrm>
            <a:off x="6027738" y="2616220"/>
            <a:ext cx="2649537" cy="2752725"/>
          </a:xfrm>
          <a:prstGeom prst="rect">
            <a:avLst/>
          </a:prstGeom>
        </p:spPr>
        <p:txBody>
          <a:bodyPr vert="horz" lIns="0" tIns="0" rIns="0" bIns="0"/>
          <a:lstStyle>
            <a:lvl1pPr marL="0" indent="0">
              <a:buNone/>
              <a:defRPr sz="1500" b="0" i="0">
                <a:solidFill>
                  <a:schemeClr val="tx1"/>
                </a:solidFill>
                <a:latin typeface="Source Sans Pro Light"/>
                <a:cs typeface="Source Sans Pro Light"/>
              </a:defRPr>
            </a:lvl1pPr>
          </a:lstStyle>
          <a:p>
            <a:pPr lvl="0"/>
            <a:r>
              <a:rPr lang="it-IT" smtClean="0"/>
              <a:t>Fare clic per modificare stili del testo dello schema</a:t>
            </a:r>
          </a:p>
        </p:txBody>
      </p:sp>
      <p:sp>
        <p:nvSpPr>
          <p:cNvPr id="21" name="Segnaposto testo 20"/>
          <p:cNvSpPr>
            <a:spLocks noGrp="1"/>
          </p:cNvSpPr>
          <p:nvPr>
            <p:ph type="body" sz="quarter" idx="16"/>
          </p:nvPr>
        </p:nvSpPr>
        <p:spPr>
          <a:xfrm>
            <a:off x="4702175" y="930276"/>
            <a:ext cx="3975100" cy="1276350"/>
          </a:xfrm>
          <a:prstGeom prst="rect">
            <a:avLst/>
          </a:prstGeom>
        </p:spPr>
        <p:txBody>
          <a:bodyPr vert="horz" lIns="91368" tIns="45686" rIns="91368" bIns="45686" anchor="ctr"/>
          <a:lstStyle>
            <a:lvl1pPr marL="0" indent="0" algn="l">
              <a:buNone/>
              <a:defRPr sz="1700" b="0" i="1" baseline="0">
                <a:solidFill>
                  <a:srgbClr val="0D5B90"/>
                </a:solidFill>
                <a:latin typeface="Lato Light" pitchFamily="34" charset="0"/>
                <a:cs typeface="Lato Light" pitchFamily="34" charset="0"/>
              </a:defRPr>
            </a:lvl1pPr>
            <a:lvl2pPr marL="456847" indent="0" algn="l">
              <a:buNone/>
              <a:defRPr/>
            </a:lvl2pPr>
            <a:lvl3pPr marL="913700" indent="0" algn="l">
              <a:buNone/>
              <a:defRPr/>
            </a:lvl3pPr>
            <a:lvl4pPr marL="1370542" indent="0" algn="l">
              <a:buNone/>
              <a:defRPr/>
            </a:lvl4pPr>
            <a:lvl5pPr marL="1827399" indent="0" algn="l">
              <a:buNone/>
              <a:defRPr/>
            </a:lvl5pPr>
          </a:lstStyle>
          <a:p>
            <a:pPr lvl="0"/>
            <a:r>
              <a:rPr lang="it-IT" smtClean="0"/>
              <a:t>Fare clic per modificare stili del testo dello schema</a:t>
            </a:r>
          </a:p>
        </p:txBody>
      </p:sp>
      <p:sp>
        <p:nvSpPr>
          <p:cNvPr id="23" name="Segnaposto testo 22"/>
          <p:cNvSpPr>
            <a:spLocks noGrp="1"/>
          </p:cNvSpPr>
          <p:nvPr>
            <p:ph type="body" sz="quarter" idx="17"/>
          </p:nvPr>
        </p:nvSpPr>
        <p:spPr>
          <a:xfrm>
            <a:off x="465140" y="5851933"/>
            <a:ext cx="8212137" cy="568260"/>
          </a:xfrm>
          <a:prstGeom prst="rect">
            <a:avLst/>
          </a:prstGeom>
        </p:spPr>
        <p:txBody>
          <a:bodyPr vert="horz" lIns="0" tIns="45686" rIns="91368" bIns="0" anchor="b"/>
          <a:lstStyle>
            <a:lvl1pPr marL="0" indent="0">
              <a:buNone/>
              <a:defRPr sz="1100" b="0" i="1">
                <a:latin typeface="Lato Light" pitchFamily="34" charset="0"/>
                <a:cs typeface="Lato Light" pitchFamily="34" charset="0"/>
              </a:defRPr>
            </a:lvl1pPr>
            <a:lvl2pPr marL="456847" indent="0">
              <a:buNone/>
              <a:defRPr sz="1000" b="0" i="1">
                <a:latin typeface="Lato Thin"/>
                <a:cs typeface="Lato Thin"/>
              </a:defRPr>
            </a:lvl2pPr>
            <a:lvl3pPr marL="913700" indent="0">
              <a:buNone/>
              <a:defRPr sz="1000" b="0" i="1">
                <a:latin typeface="Lato Thin"/>
                <a:cs typeface="Lato Thin"/>
              </a:defRPr>
            </a:lvl3pPr>
            <a:lvl4pPr marL="1370542" indent="0">
              <a:buNone/>
              <a:defRPr sz="1000" b="0" i="1">
                <a:latin typeface="Lato Thin"/>
                <a:cs typeface="Lato Thin"/>
              </a:defRPr>
            </a:lvl4pPr>
            <a:lvl5pPr marL="1827399" indent="0">
              <a:buNone/>
              <a:defRPr sz="1000" b="0" i="1">
                <a:latin typeface="Lato Thin"/>
                <a:cs typeface="Lato Thin"/>
              </a:defRPr>
            </a:lvl5pPr>
          </a:lstStyle>
          <a:p>
            <a:pPr lvl="0"/>
            <a:r>
              <a:rPr lang="it-IT" smtClean="0"/>
              <a:t>Fare clic per modificare stili del testo dello schema</a:t>
            </a:r>
          </a:p>
        </p:txBody>
      </p:sp>
      <p:sp>
        <p:nvSpPr>
          <p:cNvPr id="20" name="Segnaposto testo 14"/>
          <p:cNvSpPr>
            <a:spLocks noGrp="1"/>
          </p:cNvSpPr>
          <p:nvPr>
            <p:ph type="body" sz="quarter" idx="18"/>
          </p:nvPr>
        </p:nvSpPr>
        <p:spPr>
          <a:xfrm>
            <a:off x="221187" y="930275"/>
            <a:ext cx="3780048" cy="267816"/>
          </a:xfrm>
          <a:prstGeom prst="rect">
            <a:avLst/>
          </a:prstGeom>
        </p:spPr>
        <p:txBody>
          <a:bodyPr vert="horz" lIns="91368" tIns="45686" rIns="91368" bIns="45686"/>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6847" indent="0">
              <a:buNone/>
              <a:defRPr sz="1100" b="0" i="0">
                <a:latin typeface="Open Sans Cond Light"/>
                <a:cs typeface="Open Sans Cond Light"/>
              </a:defRPr>
            </a:lvl2pPr>
            <a:lvl3pPr marL="913700" indent="0">
              <a:buNone/>
              <a:defRPr sz="1100" b="0" i="0">
                <a:latin typeface="Open Sans Cond Light"/>
                <a:cs typeface="Open Sans Cond Light"/>
              </a:defRPr>
            </a:lvl3pPr>
            <a:lvl4pPr marL="1370542" indent="0">
              <a:buNone/>
              <a:defRPr sz="1100" b="0" i="0">
                <a:latin typeface="Open Sans Cond Light"/>
                <a:cs typeface="Open Sans Cond Light"/>
              </a:defRPr>
            </a:lvl4pPr>
            <a:lvl5pPr marL="1827399"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32232935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6847" indent="0">
              <a:buNone/>
              <a:defRPr sz="2000" b="1"/>
            </a:lvl2pPr>
            <a:lvl3pPr marL="913700" indent="0">
              <a:buNone/>
              <a:defRPr sz="1800" b="1"/>
            </a:lvl3pPr>
            <a:lvl4pPr marL="1370542" indent="0">
              <a:buNone/>
              <a:defRPr sz="1600" b="1"/>
            </a:lvl4pPr>
            <a:lvl5pPr marL="1827399" indent="0">
              <a:buNone/>
              <a:defRPr sz="1600" b="1"/>
            </a:lvl5pPr>
            <a:lvl6pPr marL="2284253" indent="0">
              <a:buNone/>
              <a:defRPr sz="1600" b="1"/>
            </a:lvl6pPr>
            <a:lvl7pPr marL="2741099" indent="0">
              <a:buNone/>
              <a:defRPr sz="1600" b="1"/>
            </a:lvl7pPr>
            <a:lvl8pPr marL="3197942" indent="0">
              <a:buNone/>
              <a:defRPr sz="1600" b="1"/>
            </a:lvl8pPr>
            <a:lvl9pPr marL="36548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45" y="1535113"/>
            <a:ext cx="4041775" cy="639762"/>
          </a:xfrm>
        </p:spPr>
        <p:txBody>
          <a:bodyPr anchor="b"/>
          <a:lstStyle>
            <a:lvl1pPr marL="0" indent="0">
              <a:buNone/>
              <a:defRPr sz="2400" b="1"/>
            </a:lvl1pPr>
            <a:lvl2pPr marL="456847" indent="0">
              <a:buNone/>
              <a:defRPr sz="2000" b="1"/>
            </a:lvl2pPr>
            <a:lvl3pPr marL="913700" indent="0">
              <a:buNone/>
              <a:defRPr sz="1800" b="1"/>
            </a:lvl3pPr>
            <a:lvl4pPr marL="1370542" indent="0">
              <a:buNone/>
              <a:defRPr sz="1600" b="1"/>
            </a:lvl4pPr>
            <a:lvl5pPr marL="1827399" indent="0">
              <a:buNone/>
              <a:defRPr sz="1600" b="1"/>
            </a:lvl5pPr>
            <a:lvl6pPr marL="2284253" indent="0">
              <a:buNone/>
              <a:defRPr sz="1600" b="1"/>
            </a:lvl6pPr>
            <a:lvl7pPr marL="2741099" indent="0">
              <a:buNone/>
              <a:defRPr sz="1600" b="1"/>
            </a:lvl7pPr>
            <a:lvl8pPr marL="3197942" indent="0">
              <a:buNone/>
              <a:defRPr sz="1600" b="1"/>
            </a:lvl8pPr>
            <a:lvl9pPr marL="36548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C3014-92C4-4085-BED8-5862879E473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6426481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B076BE-3151-47BE-8759-B0DDCBF4DD6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42121305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3352151-ACC4-420F-936A-CB935CF33FD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5827264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2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20" y="1435120"/>
            <a:ext cx="3008313" cy="4691063"/>
          </a:xfrm>
        </p:spPr>
        <p:txBody>
          <a:bodyPr/>
          <a:lstStyle>
            <a:lvl1pPr marL="0" indent="0">
              <a:buNone/>
              <a:defRPr sz="1400"/>
            </a:lvl1pPr>
            <a:lvl2pPr marL="456847" indent="0">
              <a:buNone/>
              <a:defRPr sz="1200"/>
            </a:lvl2pPr>
            <a:lvl3pPr marL="913700" indent="0">
              <a:buNone/>
              <a:defRPr sz="1000"/>
            </a:lvl3pPr>
            <a:lvl4pPr marL="1370542" indent="0">
              <a:buNone/>
              <a:defRPr sz="900"/>
            </a:lvl4pPr>
            <a:lvl5pPr marL="1827399" indent="0">
              <a:buNone/>
              <a:defRPr sz="900"/>
            </a:lvl5pPr>
            <a:lvl6pPr marL="2284253" indent="0">
              <a:buNone/>
              <a:defRPr sz="900"/>
            </a:lvl6pPr>
            <a:lvl7pPr marL="2741099" indent="0">
              <a:buNone/>
              <a:defRPr sz="900"/>
            </a:lvl7pPr>
            <a:lvl8pPr marL="3197942" indent="0">
              <a:buNone/>
              <a:defRPr sz="900"/>
            </a:lvl8pPr>
            <a:lvl9pPr marL="36548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441F57-3ECE-4BC2-AE5E-C90602CB273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7378401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847" indent="0">
              <a:buNone/>
              <a:defRPr sz="2800"/>
            </a:lvl2pPr>
            <a:lvl3pPr marL="913700" indent="0">
              <a:buNone/>
              <a:defRPr sz="2400"/>
            </a:lvl3pPr>
            <a:lvl4pPr marL="1370542" indent="0">
              <a:buNone/>
              <a:defRPr sz="2000"/>
            </a:lvl4pPr>
            <a:lvl5pPr marL="1827399" indent="0">
              <a:buNone/>
              <a:defRPr sz="2000"/>
            </a:lvl5pPr>
            <a:lvl6pPr marL="2284253" indent="0">
              <a:buNone/>
              <a:defRPr sz="2000"/>
            </a:lvl6pPr>
            <a:lvl7pPr marL="2741099" indent="0">
              <a:buNone/>
              <a:defRPr sz="2000"/>
            </a:lvl7pPr>
            <a:lvl8pPr marL="3197942" indent="0">
              <a:buNone/>
              <a:defRPr sz="2000"/>
            </a:lvl8pPr>
            <a:lvl9pPr marL="36548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847" indent="0">
              <a:buNone/>
              <a:defRPr sz="1200"/>
            </a:lvl2pPr>
            <a:lvl3pPr marL="913700" indent="0">
              <a:buNone/>
              <a:defRPr sz="1000"/>
            </a:lvl3pPr>
            <a:lvl4pPr marL="1370542" indent="0">
              <a:buNone/>
              <a:defRPr sz="900"/>
            </a:lvl4pPr>
            <a:lvl5pPr marL="1827399" indent="0">
              <a:buNone/>
              <a:defRPr sz="900"/>
            </a:lvl5pPr>
            <a:lvl6pPr marL="2284253" indent="0">
              <a:buNone/>
              <a:defRPr sz="900"/>
            </a:lvl6pPr>
            <a:lvl7pPr marL="2741099" indent="0">
              <a:buNone/>
              <a:defRPr sz="900"/>
            </a:lvl7pPr>
            <a:lvl8pPr marL="3197942" indent="0">
              <a:buNone/>
              <a:defRPr sz="900"/>
            </a:lvl8pPr>
            <a:lvl9pPr marL="36548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E44499-1483-44AD-851B-DC373761EF4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3719158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605BA0-B618-436A-A747-EF39A9A003C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7110808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5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1" y="27465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8CAD34-3A91-4125-8BEE-5AE53E6822B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3921722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2" y="213044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6847" indent="0" algn="ctr">
              <a:buNone/>
              <a:defRPr/>
            </a:lvl2pPr>
            <a:lvl3pPr marL="913700" indent="0" algn="ctr">
              <a:buNone/>
              <a:defRPr/>
            </a:lvl3pPr>
            <a:lvl4pPr marL="1370542" indent="0" algn="ctr">
              <a:buNone/>
              <a:defRPr/>
            </a:lvl4pPr>
            <a:lvl5pPr marL="1827399" indent="0" algn="ctr">
              <a:buNone/>
              <a:defRPr/>
            </a:lvl5pPr>
            <a:lvl6pPr marL="2284253" indent="0" algn="ctr">
              <a:buNone/>
              <a:defRPr/>
            </a:lvl6pPr>
            <a:lvl7pPr marL="2741099" indent="0" algn="ctr">
              <a:buNone/>
              <a:defRPr/>
            </a:lvl7pPr>
            <a:lvl8pPr marL="3197942" indent="0" algn="ctr">
              <a:buNone/>
              <a:defRPr/>
            </a:lvl8pPr>
            <a:lvl9pPr marL="36548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B0320-5048-4723-B919-F2CCD4252B9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4747646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9405A5-1607-4389-A268-EC059554B24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4914434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3"/>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5"/>
            <a:ext cx="7772400" cy="1500187"/>
          </a:xfrm>
        </p:spPr>
        <p:txBody>
          <a:bodyPr anchor="b"/>
          <a:lstStyle>
            <a:lvl1pPr marL="0" indent="0">
              <a:buNone/>
              <a:defRPr sz="2000"/>
            </a:lvl1pPr>
            <a:lvl2pPr marL="456847" indent="0">
              <a:buNone/>
              <a:defRPr sz="1800"/>
            </a:lvl2pPr>
            <a:lvl3pPr marL="913700" indent="0">
              <a:buNone/>
              <a:defRPr sz="1600"/>
            </a:lvl3pPr>
            <a:lvl4pPr marL="1370542" indent="0">
              <a:buNone/>
              <a:defRPr sz="1400"/>
            </a:lvl4pPr>
            <a:lvl5pPr marL="1827399" indent="0">
              <a:buNone/>
              <a:defRPr sz="1400"/>
            </a:lvl5pPr>
            <a:lvl6pPr marL="2284253" indent="0">
              <a:buNone/>
              <a:defRPr sz="1400"/>
            </a:lvl6pPr>
            <a:lvl7pPr marL="2741099" indent="0">
              <a:buNone/>
              <a:defRPr sz="1400"/>
            </a:lvl7pPr>
            <a:lvl8pPr marL="3197942" indent="0">
              <a:buNone/>
              <a:defRPr sz="1400"/>
            </a:lvl8pPr>
            <a:lvl9pPr marL="36548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779999-31C0-4B38-82F4-FAF75DD2181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06608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yout 2+1 colonne">
    <p:spTree>
      <p:nvGrpSpPr>
        <p:cNvPr id="1" name=""/>
        <p:cNvGrpSpPr/>
        <p:nvPr/>
      </p:nvGrpSpPr>
      <p:grpSpPr>
        <a:xfrm>
          <a:off x="0" y="0"/>
          <a:ext cx="0" cy="0"/>
          <a:chOff x="0" y="0"/>
          <a:chExt cx="0" cy="0"/>
        </a:xfrm>
      </p:grpSpPr>
      <p:cxnSp>
        <p:nvCxnSpPr>
          <p:cNvPr id="7" name="Connettore 1 6"/>
          <p:cNvCxnSpPr/>
          <p:nvPr userDrawn="1"/>
        </p:nvCxnSpPr>
        <p:spPr>
          <a:xfrm flipV="1">
            <a:off x="4522788" y="930276"/>
            <a:ext cx="0" cy="1276350"/>
          </a:xfrm>
          <a:prstGeom prst="line">
            <a:avLst/>
          </a:prstGeom>
          <a:ln w="3175">
            <a:solidFill>
              <a:srgbClr val="0D5B90"/>
            </a:solidFill>
          </a:ln>
          <a:effectLst/>
        </p:spPr>
        <p:style>
          <a:lnRef idx="2">
            <a:schemeClr val="accent1"/>
          </a:lnRef>
          <a:fillRef idx="0">
            <a:schemeClr val="accent1"/>
          </a:fillRef>
          <a:effectRef idx="1">
            <a:schemeClr val="accent1"/>
          </a:effectRef>
          <a:fontRef idx="minor">
            <a:schemeClr val="tx1"/>
          </a:fontRef>
        </p:style>
      </p:cxnSp>
      <p:sp>
        <p:nvSpPr>
          <p:cNvPr id="12" name="Segnaposto contenuto 11"/>
          <p:cNvSpPr>
            <a:spLocks noGrp="1"/>
          </p:cNvSpPr>
          <p:nvPr>
            <p:ph sz="quarter" idx="10"/>
          </p:nvPr>
        </p:nvSpPr>
        <p:spPr>
          <a:xfrm>
            <a:off x="465158" y="2616220"/>
            <a:ext cx="5412765" cy="2752725"/>
          </a:xfrm>
          <a:prstGeom prst="rect">
            <a:avLst/>
          </a:prstGeom>
        </p:spPr>
        <p:txBody>
          <a:bodyPr vert="horz" lIns="0" tIns="0" rIns="0" bIns="0"/>
          <a:lstStyle>
            <a:lvl1pPr marL="0" marR="0" indent="0" algn="l" defTabSz="456847" rtl="0" eaLnBrk="1" fontAlgn="auto" latinLnBrk="0" hangingPunct="1">
              <a:lnSpc>
                <a:spcPct val="100000"/>
              </a:lnSpc>
              <a:spcBef>
                <a:spcPct val="20000"/>
              </a:spcBef>
              <a:spcAft>
                <a:spcPts val="0"/>
              </a:spcAft>
              <a:buClrTx/>
              <a:buSzTx/>
              <a:buFont typeface="Arial"/>
              <a:buNone/>
              <a:tabLst/>
              <a:defRPr sz="1600" b="0" i="0">
                <a:solidFill>
                  <a:srgbClr val="647A9F"/>
                </a:solidFill>
                <a:latin typeface="Source Sans Pro Light"/>
                <a:cs typeface="Source Sans Pro Light"/>
              </a:defRPr>
            </a:lvl1pPr>
          </a:lstStyle>
          <a:p>
            <a:pPr lvl="0"/>
            <a:r>
              <a:rPr lang="it-IT" dirty="0" smtClean="0"/>
              <a:t>Fare clic per modificare stili del testo dello schema</a:t>
            </a:r>
          </a:p>
        </p:txBody>
      </p:sp>
      <p:sp>
        <p:nvSpPr>
          <p:cNvPr id="5" name="Segnaposto immagine 4"/>
          <p:cNvSpPr>
            <a:spLocks noGrp="1"/>
          </p:cNvSpPr>
          <p:nvPr>
            <p:ph type="pic" sz="quarter" idx="17"/>
          </p:nvPr>
        </p:nvSpPr>
        <p:spPr>
          <a:xfrm>
            <a:off x="6040939" y="2616220"/>
            <a:ext cx="2636336" cy="2752725"/>
          </a:xfrm>
          <a:prstGeom prst="rect">
            <a:avLst/>
          </a:prstGeom>
        </p:spPr>
        <p:txBody>
          <a:bodyPr vert="horz" lIns="91368" tIns="45686" rIns="91368" bIns="45686"/>
          <a:lstStyle>
            <a:lvl1pPr marL="0" indent="0" algn="l">
              <a:buNone/>
              <a:defRPr sz="2000" b="0" i="0">
                <a:solidFill>
                  <a:srgbClr val="647A9F"/>
                </a:solidFill>
                <a:latin typeface="Open Sans Light"/>
                <a:cs typeface="Open Sans Light"/>
              </a:defRPr>
            </a:lvl1pPr>
          </a:lstStyle>
          <a:p>
            <a:pPr lvl="0"/>
            <a:r>
              <a:rPr lang="it-IT" noProof="0" dirty="0" smtClean="0"/>
              <a:t>Fare clic sull'icona per inserire un'immagine</a:t>
            </a:r>
            <a:endParaRPr lang="it-IT" noProof="0" dirty="0"/>
          </a:p>
        </p:txBody>
      </p:sp>
      <p:sp>
        <p:nvSpPr>
          <p:cNvPr id="13" name="Segnaposto testo 14"/>
          <p:cNvSpPr>
            <a:spLocks noGrp="1"/>
          </p:cNvSpPr>
          <p:nvPr>
            <p:ph type="body" sz="quarter" idx="19"/>
          </p:nvPr>
        </p:nvSpPr>
        <p:spPr>
          <a:xfrm>
            <a:off x="207304" y="930275"/>
            <a:ext cx="3780048" cy="267816"/>
          </a:xfrm>
          <a:prstGeom prst="rect">
            <a:avLst/>
          </a:prstGeom>
        </p:spPr>
        <p:txBody>
          <a:bodyPr vert="horz" lIns="91368" tIns="45686" rIns="91368" bIns="45686"/>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6847" indent="0">
              <a:buNone/>
              <a:defRPr sz="1100" b="0" i="0">
                <a:latin typeface="Open Sans Cond Light"/>
                <a:cs typeface="Open Sans Cond Light"/>
              </a:defRPr>
            </a:lvl2pPr>
            <a:lvl3pPr marL="913700" indent="0">
              <a:buNone/>
              <a:defRPr sz="1100" b="0" i="0">
                <a:latin typeface="Open Sans Cond Light"/>
                <a:cs typeface="Open Sans Cond Light"/>
              </a:defRPr>
            </a:lvl3pPr>
            <a:lvl4pPr marL="1370542" indent="0">
              <a:buNone/>
              <a:defRPr sz="1100" b="0" i="0">
                <a:latin typeface="Open Sans Cond Light"/>
                <a:cs typeface="Open Sans Cond Light"/>
              </a:defRPr>
            </a:lvl4pPr>
            <a:lvl5pPr marL="1827399" indent="0">
              <a:buNone/>
              <a:defRPr sz="1100" b="0" i="0">
                <a:latin typeface="Open Sans Cond Light"/>
                <a:cs typeface="Open Sans Cond Light"/>
              </a:defRPr>
            </a:lvl5pPr>
          </a:lstStyle>
          <a:p>
            <a:pPr lvl="0"/>
            <a:r>
              <a:rPr lang="it-IT" dirty="0" smtClean="0"/>
              <a:t>Fare clic per modificare stili del testo dello schema</a:t>
            </a:r>
          </a:p>
        </p:txBody>
      </p:sp>
      <p:sp>
        <p:nvSpPr>
          <p:cNvPr id="14" name="Segnaposto testo 20"/>
          <p:cNvSpPr>
            <a:spLocks noGrp="1"/>
          </p:cNvSpPr>
          <p:nvPr>
            <p:ph type="body" sz="quarter" idx="16"/>
          </p:nvPr>
        </p:nvSpPr>
        <p:spPr>
          <a:xfrm>
            <a:off x="4702175" y="930276"/>
            <a:ext cx="3975100" cy="1276350"/>
          </a:xfrm>
          <a:prstGeom prst="rect">
            <a:avLst/>
          </a:prstGeom>
        </p:spPr>
        <p:txBody>
          <a:bodyPr vert="horz" lIns="91368" tIns="45686" rIns="91368" bIns="45686" anchor="ctr"/>
          <a:lstStyle>
            <a:lvl1pPr marL="0" indent="0" algn="l">
              <a:buNone/>
              <a:defRPr sz="1700" b="0" i="1" baseline="0">
                <a:solidFill>
                  <a:srgbClr val="647A9F"/>
                </a:solidFill>
                <a:latin typeface="Lato Light" pitchFamily="34" charset="0"/>
                <a:cs typeface="Lato Light" pitchFamily="34" charset="0"/>
              </a:defRPr>
            </a:lvl1pPr>
            <a:lvl2pPr marL="456847" indent="0" algn="l">
              <a:buNone/>
              <a:defRPr/>
            </a:lvl2pPr>
            <a:lvl3pPr marL="913700" indent="0" algn="l">
              <a:buNone/>
              <a:defRPr/>
            </a:lvl3pPr>
            <a:lvl4pPr marL="1370542" indent="0" algn="l">
              <a:buNone/>
              <a:defRPr/>
            </a:lvl4pPr>
            <a:lvl5pPr marL="1827399" indent="0" algn="l">
              <a:buNone/>
              <a:defRPr/>
            </a:lvl5pPr>
          </a:lstStyle>
          <a:p>
            <a:pPr lvl="0"/>
            <a:r>
              <a:rPr lang="it-IT" dirty="0" smtClean="0"/>
              <a:t>Fare clic per modificare stili del testo dello schema</a:t>
            </a:r>
          </a:p>
        </p:txBody>
      </p:sp>
      <p:sp>
        <p:nvSpPr>
          <p:cNvPr id="15" name="Segnaposto testo 22"/>
          <p:cNvSpPr>
            <a:spLocks noGrp="1"/>
          </p:cNvSpPr>
          <p:nvPr>
            <p:ph type="body" sz="quarter" idx="20"/>
          </p:nvPr>
        </p:nvSpPr>
        <p:spPr>
          <a:xfrm>
            <a:off x="465140" y="5851933"/>
            <a:ext cx="8212137" cy="568260"/>
          </a:xfrm>
          <a:prstGeom prst="rect">
            <a:avLst/>
          </a:prstGeom>
        </p:spPr>
        <p:txBody>
          <a:bodyPr vert="horz" lIns="0" tIns="45686" rIns="91368" bIns="0" anchor="b"/>
          <a:lstStyle>
            <a:lvl1pPr marL="0" indent="0">
              <a:buNone/>
              <a:defRPr sz="1100" b="0" i="1">
                <a:solidFill>
                  <a:srgbClr val="647A9F"/>
                </a:solidFill>
                <a:latin typeface="Lato Light" pitchFamily="34" charset="0"/>
                <a:cs typeface="Lato Light" pitchFamily="34" charset="0"/>
              </a:defRPr>
            </a:lvl1pPr>
            <a:lvl2pPr marL="456847" indent="0">
              <a:buNone/>
              <a:defRPr sz="1000" b="0" i="1">
                <a:latin typeface="Lato Thin"/>
                <a:cs typeface="Lato Thin"/>
              </a:defRPr>
            </a:lvl2pPr>
            <a:lvl3pPr marL="913700" indent="0">
              <a:buNone/>
              <a:defRPr sz="1000" b="0" i="1">
                <a:latin typeface="Lato Thin"/>
                <a:cs typeface="Lato Thin"/>
              </a:defRPr>
            </a:lvl3pPr>
            <a:lvl4pPr marL="1370542" indent="0">
              <a:buNone/>
              <a:defRPr sz="1000" b="0" i="1">
                <a:latin typeface="Lato Thin"/>
                <a:cs typeface="Lato Thin"/>
              </a:defRPr>
            </a:lvl4pPr>
            <a:lvl5pPr marL="1827399" indent="0">
              <a:buNone/>
              <a:defRPr sz="1000" b="0" i="1">
                <a:latin typeface="Lato Thin"/>
                <a:cs typeface="Lato Thin"/>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21530623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181F68-3EE5-436A-9397-AF1F46C5D4F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5231066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6847" indent="0">
              <a:buNone/>
              <a:defRPr sz="2000" b="1"/>
            </a:lvl2pPr>
            <a:lvl3pPr marL="913700" indent="0">
              <a:buNone/>
              <a:defRPr sz="1800" b="1"/>
            </a:lvl3pPr>
            <a:lvl4pPr marL="1370542" indent="0">
              <a:buNone/>
              <a:defRPr sz="1600" b="1"/>
            </a:lvl4pPr>
            <a:lvl5pPr marL="1827399" indent="0">
              <a:buNone/>
              <a:defRPr sz="1600" b="1"/>
            </a:lvl5pPr>
            <a:lvl6pPr marL="2284253" indent="0">
              <a:buNone/>
              <a:defRPr sz="1600" b="1"/>
            </a:lvl6pPr>
            <a:lvl7pPr marL="2741099" indent="0">
              <a:buNone/>
              <a:defRPr sz="1600" b="1"/>
            </a:lvl7pPr>
            <a:lvl8pPr marL="3197942" indent="0">
              <a:buNone/>
              <a:defRPr sz="1600" b="1"/>
            </a:lvl8pPr>
            <a:lvl9pPr marL="36548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45" y="1535113"/>
            <a:ext cx="4041775" cy="639762"/>
          </a:xfrm>
        </p:spPr>
        <p:txBody>
          <a:bodyPr anchor="b"/>
          <a:lstStyle>
            <a:lvl1pPr marL="0" indent="0">
              <a:buNone/>
              <a:defRPr sz="2400" b="1"/>
            </a:lvl1pPr>
            <a:lvl2pPr marL="456847" indent="0">
              <a:buNone/>
              <a:defRPr sz="2000" b="1"/>
            </a:lvl2pPr>
            <a:lvl3pPr marL="913700" indent="0">
              <a:buNone/>
              <a:defRPr sz="1800" b="1"/>
            </a:lvl3pPr>
            <a:lvl4pPr marL="1370542" indent="0">
              <a:buNone/>
              <a:defRPr sz="1600" b="1"/>
            </a:lvl4pPr>
            <a:lvl5pPr marL="1827399" indent="0">
              <a:buNone/>
              <a:defRPr sz="1600" b="1"/>
            </a:lvl5pPr>
            <a:lvl6pPr marL="2284253" indent="0">
              <a:buNone/>
              <a:defRPr sz="1600" b="1"/>
            </a:lvl6pPr>
            <a:lvl7pPr marL="2741099" indent="0">
              <a:buNone/>
              <a:defRPr sz="1600" b="1"/>
            </a:lvl7pPr>
            <a:lvl8pPr marL="3197942" indent="0">
              <a:buNone/>
              <a:defRPr sz="1600" b="1"/>
            </a:lvl8pPr>
            <a:lvl9pPr marL="36548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C3014-92C4-4085-BED8-5862879E473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4635576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B076BE-3151-47BE-8759-B0DDCBF4DD6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3656915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3352151-ACC4-420F-936A-CB935CF33FD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5885695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2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20" y="1435120"/>
            <a:ext cx="3008313" cy="4691063"/>
          </a:xfrm>
        </p:spPr>
        <p:txBody>
          <a:bodyPr/>
          <a:lstStyle>
            <a:lvl1pPr marL="0" indent="0">
              <a:buNone/>
              <a:defRPr sz="1400"/>
            </a:lvl1pPr>
            <a:lvl2pPr marL="456847" indent="0">
              <a:buNone/>
              <a:defRPr sz="1200"/>
            </a:lvl2pPr>
            <a:lvl3pPr marL="913700" indent="0">
              <a:buNone/>
              <a:defRPr sz="1000"/>
            </a:lvl3pPr>
            <a:lvl4pPr marL="1370542" indent="0">
              <a:buNone/>
              <a:defRPr sz="900"/>
            </a:lvl4pPr>
            <a:lvl5pPr marL="1827399" indent="0">
              <a:buNone/>
              <a:defRPr sz="900"/>
            </a:lvl5pPr>
            <a:lvl6pPr marL="2284253" indent="0">
              <a:buNone/>
              <a:defRPr sz="900"/>
            </a:lvl6pPr>
            <a:lvl7pPr marL="2741099" indent="0">
              <a:buNone/>
              <a:defRPr sz="900"/>
            </a:lvl7pPr>
            <a:lvl8pPr marL="3197942" indent="0">
              <a:buNone/>
              <a:defRPr sz="900"/>
            </a:lvl8pPr>
            <a:lvl9pPr marL="36548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441F57-3ECE-4BC2-AE5E-C90602CB273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9146166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847" indent="0">
              <a:buNone/>
              <a:defRPr sz="2800"/>
            </a:lvl2pPr>
            <a:lvl3pPr marL="913700" indent="0">
              <a:buNone/>
              <a:defRPr sz="2400"/>
            </a:lvl3pPr>
            <a:lvl4pPr marL="1370542" indent="0">
              <a:buNone/>
              <a:defRPr sz="2000"/>
            </a:lvl4pPr>
            <a:lvl5pPr marL="1827399" indent="0">
              <a:buNone/>
              <a:defRPr sz="2000"/>
            </a:lvl5pPr>
            <a:lvl6pPr marL="2284253" indent="0">
              <a:buNone/>
              <a:defRPr sz="2000"/>
            </a:lvl6pPr>
            <a:lvl7pPr marL="2741099" indent="0">
              <a:buNone/>
              <a:defRPr sz="2000"/>
            </a:lvl7pPr>
            <a:lvl8pPr marL="3197942" indent="0">
              <a:buNone/>
              <a:defRPr sz="2000"/>
            </a:lvl8pPr>
            <a:lvl9pPr marL="36548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847" indent="0">
              <a:buNone/>
              <a:defRPr sz="1200"/>
            </a:lvl2pPr>
            <a:lvl3pPr marL="913700" indent="0">
              <a:buNone/>
              <a:defRPr sz="1000"/>
            </a:lvl3pPr>
            <a:lvl4pPr marL="1370542" indent="0">
              <a:buNone/>
              <a:defRPr sz="900"/>
            </a:lvl4pPr>
            <a:lvl5pPr marL="1827399" indent="0">
              <a:buNone/>
              <a:defRPr sz="900"/>
            </a:lvl5pPr>
            <a:lvl6pPr marL="2284253" indent="0">
              <a:buNone/>
              <a:defRPr sz="900"/>
            </a:lvl6pPr>
            <a:lvl7pPr marL="2741099" indent="0">
              <a:buNone/>
              <a:defRPr sz="900"/>
            </a:lvl7pPr>
            <a:lvl8pPr marL="3197942" indent="0">
              <a:buNone/>
              <a:defRPr sz="900"/>
            </a:lvl8pPr>
            <a:lvl9pPr marL="36548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E44499-1483-44AD-851B-DC373761EF4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9086543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605BA0-B618-436A-A747-EF39A9A003C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128708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5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1" y="27465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8CAD34-3A91-4125-8BEE-5AE53E6822B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5518810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2" y="213044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6847" indent="0" algn="ctr">
              <a:buNone/>
              <a:defRPr/>
            </a:lvl2pPr>
            <a:lvl3pPr marL="913700" indent="0" algn="ctr">
              <a:buNone/>
              <a:defRPr/>
            </a:lvl3pPr>
            <a:lvl4pPr marL="1370542" indent="0" algn="ctr">
              <a:buNone/>
              <a:defRPr/>
            </a:lvl4pPr>
            <a:lvl5pPr marL="1827399" indent="0" algn="ctr">
              <a:buNone/>
              <a:defRPr/>
            </a:lvl5pPr>
            <a:lvl6pPr marL="2284253" indent="0" algn="ctr">
              <a:buNone/>
              <a:defRPr/>
            </a:lvl6pPr>
            <a:lvl7pPr marL="2741099" indent="0" algn="ctr">
              <a:buNone/>
              <a:defRPr/>
            </a:lvl7pPr>
            <a:lvl8pPr marL="3197942" indent="0" algn="ctr">
              <a:buNone/>
              <a:defRPr/>
            </a:lvl8pPr>
            <a:lvl9pPr marL="36548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B0320-5048-4723-B919-F2CCD4252B9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7956634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solidFill>
                  <a:srgbClr val="000000"/>
                </a:solidFill>
              </a:rPr>
              <a:t>Giuseppe Renato Croce</a:t>
            </a: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9405A5-1607-4389-A268-EC059554B24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712546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10.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1.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11.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12.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13.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1.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14.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image" Target="../media/image1.jpe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15.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1.jpe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6.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6.jpe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7.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jpe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3.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3.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jpeg"/><Relationship Id="rId5" Type="http://schemas.openxmlformats.org/officeDocument/2006/relationships/theme" Target="../theme/theme8.xml"/><Relationship Id="rId4" Type="http://schemas.openxmlformats.org/officeDocument/2006/relationships/slideLayout" Target="../slideLayouts/slideLayout2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3.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jpeg"/><Relationship Id="rId5" Type="http://schemas.openxmlformats.org/officeDocument/2006/relationships/theme" Target="../theme/theme9.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pic>
        <p:nvPicPr>
          <p:cNvPr id="1026" name="Immagine 3" descr="cover_presentazione.jpg"/>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egnaposto titolo 1"/>
          <p:cNvSpPr>
            <a:spLocks noGrp="1"/>
          </p:cNvSpPr>
          <p:nvPr>
            <p:ph type="title"/>
          </p:nvPr>
        </p:nvSpPr>
        <p:spPr>
          <a:xfrm>
            <a:off x="457200" y="274638"/>
            <a:ext cx="8229600" cy="1143000"/>
          </a:xfrm>
          <a:prstGeom prst="rect">
            <a:avLst/>
          </a:prstGeom>
        </p:spPr>
        <p:txBody>
          <a:bodyPr vert="horz" lIns="91368" tIns="45686" rIns="91368" bIns="45686" rtlCol="0" anchor="ctr">
            <a:normAutofit/>
          </a:bodyPr>
          <a:lstStyle/>
          <a:p>
            <a:r>
              <a:rPr lang="it-IT" smtClean="0"/>
              <a:t>Fare clic per modificare lo stile del titolo</a:t>
            </a:r>
            <a:endParaRPr lang="it-IT"/>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3" r:id="rId3"/>
  </p:sldLayoutIdLst>
  <p:hf hdr="0" dt="0"/>
  <p:txStyles>
    <p:titleStyle>
      <a:lvl1pPr algn="ctr" defTabSz="456847" rtl="0" eaLnBrk="0" fontAlgn="base" hangingPunct="0">
        <a:spcBef>
          <a:spcPct val="0"/>
        </a:spcBef>
        <a:spcAft>
          <a:spcPct val="0"/>
        </a:spcAft>
        <a:defRPr sz="4400" kern="1200">
          <a:solidFill>
            <a:schemeClr val="tx1"/>
          </a:solidFill>
          <a:latin typeface="+mj-lt"/>
          <a:ea typeface="+mj-ea"/>
          <a:cs typeface="+mj-cs"/>
        </a:defRPr>
      </a:lvl1pPr>
      <a:lvl2pPr algn="ctr" defTabSz="456847" rtl="0" eaLnBrk="0" fontAlgn="base" hangingPunct="0">
        <a:spcBef>
          <a:spcPct val="0"/>
        </a:spcBef>
        <a:spcAft>
          <a:spcPct val="0"/>
        </a:spcAft>
        <a:defRPr sz="4400">
          <a:solidFill>
            <a:schemeClr val="tx1"/>
          </a:solidFill>
          <a:latin typeface="Calibri" pitchFamily="34" charset="0"/>
        </a:defRPr>
      </a:lvl2pPr>
      <a:lvl3pPr algn="ctr" defTabSz="456847" rtl="0" eaLnBrk="0" fontAlgn="base" hangingPunct="0">
        <a:spcBef>
          <a:spcPct val="0"/>
        </a:spcBef>
        <a:spcAft>
          <a:spcPct val="0"/>
        </a:spcAft>
        <a:defRPr sz="4400">
          <a:solidFill>
            <a:schemeClr val="tx1"/>
          </a:solidFill>
          <a:latin typeface="Calibri" pitchFamily="34" charset="0"/>
        </a:defRPr>
      </a:lvl3pPr>
      <a:lvl4pPr algn="ctr" defTabSz="456847" rtl="0" eaLnBrk="0" fontAlgn="base" hangingPunct="0">
        <a:spcBef>
          <a:spcPct val="0"/>
        </a:spcBef>
        <a:spcAft>
          <a:spcPct val="0"/>
        </a:spcAft>
        <a:defRPr sz="4400">
          <a:solidFill>
            <a:schemeClr val="tx1"/>
          </a:solidFill>
          <a:latin typeface="Calibri" pitchFamily="34" charset="0"/>
        </a:defRPr>
      </a:lvl4pPr>
      <a:lvl5pPr algn="ctr" defTabSz="456847" rtl="0" eaLnBrk="0" fontAlgn="base" hangingPunct="0">
        <a:spcBef>
          <a:spcPct val="0"/>
        </a:spcBef>
        <a:spcAft>
          <a:spcPct val="0"/>
        </a:spcAft>
        <a:defRPr sz="4400">
          <a:solidFill>
            <a:schemeClr val="tx1"/>
          </a:solidFill>
          <a:latin typeface="Calibri" pitchFamily="34" charset="0"/>
        </a:defRPr>
      </a:lvl5pPr>
      <a:lvl6pPr marL="456847" algn="ctr" defTabSz="456847" rtl="0" fontAlgn="base">
        <a:spcBef>
          <a:spcPct val="0"/>
        </a:spcBef>
        <a:spcAft>
          <a:spcPct val="0"/>
        </a:spcAft>
        <a:defRPr sz="4400">
          <a:solidFill>
            <a:schemeClr val="tx1"/>
          </a:solidFill>
          <a:latin typeface="Calibri" pitchFamily="34" charset="0"/>
        </a:defRPr>
      </a:lvl6pPr>
      <a:lvl7pPr marL="913700" algn="ctr" defTabSz="456847" rtl="0" fontAlgn="base">
        <a:spcBef>
          <a:spcPct val="0"/>
        </a:spcBef>
        <a:spcAft>
          <a:spcPct val="0"/>
        </a:spcAft>
        <a:defRPr sz="4400">
          <a:solidFill>
            <a:schemeClr val="tx1"/>
          </a:solidFill>
          <a:latin typeface="Calibri" pitchFamily="34" charset="0"/>
        </a:defRPr>
      </a:lvl7pPr>
      <a:lvl8pPr marL="1370542" algn="ctr" defTabSz="456847" rtl="0" fontAlgn="base">
        <a:spcBef>
          <a:spcPct val="0"/>
        </a:spcBef>
        <a:spcAft>
          <a:spcPct val="0"/>
        </a:spcAft>
        <a:defRPr sz="4400">
          <a:solidFill>
            <a:schemeClr val="tx1"/>
          </a:solidFill>
          <a:latin typeface="Calibri" pitchFamily="34" charset="0"/>
        </a:defRPr>
      </a:lvl8pPr>
      <a:lvl9pPr marL="1827399" algn="ctr" defTabSz="456847" rtl="0" fontAlgn="base">
        <a:spcBef>
          <a:spcPct val="0"/>
        </a:spcBef>
        <a:spcAft>
          <a:spcPct val="0"/>
        </a:spcAft>
        <a:defRPr sz="4400">
          <a:solidFill>
            <a:schemeClr val="tx1"/>
          </a:solidFill>
          <a:latin typeface="Calibri" pitchFamily="34" charset="0"/>
        </a:defRPr>
      </a:lvl9pPr>
    </p:titleStyle>
    <p:bodyStyle>
      <a:lvl1pPr marL="342637" indent="-342637" algn="l" defTabSz="456847"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371" indent="-285530" algn="l" defTabSz="456847"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123" indent="-228423" algn="l" defTabSz="456847"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971" indent="-228423" algn="l" defTabSz="45684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20" indent="-228423" algn="l" defTabSz="45684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671" indent="-228423" algn="l" defTabSz="456847" rtl="0" eaLnBrk="1" latinLnBrk="0" hangingPunct="1">
        <a:spcBef>
          <a:spcPct val="20000"/>
        </a:spcBef>
        <a:buFont typeface="Arial"/>
        <a:buChar char="•"/>
        <a:defRPr sz="2000" kern="1200">
          <a:solidFill>
            <a:schemeClr val="tx1"/>
          </a:solidFill>
          <a:latin typeface="+mn-lt"/>
          <a:ea typeface="+mn-ea"/>
          <a:cs typeface="+mn-cs"/>
        </a:defRPr>
      </a:lvl6pPr>
      <a:lvl7pPr marL="2969520" indent="-228423" algn="l" defTabSz="456847" rtl="0" eaLnBrk="1" latinLnBrk="0" hangingPunct="1">
        <a:spcBef>
          <a:spcPct val="20000"/>
        </a:spcBef>
        <a:buFont typeface="Arial"/>
        <a:buChar char="•"/>
        <a:defRPr sz="2000" kern="1200">
          <a:solidFill>
            <a:schemeClr val="tx1"/>
          </a:solidFill>
          <a:latin typeface="+mn-lt"/>
          <a:ea typeface="+mn-ea"/>
          <a:cs typeface="+mn-cs"/>
        </a:defRPr>
      </a:lvl7pPr>
      <a:lvl8pPr marL="3426372" indent="-228423" algn="l" defTabSz="456847" rtl="0" eaLnBrk="1" latinLnBrk="0" hangingPunct="1">
        <a:spcBef>
          <a:spcPct val="20000"/>
        </a:spcBef>
        <a:buFont typeface="Arial"/>
        <a:buChar char="•"/>
        <a:defRPr sz="2000" kern="1200">
          <a:solidFill>
            <a:schemeClr val="tx1"/>
          </a:solidFill>
          <a:latin typeface="+mn-lt"/>
          <a:ea typeface="+mn-ea"/>
          <a:cs typeface="+mn-cs"/>
        </a:defRPr>
      </a:lvl8pPr>
      <a:lvl9pPr marL="3883220" indent="-228423" algn="l" defTabSz="45684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6847" rtl="0" eaLnBrk="1" latinLnBrk="0" hangingPunct="1">
        <a:defRPr sz="1800" kern="1200">
          <a:solidFill>
            <a:schemeClr val="tx1"/>
          </a:solidFill>
          <a:latin typeface="+mn-lt"/>
          <a:ea typeface="+mn-ea"/>
          <a:cs typeface="+mn-cs"/>
        </a:defRPr>
      </a:lvl1pPr>
      <a:lvl2pPr marL="456847" algn="l" defTabSz="456847" rtl="0" eaLnBrk="1" latinLnBrk="0" hangingPunct="1">
        <a:defRPr sz="1800" kern="1200">
          <a:solidFill>
            <a:schemeClr val="tx1"/>
          </a:solidFill>
          <a:latin typeface="+mn-lt"/>
          <a:ea typeface="+mn-ea"/>
          <a:cs typeface="+mn-cs"/>
        </a:defRPr>
      </a:lvl2pPr>
      <a:lvl3pPr marL="913700" algn="l" defTabSz="456847" rtl="0" eaLnBrk="1" latinLnBrk="0" hangingPunct="1">
        <a:defRPr sz="1800" kern="1200">
          <a:solidFill>
            <a:schemeClr val="tx1"/>
          </a:solidFill>
          <a:latin typeface="+mn-lt"/>
          <a:ea typeface="+mn-ea"/>
          <a:cs typeface="+mn-cs"/>
        </a:defRPr>
      </a:lvl3pPr>
      <a:lvl4pPr marL="1370542" algn="l" defTabSz="456847" rtl="0" eaLnBrk="1" latinLnBrk="0" hangingPunct="1">
        <a:defRPr sz="1800" kern="1200">
          <a:solidFill>
            <a:schemeClr val="tx1"/>
          </a:solidFill>
          <a:latin typeface="+mn-lt"/>
          <a:ea typeface="+mn-ea"/>
          <a:cs typeface="+mn-cs"/>
        </a:defRPr>
      </a:lvl4pPr>
      <a:lvl5pPr marL="1827399" algn="l" defTabSz="456847" rtl="0" eaLnBrk="1" latinLnBrk="0" hangingPunct="1">
        <a:defRPr sz="1800" kern="1200">
          <a:solidFill>
            <a:schemeClr val="tx1"/>
          </a:solidFill>
          <a:latin typeface="+mn-lt"/>
          <a:ea typeface="+mn-ea"/>
          <a:cs typeface="+mn-cs"/>
        </a:defRPr>
      </a:lvl5pPr>
      <a:lvl6pPr marL="2284253" algn="l" defTabSz="456847" rtl="0" eaLnBrk="1" latinLnBrk="0" hangingPunct="1">
        <a:defRPr sz="1800" kern="1200">
          <a:solidFill>
            <a:schemeClr val="tx1"/>
          </a:solidFill>
          <a:latin typeface="+mn-lt"/>
          <a:ea typeface="+mn-ea"/>
          <a:cs typeface="+mn-cs"/>
        </a:defRPr>
      </a:lvl6pPr>
      <a:lvl7pPr marL="2741099" algn="l" defTabSz="456847" rtl="0" eaLnBrk="1" latinLnBrk="0" hangingPunct="1">
        <a:defRPr sz="1800" kern="1200">
          <a:solidFill>
            <a:schemeClr val="tx1"/>
          </a:solidFill>
          <a:latin typeface="+mn-lt"/>
          <a:ea typeface="+mn-ea"/>
          <a:cs typeface="+mn-cs"/>
        </a:defRPr>
      </a:lvl7pPr>
      <a:lvl8pPr marL="3197942" algn="l" defTabSz="456847" rtl="0" eaLnBrk="1" latinLnBrk="0" hangingPunct="1">
        <a:defRPr sz="1800" kern="1200">
          <a:solidFill>
            <a:schemeClr val="tx1"/>
          </a:solidFill>
          <a:latin typeface="+mn-lt"/>
          <a:ea typeface="+mn-ea"/>
          <a:cs typeface="+mn-cs"/>
        </a:defRPr>
      </a:lvl8pPr>
      <a:lvl9pPr marL="3654800" algn="l" defTabSz="45684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8" tIns="45686" rIns="91368" bIns="45686"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8" tIns="45686" rIns="91368" bIns="45686"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26980" name="Rectangle 4"/>
          <p:cNvSpPr>
            <a:spLocks noGrp="1" noChangeArrowheads="1"/>
          </p:cNvSpPr>
          <p:nvPr>
            <p:ph type="dt" sz="half" idx="2"/>
          </p:nvPr>
        </p:nvSpPr>
        <p:spPr bwMode="auto">
          <a:xfrm>
            <a:off x="457200" y="6245226"/>
            <a:ext cx="2133600" cy="476250"/>
          </a:xfrm>
          <a:prstGeom prst="rect">
            <a:avLst/>
          </a:prstGeom>
          <a:noFill/>
          <a:ln w="9525">
            <a:noFill/>
            <a:miter lim="800000"/>
            <a:headEnd/>
            <a:tailEnd/>
          </a:ln>
          <a:effectLst/>
        </p:spPr>
        <p:txBody>
          <a:bodyPr vert="horz" wrap="square" lIns="91368" tIns="45686" rIns="91368" bIns="45686" numCol="1" anchor="t" anchorCtr="0" compatLnSpc="1">
            <a:prstTxWarp prst="textNoShape">
              <a:avLst/>
            </a:prstTxWarp>
          </a:bodyPr>
          <a:lstStyle>
            <a:lvl1pPr>
              <a:defRPr sz="1400"/>
            </a:lvl1pPr>
          </a:lstStyle>
          <a:p>
            <a:pPr defTabSz="913700">
              <a:defRPr/>
            </a:pPr>
            <a:endParaRPr lang="it-IT">
              <a:solidFill>
                <a:srgbClr val="000000"/>
              </a:solidFill>
              <a:latin typeface="Times New Roman" pitchFamily="18" charset="0"/>
              <a:cs typeface="+mn-cs"/>
            </a:endParaRPr>
          </a:p>
        </p:txBody>
      </p:sp>
      <p:sp>
        <p:nvSpPr>
          <p:cNvPr id="126981" name="Rectangle 5"/>
          <p:cNvSpPr>
            <a:spLocks noGrp="1" noChangeArrowheads="1"/>
          </p:cNvSpPr>
          <p:nvPr>
            <p:ph type="ftr" sz="quarter" idx="3"/>
          </p:nvPr>
        </p:nvSpPr>
        <p:spPr bwMode="auto">
          <a:xfrm>
            <a:off x="3124202" y="6245226"/>
            <a:ext cx="2895600" cy="476250"/>
          </a:xfrm>
          <a:prstGeom prst="rect">
            <a:avLst/>
          </a:prstGeom>
          <a:noFill/>
          <a:ln w="9525">
            <a:noFill/>
            <a:miter lim="800000"/>
            <a:headEnd/>
            <a:tailEnd/>
          </a:ln>
          <a:effectLst/>
        </p:spPr>
        <p:txBody>
          <a:bodyPr vert="horz" wrap="square" lIns="91368" tIns="45686" rIns="91368" bIns="45686" numCol="1" anchor="t" anchorCtr="0" compatLnSpc="1">
            <a:prstTxWarp prst="textNoShape">
              <a:avLst/>
            </a:prstTxWarp>
          </a:bodyPr>
          <a:lstStyle>
            <a:lvl1pPr algn="ctr">
              <a:defRPr sz="1400"/>
            </a:lvl1pPr>
          </a:lstStyle>
          <a:p>
            <a:pPr defTabSz="913700">
              <a:defRPr/>
            </a:pPr>
            <a:r>
              <a:rPr lang="it-IT" smtClean="0">
                <a:solidFill>
                  <a:srgbClr val="000000"/>
                </a:solidFill>
                <a:latin typeface="Times New Roman" pitchFamily="18" charset="0"/>
                <a:cs typeface="+mn-cs"/>
              </a:rPr>
              <a:t>Giuseppe Renato Croce</a:t>
            </a:r>
            <a:endParaRPr lang="it-IT">
              <a:solidFill>
                <a:srgbClr val="000000"/>
              </a:solidFill>
              <a:latin typeface="Times New Roman" pitchFamily="18" charset="0"/>
              <a:cs typeface="+mn-cs"/>
            </a:endParaRPr>
          </a:p>
        </p:txBody>
      </p:sp>
      <p:sp>
        <p:nvSpPr>
          <p:cNvPr id="126982"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368" tIns="45686" rIns="91368" bIns="45686" numCol="1" anchor="t" anchorCtr="0" compatLnSpc="1">
            <a:prstTxWarp prst="textNoShape">
              <a:avLst/>
            </a:prstTxWarp>
          </a:bodyPr>
          <a:lstStyle>
            <a:lvl1pPr algn="r">
              <a:defRPr sz="1400"/>
            </a:lvl1pPr>
          </a:lstStyle>
          <a:p>
            <a:pPr defTabSz="913700">
              <a:defRPr/>
            </a:pPr>
            <a:fld id="{4997EE92-1E9D-4074-B46F-0DD1EC90FD41}" type="slidenum">
              <a:rPr lang="it-IT" smtClean="0">
                <a:solidFill>
                  <a:srgbClr val="000000"/>
                </a:solidFill>
                <a:latin typeface="Times New Roman" pitchFamily="18" charset="0"/>
                <a:cs typeface="+mn-cs"/>
              </a:rPr>
              <a:pPr defTabSz="913700">
                <a:defRPr/>
              </a:pPr>
              <a:t>‹N›</a:t>
            </a:fld>
            <a:endParaRPr lang="it-IT">
              <a:solidFill>
                <a:srgbClr val="000000"/>
              </a:solidFill>
              <a:latin typeface="Times New Roman" pitchFamily="18" charset="0"/>
              <a:cs typeface="+mn-cs"/>
            </a:endParaRPr>
          </a:p>
        </p:txBody>
      </p:sp>
    </p:spTree>
    <p:extLst>
      <p:ext uri="{BB962C8B-B14F-4D97-AF65-F5344CB8AC3E}">
        <p14:creationId xmlns:p14="http://schemas.microsoft.com/office/powerpoint/2010/main" xmlns="" val="3754896208"/>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6847" algn="ctr" rtl="0" fontAlgn="base">
        <a:spcBef>
          <a:spcPct val="0"/>
        </a:spcBef>
        <a:spcAft>
          <a:spcPct val="0"/>
        </a:spcAft>
        <a:defRPr sz="4400">
          <a:solidFill>
            <a:schemeClr val="tx2"/>
          </a:solidFill>
          <a:latin typeface="Arial" pitchFamily="34" charset="0"/>
        </a:defRPr>
      </a:lvl6pPr>
      <a:lvl7pPr marL="913700" algn="ctr" rtl="0" fontAlgn="base">
        <a:spcBef>
          <a:spcPct val="0"/>
        </a:spcBef>
        <a:spcAft>
          <a:spcPct val="0"/>
        </a:spcAft>
        <a:defRPr sz="4400">
          <a:solidFill>
            <a:schemeClr val="tx2"/>
          </a:solidFill>
          <a:latin typeface="Arial" pitchFamily="34" charset="0"/>
        </a:defRPr>
      </a:lvl7pPr>
      <a:lvl8pPr marL="1370542" algn="ctr" rtl="0" fontAlgn="base">
        <a:spcBef>
          <a:spcPct val="0"/>
        </a:spcBef>
        <a:spcAft>
          <a:spcPct val="0"/>
        </a:spcAft>
        <a:defRPr sz="4400">
          <a:solidFill>
            <a:schemeClr val="tx2"/>
          </a:solidFill>
          <a:latin typeface="Arial" pitchFamily="34" charset="0"/>
        </a:defRPr>
      </a:lvl8pPr>
      <a:lvl9pPr marL="1827399" algn="ctr" rtl="0" fontAlgn="base">
        <a:spcBef>
          <a:spcPct val="0"/>
        </a:spcBef>
        <a:spcAft>
          <a:spcPct val="0"/>
        </a:spcAft>
        <a:defRPr sz="4400">
          <a:solidFill>
            <a:schemeClr val="tx2"/>
          </a:solidFill>
          <a:latin typeface="Arial" pitchFamily="34" charset="0"/>
        </a:defRPr>
      </a:lvl9pPr>
    </p:titleStyle>
    <p:bodyStyle>
      <a:lvl1pPr marL="342637" indent="-342637" algn="l" rtl="0" eaLnBrk="0" fontAlgn="base" hangingPunct="0">
        <a:spcBef>
          <a:spcPct val="20000"/>
        </a:spcBef>
        <a:spcAft>
          <a:spcPct val="0"/>
        </a:spcAft>
        <a:buChar char="•"/>
        <a:defRPr sz="3200">
          <a:solidFill>
            <a:schemeClr val="tx1"/>
          </a:solidFill>
          <a:latin typeface="+mn-lt"/>
          <a:ea typeface="+mn-ea"/>
          <a:cs typeface="+mn-cs"/>
        </a:defRPr>
      </a:lvl1pPr>
      <a:lvl2pPr marL="742371" indent="-285530" algn="l" rtl="0" eaLnBrk="0" fontAlgn="base" hangingPunct="0">
        <a:spcBef>
          <a:spcPct val="20000"/>
        </a:spcBef>
        <a:spcAft>
          <a:spcPct val="0"/>
        </a:spcAft>
        <a:buChar char="–"/>
        <a:defRPr sz="2800">
          <a:solidFill>
            <a:schemeClr val="tx1"/>
          </a:solidFill>
          <a:latin typeface="+mn-lt"/>
        </a:defRPr>
      </a:lvl2pPr>
      <a:lvl3pPr marL="1142123" indent="-228423" algn="l" rtl="0" eaLnBrk="0" fontAlgn="base" hangingPunct="0">
        <a:spcBef>
          <a:spcPct val="20000"/>
        </a:spcBef>
        <a:spcAft>
          <a:spcPct val="0"/>
        </a:spcAft>
        <a:buChar char="•"/>
        <a:defRPr sz="2400">
          <a:solidFill>
            <a:schemeClr val="tx1"/>
          </a:solidFill>
          <a:latin typeface="+mn-lt"/>
        </a:defRPr>
      </a:lvl3pPr>
      <a:lvl4pPr marL="1598971" indent="-228423" algn="l" rtl="0" eaLnBrk="0" fontAlgn="base" hangingPunct="0">
        <a:spcBef>
          <a:spcPct val="20000"/>
        </a:spcBef>
        <a:spcAft>
          <a:spcPct val="0"/>
        </a:spcAft>
        <a:buChar char="–"/>
        <a:defRPr sz="2000">
          <a:solidFill>
            <a:schemeClr val="tx1"/>
          </a:solidFill>
          <a:latin typeface="+mn-lt"/>
        </a:defRPr>
      </a:lvl4pPr>
      <a:lvl5pPr marL="2055820" indent="-228423" algn="l" rtl="0" eaLnBrk="0" fontAlgn="base" hangingPunct="0">
        <a:spcBef>
          <a:spcPct val="20000"/>
        </a:spcBef>
        <a:spcAft>
          <a:spcPct val="0"/>
        </a:spcAft>
        <a:buChar char="»"/>
        <a:defRPr sz="2000">
          <a:solidFill>
            <a:schemeClr val="tx1"/>
          </a:solidFill>
          <a:latin typeface="+mn-lt"/>
        </a:defRPr>
      </a:lvl5pPr>
      <a:lvl6pPr marL="2512671" indent="-228423" algn="l" rtl="0" fontAlgn="base">
        <a:spcBef>
          <a:spcPct val="20000"/>
        </a:spcBef>
        <a:spcAft>
          <a:spcPct val="0"/>
        </a:spcAft>
        <a:buChar char="»"/>
        <a:defRPr sz="2000">
          <a:solidFill>
            <a:schemeClr val="tx1"/>
          </a:solidFill>
          <a:latin typeface="+mn-lt"/>
        </a:defRPr>
      </a:lvl6pPr>
      <a:lvl7pPr marL="2969520" indent="-228423" algn="l" rtl="0" fontAlgn="base">
        <a:spcBef>
          <a:spcPct val="20000"/>
        </a:spcBef>
        <a:spcAft>
          <a:spcPct val="0"/>
        </a:spcAft>
        <a:buChar char="»"/>
        <a:defRPr sz="2000">
          <a:solidFill>
            <a:schemeClr val="tx1"/>
          </a:solidFill>
          <a:latin typeface="+mn-lt"/>
        </a:defRPr>
      </a:lvl7pPr>
      <a:lvl8pPr marL="3426372" indent="-228423" algn="l" rtl="0" fontAlgn="base">
        <a:spcBef>
          <a:spcPct val="20000"/>
        </a:spcBef>
        <a:spcAft>
          <a:spcPct val="0"/>
        </a:spcAft>
        <a:buChar char="»"/>
        <a:defRPr sz="2000">
          <a:solidFill>
            <a:schemeClr val="tx1"/>
          </a:solidFill>
          <a:latin typeface="+mn-lt"/>
        </a:defRPr>
      </a:lvl8pPr>
      <a:lvl9pPr marL="3883220" indent="-228423" algn="l" rtl="0" fontAlgn="base">
        <a:spcBef>
          <a:spcPct val="20000"/>
        </a:spcBef>
        <a:spcAft>
          <a:spcPct val="0"/>
        </a:spcAft>
        <a:buChar char="»"/>
        <a:defRPr sz="2000">
          <a:solidFill>
            <a:schemeClr val="tx1"/>
          </a:solidFill>
          <a:latin typeface="+mn-lt"/>
        </a:defRPr>
      </a:lvl9pPr>
    </p:bodyStyle>
    <p:otherStyle>
      <a:defPPr>
        <a:defRPr lang="it-IT"/>
      </a:defPPr>
      <a:lvl1pPr marL="0" algn="l" defTabSz="913700" rtl="0" eaLnBrk="1" latinLnBrk="0" hangingPunct="1">
        <a:defRPr sz="1800" kern="1200">
          <a:solidFill>
            <a:schemeClr val="tx1"/>
          </a:solidFill>
          <a:latin typeface="+mn-lt"/>
          <a:ea typeface="+mn-ea"/>
          <a:cs typeface="+mn-cs"/>
        </a:defRPr>
      </a:lvl1pPr>
      <a:lvl2pPr marL="456847" algn="l" defTabSz="913700" rtl="0" eaLnBrk="1" latinLnBrk="0" hangingPunct="1">
        <a:defRPr sz="1800" kern="1200">
          <a:solidFill>
            <a:schemeClr val="tx1"/>
          </a:solidFill>
          <a:latin typeface="+mn-lt"/>
          <a:ea typeface="+mn-ea"/>
          <a:cs typeface="+mn-cs"/>
        </a:defRPr>
      </a:lvl2pPr>
      <a:lvl3pPr marL="913700" algn="l" defTabSz="913700" rtl="0" eaLnBrk="1" latinLnBrk="0" hangingPunct="1">
        <a:defRPr sz="1800" kern="1200">
          <a:solidFill>
            <a:schemeClr val="tx1"/>
          </a:solidFill>
          <a:latin typeface="+mn-lt"/>
          <a:ea typeface="+mn-ea"/>
          <a:cs typeface="+mn-cs"/>
        </a:defRPr>
      </a:lvl3pPr>
      <a:lvl4pPr marL="1370542" algn="l" defTabSz="913700" rtl="0" eaLnBrk="1" latinLnBrk="0" hangingPunct="1">
        <a:defRPr sz="1800" kern="1200">
          <a:solidFill>
            <a:schemeClr val="tx1"/>
          </a:solidFill>
          <a:latin typeface="+mn-lt"/>
          <a:ea typeface="+mn-ea"/>
          <a:cs typeface="+mn-cs"/>
        </a:defRPr>
      </a:lvl4pPr>
      <a:lvl5pPr marL="1827399" algn="l" defTabSz="913700" rtl="0" eaLnBrk="1" latinLnBrk="0" hangingPunct="1">
        <a:defRPr sz="1800" kern="1200">
          <a:solidFill>
            <a:schemeClr val="tx1"/>
          </a:solidFill>
          <a:latin typeface="+mn-lt"/>
          <a:ea typeface="+mn-ea"/>
          <a:cs typeface="+mn-cs"/>
        </a:defRPr>
      </a:lvl5pPr>
      <a:lvl6pPr marL="2284253" algn="l" defTabSz="913700" rtl="0" eaLnBrk="1" latinLnBrk="0" hangingPunct="1">
        <a:defRPr sz="1800" kern="1200">
          <a:solidFill>
            <a:schemeClr val="tx1"/>
          </a:solidFill>
          <a:latin typeface="+mn-lt"/>
          <a:ea typeface="+mn-ea"/>
          <a:cs typeface="+mn-cs"/>
        </a:defRPr>
      </a:lvl6pPr>
      <a:lvl7pPr marL="2741099" algn="l" defTabSz="913700" rtl="0" eaLnBrk="1" latinLnBrk="0" hangingPunct="1">
        <a:defRPr sz="1800" kern="1200">
          <a:solidFill>
            <a:schemeClr val="tx1"/>
          </a:solidFill>
          <a:latin typeface="+mn-lt"/>
          <a:ea typeface="+mn-ea"/>
          <a:cs typeface="+mn-cs"/>
        </a:defRPr>
      </a:lvl7pPr>
      <a:lvl8pPr marL="3197942" algn="l" defTabSz="913700" rtl="0" eaLnBrk="1" latinLnBrk="0" hangingPunct="1">
        <a:defRPr sz="1800" kern="1200">
          <a:solidFill>
            <a:schemeClr val="tx1"/>
          </a:solidFill>
          <a:latin typeface="+mn-lt"/>
          <a:ea typeface="+mn-ea"/>
          <a:cs typeface="+mn-cs"/>
        </a:defRPr>
      </a:lvl8pPr>
      <a:lvl9pPr marL="3654800" algn="l" defTabSz="9137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8" tIns="45686" rIns="91368" bIns="45686"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8" tIns="45686" rIns="91368" bIns="45686"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26980" name="Rectangle 4"/>
          <p:cNvSpPr>
            <a:spLocks noGrp="1" noChangeArrowheads="1"/>
          </p:cNvSpPr>
          <p:nvPr>
            <p:ph type="dt" sz="half" idx="2"/>
          </p:nvPr>
        </p:nvSpPr>
        <p:spPr bwMode="auto">
          <a:xfrm>
            <a:off x="457200" y="6245226"/>
            <a:ext cx="2133600" cy="476250"/>
          </a:xfrm>
          <a:prstGeom prst="rect">
            <a:avLst/>
          </a:prstGeom>
          <a:noFill/>
          <a:ln w="9525">
            <a:noFill/>
            <a:miter lim="800000"/>
            <a:headEnd/>
            <a:tailEnd/>
          </a:ln>
          <a:effectLst/>
        </p:spPr>
        <p:txBody>
          <a:bodyPr vert="horz" wrap="square" lIns="91368" tIns="45686" rIns="91368" bIns="45686" numCol="1" anchor="t" anchorCtr="0" compatLnSpc="1">
            <a:prstTxWarp prst="textNoShape">
              <a:avLst/>
            </a:prstTxWarp>
          </a:bodyPr>
          <a:lstStyle>
            <a:lvl1pPr>
              <a:defRPr sz="1400"/>
            </a:lvl1pPr>
          </a:lstStyle>
          <a:p>
            <a:pPr defTabSz="913700">
              <a:defRPr/>
            </a:pPr>
            <a:endParaRPr lang="it-IT">
              <a:solidFill>
                <a:srgbClr val="000000"/>
              </a:solidFill>
              <a:latin typeface="Times New Roman" pitchFamily="18" charset="0"/>
              <a:cs typeface="+mn-cs"/>
            </a:endParaRPr>
          </a:p>
        </p:txBody>
      </p:sp>
      <p:sp>
        <p:nvSpPr>
          <p:cNvPr id="126981" name="Rectangle 5"/>
          <p:cNvSpPr>
            <a:spLocks noGrp="1" noChangeArrowheads="1"/>
          </p:cNvSpPr>
          <p:nvPr>
            <p:ph type="ftr" sz="quarter" idx="3"/>
          </p:nvPr>
        </p:nvSpPr>
        <p:spPr bwMode="auto">
          <a:xfrm>
            <a:off x="3124202" y="6245226"/>
            <a:ext cx="2895600" cy="476250"/>
          </a:xfrm>
          <a:prstGeom prst="rect">
            <a:avLst/>
          </a:prstGeom>
          <a:noFill/>
          <a:ln w="9525">
            <a:noFill/>
            <a:miter lim="800000"/>
            <a:headEnd/>
            <a:tailEnd/>
          </a:ln>
          <a:effectLst/>
        </p:spPr>
        <p:txBody>
          <a:bodyPr vert="horz" wrap="square" lIns="91368" tIns="45686" rIns="91368" bIns="45686" numCol="1" anchor="t" anchorCtr="0" compatLnSpc="1">
            <a:prstTxWarp prst="textNoShape">
              <a:avLst/>
            </a:prstTxWarp>
          </a:bodyPr>
          <a:lstStyle>
            <a:lvl1pPr algn="ctr">
              <a:defRPr sz="1400"/>
            </a:lvl1pPr>
          </a:lstStyle>
          <a:p>
            <a:pPr defTabSz="913700">
              <a:defRPr/>
            </a:pPr>
            <a:r>
              <a:rPr lang="it-IT" smtClean="0">
                <a:solidFill>
                  <a:srgbClr val="000000"/>
                </a:solidFill>
                <a:latin typeface="Times New Roman" pitchFamily="18" charset="0"/>
                <a:cs typeface="+mn-cs"/>
              </a:rPr>
              <a:t>Giuseppe Renato Croce</a:t>
            </a:r>
            <a:endParaRPr lang="it-IT">
              <a:solidFill>
                <a:srgbClr val="000000"/>
              </a:solidFill>
              <a:latin typeface="Times New Roman" pitchFamily="18" charset="0"/>
              <a:cs typeface="+mn-cs"/>
            </a:endParaRPr>
          </a:p>
        </p:txBody>
      </p:sp>
      <p:sp>
        <p:nvSpPr>
          <p:cNvPr id="126982"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368" tIns="45686" rIns="91368" bIns="45686" numCol="1" anchor="t" anchorCtr="0" compatLnSpc="1">
            <a:prstTxWarp prst="textNoShape">
              <a:avLst/>
            </a:prstTxWarp>
          </a:bodyPr>
          <a:lstStyle>
            <a:lvl1pPr algn="r">
              <a:defRPr sz="1400"/>
            </a:lvl1pPr>
          </a:lstStyle>
          <a:p>
            <a:pPr defTabSz="913700">
              <a:defRPr/>
            </a:pPr>
            <a:fld id="{4997EE92-1E9D-4074-B46F-0DD1EC90FD41}" type="slidenum">
              <a:rPr lang="it-IT" smtClean="0">
                <a:solidFill>
                  <a:srgbClr val="000000"/>
                </a:solidFill>
                <a:latin typeface="Times New Roman" pitchFamily="18" charset="0"/>
                <a:cs typeface="+mn-cs"/>
              </a:rPr>
              <a:pPr defTabSz="913700">
                <a:defRPr/>
              </a:pPr>
              <a:t>‹N›</a:t>
            </a:fld>
            <a:endParaRPr lang="it-IT">
              <a:solidFill>
                <a:srgbClr val="000000"/>
              </a:solidFill>
              <a:latin typeface="Times New Roman" pitchFamily="18" charset="0"/>
              <a:cs typeface="+mn-cs"/>
            </a:endParaRPr>
          </a:p>
        </p:txBody>
      </p:sp>
    </p:spTree>
    <p:extLst>
      <p:ext uri="{BB962C8B-B14F-4D97-AF65-F5344CB8AC3E}">
        <p14:creationId xmlns:p14="http://schemas.microsoft.com/office/powerpoint/2010/main" xmlns="" val="2555555394"/>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6847" algn="ctr" rtl="0" fontAlgn="base">
        <a:spcBef>
          <a:spcPct val="0"/>
        </a:spcBef>
        <a:spcAft>
          <a:spcPct val="0"/>
        </a:spcAft>
        <a:defRPr sz="4400">
          <a:solidFill>
            <a:schemeClr val="tx2"/>
          </a:solidFill>
          <a:latin typeface="Arial" pitchFamily="34" charset="0"/>
        </a:defRPr>
      </a:lvl6pPr>
      <a:lvl7pPr marL="913700" algn="ctr" rtl="0" fontAlgn="base">
        <a:spcBef>
          <a:spcPct val="0"/>
        </a:spcBef>
        <a:spcAft>
          <a:spcPct val="0"/>
        </a:spcAft>
        <a:defRPr sz="4400">
          <a:solidFill>
            <a:schemeClr val="tx2"/>
          </a:solidFill>
          <a:latin typeface="Arial" pitchFamily="34" charset="0"/>
        </a:defRPr>
      </a:lvl7pPr>
      <a:lvl8pPr marL="1370542" algn="ctr" rtl="0" fontAlgn="base">
        <a:spcBef>
          <a:spcPct val="0"/>
        </a:spcBef>
        <a:spcAft>
          <a:spcPct val="0"/>
        </a:spcAft>
        <a:defRPr sz="4400">
          <a:solidFill>
            <a:schemeClr val="tx2"/>
          </a:solidFill>
          <a:latin typeface="Arial" pitchFamily="34" charset="0"/>
        </a:defRPr>
      </a:lvl8pPr>
      <a:lvl9pPr marL="1827399" algn="ctr" rtl="0" fontAlgn="base">
        <a:spcBef>
          <a:spcPct val="0"/>
        </a:spcBef>
        <a:spcAft>
          <a:spcPct val="0"/>
        </a:spcAft>
        <a:defRPr sz="4400">
          <a:solidFill>
            <a:schemeClr val="tx2"/>
          </a:solidFill>
          <a:latin typeface="Arial" pitchFamily="34" charset="0"/>
        </a:defRPr>
      </a:lvl9pPr>
    </p:titleStyle>
    <p:bodyStyle>
      <a:lvl1pPr marL="342637" indent="-342637" algn="l" rtl="0" eaLnBrk="0" fontAlgn="base" hangingPunct="0">
        <a:spcBef>
          <a:spcPct val="20000"/>
        </a:spcBef>
        <a:spcAft>
          <a:spcPct val="0"/>
        </a:spcAft>
        <a:buChar char="•"/>
        <a:defRPr sz="3200">
          <a:solidFill>
            <a:schemeClr val="tx1"/>
          </a:solidFill>
          <a:latin typeface="+mn-lt"/>
          <a:ea typeface="+mn-ea"/>
          <a:cs typeface="+mn-cs"/>
        </a:defRPr>
      </a:lvl1pPr>
      <a:lvl2pPr marL="742371" indent="-285530" algn="l" rtl="0" eaLnBrk="0" fontAlgn="base" hangingPunct="0">
        <a:spcBef>
          <a:spcPct val="20000"/>
        </a:spcBef>
        <a:spcAft>
          <a:spcPct val="0"/>
        </a:spcAft>
        <a:buChar char="–"/>
        <a:defRPr sz="2800">
          <a:solidFill>
            <a:schemeClr val="tx1"/>
          </a:solidFill>
          <a:latin typeface="+mn-lt"/>
        </a:defRPr>
      </a:lvl2pPr>
      <a:lvl3pPr marL="1142123" indent="-228423" algn="l" rtl="0" eaLnBrk="0" fontAlgn="base" hangingPunct="0">
        <a:spcBef>
          <a:spcPct val="20000"/>
        </a:spcBef>
        <a:spcAft>
          <a:spcPct val="0"/>
        </a:spcAft>
        <a:buChar char="•"/>
        <a:defRPr sz="2400">
          <a:solidFill>
            <a:schemeClr val="tx1"/>
          </a:solidFill>
          <a:latin typeface="+mn-lt"/>
        </a:defRPr>
      </a:lvl3pPr>
      <a:lvl4pPr marL="1598971" indent="-228423" algn="l" rtl="0" eaLnBrk="0" fontAlgn="base" hangingPunct="0">
        <a:spcBef>
          <a:spcPct val="20000"/>
        </a:spcBef>
        <a:spcAft>
          <a:spcPct val="0"/>
        </a:spcAft>
        <a:buChar char="–"/>
        <a:defRPr sz="2000">
          <a:solidFill>
            <a:schemeClr val="tx1"/>
          </a:solidFill>
          <a:latin typeface="+mn-lt"/>
        </a:defRPr>
      </a:lvl4pPr>
      <a:lvl5pPr marL="2055820" indent="-228423" algn="l" rtl="0" eaLnBrk="0" fontAlgn="base" hangingPunct="0">
        <a:spcBef>
          <a:spcPct val="20000"/>
        </a:spcBef>
        <a:spcAft>
          <a:spcPct val="0"/>
        </a:spcAft>
        <a:buChar char="»"/>
        <a:defRPr sz="2000">
          <a:solidFill>
            <a:schemeClr val="tx1"/>
          </a:solidFill>
          <a:latin typeface="+mn-lt"/>
        </a:defRPr>
      </a:lvl5pPr>
      <a:lvl6pPr marL="2512671" indent="-228423" algn="l" rtl="0" fontAlgn="base">
        <a:spcBef>
          <a:spcPct val="20000"/>
        </a:spcBef>
        <a:spcAft>
          <a:spcPct val="0"/>
        </a:spcAft>
        <a:buChar char="»"/>
        <a:defRPr sz="2000">
          <a:solidFill>
            <a:schemeClr val="tx1"/>
          </a:solidFill>
          <a:latin typeface="+mn-lt"/>
        </a:defRPr>
      </a:lvl6pPr>
      <a:lvl7pPr marL="2969520" indent="-228423" algn="l" rtl="0" fontAlgn="base">
        <a:spcBef>
          <a:spcPct val="20000"/>
        </a:spcBef>
        <a:spcAft>
          <a:spcPct val="0"/>
        </a:spcAft>
        <a:buChar char="»"/>
        <a:defRPr sz="2000">
          <a:solidFill>
            <a:schemeClr val="tx1"/>
          </a:solidFill>
          <a:latin typeface="+mn-lt"/>
        </a:defRPr>
      </a:lvl7pPr>
      <a:lvl8pPr marL="3426372" indent="-228423" algn="l" rtl="0" fontAlgn="base">
        <a:spcBef>
          <a:spcPct val="20000"/>
        </a:spcBef>
        <a:spcAft>
          <a:spcPct val="0"/>
        </a:spcAft>
        <a:buChar char="»"/>
        <a:defRPr sz="2000">
          <a:solidFill>
            <a:schemeClr val="tx1"/>
          </a:solidFill>
          <a:latin typeface="+mn-lt"/>
        </a:defRPr>
      </a:lvl8pPr>
      <a:lvl9pPr marL="3883220" indent="-228423" algn="l" rtl="0" fontAlgn="base">
        <a:spcBef>
          <a:spcPct val="20000"/>
        </a:spcBef>
        <a:spcAft>
          <a:spcPct val="0"/>
        </a:spcAft>
        <a:buChar char="»"/>
        <a:defRPr sz="2000">
          <a:solidFill>
            <a:schemeClr val="tx1"/>
          </a:solidFill>
          <a:latin typeface="+mn-lt"/>
        </a:defRPr>
      </a:lvl9pPr>
    </p:bodyStyle>
    <p:otherStyle>
      <a:defPPr>
        <a:defRPr lang="it-IT"/>
      </a:defPPr>
      <a:lvl1pPr marL="0" algn="l" defTabSz="913700" rtl="0" eaLnBrk="1" latinLnBrk="0" hangingPunct="1">
        <a:defRPr sz="1800" kern="1200">
          <a:solidFill>
            <a:schemeClr val="tx1"/>
          </a:solidFill>
          <a:latin typeface="+mn-lt"/>
          <a:ea typeface="+mn-ea"/>
          <a:cs typeface="+mn-cs"/>
        </a:defRPr>
      </a:lvl1pPr>
      <a:lvl2pPr marL="456847" algn="l" defTabSz="913700" rtl="0" eaLnBrk="1" latinLnBrk="0" hangingPunct="1">
        <a:defRPr sz="1800" kern="1200">
          <a:solidFill>
            <a:schemeClr val="tx1"/>
          </a:solidFill>
          <a:latin typeface="+mn-lt"/>
          <a:ea typeface="+mn-ea"/>
          <a:cs typeface="+mn-cs"/>
        </a:defRPr>
      </a:lvl2pPr>
      <a:lvl3pPr marL="913700" algn="l" defTabSz="913700" rtl="0" eaLnBrk="1" latinLnBrk="0" hangingPunct="1">
        <a:defRPr sz="1800" kern="1200">
          <a:solidFill>
            <a:schemeClr val="tx1"/>
          </a:solidFill>
          <a:latin typeface="+mn-lt"/>
          <a:ea typeface="+mn-ea"/>
          <a:cs typeface="+mn-cs"/>
        </a:defRPr>
      </a:lvl3pPr>
      <a:lvl4pPr marL="1370542" algn="l" defTabSz="913700" rtl="0" eaLnBrk="1" latinLnBrk="0" hangingPunct="1">
        <a:defRPr sz="1800" kern="1200">
          <a:solidFill>
            <a:schemeClr val="tx1"/>
          </a:solidFill>
          <a:latin typeface="+mn-lt"/>
          <a:ea typeface="+mn-ea"/>
          <a:cs typeface="+mn-cs"/>
        </a:defRPr>
      </a:lvl4pPr>
      <a:lvl5pPr marL="1827399" algn="l" defTabSz="913700" rtl="0" eaLnBrk="1" latinLnBrk="0" hangingPunct="1">
        <a:defRPr sz="1800" kern="1200">
          <a:solidFill>
            <a:schemeClr val="tx1"/>
          </a:solidFill>
          <a:latin typeface="+mn-lt"/>
          <a:ea typeface="+mn-ea"/>
          <a:cs typeface="+mn-cs"/>
        </a:defRPr>
      </a:lvl5pPr>
      <a:lvl6pPr marL="2284253" algn="l" defTabSz="913700" rtl="0" eaLnBrk="1" latinLnBrk="0" hangingPunct="1">
        <a:defRPr sz="1800" kern="1200">
          <a:solidFill>
            <a:schemeClr val="tx1"/>
          </a:solidFill>
          <a:latin typeface="+mn-lt"/>
          <a:ea typeface="+mn-ea"/>
          <a:cs typeface="+mn-cs"/>
        </a:defRPr>
      </a:lvl6pPr>
      <a:lvl7pPr marL="2741099" algn="l" defTabSz="913700" rtl="0" eaLnBrk="1" latinLnBrk="0" hangingPunct="1">
        <a:defRPr sz="1800" kern="1200">
          <a:solidFill>
            <a:schemeClr val="tx1"/>
          </a:solidFill>
          <a:latin typeface="+mn-lt"/>
          <a:ea typeface="+mn-ea"/>
          <a:cs typeface="+mn-cs"/>
        </a:defRPr>
      </a:lvl7pPr>
      <a:lvl8pPr marL="3197942" algn="l" defTabSz="913700" rtl="0" eaLnBrk="1" latinLnBrk="0" hangingPunct="1">
        <a:defRPr sz="1800" kern="1200">
          <a:solidFill>
            <a:schemeClr val="tx1"/>
          </a:solidFill>
          <a:latin typeface="+mn-lt"/>
          <a:ea typeface="+mn-ea"/>
          <a:cs typeface="+mn-cs"/>
        </a:defRPr>
      </a:lvl8pPr>
      <a:lvl9pPr marL="3654800" algn="l" defTabSz="9137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8" tIns="45686" rIns="91368" bIns="45686"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8" tIns="45686" rIns="91368" bIns="45686"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26980" name="Rectangle 4"/>
          <p:cNvSpPr>
            <a:spLocks noGrp="1" noChangeArrowheads="1"/>
          </p:cNvSpPr>
          <p:nvPr>
            <p:ph type="dt" sz="half" idx="2"/>
          </p:nvPr>
        </p:nvSpPr>
        <p:spPr bwMode="auto">
          <a:xfrm>
            <a:off x="457200" y="6245226"/>
            <a:ext cx="2133600" cy="476250"/>
          </a:xfrm>
          <a:prstGeom prst="rect">
            <a:avLst/>
          </a:prstGeom>
          <a:noFill/>
          <a:ln w="9525">
            <a:noFill/>
            <a:miter lim="800000"/>
            <a:headEnd/>
            <a:tailEnd/>
          </a:ln>
          <a:effectLst/>
        </p:spPr>
        <p:txBody>
          <a:bodyPr vert="horz" wrap="square" lIns="91368" tIns="45686" rIns="91368" bIns="45686" numCol="1" anchor="t" anchorCtr="0" compatLnSpc="1">
            <a:prstTxWarp prst="textNoShape">
              <a:avLst/>
            </a:prstTxWarp>
          </a:bodyPr>
          <a:lstStyle>
            <a:lvl1pPr>
              <a:defRPr sz="1400"/>
            </a:lvl1pPr>
          </a:lstStyle>
          <a:p>
            <a:pPr defTabSz="913700">
              <a:defRPr/>
            </a:pPr>
            <a:endParaRPr lang="it-IT">
              <a:solidFill>
                <a:srgbClr val="000000"/>
              </a:solidFill>
              <a:latin typeface="Times New Roman" pitchFamily="18" charset="0"/>
              <a:cs typeface="+mn-cs"/>
            </a:endParaRPr>
          </a:p>
        </p:txBody>
      </p:sp>
      <p:sp>
        <p:nvSpPr>
          <p:cNvPr id="126981" name="Rectangle 5"/>
          <p:cNvSpPr>
            <a:spLocks noGrp="1" noChangeArrowheads="1"/>
          </p:cNvSpPr>
          <p:nvPr>
            <p:ph type="ftr" sz="quarter" idx="3"/>
          </p:nvPr>
        </p:nvSpPr>
        <p:spPr bwMode="auto">
          <a:xfrm>
            <a:off x="3124202" y="6245226"/>
            <a:ext cx="2895600" cy="476250"/>
          </a:xfrm>
          <a:prstGeom prst="rect">
            <a:avLst/>
          </a:prstGeom>
          <a:noFill/>
          <a:ln w="9525">
            <a:noFill/>
            <a:miter lim="800000"/>
            <a:headEnd/>
            <a:tailEnd/>
          </a:ln>
          <a:effectLst/>
        </p:spPr>
        <p:txBody>
          <a:bodyPr vert="horz" wrap="square" lIns="91368" tIns="45686" rIns="91368" bIns="45686" numCol="1" anchor="t" anchorCtr="0" compatLnSpc="1">
            <a:prstTxWarp prst="textNoShape">
              <a:avLst/>
            </a:prstTxWarp>
          </a:bodyPr>
          <a:lstStyle>
            <a:lvl1pPr algn="ctr">
              <a:defRPr sz="1400"/>
            </a:lvl1pPr>
          </a:lstStyle>
          <a:p>
            <a:pPr defTabSz="913700">
              <a:defRPr/>
            </a:pPr>
            <a:r>
              <a:rPr lang="it-IT" smtClean="0">
                <a:solidFill>
                  <a:srgbClr val="000000"/>
                </a:solidFill>
                <a:latin typeface="Times New Roman" pitchFamily="18" charset="0"/>
                <a:cs typeface="+mn-cs"/>
              </a:rPr>
              <a:t>Giuseppe Renato Croce</a:t>
            </a:r>
            <a:endParaRPr lang="it-IT">
              <a:solidFill>
                <a:srgbClr val="000000"/>
              </a:solidFill>
              <a:latin typeface="Times New Roman" pitchFamily="18" charset="0"/>
              <a:cs typeface="+mn-cs"/>
            </a:endParaRPr>
          </a:p>
        </p:txBody>
      </p:sp>
      <p:sp>
        <p:nvSpPr>
          <p:cNvPr id="126982"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368" tIns="45686" rIns="91368" bIns="45686" numCol="1" anchor="t" anchorCtr="0" compatLnSpc="1">
            <a:prstTxWarp prst="textNoShape">
              <a:avLst/>
            </a:prstTxWarp>
          </a:bodyPr>
          <a:lstStyle>
            <a:lvl1pPr algn="r">
              <a:defRPr sz="1400"/>
            </a:lvl1pPr>
          </a:lstStyle>
          <a:p>
            <a:pPr defTabSz="913700">
              <a:defRPr/>
            </a:pPr>
            <a:fld id="{4997EE92-1E9D-4074-B46F-0DD1EC90FD41}" type="slidenum">
              <a:rPr lang="it-IT" smtClean="0">
                <a:solidFill>
                  <a:srgbClr val="000000"/>
                </a:solidFill>
                <a:latin typeface="Times New Roman" pitchFamily="18" charset="0"/>
                <a:cs typeface="+mn-cs"/>
              </a:rPr>
              <a:pPr defTabSz="913700">
                <a:defRPr/>
              </a:pPr>
              <a:t>‹N›</a:t>
            </a:fld>
            <a:endParaRPr lang="it-IT">
              <a:solidFill>
                <a:srgbClr val="000000"/>
              </a:solidFill>
              <a:latin typeface="Times New Roman" pitchFamily="18" charset="0"/>
              <a:cs typeface="+mn-cs"/>
            </a:endParaRPr>
          </a:p>
        </p:txBody>
      </p:sp>
    </p:spTree>
    <p:extLst>
      <p:ext uri="{BB962C8B-B14F-4D97-AF65-F5344CB8AC3E}">
        <p14:creationId xmlns:p14="http://schemas.microsoft.com/office/powerpoint/2010/main" xmlns="" val="662358766"/>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6847" algn="ctr" rtl="0" fontAlgn="base">
        <a:spcBef>
          <a:spcPct val="0"/>
        </a:spcBef>
        <a:spcAft>
          <a:spcPct val="0"/>
        </a:spcAft>
        <a:defRPr sz="4400">
          <a:solidFill>
            <a:schemeClr val="tx2"/>
          </a:solidFill>
          <a:latin typeface="Arial" pitchFamily="34" charset="0"/>
        </a:defRPr>
      </a:lvl6pPr>
      <a:lvl7pPr marL="913700" algn="ctr" rtl="0" fontAlgn="base">
        <a:spcBef>
          <a:spcPct val="0"/>
        </a:spcBef>
        <a:spcAft>
          <a:spcPct val="0"/>
        </a:spcAft>
        <a:defRPr sz="4400">
          <a:solidFill>
            <a:schemeClr val="tx2"/>
          </a:solidFill>
          <a:latin typeface="Arial" pitchFamily="34" charset="0"/>
        </a:defRPr>
      </a:lvl7pPr>
      <a:lvl8pPr marL="1370542" algn="ctr" rtl="0" fontAlgn="base">
        <a:spcBef>
          <a:spcPct val="0"/>
        </a:spcBef>
        <a:spcAft>
          <a:spcPct val="0"/>
        </a:spcAft>
        <a:defRPr sz="4400">
          <a:solidFill>
            <a:schemeClr val="tx2"/>
          </a:solidFill>
          <a:latin typeface="Arial" pitchFamily="34" charset="0"/>
        </a:defRPr>
      </a:lvl8pPr>
      <a:lvl9pPr marL="1827399" algn="ctr" rtl="0" fontAlgn="base">
        <a:spcBef>
          <a:spcPct val="0"/>
        </a:spcBef>
        <a:spcAft>
          <a:spcPct val="0"/>
        </a:spcAft>
        <a:defRPr sz="4400">
          <a:solidFill>
            <a:schemeClr val="tx2"/>
          </a:solidFill>
          <a:latin typeface="Arial" pitchFamily="34" charset="0"/>
        </a:defRPr>
      </a:lvl9pPr>
    </p:titleStyle>
    <p:bodyStyle>
      <a:lvl1pPr marL="342637" indent="-342637" algn="l" rtl="0" eaLnBrk="0" fontAlgn="base" hangingPunct="0">
        <a:spcBef>
          <a:spcPct val="20000"/>
        </a:spcBef>
        <a:spcAft>
          <a:spcPct val="0"/>
        </a:spcAft>
        <a:buChar char="•"/>
        <a:defRPr sz="3200">
          <a:solidFill>
            <a:schemeClr val="tx1"/>
          </a:solidFill>
          <a:latin typeface="+mn-lt"/>
          <a:ea typeface="+mn-ea"/>
          <a:cs typeface="+mn-cs"/>
        </a:defRPr>
      </a:lvl1pPr>
      <a:lvl2pPr marL="742371" indent="-285530" algn="l" rtl="0" eaLnBrk="0" fontAlgn="base" hangingPunct="0">
        <a:spcBef>
          <a:spcPct val="20000"/>
        </a:spcBef>
        <a:spcAft>
          <a:spcPct val="0"/>
        </a:spcAft>
        <a:buChar char="–"/>
        <a:defRPr sz="2800">
          <a:solidFill>
            <a:schemeClr val="tx1"/>
          </a:solidFill>
          <a:latin typeface="+mn-lt"/>
        </a:defRPr>
      </a:lvl2pPr>
      <a:lvl3pPr marL="1142123" indent="-228423" algn="l" rtl="0" eaLnBrk="0" fontAlgn="base" hangingPunct="0">
        <a:spcBef>
          <a:spcPct val="20000"/>
        </a:spcBef>
        <a:spcAft>
          <a:spcPct val="0"/>
        </a:spcAft>
        <a:buChar char="•"/>
        <a:defRPr sz="2400">
          <a:solidFill>
            <a:schemeClr val="tx1"/>
          </a:solidFill>
          <a:latin typeface="+mn-lt"/>
        </a:defRPr>
      </a:lvl3pPr>
      <a:lvl4pPr marL="1598971" indent="-228423" algn="l" rtl="0" eaLnBrk="0" fontAlgn="base" hangingPunct="0">
        <a:spcBef>
          <a:spcPct val="20000"/>
        </a:spcBef>
        <a:spcAft>
          <a:spcPct val="0"/>
        </a:spcAft>
        <a:buChar char="–"/>
        <a:defRPr sz="2000">
          <a:solidFill>
            <a:schemeClr val="tx1"/>
          </a:solidFill>
          <a:latin typeface="+mn-lt"/>
        </a:defRPr>
      </a:lvl4pPr>
      <a:lvl5pPr marL="2055820" indent="-228423" algn="l" rtl="0" eaLnBrk="0" fontAlgn="base" hangingPunct="0">
        <a:spcBef>
          <a:spcPct val="20000"/>
        </a:spcBef>
        <a:spcAft>
          <a:spcPct val="0"/>
        </a:spcAft>
        <a:buChar char="»"/>
        <a:defRPr sz="2000">
          <a:solidFill>
            <a:schemeClr val="tx1"/>
          </a:solidFill>
          <a:latin typeface="+mn-lt"/>
        </a:defRPr>
      </a:lvl5pPr>
      <a:lvl6pPr marL="2512671" indent="-228423" algn="l" rtl="0" fontAlgn="base">
        <a:spcBef>
          <a:spcPct val="20000"/>
        </a:spcBef>
        <a:spcAft>
          <a:spcPct val="0"/>
        </a:spcAft>
        <a:buChar char="»"/>
        <a:defRPr sz="2000">
          <a:solidFill>
            <a:schemeClr val="tx1"/>
          </a:solidFill>
          <a:latin typeface="+mn-lt"/>
        </a:defRPr>
      </a:lvl6pPr>
      <a:lvl7pPr marL="2969520" indent="-228423" algn="l" rtl="0" fontAlgn="base">
        <a:spcBef>
          <a:spcPct val="20000"/>
        </a:spcBef>
        <a:spcAft>
          <a:spcPct val="0"/>
        </a:spcAft>
        <a:buChar char="»"/>
        <a:defRPr sz="2000">
          <a:solidFill>
            <a:schemeClr val="tx1"/>
          </a:solidFill>
          <a:latin typeface="+mn-lt"/>
        </a:defRPr>
      </a:lvl7pPr>
      <a:lvl8pPr marL="3426372" indent="-228423" algn="l" rtl="0" fontAlgn="base">
        <a:spcBef>
          <a:spcPct val="20000"/>
        </a:spcBef>
        <a:spcAft>
          <a:spcPct val="0"/>
        </a:spcAft>
        <a:buChar char="»"/>
        <a:defRPr sz="2000">
          <a:solidFill>
            <a:schemeClr val="tx1"/>
          </a:solidFill>
          <a:latin typeface="+mn-lt"/>
        </a:defRPr>
      </a:lvl8pPr>
      <a:lvl9pPr marL="3883220" indent="-228423" algn="l" rtl="0" fontAlgn="base">
        <a:spcBef>
          <a:spcPct val="20000"/>
        </a:spcBef>
        <a:spcAft>
          <a:spcPct val="0"/>
        </a:spcAft>
        <a:buChar char="»"/>
        <a:defRPr sz="2000">
          <a:solidFill>
            <a:schemeClr val="tx1"/>
          </a:solidFill>
          <a:latin typeface="+mn-lt"/>
        </a:defRPr>
      </a:lvl9pPr>
    </p:bodyStyle>
    <p:otherStyle>
      <a:defPPr>
        <a:defRPr lang="it-IT"/>
      </a:defPPr>
      <a:lvl1pPr marL="0" algn="l" defTabSz="913700" rtl="0" eaLnBrk="1" latinLnBrk="0" hangingPunct="1">
        <a:defRPr sz="1800" kern="1200">
          <a:solidFill>
            <a:schemeClr val="tx1"/>
          </a:solidFill>
          <a:latin typeface="+mn-lt"/>
          <a:ea typeface="+mn-ea"/>
          <a:cs typeface="+mn-cs"/>
        </a:defRPr>
      </a:lvl1pPr>
      <a:lvl2pPr marL="456847" algn="l" defTabSz="913700" rtl="0" eaLnBrk="1" latinLnBrk="0" hangingPunct="1">
        <a:defRPr sz="1800" kern="1200">
          <a:solidFill>
            <a:schemeClr val="tx1"/>
          </a:solidFill>
          <a:latin typeface="+mn-lt"/>
          <a:ea typeface="+mn-ea"/>
          <a:cs typeface="+mn-cs"/>
        </a:defRPr>
      </a:lvl2pPr>
      <a:lvl3pPr marL="913700" algn="l" defTabSz="913700" rtl="0" eaLnBrk="1" latinLnBrk="0" hangingPunct="1">
        <a:defRPr sz="1800" kern="1200">
          <a:solidFill>
            <a:schemeClr val="tx1"/>
          </a:solidFill>
          <a:latin typeface="+mn-lt"/>
          <a:ea typeface="+mn-ea"/>
          <a:cs typeface="+mn-cs"/>
        </a:defRPr>
      </a:lvl3pPr>
      <a:lvl4pPr marL="1370542" algn="l" defTabSz="913700" rtl="0" eaLnBrk="1" latinLnBrk="0" hangingPunct="1">
        <a:defRPr sz="1800" kern="1200">
          <a:solidFill>
            <a:schemeClr val="tx1"/>
          </a:solidFill>
          <a:latin typeface="+mn-lt"/>
          <a:ea typeface="+mn-ea"/>
          <a:cs typeface="+mn-cs"/>
        </a:defRPr>
      </a:lvl4pPr>
      <a:lvl5pPr marL="1827399" algn="l" defTabSz="913700" rtl="0" eaLnBrk="1" latinLnBrk="0" hangingPunct="1">
        <a:defRPr sz="1800" kern="1200">
          <a:solidFill>
            <a:schemeClr val="tx1"/>
          </a:solidFill>
          <a:latin typeface="+mn-lt"/>
          <a:ea typeface="+mn-ea"/>
          <a:cs typeface="+mn-cs"/>
        </a:defRPr>
      </a:lvl5pPr>
      <a:lvl6pPr marL="2284253" algn="l" defTabSz="913700" rtl="0" eaLnBrk="1" latinLnBrk="0" hangingPunct="1">
        <a:defRPr sz="1800" kern="1200">
          <a:solidFill>
            <a:schemeClr val="tx1"/>
          </a:solidFill>
          <a:latin typeface="+mn-lt"/>
          <a:ea typeface="+mn-ea"/>
          <a:cs typeface="+mn-cs"/>
        </a:defRPr>
      </a:lvl6pPr>
      <a:lvl7pPr marL="2741099" algn="l" defTabSz="913700" rtl="0" eaLnBrk="1" latinLnBrk="0" hangingPunct="1">
        <a:defRPr sz="1800" kern="1200">
          <a:solidFill>
            <a:schemeClr val="tx1"/>
          </a:solidFill>
          <a:latin typeface="+mn-lt"/>
          <a:ea typeface="+mn-ea"/>
          <a:cs typeface="+mn-cs"/>
        </a:defRPr>
      </a:lvl7pPr>
      <a:lvl8pPr marL="3197942" algn="l" defTabSz="913700" rtl="0" eaLnBrk="1" latinLnBrk="0" hangingPunct="1">
        <a:defRPr sz="1800" kern="1200">
          <a:solidFill>
            <a:schemeClr val="tx1"/>
          </a:solidFill>
          <a:latin typeface="+mn-lt"/>
          <a:ea typeface="+mn-ea"/>
          <a:cs typeface="+mn-cs"/>
        </a:defRPr>
      </a:lvl8pPr>
      <a:lvl9pPr marL="3654800" algn="l" defTabSz="9137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8" tIns="45686" rIns="91368" bIns="45686"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8" tIns="45686" rIns="91368" bIns="45686"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26980" name="Rectangle 4"/>
          <p:cNvSpPr>
            <a:spLocks noGrp="1" noChangeArrowheads="1"/>
          </p:cNvSpPr>
          <p:nvPr>
            <p:ph type="dt" sz="half" idx="2"/>
          </p:nvPr>
        </p:nvSpPr>
        <p:spPr bwMode="auto">
          <a:xfrm>
            <a:off x="457200" y="6245226"/>
            <a:ext cx="2133600" cy="476250"/>
          </a:xfrm>
          <a:prstGeom prst="rect">
            <a:avLst/>
          </a:prstGeom>
          <a:noFill/>
          <a:ln w="9525">
            <a:noFill/>
            <a:miter lim="800000"/>
            <a:headEnd/>
            <a:tailEnd/>
          </a:ln>
          <a:effectLst/>
        </p:spPr>
        <p:txBody>
          <a:bodyPr vert="horz" wrap="square" lIns="91368" tIns="45686" rIns="91368" bIns="45686" numCol="1" anchor="t" anchorCtr="0" compatLnSpc="1">
            <a:prstTxWarp prst="textNoShape">
              <a:avLst/>
            </a:prstTxWarp>
          </a:bodyPr>
          <a:lstStyle>
            <a:lvl1pPr>
              <a:defRPr sz="1400"/>
            </a:lvl1pPr>
          </a:lstStyle>
          <a:p>
            <a:pPr defTabSz="913700">
              <a:defRPr/>
            </a:pPr>
            <a:endParaRPr lang="it-IT">
              <a:solidFill>
                <a:srgbClr val="000000"/>
              </a:solidFill>
              <a:latin typeface="Times New Roman" pitchFamily="18" charset="0"/>
              <a:cs typeface="+mn-cs"/>
            </a:endParaRPr>
          </a:p>
        </p:txBody>
      </p:sp>
      <p:sp>
        <p:nvSpPr>
          <p:cNvPr id="126981" name="Rectangle 5"/>
          <p:cNvSpPr>
            <a:spLocks noGrp="1" noChangeArrowheads="1"/>
          </p:cNvSpPr>
          <p:nvPr>
            <p:ph type="ftr" sz="quarter" idx="3"/>
          </p:nvPr>
        </p:nvSpPr>
        <p:spPr bwMode="auto">
          <a:xfrm>
            <a:off x="3124202" y="6245226"/>
            <a:ext cx="2895600" cy="476250"/>
          </a:xfrm>
          <a:prstGeom prst="rect">
            <a:avLst/>
          </a:prstGeom>
          <a:noFill/>
          <a:ln w="9525">
            <a:noFill/>
            <a:miter lim="800000"/>
            <a:headEnd/>
            <a:tailEnd/>
          </a:ln>
          <a:effectLst/>
        </p:spPr>
        <p:txBody>
          <a:bodyPr vert="horz" wrap="square" lIns="91368" tIns="45686" rIns="91368" bIns="45686" numCol="1" anchor="t" anchorCtr="0" compatLnSpc="1">
            <a:prstTxWarp prst="textNoShape">
              <a:avLst/>
            </a:prstTxWarp>
          </a:bodyPr>
          <a:lstStyle>
            <a:lvl1pPr algn="ctr">
              <a:defRPr sz="1400"/>
            </a:lvl1pPr>
          </a:lstStyle>
          <a:p>
            <a:pPr defTabSz="913700">
              <a:defRPr/>
            </a:pPr>
            <a:r>
              <a:rPr lang="it-IT" smtClean="0">
                <a:solidFill>
                  <a:srgbClr val="000000"/>
                </a:solidFill>
                <a:latin typeface="Times New Roman" pitchFamily="18" charset="0"/>
                <a:cs typeface="+mn-cs"/>
              </a:rPr>
              <a:t>Giuseppe Renato Croce</a:t>
            </a:r>
            <a:endParaRPr lang="it-IT">
              <a:solidFill>
                <a:srgbClr val="000000"/>
              </a:solidFill>
              <a:latin typeface="Times New Roman" pitchFamily="18" charset="0"/>
              <a:cs typeface="+mn-cs"/>
            </a:endParaRPr>
          </a:p>
        </p:txBody>
      </p:sp>
      <p:sp>
        <p:nvSpPr>
          <p:cNvPr id="126982"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368" tIns="45686" rIns="91368" bIns="45686" numCol="1" anchor="t" anchorCtr="0" compatLnSpc="1">
            <a:prstTxWarp prst="textNoShape">
              <a:avLst/>
            </a:prstTxWarp>
          </a:bodyPr>
          <a:lstStyle>
            <a:lvl1pPr algn="r">
              <a:defRPr sz="1400"/>
            </a:lvl1pPr>
          </a:lstStyle>
          <a:p>
            <a:pPr defTabSz="913700">
              <a:defRPr/>
            </a:pPr>
            <a:fld id="{4997EE92-1E9D-4074-B46F-0DD1EC90FD41}" type="slidenum">
              <a:rPr lang="it-IT" smtClean="0">
                <a:solidFill>
                  <a:srgbClr val="000000"/>
                </a:solidFill>
                <a:latin typeface="Times New Roman" pitchFamily="18" charset="0"/>
                <a:cs typeface="+mn-cs"/>
              </a:rPr>
              <a:pPr defTabSz="913700">
                <a:defRPr/>
              </a:pPr>
              <a:t>‹N›</a:t>
            </a:fld>
            <a:endParaRPr lang="it-IT">
              <a:solidFill>
                <a:srgbClr val="000000"/>
              </a:solidFill>
              <a:latin typeface="Times New Roman" pitchFamily="18" charset="0"/>
              <a:cs typeface="+mn-cs"/>
            </a:endParaRPr>
          </a:p>
        </p:txBody>
      </p:sp>
    </p:spTree>
    <p:extLst>
      <p:ext uri="{BB962C8B-B14F-4D97-AF65-F5344CB8AC3E}">
        <p14:creationId xmlns:p14="http://schemas.microsoft.com/office/powerpoint/2010/main" xmlns="" val="209173899"/>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6847" algn="ctr" rtl="0" fontAlgn="base">
        <a:spcBef>
          <a:spcPct val="0"/>
        </a:spcBef>
        <a:spcAft>
          <a:spcPct val="0"/>
        </a:spcAft>
        <a:defRPr sz="4400">
          <a:solidFill>
            <a:schemeClr val="tx2"/>
          </a:solidFill>
          <a:latin typeface="Arial" pitchFamily="34" charset="0"/>
        </a:defRPr>
      </a:lvl6pPr>
      <a:lvl7pPr marL="913700" algn="ctr" rtl="0" fontAlgn="base">
        <a:spcBef>
          <a:spcPct val="0"/>
        </a:spcBef>
        <a:spcAft>
          <a:spcPct val="0"/>
        </a:spcAft>
        <a:defRPr sz="4400">
          <a:solidFill>
            <a:schemeClr val="tx2"/>
          </a:solidFill>
          <a:latin typeface="Arial" pitchFamily="34" charset="0"/>
        </a:defRPr>
      </a:lvl7pPr>
      <a:lvl8pPr marL="1370542" algn="ctr" rtl="0" fontAlgn="base">
        <a:spcBef>
          <a:spcPct val="0"/>
        </a:spcBef>
        <a:spcAft>
          <a:spcPct val="0"/>
        </a:spcAft>
        <a:defRPr sz="4400">
          <a:solidFill>
            <a:schemeClr val="tx2"/>
          </a:solidFill>
          <a:latin typeface="Arial" pitchFamily="34" charset="0"/>
        </a:defRPr>
      </a:lvl8pPr>
      <a:lvl9pPr marL="1827399" algn="ctr" rtl="0" fontAlgn="base">
        <a:spcBef>
          <a:spcPct val="0"/>
        </a:spcBef>
        <a:spcAft>
          <a:spcPct val="0"/>
        </a:spcAft>
        <a:defRPr sz="4400">
          <a:solidFill>
            <a:schemeClr val="tx2"/>
          </a:solidFill>
          <a:latin typeface="Arial" pitchFamily="34" charset="0"/>
        </a:defRPr>
      </a:lvl9pPr>
    </p:titleStyle>
    <p:bodyStyle>
      <a:lvl1pPr marL="342637" indent="-342637" algn="l" rtl="0" eaLnBrk="0" fontAlgn="base" hangingPunct="0">
        <a:spcBef>
          <a:spcPct val="20000"/>
        </a:spcBef>
        <a:spcAft>
          <a:spcPct val="0"/>
        </a:spcAft>
        <a:buChar char="•"/>
        <a:defRPr sz="3200">
          <a:solidFill>
            <a:schemeClr val="tx1"/>
          </a:solidFill>
          <a:latin typeface="+mn-lt"/>
          <a:ea typeface="+mn-ea"/>
          <a:cs typeface="+mn-cs"/>
        </a:defRPr>
      </a:lvl1pPr>
      <a:lvl2pPr marL="742371" indent="-285530" algn="l" rtl="0" eaLnBrk="0" fontAlgn="base" hangingPunct="0">
        <a:spcBef>
          <a:spcPct val="20000"/>
        </a:spcBef>
        <a:spcAft>
          <a:spcPct val="0"/>
        </a:spcAft>
        <a:buChar char="–"/>
        <a:defRPr sz="2800">
          <a:solidFill>
            <a:schemeClr val="tx1"/>
          </a:solidFill>
          <a:latin typeface="+mn-lt"/>
        </a:defRPr>
      </a:lvl2pPr>
      <a:lvl3pPr marL="1142123" indent="-228423" algn="l" rtl="0" eaLnBrk="0" fontAlgn="base" hangingPunct="0">
        <a:spcBef>
          <a:spcPct val="20000"/>
        </a:spcBef>
        <a:spcAft>
          <a:spcPct val="0"/>
        </a:spcAft>
        <a:buChar char="•"/>
        <a:defRPr sz="2400">
          <a:solidFill>
            <a:schemeClr val="tx1"/>
          </a:solidFill>
          <a:latin typeface="+mn-lt"/>
        </a:defRPr>
      </a:lvl3pPr>
      <a:lvl4pPr marL="1598971" indent="-228423" algn="l" rtl="0" eaLnBrk="0" fontAlgn="base" hangingPunct="0">
        <a:spcBef>
          <a:spcPct val="20000"/>
        </a:spcBef>
        <a:spcAft>
          <a:spcPct val="0"/>
        </a:spcAft>
        <a:buChar char="–"/>
        <a:defRPr sz="2000">
          <a:solidFill>
            <a:schemeClr val="tx1"/>
          </a:solidFill>
          <a:latin typeface="+mn-lt"/>
        </a:defRPr>
      </a:lvl4pPr>
      <a:lvl5pPr marL="2055820" indent="-228423" algn="l" rtl="0" eaLnBrk="0" fontAlgn="base" hangingPunct="0">
        <a:spcBef>
          <a:spcPct val="20000"/>
        </a:spcBef>
        <a:spcAft>
          <a:spcPct val="0"/>
        </a:spcAft>
        <a:buChar char="»"/>
        <a:defRPr sz="2000">
          <a:solidFill>
            <a:schemeClr val="tx1"/>
          </a:solidFill>
          <a:latin typeface="+mn-lt"/>
        </a:defRPr>
      </a:lvl5pPr>
      <a:lvl6pPr marL="2512671" indent="-228423" algn="l" rtl="0" fontAlgn="base">
        <a:spcBef>
          <a:spcPct val="20000"/>
        </a:spcBef>
        <a:spcAft>
          <a:spcPct val="0"/>
        </a:spcAft>
        <a:buChar char="»"/>
        <a:defRPr sz="2000">
          <a:solidFill>
            <a:schemeClr val="tx1"/>
          </a:solidFill>
          <a:latin typeface="+mn-lt"/>
        </a:defRPr>
      </a:lvl6pPr>
      <a:lvl7pPr marL="2969520" indent="-228423" algn="l" rtl="0" fontAlgn="base">
        <a:spcBef>
          <a:spcPct val="20000"/>
        </a:spcBef>
        <a:spcAft>
          <a:spcPct val="0"/>
        </a:spcAft>
        <a:buChar char="»"/>
        <a:defRPr sz="2000">
          <a:solidFill>
            <a:schemeClr val="tx1"/>
          </a:solidFill>
          <a:latin typeface="+mn-lt"/>
        </a:defRPr>
      </a:lvl7pPr>
      <a:lvl8pPr marL="3426372" indent="-228423" algn="l" rtl="0" fontAlgn="base">
        <a:spcBef>
          <a:spcPct val="20000"/>
        </a:spcBef>
        <a:spcAft>
          <a:spcPct val="0"/>
        </a:spcAft>
        <a:buChar char="»"/>
        <a:defRPr sz="2000">
          <a:solidFill>
            <a:schemeClr val="tx1"/>
          </a:solidFill>
          <a:latin typeface="+mn-lt"/>
        </a:defRPr>
      </a:lvl8pPr>
      <a:lvl9pPr marL="3883220" indent="-228423" algn="l" rtl="0" fontAlgn="base">
        <a:spcBef>
          <a:spcPct val="20000"/>
        </a:spcBef>
        <a:spcAft>
          <a:spcPct val="0"/>
        </a:spcAft>
        <a:buChar char="»"/>
        <a:defRPr sz="2000">
          <a:solidFill>
            <a:schemeClr val="tx1"/>
          </a:solidFill>
          <a:latin typeface="+mn-lt"/>
        </a:defRPr>
      </a:lvl9pPr>
    </p:bodyStyle>
    <p:otherStyle>
      <a:defPPr>
        <a:defRPr lang="it-IT"/>
      </a:defPPr>
      <a:lvl1pPr marL="0" algn="l" defTabSz="913700" rtl="0" eaLnBrk="1" latinLnBrk="0" hangingPunct="1">
        <a:defRPr sz="1800" kern="1200">
          <a:solidFill>
            <a:schemeClr val="tx1"/>
          </a:solidFill>
          <a:latin typeface="+mn-lt"/>
          <a:ea typeface="+mn-ea"/>
          <a:cs typeface="+mn-cs"/>
        </a:defRPr>
      </a:lvl1pPr>
      <a:lvl2pPr marL="456847" algn="l" defTabSz="913700" rtl="0" eaLnBrk="1" latinLnBrk="0" hangingPunct="1">
        <a:defRPr sz="1800" kern="1200">
          <a:solidFill>
            <a:schemeClr val="tx1"/>
          </a:solidFill>
          <a:latin typeface="+mn-lt"/>
          <a:ea typeface="+mn-ea"/>
          <a:cs typeface="+mn-cs"/>
        </a:defRPr>
      </a:lvl2pPr>
      <a:lvl3pPr marL="913700" algn="l" defTabSz="913700" rtl="0" eaLnBrk="1" latinLnBrk="0" hangingPunct="1">
        <a:defRPr sz="1800" kern="1200">
          <a:solidFill>
            <a:schemeClr val="tx1"/>
          </a:solidFill>
          <a:latin typeface="+mn-lt"/>
          <a:ea typeface="+mn-ea"/>
          <a:cs typeface="+mn-cs"/>
        </a:defRPr>
      </a:lvl3pPr>
      <a:lvl4pPr marL="1370542" algn="l" defTabSz="913700" rtl="0" eaLnBrk="1" latinLnBrk="0" hangingPunct="1">
        <a:defRPr sz="1800" kern="1200">
          <a:solidFill>
            <a:schemeClr val="tx1"/>
          </a:solidFill>
          <a:latin typeface="+mn-lt"/>
          <a:ea typeface="+mn-ea"/>
          <a:cs typeface="+mn-cs"/>
        </a:defRPr>
      </a:lvl4pPr>
      <a:lvl5pPr marL="1827399" algn="l" defTabSz="913700" rtl="0" eaLnBrk="1" latinLnBrk="0" hangingPunct="1">
        <a:defRPr sz="1800" kern="1200">
          <a:solidFill>
            <a:schemeClr val="tx1"/>
          </a:solidFill>
          <a:latin typeface="+mn-lt"/>
          <a:ea typeface="+mn-ea"/>
          <a:cs typeface="+mn-cs"/>
        </a:defRPr>
      </a:lvl5pPr>
      <a:lvl6pPr marL="2284253" algn="l" defTabSz="913700" rtl="0" eaLnBrk="1" latinLnBrk="0" hangingPunct="1">
        <a:defRPr sz="1800" kern="1200">
          <a:solidFill>
            <a:schemeClr val="tx1"/>
          </a:solidFill>
          <a:latin typeface="+mn-lt"/>
          <a:ea typeface="+mn-ea"/>
          <a:cs typeface="+mn-cs"/>
        </a:defRPr>
      </a:lvl6pPr>
      <a:lvl7pPr marL="2741099" algn="l" defTabSz="913700" rtl="0" eaLnBrk="1" latinLnBrk="0" hangingPunct="1">
        <a:defRPr sz="1800" kern="1200">
          <a:solidFill>
            <a:schemeClr val="tx1"/>
          </a:solidFill>
          <a:latin typeface="+mn-lt"/>
          <a:ea typeface="+mn-ea"/>
          <a:cs typeface="+mn-cs"/>
        </a:defRPr>
      </a:lvl7pPr>
      <a:lvl8pPr marL="3197942" algn="l" defTabSz="913700" rtl="0" eaLnBrk="1" latinLnBrk="0" hangingPunct="1">
        <a:defRPr sz="1800" kern="1200">
          <a:solidFill>
            <a:schemeClr val="tx1"/>
          </a:solidFill>
          <a:latin typeface="+mn-lt"/>
          <a:ea typeface="+mn-ea"/>
          <a:cs typeface="+mn-cs"/>
        </a:defRPr>
      </a:lvl8pPr>
      <a:lvl9pPr marL="3654800" algn="l" defTabSz="9137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8" tIns="45686" rIns="91368" bIns="45686"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8" tIns="45686" rIns="91368" bIns="45686"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26980" name="Rectangle 4"/>
          <p:cNvSpPr>
            <a:spLocks noGrp="1" noChangeArrowheads="1"/>
          </p:cNvSpPr>
          <p:nvPr>
            <p:ph type="dt" sz="half" idx="2"/>
          </p:nvPr>
        </p:nvSpPr>
        <p:spPr bwMode="auto">
          <a:xfrm>
            <a:off x="457200" y="6245226"/>
            <a:ext cx="2133600" cy="476250"/>
          </a:xfrm>
          <a:prstGeom prst="rect">
            <a:avLst/>
          </a:prstGeom>
          <a:noFill/>
          <a:ln w="9525">
            <a:noFill/>
            <a:miter lim="800000"/>
            <a:headEnd/>
            <a:tailEnd/>
          </a:ln>
          <a:effectLst/>
        </p:spPr>
        <p:txBody>
          <a:bodyPr vert="horz" wrap="square" lIns="91368" tIns="45686" rIns="91368" bIns="45686" numCol="1" anchor="t" anchorCtr="0" compatLnSpc="1">
            <a:prstTxWarp prst="textNoShape">
              <a:avLst/>
            </a:prstTxWarp>
          </a:bodyPr>
          <a:lstStyle>
            <a:lvl1pPr>
              <a:defRPr sz="1400"/>
            </a:lvl1pPr>
          </a:lstStyle>
          <a:p>
            <a:pPr defTabSz="913700">
              <a:defRPr/>
            </a:pPr>
            <a:endParaRPr lang="it-IT">
              <a:solidFill>
                <a:srgbClr val="000000"/>
              </a:solidFill>
              <a:latin typeface="Times New Roman" pitchFamily="18" charset="0"/>
              <a:cs typeface="+mn-cs"/>
            </a:endParaRPr>
          </a:p>
        </p:txBody>
      </p:sp>
      <p:sp>
        <p:nvSpPr>
          <p:cNvPr id="126981" name="Rectangle 5"/>
          <p:cNvSpPr>
            <a:spLocks noGrp="1" noChangeArrowheads="1"/>
          </p:cNvSpPr>
          <p:nvPr>
            <p:ph type="ftr" sz="quarter" idx="3"/>
          </p:nvPr>
        </p:nvSpPr>
        <p:spPr bwMode="auto">
          <a:xfrm>
            <a:off x="3124202" y="6245226"/>
            <a:ext cx="2895600" cy="476250"/>
          </a:xfrm>
          <a:prstGeom prst="rect">
            <a:avLst/>
          </a:prstGeom>
          <a:noFill/>
          <a:ln w="9525">
            <a:noFill/>
            <a:miter lim="800000"/>
            <a:headEnd/>
            <a:tailEnd/>
          </a:ln>
          <a:effectLst/>
        </p:spPr>
        <p:txBody>
          <a:bodyPr vert="horz" wrap="square" lIns="91368" tIns="45686" rIns="91368" bIns="45686" numCol="1" anchor="t" anchorCtr="0" compatLnSpc="1">
            <a:prstTxWarp prst="textNoShape">
              <a:avLst/>
            </a:prstTxWarp>
          </a:bodyPr>
          <a:lstStyle>
            <a:lvl1pPr algn="ctr">
              <a:defRPr sz="1400"/>
            </a:lvl1pPr>
          </a:lstStyle>
          <a:p>
            <a:pPr defTabSz="913700">
              <a:defRPr/>
            </a:pPr>
            <a:r>
              <a:rPr lang="it-IT" smtClean="0">
                <a:solidFill>
                  <a:srgbClr val="000000"/>
                </a:solidFill>
                <a:latin typeface="Times New Roman" pitchFamily="18" charset="0"/>
                <a:cs typeface="+mn-cs"/>
              </a:rPr>
              <a:t>Giuseppe Renato Croce</a:t>
            </a:r>
            <a:endParaRPr lang="it-IT">
              <a:solidFill>
                <a:srgbClr val="000000"/>
              </a:solidFill>
              <a:latin typeface="Times New Roman" pitchFamily="18" charset="0"/>
              <a:cs typeface="+mn-cs"/>
            </a:endParaRPr>
          </a:p>
        </p:txBody>
      </p:sp>
      <p:sp>
        <p:nvSpPr>
          <p:cNvPr id="126982"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368" tIns="45686" rIns="91368" bIns="45686" numCol="1" anchor="t" anchorCtr="0" compatLnSpc="1">
            <a:prstTxWarp prst="textNoShape">
              <a:avLst/>
            </a:prstTxWarp>
          </a:bodyPr>
          <a:lstStyle>
            <a:lvl1pPr algn="r">
              <a:defRPr sz="1400"/>
            </a:lvl1pPr>
          </a:lstStyle>
          <a:p>
            <a:pPr defTabSz="913700">
              <a:defRPr/>
            </a:pPr>
            <a:fld id="{4997EE92-1E9D-4074-B46F-0DD1EC90FD41}" type="slidenum">
              <a:rPr lang="it-IT" smtClean="0">
                <a:solidFill>
                  <a:srgbClr val="000000"/>
                </a:solidFill>
                <a:latin typeface="Times New Roman" pitchFamily="18" charset="0"/>
                <a:cs typeface="+mn-cs"/>
              </a:rPr>
              <a:pPr defTabSz="913700">
                <a:defRPr/>
              </a:pPr>
              <a:t>‹N›</a:t>
            </a:fld>
            <a:endParaRPr lang="it-IT">
              <a:solidFill>
                <a:srgbClr val="000000"/>
              </a:solidFill>
              <a:latin typeface="Times New Roman" pitchFamily="18" charset="0"/>
              <a:cs typeface="+mn-cs"/>
            </a:endParaRPr>
          </a:p>
        </p:txBody>
      </p:sp>
    </p:spTree>
    <p:extLst>
      <p:ext uri="{BB962C8B-B14F-4D97-AF65-F5344CB8AC3E}">
        <p14:creationId xmlns:p14="http://schemas.microsoft.com/office/powerpoint/2010/main" xmlns="" val="950090002"/>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6847" algn="ctr" rtl="0" fontAlgn="base">
        <a:spcBef>
          <a:spcPct val="0"/>
        </a:spcBef>
        <a:spcAft>
          <a:spcPct val="0"/>
        </a:spcAft>
        <a:defRPr sz="4400">
          <a:solidFill>
            <a:schemeClr val="tx2"/>
          </a:solidFill>
          <a:latin typeface="Arial" pitchFamily="34" charset="0"/>
        </a:defRPr>
      </a:lvl6pPr>
      <a:lvl7pPr marL="913700" algn="ctr" rtl="0" fontAlgn="base">
        <a:spcBef>
          <a:spcPct val="0"/>
        </a:spcBef>
        <a:spcAft>
          <a:spcPct val="0"/>
        </a:spcAft>
        <a:defRPr sz="4400">
          <a:solidFill>
            <a:schemeClr val="tx2"/>
          </a:solidFill>
          <a:latin typeface="Arial" pitchFamily="34" charset="0"/>
        </a:defRPr>
      </a:lvl7pPr>
      <a:lvl8pPr marL="1370542" algn="ctr" rtl="0" fontAlgn="base">
        <a:spcBef>
          <a:spcPct val="0"/>
        </a:spcBef>
        <a:spcAft>
          <a:spcPct val="0"/>
        </a:spcAft>
        <a:defRPr sz="4400">
          <a:solidFill>
            <a:schemeClr val="tx2"/>
          </a:solidFill>
          <a:latin typeface="Arial" pitchFamily="34" charset="0"/>
        </a:defRPr>
      </a:lvl8pPr>
      <a:lvl9pPr marL="1827399" algn="ctr" rtl="0" fontAlgn="base">
        <a:spcBef>
          <a:spcPct val="0"/>
        </a:spcBef>
        <a:spcAft>
          <a:spcPct val="0"/>
        </a:spcAft>
        <a:defRPr sz="4400">
          <a:solidFill>
            <a:schemeClr val="tx2"/>
          </a:solidFill>
          <a:latin typeface="Arial" pitchFamily="34" charset="0"/>
        </a:defRPr>
      </a:lvl9pPr>
    </p:titleStyle>
    <p:bodyStyle>
      <a:lvl1pPr marL="342637" indent="-342637" algn="l" rtl="0" eaLnBrk="0" fontAlgn="base" hangingPunct="0">
        <a:spcBef>
          <a:spcPct val="20000"/>
        </a:spcBef>
        <a:spcAft>
          <a:spcPct val="0"/>
        </a:spcAft>
        <a:buChar char="•"/>
        <a:defRPr sz="3200">
          <a:solidFill>
            <a:schemeClr val="tx1"/>
          </a:solidFill>
          <a:latin typeface="+mn-lt"/>
          <a:ea typeface="+mn-ea"/>
          <a:cs typeface="+mn-cs"/>
        </a:defRPr>
      </a:lvl1pPr>
      <a:lvl2pPr marL="742371" indent="-285530" algn="l" rtl="0" eaLnBrk="0" fontAlgn="base" hangingPunct="0">
        <a:spcBef>
          <a:spcPct val="20000"/>
        </a:spcBef>
        <a:spcAft>
          <a:spcPct val="0"/>
        </a:spcAft>
        <a:buChar char="–"/>
        <a:defRPr sz="2800">
          <a:solidFill>
            <a:schemeClr val="tx1"/>
          </a:solidFill>
          <a:latin typeface="+mn-lt"/>
        </a:defRPr>
      </a:lvl2pPr>
      <a:lvl3pPr marL="1142123" indent="-228423" algn="l" rtl="0" eaLnBrk="0" fontAlgn="base" hangingPunct="0">
        <a:spcBef>
          <a:spcPct val="20000"/>
        </a:spcBef>
        <a:spcAft>
          <a:spcPct val="0"/>
        </a:spcAft>
        <a:buChar char="•"/>
        <a:defRPr sz="2400">
          <a:solidFill>
            <a:schemeClr val="tx1"/>
          </a:solidFill>
          <a:latin typeface="+mn-lt"/>
        </a:defRPr>
      </a:lvl3pPr>
      <a:lvl4pPr marL="1598971" indent="-228423" algn="l" rtl="0" eaLnBrk="0" fontAlgn="base" hangingPunct="0">
        <a:spcBef>
          <a:spcPct val="20000"/>
        </a:spcBef>
        <a:spcAft>
          <a:spcPct val="0"/>
        </a:spcAft>
        <a:buChar char="–"/>
        <a:defRPr sz="2000">
          <a:solidFill>
            <a:schemeClr val="tx1"/>
          </a:solidFill>
          <a:latin typeface="+mn-lt"/>
        </a:defRPr>
      </a:lvl4pPr>
      <a:lvl5pPr marL="2055820" indent="-228423" algn="l" rtl="0" eaLnBrk="0" fontAlgn="base" hangingPunct="0">
        <a:spcBef>
          <a:spcPct val="20000"/>
        </a:spcBef>
        <a:spcAft>
          <a:spcPct val="0"/>
        </a:spcAft>
        <a:buChar char="»"/>
        <a:defRPr sz="2000">
          <a:solidFill>
            <a:schemeClr val="tx1"/>
          </a:solidFill>
          <a:latin typeface="+mn-lt"/>
        </a:defRPr>
      </a:lvl5pPr>
      <a:lvl6pPr marL="2512671" indent="-228423" algn="l" rtl="0" fontAlgn="base">
        <a:spcBef>
          <a:spcPct val="20000"/>
        </a:spcBef>
        <a:spcAft>
          <a:spcPct val="0"/>
        </a:spcAft>
        <a:buChar char="»"/>
        <a:defRPr sz="2000">
          <a:solidFill>
            <a:schemeClr val="tx1"/>
          </a:solidFill>
          <a:latin typeface="+mn-lt"/>
        </a:defRPr>
      </a:lvl6pPr>
      <a:lvl7pPr marL="2969520" indent="-228423" algn="l" rtl="0" fontAlgn="base">
        <a:spcBef>
          <a:spcPct val="20000"/>
        </a:spcBef>
        <a:spcAft>
          <a:spcPct val="0"/>
        </a:spcAft>
        <a:buChar char="»"/>
        <a:defRPr sz="2000">
          <a:solidFill>
            <a:schemeClr val="tx1"/>
          </a:solidFill>
          <a:latin typeface="+mn-lt"/>
        </a:defRPr>
      </a:lvl7pPr>
      <a:lvl8pPr marL="3426372" indent="-228423" algn="l" rtl="0" fontAlgn="base">
        <a:spcBef>
          <a:spcPct val="20000"/>
        </a:spcBef>
        <a:spcAft>
          <a:spcPct val="0"/>
        </a:spcAft>
        <a:buChar char="»"/>
        <a:defRPr sz="2000">
          <a:solidFill>
            <a:schemeClr val="tx1"/>
          </a:solidFill>
          <a:latin typeface="+mn-lt"/>
        </a:defRPr>
      </a:lvl8pPr>
      <a:lvl9pPr marL="3883220" indent="-228423" algn="l" rtl="0" fontAlgn="base">
        <a:spcBef>
          <a:spcPct val="20000"/>
        </a:spcBef>
        <a:spcAft>
          <a:spcPct val="0"/>
        </a:spcAft>
        <a:buChar char="»"/>
        <a:defRPr sz="2000">
          <a:solidFill>
            <a:schemeClr val="tx1"/>
          </a:solidFill>
          <a:latin typeface="+mn-lt"/>
        </a:defRPr>
      </a:lvl9pPr>
    </p:bodyStyle>
    <p:otherStyle>
      <a:defPPr>
        <a:defRPr lang="it-IT"/>
      </a:defPPr>
      <a:lvl1pPr marL="0" algn="l" defTabSz="913700" rtl="0" eaLnBrk="1" latinLnBrk="0" hangingPunct="1">
        <a:defRPr sz="1800" kern="1200">
          <a:solidFill>
            <a:schemeClr val="tx1"/>
          </a:solidFill>
          <a:latin typeface="+mn-lt"/>
          <a:ea typeface="+mn-ea"/>
          <a:cs typeface="+mn-cs"/>
        </a:defRPr>
      </a:lvl1pPr>
      <a:lvl2pPr marL="456847" algn="l" defTabSz="913700" rtl="0" eaLnBrk="1" latinLnBrk="0" hangingPunct="1">
        <a:defRPr sz="1800" kern="1200">
          <a:solidFill>
            <a:schemeClr val="tx1"/>
          </a:solidFill>
          <a:latin typeface="+mn-lt"/>
          <a:ea typeface="+mn-ea"/>
          <a:cs typeface="+mn-cs"/>
        </a:defRPr>
      </a:lvl2pPr>
      <a:lvl3pPr marL="913700" algn="l" defTabSz="913700" rtl="0" eaLnBrk="1" latinLnBrk="0" hangingPunct="1">
        <a:defRPr sz="1800" kern="1200">
          <a:solidFill>
            <a:schemeClr val="tx1"/>
          </a:solidFill>
          <a:latin typeface="+mn-lt"/>
          <a:ea typeface="+mn-ea"/>
          <a:cs typeface="+mn-cs"/>
        </a:defRPr>
      </a:lvl3pPr>
      <a:lvl4pPr marL="1370542" algn="l" defTabSz="913700" rtl="0" eaLnBrk="1" latinLnBrk="0" hangingPunct="1">
        <a:defRPr sz="1800" kern="1200">
          <a:solidFill>
            <a:schemeClr val="tx1"/>
          </a:solidFill>
          <a:latin typeface="+mn-lt"/>
          <a:ea typeface="+mn-ea"/>
          <a:cs typeface="+mn-cs"/>
        </a:defRPr>
      </a:lvl4pPr>
      <a:lvl5pPr marL="1827399" algn="l" defTabSz="913700" rtl="0" eaLnBrk="1" latinLnBrk="0" hangingPunct="1">
        <a:defRPr sz="1800" kern="1200">
          <a:solidFill>
            <a:schemeClr val="tx1"/>
          </a:solidFill>
          <a:latin typeface="+mn-lt"/>
          <a:ea typeface="+mn-ea"/>
          <a:cs typeface="+mn-cs"/>
        </a:defRPr>
      </a:lvl5pPr>
      <a:lvl6pPr marL="2284253" algn="l" defTabSz="913700" rtl="0" eaLnBrk="1" latinLnBrk="0" hangingPunct="1">
        <a:defRPr sz="1800" kern="1200">
          <a:solidFill>
            <a:schemeClr val="tx1"/>
          </a:solidFill>
          <a:latin typeface="+mn-lt"/>
          <a:ea typeface="+mn-ea"/>
          <a:cs typeface="+mn-cs"/>
        </a:defRPr>
      </a:lvl6pPr>
      <a:lvl7pPr marL="2741099" algn="l" defTabSz="913700" rtl="0" eaLnBrk="1" latinLnBrk="0" hangingPunct="1">
        <a:defRPr sz="1800" kern="1200">
          <a:solidFill>
            <a:schemeClr val="tx1"/>
          </a:solidFill>
          <a:latin typeface="+mn-lt"/>
          <a:ea typeface="+mn-ea"/>
          <a:cs typeface="+mn-cs"/>
        </a:defRPr>
      </a:lvl7pPr>
      <a:lvl8pPr marL="3197942" algn="l" defTabSz="913700" rtl="0" eaLnBrk="1" latinLnBrk="0" hangingPunct="1">
        <a:defRPr sz="1800" kern="1200">
          <a:solidFill>
            <a:schemeClr val="tx1"/>
          </a:solidFill>
          <a:latin typeface="+mn-lt"/>
          <a:ea typeface="+mn-ea"/>
          <a:cs typeface="+mn-cs"/>
        </a:defRPr>
      </a:lvl8pPr>
      <a:lvl9pPr marL="3654800" algn="l" defTabSz="9137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8" tIns="45686" rIns="91368" bIns="45686"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8" tIns="45686" rIns="91368" bIns="45686"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26980" name="Rectangle 4"/>
          <p:cNvSpPr>
            <a:spLocks noGrp="1" noChangeArrowheads="1"/>
          </p:cNvSpPr>
          <p:nvPr>
            <p:ph type="dt" sz="half" idx="2"/>
          </p:nvPr>
        </p:nvSpPr>
        <p:spPr bwMode="auto">
          <a:xfrm>
            <a:off x="457200" y="6245226"/>
            <a:ext cx="2133600" cy="476250"/>
          </a:xfrm>
          <a:prstGeom prst="rect">
            <a:avLst/>
          </a:prstGeom>
          <a:noFill/>
          <a:ln w="9525">
            <a:noFill/>
            <a:miter lim="800000"/>
            <a:headEnd/>
            <a:tailEnd/>
          </a:ln>
          <a:effectLst/>
        </p:spPr>
        <p:txBody>
          <a:bodyPr vert="horz" wrap="square" lIns="91368" tIns="45686" rIns="91368" bIns="45686" numCol="1" anchor="t" anchorCtr="0" compatLnSpc="1">
            <a:prstTxWarp prst="textNoShape">
              <a:avLst/>
            </a:prstTxWarp>
          </a:bodyPr>
          <a:lstStyle>
            <a:lvl1pPr>
              <a:defRPr sz="1400"/>
            </a:lvl1pPr>
          </a:lstStyle>
          <a:p>
            <a:pPr defTabSz="913700">
              <a:defRPr/>
            </a:pPr>
            <a:endParaRPr lang="it-IT">
              <a:solidFill>
                <a:srgbClr val="000000"/>
              </a:solidFill>
              <a:latin typeface="Times New Roman" pitchFamily="18" charset="0"/>
            </a:endParaRPr>
          </a:p>
        </p:txBody>
      </p:sp>
      <p:sp>
        <p:nvSpPr>
          <p:cNvPr id="126981" name="Rectangle 5"/>
          <p:cNvSpPr>
            <a:spLocks noGrp="1" noChangeArrowheads="1"/>
          </p:cNvSpPr>
          <p:nvPr>
            <p:ph type="ftr" sz="quarter" idx="3"/>
          </p:nvPr>
        </p:nvSpPr>
        <p:spPr bwMode="auto">
          <a:xfrm>
            <a:off x="3124202" y="6245226"/>
            <a:ext cx="2895600" cy="476250"/>
          </a:xfrm>
          <a:prstGeom prst="rect">
            <a:avLst/>
          </a:prstGeom>
          <a:noFill/>
          <a:ln w="9525">
            <a:noFill/>
            <a:miter lim="800000"/>
            <a:headEnd/>
            <a:tailEnd/>
          </a:ln>
          <a:effectLst/>
        </p:spPr>
        <p:txBody>
          <a:bodyPr vert="horz" wrap="square" lIns="91368" tIns="45686" rIns="91368" bIns="45686" numCol="1" anchor="t" anchorCtr="0" compatLnSpc="1">
            <a:prstTxWarp prst="textNoShape">
              <a:avLst/>
            </a:prstTxWarp>
          </a:bodyPr>
          <a:lstStyle>
            <a:lvl1pPr algn="ctr">
              <a:defRPr sz="1400"/>
            </a:lvl1pPr>
          </a:lstStyle>
          <a:p>
            <a:pPr defTabSz="913700">
              <a:defRPr/>
            </a:pPr>
            <a:r>
              <a:rPr lang="it-IT" smtClean="0">
                <a:solidFill>
                  <a:srgbClr val="000000"/>
                </a:solidFill>
                <a:latin typeface="Times New Roman" pitchFamily="18" charset="0"/>
              </a:rPr>
              <a:t>Giuseppe Renato Croce</a:t>
            </a:r>
            <a:endParaRPr lang="it-IT">
              <a:solidFill>
                <a:srgbClr val="000000"/>
              </a:solidFill>
              <a:latin typeface="Times New Roman" pitchFamily="18" charset="0"/>
            </a:endParaRPr>
          </a:p>
        </p:txBody>
      </p:sp>
      <p:sp>
        <p:nvSpPr>
          <p:cNvPr id="126982"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368" tIns="45686" rIns="91368" bIns="45686" numCol="1" anchor="t" anchorCtr="0" compatLnSpc="1">
            <a:prstTxWarp prst="textNoShape">
              <a:avLst/>
            </a:prstTxWarp>
          </a:bodyPr>
          <a:lstStyle>
            <a:lvl1pPr algn="r">
              <a:defRPr sz="1400"/>
            </a:lvl1pPr>
          </a:lstStyle>
          <a:p>
            <a:pPr defTabSz="913700">
              <a:defRPr/>
            </a:pPr>
            <a:fld id="{4997EE92-1E9D-4074-B46F-0DD1EC90FD41}" type="slidenum">
              <a:rPr lang="it-IT" smtClean="0">
                <a:solidFill>
                  <a:srgbClr val="000000"/>
                </a:solidFill>
                <a:latin typeface="Times New Roman" pitchFamily="18" charset="0"/>
              </a:rPr>
              <a:pPr defTabSz="913700">
                <a:defRPr/>
              </a:pPr>
              <a:t>‹N›</a:t>
            </a:fld>
            <a:endParaRPr lang="it-IT">
              <a:solidFill>
                <a:srgbClr val="000000"/>
              </a:solidFill>
              <a:latin typeface="Times New Roman" pitchFamily="18" charset="0"/>
            </a:endParaRPr>
          </a:p>
        </p:txBody>
      </p:sp>
    </p:spTree>
    <p:extLst>
      <p:ext uri="{BB962C8B-B14F-4D97-AF65-F5344CB8AC3E}">
        <p14:creationId xmlns:p14="http://schemas.microsoft.com/office/powerpoint/2010/main" xmlns="" val="211632193"/>
      </p:ext>
    </p:extLst>
  </p:cSld>
  <p:clrMap bg1="lt1" tx1="dk1" bg2="lt2" tx2="dk2" accent1="accent1" accent2="accent2" accent3="accent3" accent4="accent4" accent5="accent5" accent6="accent6" hlink="hlink" folHlink="folHlink"/>
  <p:sldLayoutIdLst>
    <p:sldLayoutId id="2147484531" r:id="rId1"/>
    <p:sldLayoutId id="2147484532" r:id="rId2"/>
    <p:sldLayoutId id="2147484533" r:id="rId3"/>
    <p:sldLayoutId id="2147484534" r:id="rId4"/>
    <p:sldLayoutId id="2147484535" r:id="rId5"/>
    <p:sldLayoutId id="2147484536" r:id="rId6"/>
    <p:sldLayoutId id="2147484537" r:id="rId7"/>
    <p:sldLayoutId id="2147484538" r:id="rId8"/>
    <p:sldLayoutId id="2147484539" r:id="rId9"/>
    <p:sldLayoutId id="2147484540" r:id="rId10"/>
    <p:sldLayoutId id="2147484541"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6847" algn="ctr" rtl="0" fontAlgn="base">
        <a:spcBef>
          <a:spcPct val="0"/>
        </a:spcBef>
        <a:spcAft>
          <a:spcPct val="0"/>
        </a:spcAft>
        <a:defRPr sz="4400">
          <a:solidFill>
            <a:schemeClr val="tx2"/>
          </a:solidFill>
          <a:latin typeface="Arial" pitchFamily="34" charset="0"/>
        </a:defRPr>
      </a:lvl6pPr>
      <a:lvl7pPr marL="913700" algn="ctr" rtl="0" fontAlgn="base">
        <a:spcBef>
          <a:spcPct val="0"/>
        </a:spcBef>
        <a:spcAft>
          <a:spcPct val="0"/>
        </a:spcAft>
        <a:defRPr sz="4400">
          <a:solidFill>
            <a:schemeClr val="tx2"/>
          </a:solidFill>
          <a:latin typeface="Arial" pitchFamily="34" charset="0"/>
        </a:defRPr>
      </a:lvl7pPr>
      <a:lvl8pPr marL="1370542" algn="ctr" rtl="0" fontAlgn="base">
        <a:spcBef>
          <a:spcPct val="0"/>
        </a:spcBef>
        <a:spcAft>
          <a:spcPct val="0"/>
        </a:spcAft>
        <a:defRPr sz="4400">
          <a:solidFill>
            <a:schemeClr val="tx2"/>
          </a:solidFill>
          <a:latin typeface="Arial" pitchFamily="34" charset="0"/>
        </a:defRPr>
      </a:lvl8pPr>
      <a:lvl9pPr marL="1827399" algn="ctr" rtl="0" fontAlgn="base">
        <a:spcBef>
          <a:spcPct val="0"/>
        </a:spcBef>
        <a:spcAft>
          <a:spcPct val="0"/>
        </a:spcAft>
        <a:defRPr sz="4400">
          <a:solidFill>
            <a:schemeClr val="tx2"/>
          </a:solidFill>
          <a:latin typeface="Arial" pitchFamily="34" charset="0"/>
        </a:defRPr>
      </a:lvl9pPr>
    </p:titleStyle>
    <p:bodyStyle>
      <a:lvl1pPr marL="342637" indent="-342637" algn="l" rtl="0" eaLnBrk="0" fontAlgn="base" hangingPunct="0">
        <a:spcBef>
          <a:spcPct val="20000"/>
        </a:spcBef>
        <a:spcAft>
          <a:spcPct val="0"/>
        </a:spcAft>
        <a:buChar char="•"/>
        <a:defRPr sz="3200">
          <a:solidFill>
            <a:schemeClr val="tx1"/>
          </a:solidFill>
          <a:latin typeface="+mn-lt"/>
          <a:ea typeface="+mn-ea"/>
          <a:cs typeface="+mn-cs"/>
        </a:defRPr>
      </a:lvl1pPr>
      <a:lvl2pPr marL="742371" indent="-285530" algn="l" rtl="0" eaLnBrk="0" fontAlgn="base" hangingPunct="0">
        <a:spcBef>
          <a:spcPct val="20000"/>
        </a:spcBef>
        <a:spcAft>
          <a:spcPct val="0"/>
        </a:spcAft>
        <a:buChar char="–"/>
        <a:defRPr sz="2800">
          <a:solidFill>
            <a:schemeClr val="tx1"/>
          </a:solidFill>
          <a:latin typeface="+mn-lt"/>
        </a:defRPr>
      </a:lvl2pPr>
      <a:lvl3pPr marL="1142123" indent="-228423" algn="l" rtl="0" eaLnBrk="0" fontAlgn="base" hangingPunct="0">
        <a:spcBef>
          <a:spcPct val="20000"/>
        </a:spcBef>
        <a:spcAft>
          <a:spcPct val="0"/>
        </a:spcAft>
        <a:buChar char="•"/>
        <a:defRPr sz="2400">
          <a:solidFill>
            <a:schemeClr val="tx1"/>
          </a:solidFill>
          <a:latin typeface="+mn-lt"/>
        </a:defRPr>
      </a:lvl3pPr>
      <a:lvl4pPr marL="1598971" indent="-228423" algn="l" rtl="0" eaLnBrk="0" fontAlgn="base" hangingPunct="0">
        <a:spcBef>
          <a:spcPct val="20000"/>
        </a:spcBef>
        <a:spcAft>
          <a:spcPct val="0"/>
        </a:spcAft>
        <a:buChar char="–"/>
        <a:defRPr sz="2000">
          <a:solidFill>
            <a:schemeClr val="tx1"/>
          </a:solidFill>
          <a:latin typeface="+mn-lt"/>
        </a:defRPr>
      </a:lvl4pPr>
      <a:lvl5pPr marL="2055820" indent="-228423" algn="l" rtl="0" eaLnBrk="0" fontAlgn="base" hangingPunct="0">
        <a:spcBef>
          <a:spcPct val="20000"/>
        </a:spcBef>
        <a:spcAft>
          <a:spcPct val="0"/>
        </a:spcAft>
        <a:buChar char="»"/>
        <a:defRPr sz="2000">
          <a:solidFill>
            <a:schemeClr val="tx1"/>
          </a:solidFill>
          <a:latin typeface="+mn-lt"/>
        </a:defRPr>
      </a:lvl5pPr>
      <a:lvl6pPr marL="2512671" indent="-228423" algn="l" rtl="0" fontAlgn="base">
        <a:spcBef>
          <a:spcPct val="20000"/>
        </a:spcBef>
        <a:spcAft>
          <a:spcPct val="0"/>
        </a:spcAft>
        <a:buChar char="»"/>
        <a:defRPr sz="2000">
          <a:solidFill>
            <a:schemeClr val="tx1"/>
          </a:solidFill>
          <a:latin typeface="+mn-lt"/>
        </a:defRPr>
      </a:lvl6pPr>
      <a:lvl7pPr marL="2969520" indent="-228423" algn="l" rtl="0" fontAlgn="base">
        <a:spcBef>
          <a:spcPct val="20000"/>
        </a:spcBef>
        <a:spcAft>
          <a:spcPct val="0"/>
        </a:spcAft>
        <a:buChar char="»"/>
        <a:defRPr sz="2000">
          <a:solidFill>
            <a:schemeClr val="tx1"/>
          </a:solidFill>
          <a:latin typeface="+mn-lt"/>
        </a:defRPr>
      </a:lvl7pPr>
      <a:lvl8pPr marL="3426372" indent="-228423" algn="l" rtl="0" fontAlgn="base">
        <a:spcBef>
          <a:spcPct val="20000"/>
        </a:spcBef>
        <a:spcAft>
          <a:spcPct val="0"/>
        </a:spcAft>
        <a:buChar char="»"/>
        <a:defRPr sz="2000">
          <a:solidFill>
            <a:schemeClr val="tx1"/>
          </a:solidFill>
          <a:latin typeface="+mn-lt"/>
        </a:defRPr>
      </a:lvl8pPr>
      <a:lvl9pPr marL="3883220" indent="-228423" algn="l" rtl="0" fontAlgn="base">
        <a:spcBef>
          <a:spcPct val="20000"/>
        </a:spcBef>
        <a:spcAft>
          <a:spcPct val="0"/>
        </a:spcAft>
        <a:buChar char="»"/>
        <a:defRPr sz="2000">
          <a:solidFill>
            <a:schemeClr val="tx1"/>
          </a:solidFill>
          <a:latin typeface="+mn-lt"/>
        </a:defRPr>
      </a:lvl9pPr>
    </p:bodyStyle>
    <p:otherStyle>
      <a:defPPr>
        <a:defRPr lang="it-IT"/>
      </a:defPPr>
      <a:lvl1pPr marL="0" algn="l" defTabSz="913700" rtl="0" eaLnBrk="1" latinLnBrk="0" hangingPunct="1">
        <a:defRPr sz="1800" kern="1200">
          <a:solidFill>
            <a:schemeClr val="tx1"/>
          </a:solidFill>
          <a:latin typeface="+mn-lt"/>
          <a:ea typeface="+mn-ea"/>
          <a:cs typeface="+mn-cs"/>
        </a:defRPr>
      </a:lvl1pPr>
      <a:lvl2pPr marL="456847" algn="l" defTabSz="913700" rtl="0" eaLnBrk="1" latinLnBrk="0" hangingPunct="1">
        <a:defRPr sz="1800" kern="1200">
          <a:solidFill>
            <a:schemeClr val="tx1"/>
          </a:solidFill>
          <a:latin typeface="+mn-lt"/>
          <a:ea typeface="+mn-ea"/>
          <a:cs typeface="+mn-cs"/>
        </a:defRPr>
      </a:lvl2pPr>
      <a:lvl3pPr marL="913700" algn="l" defTabSz="913700" rtl="0" eaLnBrk="1" latinLnBrk="0" hangingPunct="1">
        <a:defRPr sz="1800" kern="1200">
          <a:solidFill>
            <a:schemeClr val="tx1"/>
          </a:solidFill>
          <a:latin typeface="+mn-lt"/>
          <a:ea typeface="+mn-ea"/>
          <a:cs typeface="+mn-cs"/>
        </a:defRPr>
      </a:lvl3pPr>
      <a:lvl4pPr marL="1370542" algn="l" defTabSz="913700" rtl="0" eaLnBrk="1" latinLnBrk="0" hangingPunct="1">
        <a:defRPr sz="1800" kern="1200">
          <a:solidFill>
            <a:schemeClr val="tx1"/>
          </a:solidFill>
          <a:latin typeface="+mn-lt"/>
          <a:ea typeface="+mn-ea"/>
          <a:cs typeface="+mn-cs"/>
        </a:defRPr>
      </a:lvl4pPr>
      <a:lvl5pPr marL="1827399" algn="l" defTabSz="913700" rtl="0" eaLnBrk="1" latinLnBrk="0" hangingPunct="1">
        <a:defRPr sz="1800" kern="1200">
          <a:solidFill>
            <a:schemeClr val="tx1"/>
          </a:solidFill>
          <a:latin typeface="+mn-lt"/>
          <a:ea typeface="+mn-ea"/>
          <a:cs typeface="+mn-cs"/>
        </a:defRPr>
      </a:lvl5pPr>
      <a:lvl6pPr marL="2284253" algn="l" defTabSz="913700" rtl="0" eaLnBrk="1" latinLnBrk="0" hangingPunct="1">
        <a:defRPr sz="1800" kern="1200">
          <a:solidFill>
            <a:schemeClr val="tx1"/>
          </a:solidFill>
          <a:latin typeface="+mn-lt"/>
          <a:ea typeface="+mn-ea"/>
          <a:cs typeface="+mn-cs"/>
        </a:defRPr>
      </a:lvl6pPr>
      <a:lvl7pPr marL="2741099" algn="l" defTabSz="913700" rtl="0" eaLnBrk="1" latinLnBrk="0" hangingPunct="1">
        <a:defRPr sz="1800" kern="1200">
          <a:solidFill>
            <a:schemeClr val="tx1"/>
          </a:solidFill>
          <a:latin typeface="+mn-lt"/>
          <a:ea typeface="+mn-ea"/>
          <a:cs typeface="+mn-cs"/>
        </a:defRPr>
      </a:lvl7pPr>
      <a:lvl8pPr marL="3197942" algn="l" defTabSz="913700" rtl="0" eaLnBrk="1" latinLnBrk="0" hangingPunct="1">
        <a:defRPr sz="1800" kern="1200">
          <a:solidFill>
            <a:schemeClr val="tx1"/>
          </a:solidFill>
          <a:latin typeface="+mn-lt"/>
          <a:ea typeface="+mn-ea"/>
          <a:cs typeface="+mn-cs"/>
        </a:defRPr>
      </a:lvl8pPr>
      <a:lvl9pPr marL="3654800" algn="l" defTabSz="9137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8" tIns="45686" rIns="91368" bIns="45686"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8" tIns="45686" rIns="91368" bIns="45686"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26980" name="Rectangle 4"/>
          <p:cNvSpPr>
            <a:spLocks noGrp="1" noChangeArrowheads="1"/>
          </p:cNvSpPr>
          <p:nvPr>
            <p:ph type="dt" sz="half" idx="2"/>
          </p:nvPr>
        </p:nvSpPr>
        <p:spPr bwMode="auto">
          <a:xfrm>
            <a:off x="457200" y="6245226"/>
            <a:ext cx="2133600" cy="476250"/>
          </a:xfrm>
          <a:prstGeom prst="rect">
            <a:avLst/>
          </a:prstGeom>
          <a:noFill/>
          <a:ln w="9525">
            <a:noFill/>
            <a:miter lim="800000"/>
            <a:headEnd/>
            <a:tailEnd/>
          </a:ln>
          <a:effectLst/>
        </p:spPr>
        <p:txBody>
          <a:bodyPr vert="horz" wrap="square" lIns="91368" tIns="45686" rIns="91368" bIns="45686" numCol="1" anchor="t" anchorCtr="0" compatLnSpc="1">
            <a:prstTxWarp prst="textNoShape">
              <a:avLst/>
            </a:prstTxWarp>
          </a:bodyPr>
          <a:lstStyle>
            <a:lvl1pPr>
              <a:defRPr sz="1400"/>
            </a:lvl1pPr>
          </a:lstStyle>
          <a:p>
            <a:pPr defTabSz="913700">
              <a:defRPr/>
            </a:pPr>
            <a:endParaRPr lang="it-IT">
              <a:solidFill>
                <a:srgbClr val="000000"/>
              </a:solidFill>
              <a:latin typeface="Times New Roman" pitchFamily="18" charset="0"/>
            </a:endParaRPr>
          </a:p>
        </p:txBody>
      </p:sp>
      <p:sp>
        <p:nvSpPr>
          <p:cNvPr id="126981" name="Rectangle 5"/>
          <p:cNvSpPr>
            <a:spLocks noGrp="1" noChangeArrowheads="1"/>
          </p:cNvSpPr>
          <p:nvPr>
            <p:ph type="ftr" sz="quarter" idx="3"/>
          </p:nvPr>
        </p:nvSpPr>
        <p:spPr bwMode="auto">
          <a:xfrm>
            <a:off x="3124202" y="6245226"/>
            <a:ext cx="2895600" cy="476250"/>
          </a:xfrm>
          <a:prstGeom prst="rect">
            <a:avLst/>
          </a:prstGeom>
          <a:noFill/>
          <a:ln w="9525">
            <a:noFill/>
            <a:miter lim="800000"/>
            <a:headEnd/>
            <a:tailEnd/>
          </a:ln>
          <a:effectLst/>
        </p:spPr>
        <p:txBody>
          <a:bodyPr vert="horz" wrap="square" lIns="91368" tIns="45686" rIns="91368" bIns="45686" numCol="1" anchor="t" anchorCtr="0" compatLnSpc="1">
            <a:prstTxWarp prst="textNoShape">
              <a:avLst/>
            </a:prstTxWarp>
          </a:bodyPr>
          <a:lstStyle>
            <a:lvl1pPr algn="ctr">
              <a:defRPr sz="1400"/>
            </a:lvl1pPr>
          </a:lstStyle>
          <a:p>
            <a:pPr defTabSz="913700">
              <a:defRPr/>
            </a:pPr>
            <a:r>
              <a:rPr lang="it-IT" smtClean="0">
                <a:solidFill>
                  <a:srgbClr val="000000"/>
                </a:solidFill>
                <a:latin typeface="Times New Roman" pitchFamily="18" charset="0"/>
              </a:rPr>
              <a:t>Giuseppe Renato Croce</a:t>
            </a:r>
            <a:endParaRPr lang="it-IT">
              <a:solidFill>
                <a:srgbClr val="000000"/>
              </a:solidFill>
              <a:latin typeface="Times New Roman" pitchFamily="18" charset="0"/>
            </a:endParaRPr>
          </a:p>
        </p:txBody>
      </p:sp>
      <p:sp>
        <p:nvSpPr>
          <p:cNvPr id="126982"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368" tIns="45686" rIns="91368" bIns="45686" numCol="1" anchor="t" anchorCtr="0" compatLnSpc="1">
            <a:prstTxWarp prst="textNoShape">
              <a:avLst/>
            </a:prstTxWarp>
          </a:bodyPr>
          <a:lstStyle>
            <a:lvl1pPr algn="r">
              <a:defRPr sz="1400"/>
            </a:lvl1pPr>
          </a:lstStyle>
          <a:p>
            <a:pPr defTabSz="913700">
              <a:defRPr/>
            </a:pPr>
            <a:fld id="{4997EE92-1E9D-4074-B46F-0DD1EC90FD41}" type="slidenum">
              <a:rPr lang="it-IT" smtClean="0">
                <a:solidFill>
                  <a:srgbClr val="000000"/>
                </a:solidFill>
                <a:latin typeface="Times New Roman" pitchFamily="18" charset="0"/>
              </a:rPr>
              <a:pPr defTabSz="913700">
                <a:defRPr/>
              </a:pPr>
              <a:t>‹N›</a:t>
            </a:fld>
            <a:endParaRPr lang="it-IT">
              <a:solidFill>
                <a:srgbClr val="000000"/>
              </a:solidFill>
              <a:latin typeface="Times New Roman" pitchFamily="18" charset="0"/>
            </a:endParaRPr>
          </a:p>
        </p:txBody>
      </p:sp>
    </p:spTree>
    <p:extLst>
      <p:ext uri="{BB962C8B-B14F-4D97-AF65-F5344CB8AC3E}">
        <p14:creationId xmlns:p14="http://schemas.microsoft.com/office/powerpoint/2010/main" xmlns="" val="353328874"/>
      </p:ext>
    </p:extLst>
  </p:cSld>
  <p:clrMap bg1="lt1" tx1="dk1" bg2="lt2" tx2="dk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 id="2147484547" r:id="rId5"/>
    <p:sldLayoutId id="2147484548" r:id="rId6"/>
    <p:sldLayoutId id="2147484549" r:id="rId7"/>
    <p:sldLayoutId id="2147484550" r:id="rId8"/>
    <p:sldLayoutId id="2147484551" r:id="rId9"/>
    <p:sldLayoutId id="2147484552" r:id="rId10"/>
    <p:sldLayoutId id="2147484553"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6847" algn="ctr" rtl="0" fontAlgn="base">
        <a:spcBef>
          <a:spcPct val="0"/>
        </a:spcBef>
        <a:spcAft>
          <a:spcPct val="0"/>
        </a:spcAft>
        <a:defRPr sz="4400">
          <a:solidFill>
            <a:schemeClr val="tx2"/>
          </a:solidFill>
          <a:latin typeface="Arial" pitchFamily="34" charset="0"/>
        </a:defRPr>
      </a:lvl6pPr>
      <a:lvl7pPr marL="913700" algn="ctr" rtl="0" fontAlgn="base">
        <a:spcBef>
          <a:spcPct val="0"/>
        </a:spcBef>
        <a:spcAft>
          <a:spcPct val="0"/>
        </a:spcAft>
        <a:defRPr sz="4400">
          <a:solidFill>
            <a:schemeClr val="tx2"/>
          </a:solidFill>
          <a:latin typeface="Arial" pitchFamily="34" charset="0"/>
        </a:defRPr>
      </a:lvl7pPr>
      <a:lvl8pPr marL="1370542" algn="ctr" rtl="0" fontAlgn="base">
        <a:spcBef>
          <a:spcPct val="0"/>
        </a:spcBef>
        <a:spcAft>
          <a:spcPct val="0"/>
        </a:spcAft>
        <a:defRPr sz="4400">
          <a:solidFill>
            <a:schemeClr val="tx2"/>
          </a:solidFill>
          <a:latin typeface="Arial" pitchFamily="34" charset="0"/>
        </a:defRPr>
      </a:lvl8pPr>
      <a:lvl9pPr marL="1827399" algn="ctr" rtl="0" fontAlgn="base">
        <a:spcBef>
          <a:spcPct val="0"/>
        </a:spcBef>
        <a:spcAft>
          <a:spcPct val="0"/>
        </a:spcAft>
        <a:defRPr sz="4400">
          <a:solidFill>
            <a:schemeClr val="tx2"/>
          </a:solidFill>
          <a:latin typeface="Arial" pitchFamily="34" charset="0"/>
        </a:defRPr>
      </a:lvl9pPr>
    </p:titleStyle>
    <p:bodyStyle>
      <a:lvl1pPr marL="342637" indent="-342637" algn="l" rtl="0" eaLnBrk="0" fontAlgn="base" hangingPunct="0">
        <a:spcBef>
          <a:spcPct val="20000"/>
        </a:spcBef>
        <a:spcAft>
          <a:spcPct val="0"/>
        </a:spcAft>
        <a:buChar char="•"/>
        <a:defRPr sz="3200">
          <a:solidFill>
            <a:schemeClr val="tx1"/>
          </a:solidFill>
          <a:latin typeface="+mn-lt"/>
          <a:ea typeface="+mn-ea"/>
          <a:cs typeface="+mn-cs"/>
        </a:defRPr>
      </a:lvl1pPr>
      <a:lvl2pPr marL="742371" indent="-285530" algn="l" rtl="0" eaLnBrk="0" fontAlgn="base" hangingPunct="0">
        <a:spcBef>
          <a:spcPct val="20000"/>
        </a:spcBef>
        <a:spcAft>
          <a:spcPct val="0"/>
        </a:spcAft>
        <a:buChar char="–"/>
        <a:defRPr sz="2800">
          <a:solidFill>
            <a:schemeClr val="tx1"/>
          </a:solidFill>
          <a:latin typeface="+mn-lt"/>
        </a:defRPr>
      </a:lvl2pPr>
      <a:lvl3pPr marL="1142123" indent="-228423" algn="l" rtl="0" eaLnBrk="0" fontAlgn="base" hangingPunct="0">
        <a:spcBef>
          <a:spcPct val="20000"/>
        </a:spcBef>
        <a:spcAft>
          <a:spcPct val="0"/>
        </a:spcAft>
        <a:buChar char="•"/>
        <a:defRPr sz="2400">
          <a:solidFill>
            <a:schemeClr val="tx1"/>
          </a:solidFill>
          <a:latin typeface="+mn-lt"/>
        </a:defRPr>
      </a:lvl3pPr>
      <a:lvl4pPr marL="1598971" indent="-228423" algn="l" rtl="0" eaLnBrk="0" fontAlgn="base" hangingPunct="0">
        <a:spcBef>
          <a:spcPct val="20000"/>
        </a:spcBef>
        <a:spcAft>
          <a:spcPct val="0"/>
        </a:spcAft>
        <a:buChar char="–"/>
        <a:defRPr sz="2000">
          <a:solidFill>
            <a:schemeClr val="tx1"/>
          </a:solidFill>
          <a:latin typeface="+mn-lt"/>
        </a:defRPr>
      </a:lvl4pPr>
      <a:lvl5pPr marL="2055820" indent="-228423" algn="l" rtl="0" eaLnBrk="0" fontAlgn="base" hangingPunct="0">
        <a:spcBef>
          <a:spcPct val="20000"/>
        </a:spcBef>
        <a:spcAft>
          <a:spcPct val="0"/>
        </a:spcAft>
        <a:buChar char="»"/>
        <a:defRPr sz="2000">
          <a:solidFill>
            <a:schemeClr val="tx1"/>
          </a:solidFill>
          <a:latin typeface="+mn-lt"/>
        </a:defRPr>
      </a:lvl5pPr>
      <a:lvl6pPr marL="2512671" indent="-228423" algn="l" rtl="0" fontAlgn="base">
        <a:spcBef>
          <a:spcPct val="20000"/>
        </a:spcBef>
        <a:spcAft>
          <a:spcPct val="0"/>
        </a:spcAft>
        <a:buChar char="»"/>
        <a:defRPr sz="2000">
          <a:solidFill>
            <a:schemeClr val="tx1"/>
          </a:solidFill>
          <a:latin typeface="+mn-lt"/>
        </a:defRPr>
      </a:lvl6pPr>
      <a:lvl7pPr marL="2969520" indent="-228423" algn="l" rtl="0" fontAlgn="base">
        <a:spcBef>
          <a:spcPct val="20000"/>
        </a:spcBef>
        <a:spcAft>
          <a:spcPct val="0"/>
        </a:spcAft>
        <a:buChar char="»"/>
        <a:defRPr sz="2000">
          <a:solidFill>
            <a:schemeClr val="tx1"/>
          </a:solidFill>
          <a:latin typeface="+mn-lt"/>
        </a:defRPr>
      </a:lvl7pPr>
      <a:lvl8pPr marL="3426372" indent="-228423" algn="l" rtl="0" fontAlgn="base">
        <a:spcBef>
          <a:spcPct val="20000"/>
        </a:spcBef>
        <a:spcAft>
          <a:spcPct val="0"/>
        </a:spcAft>
        <a:buChar char="»"/>
        <a:defRPr sz="2000">
          <a:solidFill>
            <a:schemeClr val="tx1"/>
          </a:solidFill>
          <a:latin typeface="+mn-lt"/>
        </a:defRPr>
      </a:lvl8pPr>
      <a:lvl9pPr marL="3883220" indent="-228423" algn="l" rtl="0" fontAlgn="base">
        <a:spcBef>
          <a:spcPct val="20000"/>
        </a:spcBef>
        <a:spcAft>
          <a:spcPct val="0"/>
        </a:spcAft>
        <a:buChar char="»"/>
        <a:defRPr sz="2000">
          <a:solidFill>
            <a:schemeClr val="tx1"/>
          </a:solidFill>
          <a:latin typeface="+mn-lt"/>
        </a:defRPr>
      </a:lvl9pPr>
    </p:bodyStyle>
    <p:otherStyle>
      <a:defPPr>
        <a:defRPr lang="it-IT"/>
      </a:defPPr>
      <a:lvl1pPr marL="0" algn="l" defTabSz="913700" rtl="0" eaLnBrk="1" latinLnBrk="0" hangingPunct="1">
        <a:defRPr sz="1800" kern="1200">
          <a:solidFill>
            <a:schemeClr val="tx1"/>
          </a:solidFill>
          <a:latin typeface="+mn-lt"/>
          <a:ea typeface="+mn-ea"/>
          <a:cs typeface="+mn-cs"/>
        </a:defRPr>
      </a:lvl1pPr>
      <a:lvl2pPr marL="456847" algn="l" defTabSz="913700" rtl="0" eaLnBrk="1" latinLnBrk="0" hangingPunct="1">
        <a:defRPr sz="1800" kern="1200">
          <a:solidFill>
            <a:schemeClr val="tx1"/>
          </a:solidFill>
          <a:latin typeface="+mn-lt"/>
          <a:ea typeface="+mn-ea"/>
          <a:cs typeface="+mn-cs"/>
        </a:defRPr>
      </a:lvl2pPr>
      <a:lvl3pPr marL="913700" algn="l" defTabSz="913700" rtl="0" eaLnBrk="1" latinLnBrk="0" hangingPunct="1">
        <a:defRPr sz="1800" kern="1200">
          <a:solidFill>
            <a:schemeClr val="tx1"/>
          </a:solidFill>
          <a:latin typeface="+mn-lt"/>
          <a:ea typeface="+mn-ea"/>
          <a:cs typeface="+mn-cs"/>
        </a:defRPr>
      </a:lvl3pPr>
      <a:lvl4pPr marL="1370542" algn="l" defTabSz="913700" rtl="0" eaLnBrk="1" latinLnBrk="0" hangingPunct="1">
        <a:defRPr sz="1800" kern="1200">
          <a:solidFill>
            <a:schemeClr val="tx1"/>
          </a:solidFill>
          <a:latin typeface="+mn-lt"/>
          <a:ea typeface="+mn-ea"/>
          <a:cs typeface="+mn-cs"/>
        </a:defRPr>
      </a:lvl4pPr>
      <a:lvl5pPr marL="1827399" algn="l" defTabSz="913700" rtl="0" eaLnBrk="1" latinLnBrk="0" hangingPunct="1">
        <a:defRPr sz="1800" kern="1200">
          <a:solidFill>
            <a:schemeClr val="tx1"/>
          </a:solidFill>
          <a:latin typeface="+mn-lt"/>
          <a:ea typeface="+mn-ea"/>
          <a:cs typeface="+mn-cs"/>
        </a:defRPr>
      </a:lvl5pPr>
      <a:lvl6pPr marL="2284253" algn="l" defTabSz="913700" rtl="0" eaLnBrk="1" latinLnBrk="0" hangingPunct="1">
        <a:defRPr sz="1800" kern="1200">
          <a:solidFill>
            <a:schemeClr val="tx1"/>
          </a:solidFill>
          <a:latin typeface="+mn-lt"/>
          <a:ea typeface="+mn-ea"/>
          <a:cs typeface="+mn-cs"/>
        </a:defRPr>
      </a:lvl6pPr>
      <a:lvl7pPr marL="2741099" algn="l" defTabSz="913700" rtl="0" eaLnBrk="1" latinLnBrk="0" hangingPunct="1">
        <a:defRPr sz="1800" kern="1200">
          <a:solidFill>
            <a:schemeClr val="tx1"/>
          </a:solidFill>
          <a:latin typeface="+mn-lt"/>
          <a:ea typeface="+mn-ea"/>
          <a:cs typeface="+mn-cs"/>
        </a:defRPr>
      </a:lvl7pPr>
      <a:lvl8pPr marL="3197942" algn="l" defTabSz="913700" rtl="0" eaLnBrk="1" latinLnBrk="0" hangingPunct="1">
        <a:defRPr sz="1800" kern="1200">
          <a:solidFill>
            <a:schemeClr val="tx1"/>
          </a:solidFill>
          <a:latin typeface="+mn-lt"/>
          <a:ea typeface="+mn-ea"/>
          <a:cs typeface="+mn-cs"/>
        </a:defRPr>
      </a:lvl8pPr>
      <a:lvl9pPr marL="3654800" algn="l" defTabSz="9137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Segnaposto testo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24" name="Segnaposto data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rgbClr val="FEFAC9"/>
                </a:solidFill>
                <a:latin typeface="Arial"/>
                <a:cs typeface="+mn-cs"/>
              </a:defRPr>
            </a:lvl1pPr>
          </a:lstStyle>
          <a:p>
            <a:pPr defTabSz="914400">
              <a:defRPr/>
            </a:pPr>
            <a:endParaRPr lang="it-IT"/>
          </a:p>
        </p:txBody>
      </p:sp>
      <p:sp>
        <p:nvSpPr>
          <p:cNvPr id="10" name="Segnaposto piè di pagina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rgbClr val="FEFAC9"/>
                </a:solidFill>
                <a:latin typeface="Arial"/>
                <a:cs typeface="+mn-cs"/>
              </a:defRPr>
            </a:lvl1pPr>
          </a:lstStyle>
          <a:p>
            <a:pPr defTabSz="914400">
              <a:defRPr/>
            </a:pPr>
            <a:r>
              <a:rPr lang="it-IT"/>
              <a:t>Prof.Cons.Giuseppe Croce</a:t>
            </a:r>
          </a:p>
        </p:txBody>
      </p:sp>
      <p:sp>
        <p:nvSpPr>
          <p:cNvPr id="22" name="Segnaposto numero diapositiva 21"/>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eaLnBrk="1" hangingPunct="1">
              <a:defRPr sz="1600">
                <a:solidFill>
                  <a:srgbClr val="FEFAC9"/>
                </a:solidFill>
              </a:defRPr>
            </a:lvl1pPr>
          </a:lstStyle>
          <a:p>
            <a:pPr defTabSz="914400"/>
            <a:fld id="{822D06DD-5E0A-475E-94B1-31E2CE8CACCC}" type="slidenum">
              <a:rPr lang="it-IT" altLang="it-IT" smtClean="0"/>
              <a:pPr defTabSz="914400"/>
              <a:t>‹N›</a:t>
            </a:fld>
            <a:endParaRPr lang="it-IT" altLang="it-IT" smtClean="0"/>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it-IT" smtClean="0"/>
              <a:t>Fare clic per modificare lo stile del titolo</a:t>
            </a:r>
            <a:endParaRPr lang="en-US"/>
          </a:p>
        </p:txBody>
      </p:sp>
    </p:spTree>
    <p:extLst>
      <p:ext uri="{BB962C8B-B14F-4D97-AF65-F5344CB8AC3E}">
        <p14:creationId xmlns:p14="http://schemas.microsoft.com/office/powerpoint/2010/main" xmlns="" val="4216672263"/>
      </p:ext>
    </p:extLst>
  </p:cSld>
  <p:clrMap bg1="dk1" tx1="lt1" bg2="dk2" tx2="lt2" accent1="accent1" accent2="accent2" accent3="accent3" accent4="accent4" accent5="accent5" accent6="accent6" hlink="hlink" folHlink="folHlink"/>
  <p:sldLayoutIdLst>
    <p:sldLayoutId id="2147484556" r:id="rId1"/>
    <p:sldLayoutId id="2147484557" r:id="rId2"/>
    <p:sldLayoutId id="2147484558" r:id="rId3"/>
    <p:sldLayoutId id="2147484559" r:id="rId4"/>
    <p:sldLayoutId id="2147484560" r:id="rId5"/>
    <p:sldLayoutId id="2147484561" r:id="rId6"/>
    <p:sldLayoutId id="2147484562" r:id="rId7"/>
    <p:sldLayoutId id="2147484563" r:id="rId8"/>
    <p:sldLayoutId id="2147484564" r:id="rId9"/>
    <p:sldLayoutId id="2147484565" r:id="rId10"/>
    <p:sldLayoutId id="2147484566" r:id="rId11"/>
  </p:sldLayoutIdLst>
  <p:hf hdr="0" dt="0"/>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Arial Black" pitchFamily="34" charset="0"/>
        </a:defRPr>
      </a:lvl2pPr>
      <a:lvl3pPr algn="l" rtl="0" eaLnBrk="0" fontAlgn="base" hangingPunct="0">
        <a:spcBef>
          <a:spcPct val="0"/>
        </a:spcBef>
        <a:spcAft>
          <a:spcPct val="0"/>
        </a:spcAft>
        <a:defRPr sz="4200">
          <a:solidFill>
            <a:srgbClr val="F9F9F9"/>
          </a:solidFill>
          <a:latin typeface="Arial Black" pitchFamily="34" charset="0"/>
        </a:defRPr>
      </a:lvl3pPr>
      <a:lvl4pPr algn="l" rtl="0" eaLnBrk="0" fontAlgn="base" hangingPunct="0">
        <a:spcBef>
          <a:spcPct val="0"/>
        </a:spcBef>
        <a:spcAft>
          <a:spcPct val="0"/>
        </a:spcAft>
        <a:defRPr sz="4200">
          <a:solidFill>
            <a:srgbClr val="F9F9F9"/>
          </a:solidFill>
          <a:latin typeface="Arial Black" pitchFamily="34" charset="0"/>
        </a:defRPr>
      </a:lvl4pPr>
      <a:lvl5pPr algn="l" rtl="0" eaLnBrk="0" fontAlgn="base" hangingPunct="0">
        <a:spcBef>
          <a:spcPct val="0"/>
        </a:spcBef>
        <a:spcAft>
          <a:spcPct val="0"/>
        </a:spcAft>
        <a:defRPr sz="4200">
          <a:solidFill>
            <a:srgbClr val="F9F9F9"/>
          </a:solidFill>
          <a:latin typeface="Arial Black" pitchFamily="34" charset="0"/>
        </a:defRPr>
      </a:lvl5pPr>
      <a:lvl6pPr marL="457200" algn="l" rtl="0" fontAlgn="base">
        <a:spcBef>
          <a:spcPct val="0"/>
        </a:spcBef>
        <a:spcAft>
          <a:spcPct val="0"/>
        </a:spcAft>
        <a:defRPr sz="4200">
          <a:solidFill>
            <a:srgbClr val="F9F9F9"/>
          </a:solidFill>
          <a:latin typeface="Arial Black" pitchFamily="34" charset="0"/>
        </a:defRPr>
      </a:lvl6pPr>
      <a:lvl7pPr marL="914400" algn="l" rtl="0" fontAlgn="base">
        <a:spcBef>
          <a:spcPct val="0"/>
        </a:spcBef>
        <a:spcAft>
          <a:spcPct val="0"/>
        </a:spcAft>
        <a:defRPr sz="4200">
          <a:solidFill>
            <a:srgbClr val="F9F9F9"/>
          </a:solidFill>
          <a:latin typeface="Arial Black" pitchFamily="34" charset="0"/>
        </a:defRPr>
      </a:lvl7pPr>
      <a:lvl8pPr marL="1371600" algn="l" rtl="0" fontAlgn="base">
        <a:spcBef>
          <a:spcPct val="0"/>
        </a:spcBef>
        <a:spcAft>
          <a:spcPct val="0"/>
        </a:spcAft>
        <a:defRPr sz="4200">
          <a:solidFill>
            <a:srgbClr val="F9F9F9"/>
          </a:solidFill>
          <a:latin typeface="Arial Black" pitchFamily="34" charset="0"/>
        </a:defRPr>
      </a:lvl8pPr>
      <a:lvl9pPr marL="1828800" algn="l" rtl="0" fontAlgn="base">
        <a:spcBef>
          <a:spcPct val="0"/>
        </a:spcBef>
        <a:spcAft>
          <a:spcPct val="0"/>
        </a:spcAft>
        <a:defRPr sz="4200">
          <a:solidFill>
            <a:srgbClr val="F9F9F9"/>
          </a:solidFill>
          <a:latin typeface="Arial Black" pitchFamily="34"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146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solidFill>
                  <a:srgbClr val="FFFFFF"/>
                </a:solidFill>
                <a:cs typeface="+mn-cs"/>
              </a:defRPr>
            </a:lvl1pPr>
          </a:lstStyle>
          <a:p>
            <a:pPr defTabSz="914400">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mn-cs"/>
              </a:defRPr>
            </a:lvl1pPr>
          </a:lstStyle>
          <a:p>
            <a:pPr defTabSz="914400">
              <a:defRPr/>
            </a:pPr>
            <a:r>
              <a:rPr lang="it-IT"/>
              <a:t>Prof.Cons.Giuseppe Croce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defTabSz="914400"/>
            <a:fld id="{4BEFBDB2-4FA4-49B3-B879-2A3A926B68F3}" type="slidenum">
              <a:rPr lang="it-IT" altLang="it-IT" smtClean="0"/>
              <a:pPr defTabSz="914400"/>
              <a:t>‹N›</a:t>
            </a:fld>
            <a:endParaRPr lang="it-IT" altLang="it-IT" smtClean="0"/>
          </a:p>
        </p:txBody>
      </p:sp>
    </p:spTree>
    <p:extLst>
      <p:ext uri="{BB962C8B-B14F-4D97-AF65-F5344CB8AC3E}">
        <p14:creationId xmlns:p14="http://schemas.microsoft.com/office/powerpoint/2010/main" xmlns="" val="1578510038"/>
      </p:ext>
    </p:extLst>
  </p:cSld>
  <p:clrMap bg1="dk2" tx1="lt1" bg2="dk1" tx2="lt2" accent1="accent1" accent2="accent2" accent3="accent3" accent4="accent4" accent5="accent5" accent6="accent6" hlink="hlink" folHlink="folHlink"/>
  <p:sldLayoutIdLst>
    <p:sldLayoutId id="2147484568" r:id="rId1"/>
    <p:sldLayoutId id="2147484569" r:id="rId2"/>
    <p:sldLayoutId id="2147484570" r:id="rId3"/>
    <p:sldLayoutId id="2147484571" r:id="rId4"/>
    <p:sldLayoutId id="2147484572" r:id="rId5"/>
    <p:sldLayoutId id="2147484573" r:id="rId6"/>
    <p:sldLayoutId id="2147484574" r:id="rId7"/>
    <p:sldLayoutId id="2147484575" r:id="rId8"/>
    <p:sldLayoutId id="2147484576" r:id="rId9"/>
    <p:sldLayoutId id="2147484577" r:id="rId10"/>
    <p:sldLayoutId id="2147484578" r:id="rId11"/>
    <p:sldLayoutId id="2147484579" r:id="rId12"/>
    <p:sldLayoutId id="2147484580"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400">
                <a:cs typeface="+mn-cs"/>
              </a:defRPr>
            </a:lvl1pPr>
          </a:lstStyle>
          <a:p>
            <a:pPr defTabSz="914400">
              <a:defRPr/>
            </a:pPr>
            <a:endParaRPr lang="it-IT">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defTabSz="914400">
              <a:defRPr/>
            </a:pPr>
            <a:r>
              <a:rPr lang="it-IT">
                <a:solidFill>
                  <a:srgbClr val="FFFFFF"/>
                </a:solidFill>
              </a:rPr>
              <a:t>Prof.Cons.Giuseppe Croce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a:fld id="{1D66361B-F944-4F01-8151-D1A142983D9F}" type="slidenum">
              <a:rPr lang="it-IT" altLang="it-IT" smtClean="0">
                <a:solidFill>
                  <a:srgbClr val="FFFFFF"/>
                </a:solidFill>
              </a:rPr>
              <a:pPr defTabSz="914400"/>
              <a:t>‹N›</a:t>
            </a:fld>
            <a:endParaRPr lang="it-IT" altLang="it-IT" smtClean="0">
              <a:solidFill>
                <a:srgbClr val="FFFFFF"/>
              </a:solidFill>
            </a:endParaRPr>
          </a:p>
        </p:txBody>
      </p:sp>
    </p:spTree>
    <p:extLst>
      <p:ext uri="{BB962C8B-B14F-4D97-AF65-F5344CB8AC3E}">
        <p14:creationId xmlns:p14="http://schemas.microsoft.com/office/powerpoint/2010/main" xmlns="" val="389438398"/>
      </p:ext>
    </p:extLst>
  </p:cSld>
  <p:clrMap bg1="dk2" tx1="lt1" bg2="dk1" tx2="lt2" accent1="accent1" accent2="accent2" accent3="accent3" accent4="accent4" accent5="accent5" accent6="accent6" hlink="hlink" folHlink="folHlink"/>
  <p:sldLayoutIdLst>
    <p:sldLayoutId id="2147484582" r:id="rId1"/>
    <p:sldLayoutId id="2147484583" r:id="rId2"/>
    <p:sldLayoutId id="2147484584" r:id="rId3"/>
    <p:sldLayoutId id="2147484585" r:id="rId4"/>
    <p:sldLayoutId id="2147484586" r:id="rId5"/>
    <p:sldLayoutId id="2147484587" r:id="rId6"/>
    <p:sldLayoutId id="2147484588" r:id="rId7"/>
    <p:sldLayoutId id="2147484589" r:id="rId8"/>
    <p:sldLayoutId id="2147484590" r:id="rId9"/>
    <p:sldLayoutId id="2147484591" r:id="rId10"/>
    <p:sldLayoutId id="2147484592" r:id="rId11"/>
    <p:sldLayoutId id="2147484593" r:id="rId12"/>
    <p:sldLayoutId id="2147484594"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Impact" pitchFamily="34" charset="0"/>
        </a:defRPr>
      </a:lvl2pPr>
      <a:lvl3pPr algn="ctr" rtl="0" eaLnBrk="0" fontAlgn="base" hangingPunct="0">
        <a:spcBef>
          <a:spcPct val="0"/>
        </a:spcBef>
        <a:spcAft>
          <a:spcPct val="0"/>
        </a:spcAft>
        <a:defRPr sz="4400">
          <a:solidFill>
            <a:schemeClr val="tx2"/>
          </a:solidFill>
          <a:latin typeface="Impact" pitchFamily="34" charset="0"/>
        </a:defRPr>
      </a:lvl3pPr>
      <a:lvl4pPr algn="ctr" rtl="0" eaLnBrk="0" fontAlgn="base" hangingPunct="0">
        <a:spcBef>
          <a:spcPct val="0"/>
        </a:spcBef>
        <a:spcAft>
          <a:spcPct val="0"/>
        </a:spcAft>
        <a:defRPr sz="4400">
          <a:solidFill>
            <a:schemeClr val="tx2"/>
          </a:solidFill>
          <a:latin typeface="Impact" pitchFamily="34" charset="0"/>
        </a:defRPr>
      </a:lvl4pPr>
      <a:lvl5pPr algn="ctr" rtl="0" eaLnBrk="0" fontAlgn="base" hangingPunct="0">
        <a:spcBef>
          <a:spcPct val="0"/>
        </a:spcBef>
        <a:spcAft>
          <a:spcPct val="0"/>
        </a:spcAft>
        <a:defRPr sz="4400">
          <a:solidFill>
            <a:schemeClr val="tx2"/>
          </a:solidFill>
          <a:latin typeface="Impact"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pic>
        <p:nvPicPr>
          <p:cNvPr id="2050" name="Immagine 6" descr="testata_presentazione.jpg"/>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0" y="14288"/>
            <a:ext cx="91440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0" r:id="rId1"/>
    <p:sldLayoutId id="2147483844" r:id="rId2"/>
    <p:sldLayoutId id="2147484554" r:id="rId3"/>
  </p:sldLayoutIdLst>
  <p:hf hdr="0" dt="0"/>
  <p:txStyles>
    <p:titleStyle>
      <a:lvl1pPr algn="ctr" defTabSz="456847" rtl="0" eaLnBrk="0" fontAlgn="base" hangingPunct="0">
        <a:spcBef>
          <a:spcPct val="0"/>
        </a:spcBef>
        <a:spcAft>
          <a:spcPct val="0"/>
        </a:spcAft>
        <a:defRPr sz="4400" kern="1200">
          <a:solidFill>
            <a:schemeClr val="tx1"/>
          </a:solidFill>
          <a:latin typeface="+mj-lt"/>
          <a:ea typeface="+mj-ea"/>
          <a:cs typeface="+mj-cs"/>
        </a:defRPr>
      </a:lvl1pPr>
      <a:lvl2pPr algn="ctr" defTabSz="456847" rtl="0" eaLnBrk="0" fontAlgn="base" hangingPunct="0">
        <a:spcBef>
          <a:spcPct val="0"/>
        </a:spcBef>
        <a:spcAft>
          <a:spcPct val="0"/>
        </a:spcAft>
        <a:defRPr sz="4400">
          <a:solidFill>
            <a:schemeClr val="tx1"/>
          </a:solidFill>
          <a:latin typeface="Calibri" pitchFamily="34" charset="0"/>
        </a:defRPr>
      </a:lvl2pPr>
      <a:lvl3pPr algn="ctr" defTabSz="456847" rtl="0" eaLnBrk="0" fontAlgn="base" hangingPunct="0">
        <a:spcBef>
          <a:spcPct val="0"/>
        </a:spcBef>
        <a:spcAft>
          <a:spcPct val="0"/>
        </a:spcAft>
        <a:defRPr sz="4400">
          <a:solidFill>
            <a:schemeClr val="tx1"/>
          </a:solidFill>
          <a:latin typeface="Calibri" pitchFamily="34" charset="0"/>
        </a:defRPr>
      </a:lvl3pPr>
      <a:lvl4pPr algn="ctr" defTabSz="456847" rtl="0" eaLnBrk="0" fontAlgn="base" hangingPunct="0">
        <a:spcBef>
          <a:spcPct val="0"/>
        </a:spcBef>
        <a:spcAft>
          <a:spcPct val="0"/>
        </a:spcAft>
        <a:defRPr sz="4400">
          <a:solidFill>
            <a:schemeClr val="tx1"/>
          </a:solidFill>
          <a:latin typeface="Calibri" pitchFamily="34" charset="0"/>
        </a:defRPr>
      </a:lvl4pPr>
      <a:lvl5pPr algn="ctr" defTabSz="456847" rtl="0" eaLnBrk="0" fontAlgn="base" hangingPunct="0">
        <a:spcBef>
          <a:spcPct val="0"/>
        </a:spcBef>
        <a:spcAft>
          <a:spcPct val="0"/>
        </a:spcAft>
        <a:defRPr sz="4400">
          <a:solidFill>
            <a:schemeClr val="tx1"/>
          </a:solidFill>
          <a:latin typeface="Calibri" pitchFamily="34" charset="0"/>
        </a:defRPr>
      </a:lvl5pPr>
      <a:lvl6pPr marL="456847" algn="ctr" defTabSz="456847" rtl="0" fontAlgn="base">
        <a:spcBef>
          <a:spcPct val="0"/>
        </a:spcBef>
        <a:spcAft>
          <a:spcPct val="0"/>
        </a:spcAft>
        <a:defRPr sz="4400">
          <a:solidFill>
            <a:schemeClr val="tx1"/>
          </a:solidFill>
          <a:latin typeface="Calibri" pitchFamily="34" charset="0"/>
        </a:defRPr>
      </a:lvl6pPr>
      <a:lvl7pPr marL="913700" algn="ctr" defTabSz="456847" rtl="0" fontAlgn="base">
        <a:spcBef>
          <a:spcPct val="0"/>
        </a:spcBef>
        <a:spcAft>
          <a:spcPct val="0"/>
        </a:spcAft>
        <a:defRPr sz="4400">
          <a:solidFill>
            <a:schemeClr val="tx1"/>
          </a:solidFill>
          <a:latin typeface="Calibri" pitchFamily="34" charset="0"/>
        </a:defRPr>
      </a:lvl7pPr>
      <a:lvl8pPr marL="1370542" algn="ctr" defTabSz="456847" rtl="0" fontAlgn="base">
        <a:spcBef>
          <a:spcPct val="0"/>
        </a:spcBef>
        <a:spcAft>
          <a:spcPct val="0"/>
        </a:spcAft>
        <a:defRPr sz="4400">
          <a:solidFill>
            <a:schemeClr val="tx1"/>
          </a:solidFill>
          <a:latin typeface="Calibri" pitchFamily="34" charset="0"/>
        </a:defRPr>
      </a:lvl8pPr>
      <a:lvl9pPr marL="1827399" algn="ctr" defTabSz="456847" rtl="0" fontAlgn="base">
        <a:spcBef>
          <a:spcPct val="0"/>
        </a:spcBef>
        <a:spcAft>
          <a:spcPct val="0"/>
        </a:spcAft>
        <a:defRPr sz="4400">
          <a:solidFill>
            <a:schemeClr val="tx1"/>
          </a:solidFill>
          <a:latin typeface="Calibri" pitchFamily="34" charset="0"/>
        </a:defRPr>
      </a:lvl9pPr>
    </p:titleStyle>
    <p:bodyStyle>
      <a:lvl1pPr marL="342637" indent="-342637" algn="l" defTabSz="456847"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371" indent="-285530" algn="l" defTabSz="456847"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123" indent="-228423" algn="l" defTabSz="456847"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971" indent="-228423" algn="l" defTabSz="45684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20" indent="-228423" algn="l" defTabSz="45684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671" indent="-228423" algn="l" defTabSz="456847" rtl="0" eaLnBrk="1" latinLnBrk="0" hangingPunct="1">
        <a:spcBef>
          <a:spcPct val="20000"/>
        </a:spcBef>
        <a:buFont typeface="Arial"/>
        <a:buChar char="•"/>
        <a:defRPr sz="2000" kern="1200">
          <a:solidFill>
            <a:schemeClr val="tx1"/>
          </a:solidFill>
          <a:latin typeface="+mn-lt"/>
          <a:ea typeface="+mn-ea"/>
          <a:cs typeface="+mn-cs"/>
        </a:defRPr>
      </a:lvl6pPr>
      <a:lvl7pPr marL="2969520" indent="-228423" algn="l" defTabSz="456847" rtl="0" eaLnBrk="1" latinLnBrk="0" hangingPunct="1">
        <a:spcBef>
          <a:spcPct val="20000"/>
        </a:spcBef>
        <a:buFont typeface="Arial"/>
        <a:buChar char="•"/>
        <a:defRPr sz="2000" kern="1200">
          <a:solidFill>
            <a:schemeClr val="tx1"/>
          </a:solidFill>
          <a:latin typeface="+mn-lt"/>
          <a:ea typeface="+mn-ea"/>
          <a:cs typeface="+mn-cs"/>
        </a:defRPr>
      </a:lvl7pPr>
      <a:lvl8pPr marL="3426372" indent="-228423" algn="l" defTabSz="456847" rtl="0" eaLnBrk="1" latinLnBrk="0" hangingPunct="1">
        <a:spcBef>
          <a:spcPct val="20000"/>
        </a:spcBef>
        <a:buFont typeface="Arial"/>
        <a:buChar char="•"/>
        <a:defRPr sz="2000" kern="1200">
          <a:solidFill>
            <a:schemeClr val="tx1"/>
          </a:solidFill>
          <a:latin typeface="+mn-lt"/>
          <a:ea typeface="+mn-ea"/>
          <a:cs typeface="+mn-cs"/>
        </a:defRPr>
      </a:lvl8pPr>
      <a:lvl9pPr marL="3883220" indent="-228423" algn="l" defTabSz="45684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6847" rtl="0" eaLnBrk="1" latinLnBrk="0" hangingPunct="1">
        <a:defRPr sz="1800" kern="1200">
          <a:solidFill>
            <a:schemeClr val="tx1"/>
          </a:solidFill>
          <a:latin typeface="+mn-lt"/>
          <a:ea typeface="+mn-ea"/>
          <a:cs typeface="+mn-cs"/>
        </a:defRPr>
      </a:lvl1pPr>
      <a:lvl2pPr marL="456847" algn="l" defTabSz="456847" rtl="0" eaLnBrk="1" latinLnBrk="0" hangingPunct="1">
        <a:defRPr sz="1800" kern="1200">
          <a:solidFill>
            <a:schemeClr val="tx1"/>
          </a:solidFill>
          <a:latin typeface="+mn-lt"/>
          <a:ea typeface="+mn-ea"/>
          <a:cs typeface="+mn-cs"/>
        </a:defRPr>
      </a:lvl2pPr>
      <a:lvl3pPr marL="913700" algn="l" defTabSz="456847" rtl="0" eaLnBrk="1" latinLnBrk="0" hangingPunct="1">
        <a:defRPr sz="1800" kern="1200">
          <a:solidFill>
            <a:schemeClr val="tx1"/>
          </a:solidFill>
          <a:latin typeface="+mn-lt"/>
          <a:ea typeface="+mn-ea"/>
          <a:cs typeface="+mn-cs"/>
        </a:defRPr>
      </a:lvl3pPr>
      <a:lvl4pPr marL="1370542" algn="l" defTabSz="456847" rtl="0" eaLnBrk="1" latinLnBrk="0" hangingPunct="1">
        <a:defRPr sz="1800" kern="1200">
          <a:solidFill>
            <a:schemeClr val="tx1"/>
          </a:solidFill>
          <a:latin typeface="+mn-lt"/>
          <a:ea typeface="+mn-ea"/>
          <a:cs typeface="+mn-cs"/>
        </a:defRPr>
      </a:lvl4pPr>
      <a:lvl5pPr marL="1827399" algn="l" defTabSz="456847" rtl="0" eaLnBrk="1" latinLnBrk="0" hangingPunct="1">
        <a:defRPr sz="1800" kern="1200">
          <a:solidFill>
            <a:schemeClr val="tx1"/>
          </a:solidFill>
          <a:latin typeface="+mn-lt"/>
          <a:ea typeface="+mn-ea"/>
          <a:cs typeface="+mn-cs"/>
        </a:defRPr>
      </a:lvl5pPr>
      <a:lvl6pPr marL="2284253" algn="l" defTabSz="456847" rtl="0" eaLnBrk="1" latinLnBrk="0" hangingPunct="1">
        <a:defRPr sz="1800" kern="1200">
          <a:solidFill>
            <a:schemeClr val="tx1"/>
          </a:solidFill>
          <a:latin typeface="+mn-lt"/>
          <a:ea typeface="+mn-ea"/>
          <a:cs typeface="+mn-cs"/>
        </a:defRPr>
      </a:lvl6pPr>
      <a:lvl7pPr marL="2741099" algn="l" defTabSz="456847" rtl="0" eaLnBrk="1" latinLnBrk="0" hangingPunct="1">
        <a:defRPr sz="1800" kern="1200">
          <a:solidFill>
            <a:schemeClr val="tx1"/>
          </a:solidFill>
          <a:latin typeface="+mn-lt"/>
          <a:ea typeface="+mn-ea"/>
          <a:cs typeface="+mn-cs"/>
        </a:defRPr>
      </a:lvl7pPr>
      <a:lvl8pPr marL="3197942" algn="l" defTabSz="456847" rtl="0" eaLnBrk="1" latinLnBrk="0" hangingPunct="1">
        <a:defRPr sz="1800" kern="1200">
          <a:solidFill>
            <a:schemeClr val="tx1"/>
          </a:solidFill>
          <a:latin typeface="+mn-lt"/>
          <a:ea typeface="+mn-ea"/>
          <a:cs typeface="+mn-cs"/>
        </a:defRPr>
      </a:lvl8pPr>
      <a:lvl9pPr marL="3654800" algn="l" defTabSz="456847"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pic>
        <p:nvPicPr>
          <p:cNvPr id="50178" name="Immagine 3" descr="cover_presentazione.jpg"/>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9"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Tree>
    <p:extLst>
      <p:ext uri="{BB962C8B-B14F-4D97-AF65-F5344CB8AC3E}">
        <p14:creationId xmlns:p14="http://schemas.microsoft.com/office/powerpoint/2010/main" xmlns="" val="935835289"/>
      </p:ext>
    </p:extLst>
  </p:cSld>
  <p:clrMap bg1="lt1" tx1="dk1" bg2="lt2" tx2="dk2" accent1="accent1" accent2="accent2" accent3="accent3" accent4="accent4" accent5="accent5" accent6="accent6" hlink="hlink" folHlink="folHlink"/>
  <p:sldLayoutIdLst>
    <p:sldLayoutId id="2147484596" r:id="rId1"/>
    <p:sldLayoutId id="2147484597" r:id="rId2"/>
    <p:sldLayoutId id="2147484598" r:id="rId3"/>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pic>
        <p:nvPicPr>
          <p:cNvPr id="3074" name="Immagine 5" descr="testata_presentazione.jpg"/>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0" y="14288"/>
            <a:ext cx="91440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1" r:id="rId1"/>
    <p:sldLayoutId id="2147483845" r:id="rId2"/>
    <p:sldLayoutId id="2147483846" r:id="rId3"/>
  </p:sldLayoutIdLst>
  <p:timing>
    <p:tnLst>
      <p:par>
        <p:cTn id="1" dur="indefinite" restart="never" nodeType="tmRoot"/>
      </p:par>
    </p:tnLst>
  </p:timing>
  <p:hf hdr="0" dt="0"/>
  <p:txStyles>
    <p:titleStyle>
      <a:lvl1pPr algn="ctr" defTabSz="456847" rtl="0" eaLnBrk="0" fontAlgn="base" hangingPunct="0">
        <a:spcBef>
          <a:spcPct val="0"/>
        </a:spcBef>
        <a:spcAft>
          <a:spcPct val="0"/>
        </a:spcAft>
        <a:defRPr sz="4400" kern="1200">
          <a:solidFill>
            <a:schemeClr val="tx1"/>
          </a:solidFill>
          <a:latin typeface="+mj-lt"/>
          <a:ea typeface="+mj-ea"/>
          <a:cs typeface="+mj-cs"/>
        </a:defRPr>
      </a:lvl1pPr>
      <a:lvl2pPr algn="ctr" defTabSz="456847" rtl="0" eaLnBrk="0" fontAlgn="base" hangingPunct="0">
        <a:spcBef>
          <a:spcPct val="0"/>
        </a:spcBef>
        <a:spcAft>
          <a:spcPct val="0"/>
        </a:spcAft>
        <a:defRPr sz="4400">
          <a:solidFill>
            <a:schemeClr val="tx1"/>
          </a:solidFill>
          <a:latin typeface="Calibri" pitchFamily="34" charset="0"/>
        </a:defRPr>
      </a:lvl2pPr>
      <a:lvl3pPr algn="ctr" defTabSz="456847" rtl="0" eaLnBrk="0" fontAlgn="base" hangingPunct="0">
        <a:spcBef>
          <a:spcPct val="0"/>
        </a:spcBef>
        <a:spcAft>
          <a:spcPct val="0"/>
        </a:spcAft>
        <a:defRPr sz="4400">
          <a:solidFill>
            <a:schemeClr val="tx1"/>
          </a:solidFill>
          <a:latin typeface="Calibri" pitchFamily="34" charset="0"/>
        </a:defRPr>
      </a:lvl3pPr>
      <a:lvl4pPr algn="ctr" defTabSz="456847" rtl="0" eaLnBrk="0" fontAlgn="base" hangingPunct="0">
        <a:spcBef>
          <a:spcPct val="0"/>
        </a:spcBef>
        <a:spcAft>
          <a:spcPct val="0"/>
        </a:spcAft>
        <a:defRPr sz="4400">
          <a:solidFill>
            <a:schemeClr val="tx1"/>
          </a:solidFill>
          <a:latin typeface="Calibri" pitchFamily="34" charset="0"/>
        </a:defRPr>
      </a:lvl4pPr>
      <a:lvl5pPr algn="ctr" defTabSz="456847" rtl="0" eaLnBrk="0" fontAlgn="base" hangingPunct="0">
        <a:spcBef>
          <a:spcPct val="0"/>
        </a:spcBef>
        <a:spcAft>
          <a:spcPct val="0"/>
        </a:spcAft>
        <a:defRPr sz="4400">
          <a:solidFill>
            <a:schemeClr val="tx1"/>
          </a:solidFill>
          <a:latin typeface="Calibri" pitchFamily="34" charset="0"/>
        </a:defRPr>
      </a:lvl5pPr>
      <a:lvl6pPr marL="456847" algn="ctr" defTabSz="456847" rtl="0" fontAlgn="base">
        <a:spcBef>
          <a:spcPct val="0"/>
        </a:spcBef>
        <a:spcAft>
          <a:spcPct val="0"/>
        </a:spcAft>
        <a:defRPr sz="4400">
          <a:solidFill>
            <a:schemeClr val="tx1"/>
          </a:solidFill>
          <a:latin typeface="Calibri" pitchFamily="34" charset="0"/>
        </a:defRPr>
      </a:lvl6pPr>
      <a:lvl7pPr marL="913700" algn="ctr" defTabSz="456847" rtl="0" fontAlgn="base">
        <a:spcBef>
          <a:spcPct val="0"/>
        </a:spcBef>
        <a:spcAft>
          <a:spcPct val="0"/>
        </a:spcAft>
        <a:defRPr sz="4400">
          <a:solidFill>
            <a:schemeClr val="tx1"/>
          </a:solidFill>
          <a:latin typeface="Calibri" pitchFamily="34" charset="0"/>
        </a:defRPr>
      </a:lvl7pPr>
      <a:lvl8pPr marL="1370542" algn="ctr" defTabSz="456847" rtl="0" fontAlgn="base">
        <a:spcBef>
          <a:spcPct val="0"/>
        </a:spcBef>
        <a:spcAft>
          <a:spcPct val="0"/>
        </a:spcAft>
        <a:defRPr sz="4400">
          <a:solidFill>
            <a:schemeClr val="tx1"/>
          </a:solidFill>
          <a:latin typeface="Calibri" pitchFamily="34" charset="0"/>
        </a:defRPr>
      </a:lvl8pPr>
      <a:lvl9pPr marL="1827399" algn="ctr" defTabSz="456847" rtl="0" fontAlgn="base">
        <a:spcBef>
          <a:spcPct val="0"/>
        </a:spcBef>
        <a:spcAft>
          <a:spcPct val="0"/>
        </a:spcAft>
        <a:defRPr sz="4400">
          <a:solidFill>
            <a:schemeClr val="tx1"/>
          </a:solidFill>
          <a:latin typeface="Calibri" pitchFamily="34" charset="0"/>
        </a:defRPr>
      </a:lvl9pPr>
    </p:titleStyle>
    <p:bodyStyle>
      <a:lvl1pPr marL="342637" indent="-342637" algn="l" defTabSz="456847"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371" indent="-285530" algn="l" defTabSz="456847"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123" indent="-228423" algn="l" defTabSz="456847"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971" indent="-228423" algn="l" defTabSz="45684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20" indent="-228423" algn="l" defTabSz="45684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671" indent="-228423" algn="l" defTabSz="456847" rtl="0" eaLnBrk="1" latinLnBrk="0" hangingPunct="1">
        <a:spcBef>
          <a:spcPct val="20000"/>
        </a:spcBef>
        <a:buFont typeface="Arial"/>
        <a:buChar char="•"/>
        <a:defRPr sz="2000" kern="1200">
          <a:solidFill>
            <a:schemeClr val="tx1"/>
          </a:solidFill>
          <a:latin typeface="+mn-lt"/>
          <a:ea typeface="+mn-ea"/>
          <a:cs typeface="+mn-cs"/>
        </a:defRPr>
      </a:lvl6pPr>
      <a:lvl7pPr marL="2969520" indent="-228423" algn="l" defTabSz="456847" rtl="0" eaLnBrk="1" latinLnBrk="0" hangingPunct="1">
        <a:spcBef>
          <a:spcPct val="20000"/>
        </a:spcBef>
        <a:buFont typeface="Arial"/>
        <a:buChar char="•"/>
        <a:defRPr sz="2000" kern="1200">
          <a:solidFill>
            <a:schemeClr val="tx1"/>
          </a:solidFill>
          <a:latin typeface="+mn-lt"/>
          <a:ea typeface="+mn-ea"/>
          <a:cs typeface="+mn-cs"/>
        </a:defRPr>
      </a:lvl7pPr>
      <a:lvl8pPr marL="3426372" indent="-228423" algn="l" defTabSz="456847" rtl="0" eaLnBrk="1" latinLnBrk="0" hangingPunct="1">
        <a:spcBef>
          <a:spcPct val="20000"/>
        </a:spcBef>
        <a:buFont typeface="Arial"/>
        <a:buChar char="•"/>
        <a:defRPr sz="2000" kern="1200">
          <a:solidFill>
            <a:schemeClr val="tx1"/>
          </a:solidFill>
          <a:latin typeface="+mn-lt"/>
          <a:ea typeface="+mn-ea"/>
          <a:cs typeface="+mn-cs"/>
        </a:defRPr>
      </a:lvl8pPr>
      <a:lvl9pPr marL="3883220" indent="-228423" algn="l" defTabSz="45684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6847" rtl="0" eaLnBrk="1" latinLnBrk="0" hangingPunct="1">
        <a:defRPr sz="1800" kern="1200">
          <a:solidFill>
            <a:schemeClr val="tx1"/>
          </a:solidFill>
          <a:latin typeface="+mn-lt"/>
          <a:ea typeface="+mn-ea"/>
          <a:cs typeface="+mn-cs"/>
        </a:defRPr>
      </a:lvl1pPr>
      <a:lvl2pPr marL="456847" algn="l" defTabSz="456847" rtl="0" eaLnBrk="1" latinLnBrk="0" hangingPunct="1">
        <a:defRPr sz="1800" kern="1200">
          <a:solidFill>
            <a:schemeClr val="tx1"/>
          </a:solidFill>
          <a:latin typeface="+mn-lt"/>
          <a:ea typeface="+mn-ea"/>
          <a:cs typeface="+mn-cs"/>
        </a:defRPr>
      </a:lvl2pPr>
      <a:lvl3pPr marL="913700" algn="l" defTabSz="456847" rtl="0" eaLnBrk="1" latinLnBrk="0" hangingPunct="1">
        <a:defRPr sz="1800" kern="1200">
          <a:solidFill>
            <a:schemeClr val="tx1"/>
          </a:solidFill>
          <a:latin typeface="+mn-lt"/>
          <a:ea typeface="+mn-ea"/>
          <a:cs typeface="+mn-cs"/>
        </a:defRPr>
      </a:lvl3pPr>
      <a:lvl4pPr marL="1370542" algn="l" defTabSz="456847" rtl="0" eaLnBrk="1" latinLnBrk="0" hangingPunct="1">
        <a:defRPr sz="1800" kern="1200">
          <a:solidFill>
            <a:schemeClr val="tx1"/>
          </a:solidFill>
          <a:latin typeface="+mn-lt"/>
          <a:ea typeface="+mn-ea"/>
          <a:cs typeface="+mn-cs"/>
        </a:defRPr>
      </a:lvl4pPr>
      <a:lvl5pPr marL="1827399" algn="l" defTabSz="456847" rtl="0" eaLnBrk="1" latinLnBrk="0" hangingPunct="1">
        <a:defRPr sz="1800" kern="1200">
          <a:solidFill>
            <a:schemeClr val="tx1"/>
          </a:solidFill>
          <a:latin typeface="+mn-lt"/>
          <a:ea typeface="+mn-ea"/>
          <a:cs typeface="+mn-cs"/>
        </a:defRPr>
      </a:lvl5pPr>
      <a:lvl6pPr marL="2284253" algn="l" defTabSz="456847" rtl="0" eaLnBrk="1" latinLnBrk="0" hangingPunct="1">
        <a:defRPr sz="1800" kern="1200">
          <a:solidFill>
            <a:schemeClr val="tx1"/>
          </a:solidFill>
          <a:latin typeface="+mn-lt"/>
          <a:ea typeface="+mn-ea"/>
          <a:cs typeface="+mn-cs"/>
        </a:defRPr>
      </a:lvl6pPr>
      <a:lvl7pPr marL="2741099" algn="l" defTabSz="456847" rtl="0" eaLnBrk="1" latinLnBrk="0" hangingPunct="1">
        <a:defRPr sz="1800" kern="1200">
          <a:solidFill>
            <a:schemeClr val="tx1"/>
          </a:solidFill>
          <a:latin typeface="+mn-lt"/>
          <a:ea typeface="+mn-ea"/>
          <a:cs typeface="+mn-cs"/>
        </a:defRPr>
      </a:lvl7pPr>
      <a:lvl8pPr marL="3197942" algn="l" defTabSz="456847" rtl="0" eaLnBrk="1" latinLnBrk="0" hangingPunct="1">
        <a:defRPr sz="1800" kern="1200">
          <a:solidFill>
            <a:schemeClr val="tx1"/>
          </a:solidFill>
          <a:latin typeface="+mn-lt"/>
          <a:ea typeface="+mn-ea"/>
          <a:cs typeface="+mn-cs"/>
        </a:defRPr>
      </a:lvl8pPr>
      <a:lvl9pPr marL="3654800" algn="l" defTabSz="45684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pic>
        <p:nvPicPr>
          <p:cNvPr id="4098" name="Immagine 6" descr="testata_presentazione.jpg"/>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0" y="14288"/>
            <a:ext cx="91440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2" r:id="rId1"/>
    <p:sldLayoutId id="2147483847" r:id="rId2"/>
  </p:sldLayoutIdLst>
  <p:hf hdr="0" dt="0"/>
  <p:txStyles>
    <p:titleStyle>
      <a:lvl1pPr algn="ctr" defTabSz="456847" rtl="0" eaLnBrk="0" fontAlgn="base" hangingPunct="0">
        <a:spcBef>
          <a:spcPct val="0"/>
        </a:spcBef>
        <a:spcAft>
          <a:spcPct val="0"/>
        </a:spcAft>
        <a:defRPr sz="4400" kern="1200">
          <a:solidFill>
            <a:schemeClr val="tx1"/>
          </a:solidFill>
          <a:latin typeface="+mj-lt"/>
          <a:ea typeface="+mj-ea"/>
          <a:cs typeface="+mj-cs"/>
        </a:defRPr>
      </a:lvl1pPr>
      <a:lvl2pPr algn="ctr" defTabSz="456847" rtl="0" eaLnBrk="0" fontAlgn="base" hangingPunct="0">
        <a:spcBef>
          <a:spcPct val="0"/>
        </a:spcBef>
        <a:spcAft>
          <a:spcPct val="0"/>
        </a:spcAft>
        <a:defRPr sz="4400">
          <a:solidFill>
            <a:schemeClr val="tx1"/>
          </a:solidFill>
          <a:latin typeface="Calibri" pitchFamily="34" charset="0"/>
        </a:defRPr>
      </a:lvl2pPr>
      <a:lvl3pPr algn="ctr" defTabSz="456847" rtl="0" eaLnBrk="0" fontAlgn="base" hangingPunct="0">
        <a:spcBef>
          <a:spcPct val="0"/>
        </a:spcBef>
        <a:spcAft>
          <a:spcPct val="0"/>
        </a:spcAft>
        <a:defRPr sz="4400">
          <a:solidFill>
            <a:schemeClr val="tx1"/>
          </a:solidFill>
          <a:latin typeface="Calibri" pitchFamily="34" charset="0"/>
        </a:defRPr>
      </a:lvl3pPr>
      <a:lvl4pPr algn="ctr" defTabSz="456847" rtl="0" eaLnBrk="0" fontAlgn="base" hangingPunct="0">
        <a:spcBef>
          <a:spcPct val="0"/>
        </a:spcBef>
        <a:spcAft>
          <a:spcPct val="0"/>
        </a:spcAft>
        <a:defRPr sz="4400">
          <a:solidFill>
            <a:schemeClr val="tx1"/>
          </a:solidFill>
          <a:latin typeface="Calibri" pitchFamily="34" charset="0"/>
        </a:defRPr>
      </a:lvl4pPr>
      <a:lvl5pPr algn="ctr" defTabSz="456847" rtl="0" eaLnBrk="0" fontAlgn="base" hangingPunct="0">
        <a:spcBef>
          <a:spcPct val="0"/>
        </a:spcBef>
        <a:spcAft>
          <a:spcPct val="0"/>
        </a:spcAft>
        <a:defRPr sz="4400">
          <a:solidFill>
            <a:schemeClr val="tx1"/>
          </a:solidFill>
          <a:latin typeface="Calibri" pitchFamily="34" charset="0"/>
        </a:defRPr>
      </a:lvl5pPr>
      <a:lvl6pPr marL="456847" algn="ctr" defTabSz="456847" rtl="0" fontAlgn="base">
        <a:spcBef>
          <a:spcPct val="0"/>
        </a:spcBef>
        <a:spcAft>
          <a:spcPct val="0"/>
        </a:spcAft>
        <a:defRPr sz="4400">
          <a:solidFill>
            <a:schemeClr val="tx1"/>
          </a:solidFill>
          <a:latin typeface="Calibri" pitchFamily="34" charset="0"/>
        </a:defRPr>
      </a:lvl6pPr>
      <a:lvl7pPr marL="913700" algn="ctr" defTabSz="456847" rtl="0" fontAlgn="base">
        <a:spcBef>
          <a:spcPct val="0"/>
        </a:spcBef>
        <a:spcAft>
          <a:spcPct val="0"/>
        </a:spcAft>
        <a:defRPr sz="4400">
          <a:solidFill>
            <a:schemeClr val="tx1"/>
          </a:solidFill>
          <a:latin typeface="Calibri" pitchFamily="34" charset="0"/>
        </a:defRPr>
      </a:lvl7pPr>
      <a:lvl8pPr marL="1370542" algn="ctr" defTabSz="456847" rtl="0" fontAlgn="base">
        <a:spcBef>
          <a:spcPct val="0"/>
        </a:spcBef>
        <a:spcAft>
          <a:spcPct val="0"/>
        </a:spcAft>
        <a:defRPr sz="4400">
          <a:solidFill>
            <a:schemeClr val="tx1"/>
          </a:solidFill>
          <a:latin typeface="Calibri" pitchFamily="34" charset="0"/>
        </a:defRPr>
      </a:lvl8pPr>
      <a:lvl9pPr marL="1827399" algn="ctr" defTabSz="456847" rtl="0" fontAlgn="base">
        <a:spcBef>
          <a:spcPct val="0"/>
        </a:spcBef>
        <a:spcAft>
          <a:spcPct val="0"/>
        </a:spcAft>
        <a:defRPr sz="4400">
          <a:solidFill>
            <a:schemeClr val="tx1"/>
          </a:solidFill>
          <a:latin typeface="Calibri" pitchFamily="34" charset="0"/>
        </a:defRPr>
      </a:lvl9pPr>
    </p:titleStyle>
    <p:bodyStyle>
      <a:lvl1pPr marL="342637" indent="-342637" algn="l" defTabSz="456847"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371" indent="-285530" algn="l" defTabSz="456847"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123" indent="-228423" algn="l" defTabSz="456847"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971" indent="-228423" algn="l" defTabSz="45684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20" indent="-228423" algn="l" defTabSz="45684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671" indent="-228423" algn="l" defTabSz="456847" rtl="0" eaLnBrk="1" latinLnBrk="0" hangingPunct="1">
        <a:spcBef>
          <a:spcPct val="20000"/>
        </a:spcBef>
        <a:buFont typeface="Arial"/>
        <a:buChar char="•"/>
        <a:defRPr sz="2000" kern="1200">
          <a:solidFill>
            <a:schemeClr val="tx1"/>
          </a:solidFill>
          <a:latin typeface="+mn-lt"/>
          <a:ea typeface="+mn-ea"/>
          <a:cs typeface="+mn-cs"/>
        </a:defRPr>
      </a:lvl6pPr>
      <a:lvl7pPr marL="2969520" indent="-228423" algn="l" defTabSz="456847" rtl="0" eaLnBrk="1" latinLnBrk="0" hangingPunct="1">
        <a:spcBef>
          <a:spcPct val="20000"/>
        </a:spcBef>
        <a:buFont typeface="Arial"/>
        <a:buChar char="•"/>
        <a:defRPr sz="2000" kern="1200">
          <a:solidFill>
            <a:schemeClr val="tx1"/>
          </a:solidFill>
          <a:latin typeface="+mn-lt"/>
          <a:ea typeface="+mn-ea"/>
          <a:cs typeface="+mn-cs"/>
        </a:defRPr>
      </a:lvl7pPr>
      <a:lvl8pPr marL="3426372" indent="-228423" algn="l" defTabSz="456847" rtl="0" eaLnBrk="1" latinLnBrk="0" hangingPunct="1">
        <a:spcBef>
          <a:spcPct val="20000"/>
        </a:spcBef>
        <a:buFont typeface="Arial"/>
        <a:buChar char="•"/>
        <a:defRPr sz="2000" kern="1200">
          <a:solidFill>
            <a:schemeClr val="tx1"/>
          </a:solidFill>
          <a:latin typeface="+mn-lt"/>
          <a:ea typeface="+mn-ea"/>
          <a:cs typeface="+mn-cs"/>
        </a:defRPr>
      </a:lvl8pPr>
      <a:lvl9pPr marL="3883220" indent="-228423" algn="l" defTabSz="45684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6847" rtl="0" eaLnBrk="1" latinLnBrk="0" hangingPunct="1">
        <a:defRPr sz="1800" kern="1200">
          <a:solidFill>
            <a:schemeClr val="tx1"/>
          </a:solidFill>
          <a:latin typeface="+mn-lt"/>
          <a:ea typeface="+mn-ea"/>
          <a:cs typeface="+mn-cs"/>
        </a:defRPr>
      </a:lvl1pPr>
      <a:lvl2pPr marL="456847" algn="l" defTabSz="456847" rtl="0" eaLnBrk="1" latinLnBrk="0" hangingPunct="1">
        <a:defRPr sz="1800" kern="1200">
          <a:solidFill>
            <a:schemeClr val="tx1"/>
          </a:solidFill>
          <a:latin typeface="+mn-lt"/>
          <a:ea typeface="+mn-ea"/>
          <a:cs typeface="+mn-cs"/>
        </a:defRPr>
      </a:lvl2pPr>
      <a:lvl3pPr marL="913700" algn="l" defTabSz="456847" rtl="0" eaLnBrk="1" latinLnBrk="0" hangingPunct="1">
        <a:defRPr sz="1800" kern="1200">
          <a:solidFill>
            <a:schemeClr val="tx1"/>
          </a:solidFill>
          <a:latin typeface="+mn-lt"/>
          <a:ea typeface="+mn-ea"/>
          <a:cs typeface="+mn-cs"/>
        </a:defRPr>
      </a:lvl3pPr>
      <a:lvl4pPr marL="1370542" algn="l" defTabSz="456847" rtl="0" eaLnBrk="1" latinLnBrk="0" hangingPunct="1">
        <a:defRPr sz="1800" kern="1200">
          <a:solidFill>
            <a:schemeClr val="tx1"/>
          </a:solidFill>
          <a:latin typeface="+mn-lt"/>
          <a:ea typeface="+mn-ea"/>
          <a:cs typeface="+mn-cs"/>
        </a:defRPr>
      </a:lvl4pPr>
      <a:lvl5pPr marL="1827399" algn="l" defTabSz="456847" rtl="0" eaLnBrk="1" latinLnBrk="0" hangingPunct="1">
        <a:defRPr sz="1800" kern="1200">
          <a:solidFill>
            <a:schemeClr val="tx1"/>
          </a:solidFill>
          <a:latin typeface="+mn-lt"/>
          <a:ea typeface="+mn-ea"/>
          <a:cs typeface="+mn-cs"/>
        </a:defRPr>
      </a:lvl5pPr>
      <a:lvl6pPr marL="2284253" algn="l" defTabSz="456847" rtl="0" eaLnBrk="1" latinLnBrk="0" hangingPunct="1">
        <a:defRPr sz="1800" kern="1200">
          <a:solidFill>
            <a:schemeClr val="tx1"/>
          </a:solidFill>
          <a:latin typeface="+mn-lt"/>
          <a:ea typeface="+mn-ea"/>
          <a:cs typeface="+mn-cs"/>
        </a:defRPr>
      </a:lvl6pPr>
      <a:lvl7pPr marL="2741099" algn="l" defTabSz="456847" rtl="0" eaLnBrk="1" latinLnBrk="0" hangingPunct="1">
        <a:defRPr sz="1800" kern="1200">
          <a:solidFill>
            <a:schemeClr val="tx1"/>
          </a:solidFill>
          <a:latin typeface="+mn-lt"/>
          <a:ea typeface="+mn-ea"/>
          <a:cs typeface="+mn-cs"/>
        </a:defRPr>
      </a:lvl7pPr>
      <a:lvl8pPr marL="3197942" algn="l" defTabSz="456847" rtl="0" eaLnBrk="1" latinLnBrk="0" hangingPunct="1">
        <a:defRPr sz="1800" kern="1200">
          <a:solidFill>
            <a:schemeClr val="tx1"/>
          </a:solidFill>
          <a:latin typeface="+mn-lt"/>
          <a:ea typeface="+mn-ea"/>
          <a:cs typeface="+mn-cs"/>
        </a:defRPr>
      </a:lvl8pPr>
      <a:lvl9pPr marL="3654800" algn="l" defTabSz="45684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tile tx="0" ty="0" sx="100000" sy="100000" flip="none" algn="tl"/>
        </a:blipFill>
        <a:effectLst/>
      </p:bgPr>
    </p:bg>
    <p:spTree>
      <p:nvGrpSpPr>
        <p:cNvPr id="1" name=""/>
        <p:cNvGrpSpPr/>
        <p:nvPr/>
      </p:nvGrpSpPr>
      <p:grpSpPr>
        <a:xfrm>
          <a:off x="0" y="0"/>
          <a:ext cx="0" cy="0"/>
          <a:chOff x="0" y="0"/>
          <a:chExt cx="0" cy="0"/>
        </a:xfrm>
      </p:grpSpPr>
      <p:pic>
        <p:nvPicPr>
          <p:cNvPr id="2050" name="Immagine 6" descr="testata_presentazione.jp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1" y="14289"/>
            <a:ext cx="9144000" cy="85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83725343"/>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Lst>
  <p:hf hdr="0" dt="0"/>
  <p:txStyles>
    <p:titleStyle>
      <a:lvl1pPr algn="ctr" defTabSz="456847" rtl="0" eaLnBrk="0" fontAlgn="base" hangingPunct="0">
        <a:spcBef>
          <a:spcPct val="0"/>
        </a:spcBef>
        <a:spcAft>
          <a:spcPct val="0"/>
        </a:spcAft>
        <a:defRPr sz="4400" kern="1200">
          <a:solidFill>
            <a:schemeClr val="tx1"/>
          </a:solidFill>
          <a:latin typeface="+mj-lt"/>
          <a:ea typeface="+mj-ea"/>
          <a:cs typeface="+mj-cs"/>
        </a:defRPr>
      </a:lvl1pPr>
      <a:lvl2pPr algn="ctr" defTabSz="456847" rtl="0" eaLnBrk="0" fontAlgn="base" hangingPunct="0">
        <a:spcBef>
          <a:spcPct val="0"/>
        </a:spcBef>
        <a:spcAft>
          <a:spcPct val="0"/>
        </a:spcAft>
        <a:defRPr sz="4400">
          <a:solidFill>
            <a:schemeClr val="tx1"/>
          </a:solidFill>
          <a:latin typeface="Calibri" pitchFamily="34" charset="0"/>
        </a:defRPr>
      </a:lvl2pPr>
      <a:lvl3pPr algn="ctr" defTabSz="456847" rtl="0" eaLnBrk="0" fontAlgn="base" hangingPunct="0">
        <a:spcBef>
          <a:spcPct val="0"/>
        </a:spcBef>
        <a:spcAft>
          <a:spcPct val="0"/>
        </a:spcAft>
        <a:defRPr sz="4400">
          <a:solidFill>
            <a:schemeClr val="tx1"/>
          </a:solidFill>
          <a:latin typeface="Calibri" pitchFamily="34" charset="0"/>
        </a:defRPr>
      </a:lvl3pPr>
      <a:lvl4pPr algn="ctr" defTabSz="456847" rtl="0" eaLnBrk="0" fontAlgn="base" hangingPunct="0">
        <a:spcBef>
          <a:spcPct val="0"/>
        </a:spcBef>
        <a:spcAft>
          <a:spcPct val="0"/>
        </a:spcAft>
        <a:defRPr sz="4400">
          <a:solidFill>
            <a:schemeClr val="tx1"/>
          </a:solidFill>
          <a:latin typeface="Calibri" pitchFamily="34" charset="0"/>
        </a:defRPr>
      </a:lvl4pPr>
      <a:lvl5pPr algn="ctr" defTabSz="456847" rtl="0" eaLnBrk="0" fontAlgn="base" hangingPunct="0">
        <a:spcBef>
          <a:spcPct val="0"/>
        </a:spcBef>
        <a:spcAft>
          <a:spcPct val="0"/>
        </a:spcAft>
        <a:defRPr sz="4400">
          <a:solidFill>
            <a:schemeClr val="tx1"/>
          </a:solidFill>
          <a:latin typeface="Calibri" pitchFamily="34" charset="0"/>
        </a:defRPr>
      </a:lvl5pPr>
      <a:lvl6pPr marL="456847" algn="ctr" defTabSz="456847" rtl="0" fontAlgn="base">
        <a:spcBef>
          <a:spcPct val="0"/>
        </a:spcBef>
        <a:spcAft>
          <a:spcPct val="0"/>
        </a:spcAft>
        <a:defRPr sz="4400">
          <a:solidFill>
            <a:schemeClr val="tx1"/>
          </a:solidFill>
          <a:latin typeface="Calibri" pitchFamily="34" charset="0"/>
        </a:defRPr>
      </a:lvl6pPr>
      <a:lvl7pPr marL="913700" algn="ctr" defTabSz="456847" rtl="0" fontAlgn="base">
        <a:spcBef>
          <a:spcPct val="0"/>
        </a:spcBef>
        <a:spcAft>
          <a:spcPct val="0"/>
        </a:spcAft>
        <a:defRPr sz="4400">
          <a:solidFill>
            <a:schemeClr val="tx1"/>
          </a:solidFill>
          <a:latin typeface="Calibri" pitchFamily="34" charset="0"/>
        </a:defRPr>
      </a:lvl7pPr>
      <a:lvl8pPr marL="1370542" algn="ctr" defTabSz="456847" rtl="0" fontAlgn="base">
        <a:spcBef>
          <a:spcPct val="0"/>
        </a:spcBef>
        <a:spcAft>
          <a:spcPct val="0"/>
        </a:spcAft>
        <a:defRPr sz="4400">
          <a:solidFill>
            <a:schemeClr val="tx1"/>
          </a:solidFill>
          <a:latin typeface="Calibri" pitchFamily="34" charset="0"/>
        </a:defRPr>
      </a:lvl8pPr>
      <a:lvl9pPr marL="1827399" algn="ctr" defTabSz="456847" rtl="0" fontAlgn="base">
        <a:spcBef>
          <a:spcPct val="0"/>
        </a:spcBef>
        <a:spcAft>
          <a:spcPct val="0"/>
        </a:spcAft>
        <a:defRPr sz="4400">
          <a:solidFill>
            <a:schemeClr val="tx1"/>
          </a:solidFill>
          <a:latin typeface="Calibri" pitchFamily="34" charset="0"/>
        </a:defRPr>
      </a:lvl9pPr>
    </p:titleStyle>
    <p:bodyStyle>
      <a:lvl1pPr marL="342637" indent="-342637" algn="l" defTabSz="456847"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371" indent="-285530" algn="l" defTabSz="456847"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123" indent="-228423" algn="l" defTabSz="456847"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971" indent="-228423" algn="l" defTabSz="45684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20" indent="-228423" algn="l" defTabSz="45684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671" indent="-228423" algn="l" defTabSz="456847" rtl="0" eaLnBrk="1" latinLnBrk="0" hangingPunct="1">
        <a:spcBef>
          <a:spcPct val="20000"/>
        </a:spcBef>
        <a:buFont typeface="Arial"/>
        <a:buChar char="•"/>
        <a:defRPr sz="2000" kern="1200">
          <a:solidFill>
            <a:schemeClr val="tx1"/>
          </a:solidFill>
          <a:latin typeface="+mn-lt"/>
          <a:ea typeface="+mn-ea"/>
          <a:cs typeface="+mn-cs"/>
        </a:defRPr>
      </a:lvl6pPr>
      <a:lvl7pPr marL="2969520" indent="-228423" algn="l" defTabSz="456847" rtl="0" eaLnBrk="1" latinLnBrk="0" hangingPunct="1">
        <a:spcBef>
          <a:spcPct val="20000"/>
        </a:spcBef>
        <a:buFont typeface="Arial"/>
        <a:buChar char="•"/>
        <a:defRPr sz="2000" kern="1200">
          <a:solidFill>
            <a:schemeClr val="tx1"/>
          </a:solidFill>
          <a:latin typeface="+mn-lt"/>
          <a:ea typeface="+mn-ea"/>
          <a:cs typeface="+mn-cs"/>
        </a:defRPr>
      </a:lvl7pPr>
      <a:lvl8pPr marL="3426372" indent="-228423" algn="l" defTabSz="456847" rtl="0" eaLnBrk="1" latinLnBrk="0" hangingPunct="1">
        <a:spcBef>
          <a:spcPct val="20000"/>
        </a:spcBef>
        <a:buFont typeface="Arial"/>
        <a:buChar char="•"/>
        <a:defRPr sz="2000" kern="1200">
          <a:solidFill>
            <a:schemeClr val="tx1"/>
          </a:solidFill>
          <a:latin typeface="+mn-lt"/>
          <a:ea typeface="+mn-ea"/>
          <a:cs typeface="+mn-cs"/>
        </a:defRPr>
      </a:lvl8pPr>
      <a:lvl9pPr marL="3883220" indent="-228423" algn="l" defTabSz="45684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6847" rtl="0" eaLnBrk="1" latinLnBrk="0" hangingPunct="1">
        <a:defRPr sz="1800" kern="1200">
          <a:solidFill>
            <a:schemeClr val="tx1"/>
          </a:solidFill>
          <a:latin typeface="+mn-lt"/>
          <a:ea typeface="+mn-ea"/>
          <a:cs typeface="+mn-cs"/>
        </a:defRPr>
      </a:lvl1pPr>
      <a:lvl2pPr marL="456847" algn="l" defTabSz="456847" rtl="0" eaLnBrk="1" latinLnBrk="0" hangingPunct="1">
        <a:defRPr sz="1800" kern="1200">
          <a:solidFill>
            <a:schemeClr val="tx1"/>
          </a:solidFill>
          <a:latin typeface="+mn-lt"/>
          <a:ea typeface="+mn-ea"/>
          <a:cs typeface="+mn-cs"/>
        </a:defRPr>
      </a:lvl2pPr>
      <a:lvl3pPr marL="913700" algn="l" defTabSz="456847" rtl="0" eaLnBrk="1" latinLnBrk="0" hangingPunct="1">
        <a:defRPr sz="1800" kern="1200">
          <a:solidFill>
            <a:schemeClr val="tx1"/>
          </a:solidFill>
          <a:latin typeface="+mn-lt"/>
          <a:ea typeface="+mn-ea"/>
          <a:cs typeface="+mn-cs"/>
        </a:defRPr>
      </a:lvl3pPr>
      <a:lvl4pPr marL="1370542" algn="l" defTabSz="456847" rtl="0" eaLnBrk="1" latinLnBrk="0" hangingPunct="1">
        <a:defRPr sz="1800" kern="1200">
          <a:solidFill>
            <a:schemeClr val="tx1"/>
          </a:solidFill>
          <a:latin typeface="+mn-lt"/>
          <a:ea typeface="+mn-ea"/>
          <a:cs typeface="+mn-cs"/>
        </a:defRPr>
      </a:lvl4pPr>
      <a:lvl5pPr marL="1827399" algn="l" defTabSz="456847" rtl="0" eaLnBrk="1" latinLnBrk="0" hangingPunct="1">
        <a:defRPr sz="1800" kern="1200">
          <a:solidFill>
            <a:schemeClr val="tx1"/>
          </a:solidFill>
          <a:latin typeface="+mn-lt"/>
          <a:ea typeface="+mn-ea"/>
          <a:cs typeface="+mn-cs"/>
        </a:defRPr>
      </a:lvl5pPr>
      <a:lvl6pPr marL="2284253" algn="l" defTabSz="456847" rtl="0" eaLnBrk="1" latinLnBrk="0" hangingPunct="1">
        <a:defRPr sz="1800" kern="1200">
          <a:solidFill>
            <a:schemeClr val="tx1"/>
          </a:solidFill>
          <a:latin typeface="+mn-lt"/>
          <a:ea typeface="+mn-ea"/>
          <a:cs typeface="+mn-cs"/>
        </a:defRPr>
      </a:lvl6pPr>
      <a:lvl7pPr marL="2741099" algn="l" defTabSz="456847" rtl="0" eaLnBrk="1" latinLnBrk="0" hangingPunct="1">
        <a:defRPr sz="1800" kern="1200">
          <a:solidFill>
            <a:schemeClr val="tx1"/>
          </a:solidFill>
          <a:latin typeface="+mn-lt"/>
          <a:ea typeface="+mn-ea"/>
          <a:cs typeface="+mn-cs"/>
        </a:defRPr>
      </a:lvl7pPr>
      <a:lvl8pPr marL="3197942" algn="l" defTabSz="456847" rtl="0" eaLnBrk="1" latinLnBrk="0" hangingPunct="1">
        <a:defRPr sz="1800" kern="1200">
          <a:solidFill>
            <a:schemeClr val="tx1"/>
          </a:solidFill>
          <a:latin typeface="+mn-lt"/>
          <a:ea typeface="+mn-ea"/>
          <a:cs typeface="+mn-cs"/>
        </a:defRPr>
      </a:lvl8pPr>
      <a:lvl9pPr marL="3654800" algn="l" defTabSz="45684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tile tx="0" ty="0" sx="100000" sy="100000" flip="none" algn="tl"/>
        </a:blipFill>
        <a:effectLst/>
      </p:bgPr>
    </p:bg>
    <p:spTree>
      <p:nvGrpSpPr>
        <p:cNvPr id="1" name=""/>
        <p:cNvGrpSpPr/>
        <p:nvPr/>
      </p:nvGrpSpPr>
      <p:grpSpPr>
        <a:xfrm>
          <a:off x="0" y="0"/>
          <a:ext cx="0" cy="0"/>
          <a:chOff x="0" y="0"/>
          <a:chExt cx="0" cy="0"/>
        </a:xfrm>
      </p:grpSpPr>
      <p:pic>
        <p:nvPicPr>
          <p:cNvPr id="2050" name="Immagine 6" descr="testata_presentazione.jp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1" y="14289"/>
            <a:ext cx="9144000" cy="85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089533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Lst>
  <p:hf hdr="0" dt="0"/>
  <p:txStyles>
    <p:titleStyle>
      <a:lvl1pPr algn="ctr" defTabSz="456847" rtl="0" eaLnBrk="0" fontAlgn="base" hangingPunct="0">
        <a:spcBef>
          <a:spcPct val="0"/>
        </a:spcBef>
        <a:spcAft>
          <a:spcPct val="0"/>
        </a:spcAft>
        <a:defRPr sz="4400" kern="1200">
          <a:solidFill>
            <a:schemeClr val="tx1"/>
          </a:solidFill>
          <a:latin typeface="+mj-lt"/>
          <a:ea typeface="+mj-ea"/>
          <a:cs typeface="+mj-cs"/>
        </a:defRPr>
      </a:lvl1pPr>
      <a:lvl2pPr algn="ctr" defTabSz="456847" rtl="0" eaLnBrk="0" fontAlgn="base" hangingPunct="0">
        <a:spcBef>
          <a:spcPct val="0"/>
        </a:spcBef>
        <a:spcAft>
          <a:spcPct val="0"/>
        </a:spcAft>
        <a:defRPr sz="4400">
          <a:solidFill>
            <a:schemeClr val="tx1"/>
          </a:solidFill>
          <a:latin typeface="Calibri" pitchFamily="34" charset="0"/>
        </a:defRPr>
      </a:lvl2pPr>
      <a:lvl3pPr algn="ctr" defTabSz="456847" rtl="0" eaLnBrk="0" fontAlgn="base" hangingPunct="0">
        <a:spcBef>
          <a:spcPct val="0"/>
        </a:spcBef>
        <a:spcAft>
          <a:spcPct val="0"/>
        </a:spcAft>
        <a:defRPr sz="4400">
          <a:solidFill>
            <a:schemeClr val="tx1"/>
          </a:solidFill>
          <a:latin typeface="Calibri" pitchFamily="34" charset="0"/>
        </a:defRPr>
      </a:lvl3pPr>
      <a:lvl4pPr algn="ctr" defTabSz="456847" rtl="0" eaLnBrk="0" fontAlgn="base" hangingPunct="0">
        <a:spcBef>
          <a:spcPct val="0"/>
        </a:spcBef>
        <a:spcAft>
          <a:spcPct val="0"/>
        </a:spcAft>
        <a:defRPr sz="4400">
          <a:solidFill>
            <a:schemeClr val="tx1"/>
          </a:solidFill>
          <a:latin typeface="Calibri" pitchFamily="34" charset="0"/>
        </a:defRPr>
      </a:lvl4pPr>
      <a:lvl5pPr algn="ctr" defTabSz="456847" rtl="0" eaLnBrk="0" fontAlgn="base" hangingPunct="0">
        <a:spcBef>
          <a:spcPct val="0"/>
        </a:spcBef>
        <a:spcAft>
          <a:spcPct val="0"/>
        </a:spcAft>
        <a:defRPr sz="4400">
          <a:solidFill>
            <a:schemeClr val="tx1"/>
          </a:solidFill>
          <a:latin typeface="Calibri" pitchFamily="34" charset="0"/>
        </a:defRPr>
      </a:lvl5pPr>
      <a:lvl6pPr marL="456847" algn="ctr" defTabSz="456847" rtl="0" fontAlgn="base">
        <a:spcBef>
          <a:spcPct val="0"/>
        </a:spcBef>
        <a:spcAft>
          <a:spcPct val="0"/>
        </a:spcAft>
        <a:defRPr sz="4400">
          <a:solidFill>
            <a:schemeClr val="tx1"/>
          </a:solidFill>
          <a:latin typeface="Calibri" pitchFamily="34" charset="0"/>
        </a:defRPr>
      </a:lvl6pPr>
      <a:lvl7pPr marL="913700" algn="ctr" defTabSz="456847" rtl="0" fontAlgn="base">
        <a:spcBef>
          <a:spcPct val="0"/>
        </a:spcBef>
        <a:spcAft>
          <a:spcPct val="0"/>
        </a:spcAft>
        <a:defRPr sz="4400">
          <a:solidFill>
            <a:schemeClr val="tx1"/>
          </a:solidFill>
          <a:latin typeface="Calibri" pitchFamily="34" charset="0"/>
        </a:defRPr>
      </a:lvl7pPr>
      <a:lvl8pPr marL="1370542" algn="ctr" defTabSz="456847" rtl="0" fontAlgn="base">
        <a:spcBef>
          <a:spcPct val="0"/>
        </a:spcBef>
        <a:spcAft>
          <a:spcPct val="0"/>
        </a:spcAft>
        <a:defRPr sz="4400">
          <a:solidFill>
            <a:schemeClr val="tx1"/>
          </a:solidFill>
          <a:latin typeface="Calibri" pitchFamily="34" charset="0"/>
        </a:defRPr>
      </a:lvl8pPr>
      <a:lvl9pPr marL="1827399" algn="ctr" defTabSz="456847" rtl="0" fontAlgn="base">
        <a:spcBef>
          <a:spcPct val="0"/>
        </a:spcBef>
        <a:spcAft>
          <a:spcPct val="0"/>
        </a:spcAft>
        <a:defRPr sz="4400">
          <a:solidFill>
            <a:schemeClr val="tx1"/>
          </a:solidFill>
          <a:latin typeface="Calibri" pitchFamily="34" charset="0"/>
        </a:defRPr>
      </a:lvl9pPr>
    </p:titleStyle>
    <p:bodyStyle>
      <a:lvl1pPr marL="342637" indent="-342637" algn="l" defTabSz="456847"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371" indent="-285530" algn="l" defTabSz="456847"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123" indent="-228423" algn="l" defTabSz="456847"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971" indent="-228423" algn="l" defTabSz="45684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20" indent="-228423" algn="l" defTabSz="45684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671" indent="-228423" algn="l" defTabSz="456847" rtl="0" eaLnBrk="1" latinLnBrk="0" hangingPunct="1">
        <a:spcBef>
          <a:spcPct val="20000"/>
        </a:spcBef>
        <a:buFont typeface="Arial"/>
        <a:buChar char="•"/>
        <a:defRPr sz="2000" kern="1200">
          <a:solidFill>
            <a:schemeClr val="tx1"/>
          </a:solidFill>
          <a:latin typeface="+mn-lt"/>
          <a:ea typeface="+mn-ea"/>
          <a:cs typeface="+mn-cs"/>
        </a:defRPr>
      </a:lvl6pPr>
      <a:lvl7pPr marL="2969520" indent="-228423" algn="l" defTabSz="456847" rtl="0" eaLnBrk="1" latinLnBrk="0" hangingPunct="1">
        <a:spcBef>
          <a:spcPct val="20000"/>
        </a:spcBef>
        <a:buFont typeface="Arial"/>
        <a:buChar char="•"/>
        <a:defRPr sz="2000" kern="1200">
          <a:solidFill>
            <a:schemeClr val="tx1"/>
          </a:solidFill>
          <a:latin typeface="+mn-lt"/>
          <a:ea typeface="+mn-ea"/>
          <a:cs typeface="+mn-cs"/>
        </a:defRPr>
      </a:lvl7pPr>
      <a:lvl8pPr marL="3426372" indent="-228423" algn="l" defTabSz="456847" rtl="0" eaLnBrk="1" latinLnBrk="0" hangingPunct="1">
        <a:spcBef>
          <a:spcPct val="20000"/>
        </a:spcBef>
        <a:buFont typeface="Arial"/>
        <a:buChar char="•"/>
        <a:defRPr sz="2000" kern="1200">
          <a:solidFill>
            <a:schemeClr val="tx1"/>
          </a:solidFill>
          <a:latin typeface="+mn-lt"/>
          <a:ea typeface="+mn-ea"/>
          <a:cs typeface="+mn-cs"/>
        </a:defRPr>
      </a:lvl8pPr>
      <a:lvl9pPr marL="3883220" indent="-228423" algn="l" defTabSz="45684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6847" rtl="0" eaLnBrk="1" latinLnBrk="0" hangingPunct="1">
        <a:defRPr sz="1800" kern="1200">
          <a:solidFill>
            <a:schemeClr val="tx1"/>
          </a:solidFill>
          <a:latin typeface="+mn-lt"/>
          <a:ea typeface="+mn-ea"/>
          <a:cs typeface="+mn-cs"/>
        </a:defRPr>
      </a:lvl1pPr>
      <a:lvl2pPr marL="456847" algn="l" defTabSz="456847" rtl="0" eaLnBrk="1" latinLnBrk="0" hangingPunct="1">
        <a:defRPr sz="1800" kern="1200">
          <a:solidFill>
            <a:schemeClr val="tx1"/>
          </a:solidFill>
          <a:latin typeface="+mn-lt"/>
          <a:ea typeface="+mn-ea"/>
          <a:cs typeface="+mn-cs"/>
        </a:defRPr>
      </a:lvl2pPr>
      <a:lvl3pPr marL="913700" algn="l" defTabSz="456847" rtl="0" eaLnBrk="1" latinLnBrk="0" hangingPunct="1">
        <a:defRPr sz="1800" kern="1200">
          <a:solidFill>
            <a:schemeClr val="tx1"/>
          </a:solidFill>
          <a:latin typeface="+mn-lt"/>
          <a:ea typeface="+mn-ea"/>
          <a:cs typeface="+mn-cs"/>
        </a:defRPr>
      </a:lvl3pPr>
      <a:lvl4pPr marL="1370542" algn="l" defTabSz="456847" rtl="0" eaLnBrk="1" latinLnBrk="0" hangingPunct="1">
        <a:defRPr sz="1800" kern="1200">
          <a:solidFill>
            <a:schemeClr val="tx1"/>
          </a:solidFill>
          <a:latin typeface="+mn-lt"/>
          <a:ea typeface="+mn-ea"/>
          <a:cs typeface="+mn-cs"/>
        </a:defRPr>
      </a:lvl4pPr>
      <a:lvl5pPr marL="1827399" algn="l" defTabSz="456847" rtl="0" eaLnBrk="1" latinLnBrk="0" hangingPunct="1">
        <a:defRPr sz="1800" kern="1200">
          <a:solidFill>
            <a:schemeClr val="tx1"/>
          </a:solidFill>
          <a:latin typeface="+mn-lt"/>
          <a:ea typeface="+mn-ea"/>
          <a:cs typeface="+mn-cs"/>
        </a:defRPr>
      </a:lvl5pPr>
      <a:lvl6pPr marL="2284253" algn="l" defTabSz="456847" rtl="0" eaLnBrk="1" latinLnBrk="0" hangingPunct="1">
        <a:defRPr sz="1800" kern="1200">
          <a:solidFill>
            <a:schemeClr val="tx1"/>
          </a:solidFill>
          <a:latin typeface="+mn-lt"/>
          <a:ea typeface="+mn-ea"/>
          <a:cs typeface="+mn-cs"/>
        </a:defRPr>
      </a:lvl6pPr>
      <a:lvl7pPr marL="2741099" algn="l" defTabSz="456847" rtl="0" eaLnBrk="1" latinLnBrk="0" hangingPunct="1">
        <a:defRPr sz="1800" kern="1200">
          <a:solidFill>
            <a:schemeClr val="tx1"/>
          </a:solidFill>
          <a:latin typeface="+mn-lt"/>
          <a:ea typeface="+mn-ea"/>
          <a:cs typeface="+mn-cs"/>
        </a:defRPr>
      </a:lvl7pPr>
      <a:lvl8pPr marL="3197942" algn="l" defTabSz="456847" rtl="0" eaLnBrk="1" latinLnBrk="0" hangingPunct="1">
        <a:defRPr sz="1800" kern="1200">
          <a:solidFill>
            <a:schemeClr val="tx1"/>
          </a:solidFill>
          <a:latin typeface="+mn-lt"/>
          <a:ea typeface="+mn-ea"/>
          <a:cs typeface="+mn-cs"/>
        </a:defRPr>
      </a:lvl8pPr>
      <a:lvl9pPr marL="3654800" algn="l" defTabSz="45684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tile tx="0" ty="0" sx="100000" sy="100000" flip="none" algn="tl"/>
        </a:blipFill>
        <a:effectLst/>
      </p:bgPr>
    </p:bg>
    <p:spTree>
      <p:nvGrpSpPr>
        <p:cNvPr id="1" name=""/>
        <p:cNvGrpSpPr/>
        <p:nvPr/>
      </p:nvGrpSpPr>
      <p:grpSpPr>
        <a:xfrm>
          <a:off x="0" y="0"/>
          <a:ext cx="0" cy="0"/>
          <a:chOff x="0" y="0"/>
          <a:chExt cx="0" cy="0"/>
        </a:xfrm>
      </p:grpSpPr>
      <p:pic>
        <p:nvPicPr>
          <p:cNvPr id="2050" name="Immagine 6" descr="testata_presentazione.jp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1" y="14289"/>
            <a:ext cx="9144000" cy="85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33283078"/>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Lst>
  <p:hf hdr="0" dt="0"/>
  <p:txStyles>
    <p:titleStyle>
      <a:lvl1pPr algn="ctr" defTabSz="456847" rtl="0" eaLnBrk="0" fontAlgn="base" hangingPunct="0">
        <a:spcBef>
          <a:spcPct val="0"/>
        </a:spcBef>
        <a:spcAft>
          <a:spcPct val="0"/>
        </a:spcAft>
        <a:defRPr sz="4400" kern="1200">
          <a:solidFill>
            <a:schemeClr val="tx1"/>
          </a:solidFill>
          <a:latin typeface="+mj-lt"/>
          <a:ea typeface="+mj-ea"/>
          <a:cs typeface="+mj-cs"/>
        </a:defRPr>
      </a:lvl1pPr>
      <a:lvl2pPr algn="ctr" defTabSz="456847" rtl="0" eaLnBrk="0" fontAlgn="base" hangingPunct="0">
        <a:spcBef>
          <a:spcPct val="0"/>
        </a:spcBef>
        <a:spcAft>
          <a:spcPct val="0"/>
        </a:spcAft>
        <a:defRPr sz="4400">
          <a:solidFill>
            <a:schemeClr val="tx1"/>
          </a:solidFill>
          <a:latin typeface="Calibri" pitchFamily="34" charset="0"/>
        </a:defRPr>
      </a:lvl2pPr>
      <a:lvl3pPr algn="ctr" defTabSz="456847" rtl="0" eaLnBrk="0" fontAlgn="base" hangingPunct="0">
        <a:spcBef>
          <a:spcPct val="0"/>
        </a:spcBef>
        <a:spcAft>
          <a:spcPct val="0"/>
        </a:spcAft>
        <a:defRPr sz="4400">
          <a:solidFill>
            <a:schemeClr val="tx1"/>
          </a:solidFill>
          <a:latin typeface="Calibri" pitchFamily="34" charset="0"/>
        </a:defRPr>
      </a:lvl3pPr>
      <a:lvl4pPr algn="ctr" defTabSz="456847" rtl="0" eaLnBrk="0" fontAlgn="base" hangingPunct="0">
        <a:spcBef>
          <a:spcPct val="0"/>
        </a:spcBef>
        <a:spcAft>
          <a:spcPct val="0"/>
        </a:spcAft>
        <a:defRPr sz="4400">
          <a:solidFill>
            <a:schemeClr val="tx1"/>
          </a:solidFill>
          <a:latin typeface="Calibri" pitchFamily="34" charset="0"/>
        </a:defRPr>
      </a:lvl4pPr>
      <a:lvl5pPr algn="ctr" defTabSz="456847" rtl="0" eaLnBrk="0" fontAlgn="base" hangingPunct="0">
        <a:spcBef>
          <a:spcPct val="0"/>
        </a:spcBef>
        <a:spcAft>
          <a:spcPct val="0"/>
        </a:spcAft>
        <a:defRPr sz="4400">
          <a:solidFill>
            <a:schemeClr val="tx1"/>
          </a:solidFill>
          <a:latin typeface="Calibri" pitchFamily="34" charset="0"/>
        </a:defRPr>
      </a:lvl5pPr>
      <a:lvl6pPr marL="456847" algn="ctr" defTabSz="456847" rtl="0" fontAlgn="base">
        <a:spcBef>
          <a:spcPct val="0"/>
        </a:spcBef>
        <a:spcAft>
          <a:spcPct val="0"/>
        </a:spcAft>
        <a:defRPr sz="4400">
          <a:solidFill>
            <a:schemeClr val="tx1"/>
          </a:solidFill>
          <a:latin typeface="Calibri" pitchFamily="34" charset="0"/>
        </a:defRPr>
      </a:lvl6pPr>
      <a:lvl7pPr marL="913700" algn="ctr" defTabSz="456847" rtl="0" fontAlgn="base">
        <a:spcBef>
          <a:spcPct val="0"/>
        </a:spcBef>
        <a:spcAft>
          <a:spcPct val="0"/>
        </a:spcAft>
        <a:defRPr sz="4400">
          <a:solidFill>
            <a:schemeClr val="tx1"/>
          </a:solidFill>
          <a:latin typeface="Calibri" pitchFamily="34" charset="0"/>
        </a:defRPr>
      </a:lvl7pPr>
      <a:lvl8pPr marL="1370542" algn="ctr" defTabSz="456847" rtl="0" fontAlgn="base">
        <a:spcBef>
          <a:spcPct val="0"/>
        </a:spcBef>
        <a:spcAft>
          <a:spcPct val="0"/>
        </a:spcAft>
        <a:defRPr sz="4400">
          <a:solidFill>
            <a:schemeClr val="tx1"/>
          </a:solidFill>
          <a:latin typeface="Calibri" pitchFamily="34" charset="0"/>
        </a:defRPr>
      </a:lvl8pPr>
      <a:lvl9pPr marL="1827399" algn="ctr" defTabSz="456847" rtl="0" fontAlgn="base">
        <a:spcBef>
          <a:spcPct val="0"/>
        </a:spcBef>
        <a:spcAft>
          <a:spcPct val="0"/>
        </a:spcAft>
        <a:defRPr sz="4400">
          <a:solidFill>
            <a:schemeClr val="tx1"/>
          </a:solidFill>
          <a:latin typeface="Calibri" pitchFamily="34" charset="0"/>
        </a:defRPr>
      </a:lvl9pPr>
    </p:titleStyle>
    <p:bodyStyle>
      <a:lvl1pPr marL="342637" indent="-342637" algn="l" defTabSz="456847"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371" indent="-285530" algn="l" defTabSz="456847"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123" indent="-228423" algn="l" defTabSz="456847"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971" indent="-228423" algn="l" defTabSz="45684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20" indent="-228423" algn="l" defTabSz="45684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671" indent="-228423" algn="l" defTabSz="456847" rtl="0" eaLnBrk="1" latinLnBrk="0" hangingPunct="1">
        <a:spcBef>
          <a:spcPct val="20000"/>
        </a:spcBef>
        <a:buFont typeface="Arial"/>
        <a:buChar char="•"/>
        <a:defRPr sz="2000" kern="1200">
          <a:solidFill>
            <a:schemeClr val="tx1"/>
          </a:solidFill>
          <a:latin typeface="+mn-lt"/>
          <a:ea typeface="+mn-ea"/>
          <a:cs typeface="+mn-cs"/>
        </a:defRPr>
      </a:lvl6pPr>
      <a:lvl7pPr marL="2969520" indent="-228423" algn="l" defTabSz="456847" rtl="0" eaLnBrk="1" latinLnBrk="0" hangingPunct="1">
        <a:spcBef>
          <a:spcPct val="20000"/>
        </a:spcBef>
        <a:buFont typeface="Arial"/>
        <a:buChar char="•"/>
        <a:defRPr sz="2000" kern="1200">
          <a:solidFill>
            <a:schemeClr val="tx1"/>
          </a:solidFill>
          <a:latin typeface="+mn-lt"/>
          <a:ea typeface="+mn-ea"/>
          <a:cs typeface="+mn-cs"/>
        </a:defRPr>
      </a:lvl7pPr>
      <a:lvl8pPr marL="3426372" indent="-228423" algn="l" defTabSz="456847" rtl="0" eaLnBrk="1" latinLnBrk="0" hangingPunct="1">
        <a:spcBef>
          <a:spcPct val="20000"/>
        </a:spcBef>
        <a:buFont typeface="Arial"/>
        <a:buChar char="•"/>
        <a:defRPr sz="2000" kern="1200">
          <a:solidFill>
            <a:schemeClr val="tx1"/>
          </a:solidFill>
          <a:latin typeface="+mn-lt"/>
          <a:ea typeface="+mn-ea"/>
          <a:cs typeface="+mn-cs"/>
        </a:defRPr>
      </a:lvl8pPr>
      <a:lvl9pPr marL="3883220" indent="-228423" algn="l" defTabSz="45684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6847" rtl="0" eaLnBrk="1" latinLnBrk="0" hangingPunct="1">
        <a:defRPr sz="1800" kern="1200">
          <a:solidFill>
            <a:schemeClr val="tx1"/>
          </a:solidFill>
          <a:latin typeface="+mn-lt"/>
          <a:ea typeface="+mn-ea"/>
          <a:cs typeface="+mn-cs"/>
        </a:defRPr>
      </a:lvl1pPr>
      <a:lvl2pPr marL="456847" algn="l" defTabSz="456847" rtl="0" eaLnBrk="1" latinLnBrk="0" hangingPunct="1">
        <a:defRPr sz="1800" kern="1200">
          <a:solidFill>
            <a:schemeClr val="tx1"/>
          </a:solidFill>
          <a:latin typeface="+mn-lt"/>
          <a:ea typeface="+mn-ea"/>
          <a:cs typeface="+mn-cs"/>
        </a:defRPr>
      </a:lvl2pPr>
      <a:lvl3pPr marL="913700" algn="l" defTabSz="456847" rtl="0" eaLnBrk="1" latinLnBrk="0" hangingPunct="1">
        <a:defRPr sz="1800" kern="1200">
          <a:solidFill>
            <a:schemeClr val="tx1"/>
          </a:solidFill>
          <a:latin typeface="+mn-lt"/>
          <a:ea typeface="+mn-ea"/>
          <a:cs typeface="+mn-cs"/>
        </a:defRPr>
      </a:lvl3pPr>
      <a:lvl4pPr marL="1370542" algn="l" defTabSz="456847" rtl="0" eaLnBrk="1" latinLnBrk="0" hangingPunct="1">
        <a:defRPr sz="1800" kern="1200">
          <a:solidFill>
            <a:schemeClr val="tx1"/>
          </a:solidFill>
          <a:latin typeface="+mn-lt"/>
          <a:ea typeface="+mn-ea"/>
          <a:cs typeface="+mn-cs"/>
        </a:defRPr>
      </a:lvl4pPr>
      <a:lvl5pPr marL="1827399" algn="l" defTabSz="456847" rtl="0" eaLnBrk="1" latinLnBrk="0" hangingPunct="1">
        <a:defRPr sz="1800" kern="1200">
          <a:solidFill>
            <a:schemeClr val="tx1"/>
          </a:solidFill>
          <a:latin typeface="+mn-lt"/>
          <a:ea typeface="+mn-ea"/>
          <a:cs typeface="+mn-cs"/>
        </a:defRPr>
      </a:lvl5pPr>
      <a:lvl6pPr marL="2284253" algn="l" defTabSz="456847" rtl="0" eaLnBrk="1" latinLnBrk="0" hangingPunct="1">
        <a:defRPr sz="1800" kern="1200">
          <a:solidFill>
            <a:schemeClr val="tx1"/>
          </a:solidFill>
          <a:latin typeface="+mn-lt"/>
          <a:ea typeface="+mn-ea"/>
          <a:cs typeface="+mn-cs"/>
        </a:defRPr>
      </a:lvl6pPr>
      <a:lvl7pPr marL="2741099" algn="l" defTabSz="456847" rtl="0" eaLnBrk="1" latinLnBrk="0" hangingPunct="1">
        <a:defRPr sz="1800" kern="1200">
          <a:solidFill>
            <a:schemeClr val="tx1"/>
          </a:solidFill>
          <a:latin typeface="+mn-lt"/>
          <a:ea typeface="+mn-ea"/>
          <a:cs typeface="+mn-cs"/>
        </a:defRPr>
      </a:lvl7pPr>
      <a:lvl8pPr marL="3197942" algn="l" defTabSz="456847" rtl="0" eaLnBrk="1" latinLnBrk="0" hangingPunct="1">
        <a:defRPr sz="1800" kern="1200">
          <a:solidFill>
            <a:schemeClr val="tx1"/>
          </a:solidFill>
          <a:latin typeface="+mn-lt"/>
          <a:ea typeface="+mn-ea"/>
          <a:cs typeface="+mn-cs"/>
        </a:defRPr>
      </a:lvl8pPr>
      <a:lvl9pPr marL="3654800" algn="l" defTabSz="45684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tile tx="0" ty="0" sx="100000" sy="100000" flip="none" algn="tl"/>
        </a:blipFill>
        <a:effectLst/>
      </p:bgPr>
    </p:bg>
    <p:spTree>
      <p:nvGrpSpPr>
        <p:cNvPr id="1" name=""/>
        <p:cNvGrpSpPr/>
        <p:nvPr/>
      </p:nvGrpSpPr>
      <p:grpSpPr>
        <a:xfrm>
          <a:off x="0" y="0"/>
          <a:ext cx="0" cy="0"/>
          <a:chOff x="0" y="0"/>
          <a:chExt cx="0" cy="0"/>
        </a:xfrm>
      </p:grpSpPr>
      <p:pic>
        <p:nvPicPr>
          <p:cNvPr id="2050" name="Immagine 6" descr="testata_presentazione.jp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1" y="14289"/>
            <a:ext cx="9144000" cy="85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29632159"/>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Lst>
  <p:hf hdr="0" dt="0"/>
  <p:txStyles>
    <p:titleStyle>
      <a:lvl1pPr algn="ctr" defTabSz="456847" rtl="0" eaLnBrk="0" fontAlgn="base" hangingPunct="0">
        <a:spcBef>
          <a:spcPct val="0"/>
        </a:spcBef>
        <a:spcAft>
          <a:spcPct val="0"/>
        </a:spcAft>
        <a:defRPr sz="4400" kern="1200">
          <a:solidFill>
            <a:schemeClr val="tx1"/>
          </a:solidFill>
          <a:latin typeface="+mj-lt"/>
          <a:ea typeface="+mj-ea"/>
          <a:cs typeface="+mj-cs"/>
        </a:defRPr>
      </a:lvl1pPr>
      <a:lvl2pPr algn="ctr" defTabSz="456847" rtl="0" eaLnBrk="0" fontAlgn="base" hangingPunct="0">
        <a:spcBef>
          <a:spcPct val="0"/>
        </a:spcBef>
        <a:spcAft>
          <a:spcPct val="0"/>
        </a:spcAft>
        <a:defRPr sz="4400">
          <a:solidFill>
            <a:schemeClr val="tx1"/>
          </a:solidFill>
          <a:latin typeface="Calibri" pitchFamily="34" charset="0"/>
        </a:defRPr>
      </a:lvl2pPr>
      <a:lvl3pPr algn="ctr" defTabSz="456847" rtl="0" eaLnBrk="0" fontAlgn="base" hangingPunct="0">
        <a:spcBef>
          <a:spcPct val="0"/>
        </a:spcBef>
        <a:spcAft>
          <a:spcPct val="0"/>
        </a:spcAft>
        <a:defRPr sz="4400">
          <a:solidFill>
            <a:schemeClr val="tx1"/>
          </a:solidFill>
          <a:latin typeface="Calibri" pitchFamily="34" charset="0"/>
        </a:defRPr>
      </a:lvl3pPr>
      <a:lvl4pPr algn="ctr" defTabSz="456847" rtl="0" eaLnBrk="0" fontAlgn="base" hangingPunct="0">
        <a:spcBef>
          <a:spcPct val="0"/>
        </a:spcBef>
        <a:spcAft>
          <a:spcPct val="0"/>
        </a:spcAft>
        <a:defRPr sz="4400">
          <a:solidFill>
            <a:schemeClr val="tx1"/>
          </a:solidFill>
          <a:latin typeface="Calibri" pitchFamily="34" charset="0"/>
        </a:defRPr>
      </a:lvl4pPr>
      <a:lvl5pPr algn="ctr" defTabSz="456847" rtl="0" eaLnBrk="0" fontAlgn="base" hangingPunct="0">
        <a:spcBef>
          <a:spcPct val="0"/>
        </a:spcBef>
        <a:spcAft>
          <a:spcPct val="0"/>
        </a:spcAft>
        <a:defRPr sz="4400">
          <a:solidFill>
            <a:schemeClr val="tx1"/>
          </a:solidFill>
          <a:latin typeface="Calibri" pitchFamily="34" charset="0"/>
        </a:defRPr>
      </a:lvl5pPr>
      <a:lvl6pPr marL="456847" algn="ctr" defTabSz="456847" rtl="0" fontAlgn="base">
        <a:spcBef>
          <a:spcPct val="0"/>
        </a:spcBef>
        <a:spcAft>
          <a:spcPct val="0"/>
        </a:spcAft>
        <a:defRPr sz="4400">
          <a:solidFill>
            <a:schemeClr val="tx1"/>
          </a:solidFill>
          <a:latin typeface="Calibri" pitchFamily="34" charset="0"/>
        </a:defRPr>
      </a:lvl6pPr>
      <a:lvl7pPr marL="913700" algn="ctr" defTabSz="456847" rtl="0" fontAlgn="base">
        <a:spcBef>
          <a:spcPct val="0"/>
        </a:spcBef>
        <a:spcAft>
          <a:spcPct val="0"/>
        </a:spcAft>
        <a:defRPr sz="4400">
          <a:solidFill>
            <a:schemeClr val="tx1"/>
          </a:solidFill>
          <a:latin typeface="Calibri" pitchFamily="34" charset="0"/>
        </a:defRPr>
      </a:lvl7pPr>
      <a:lvl8pPr marL="1370542" algn="ctr" defTabSz="456847" rtl="0" fontAlgn="base">
        <a:spcBef>
          <a:spcPct val="0"/>
        </a:spcBef>
        <a:spcAft>
          <a:spcPct val="0"/>
        </a:spcAft>
        <a:defRPr sz="4400">
          <a:solidFill>
            <a:schemeClr val="tx1"/>
          </a:solidFill>
          <a:latin typeface="Calibri" pitchFamily="34" charset="0"/>
        </a:defRPr>
      </a:lvl8pPr>
      <a:lvl9pPr marL="1827399" algn="ctr" defTabSz="456847" rtl="0" fontAlgn="base">
        <a:spcBef>
          <a:spcPct val="0"/>
        </a:spcBef>
        <a:spcAft>
          <a:spcPct val="0"/>
        </a:spcAft>
        <a:defRPr sz="4400">
          <a:solidFill>
            <a:schemeClr val="tx1"/>
          </a:solidFill>
          <a:latin typeface="Calibri" pitchFamily="34" charset="0"/>
        </a:defRPr>
      </a:lvl9pPr>
    </p:titleStyle>
    <p:bodyStyle>
      <a:lvl1pPr marL="342637" indent="-342637" algn="l" defTabSz="456847"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371" indent="-285530" algn="l" defTabSz="456847"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123" indent="-228423" algn="l" defTabSz="456847"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971" indent="-228423" algn="l" defTabSz="45684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20" indent="-228423" algn="l" defTabSz="45684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671" indent="-228423" algn="l" defTabSz="456847" rtl="0" eaLnBrk="1" latinLnBrk="0" hangingPunct="1">
        <a:spcBef>
          <a:spcPct val="20000"/>
        </a:spcBef>
        <a:buFont typeface="Arial"/>
        <a:buChar char="•"/>
        <a:defRPr sz="2000" kern="1200">
          <a:solidFill>
            <a:schemeClr val="tx1"/>
          </a:solidFill>
          <a:latin typeface="+mn-lt"/>
          <a:ea typeface="+mn-ea"/>
          <a:cs typeface="+mn-cs"/>
        </a:defRPr>
      </a:lvl6pPr>
      <a:lvl7pPr marL="2969520" indent="-228423" algn="l" defTabSz="456847" rtl="0" eaLnBrk="1" latinLnBrk="0" hangingPunct="1">
        <a:spcBef>
          <a:spcPct val="20000"/>
        </a:spcBef>
        <a:buFont typeface="Arial"/>
        <a:buChar char="•"/>
        <a:defRPr sz="2000" kern="1200">
          <a:solidFill>
            <a:schemeClr val="tx1"/>
          </a:solidFill>
          <a:latin typeface="+mn-lt"/>
          <a:ea typeface="+mn-ea"/>
          <a:cs typeface="+mn-cs"/>
        </a:defRPr>
      </a:lvl7pPr>
      <a:lvl8pPr marL="3426372" indent="-228423" algn="l" defTabSz="456847" rtl="0" eaLnBrk="1" latinLnBrk="0" hangingPunct="1">
        <a:spcBef>
          <a:spcPct val="20000"/>
        </a:spcBef>
        <a:buFont typeface="Arial"/>
        <a:buChar char="•"/>
        <a:defRPr sz="2000" kern="1200">
          <a:solidFill>
            <a:schemeClr val="tx1"/>
          </a:solidFill>
          <a:latin typeface="+mn-lt"/>
          <a:ea typeface="+mn-ea"/>
          <a:cs typeface="+mn-cs"/>
        </a:defRPr>
      </a:lvl8pPr>
      <a:lvl9pPr marL="3883220" indent="-228423" algn="l" defTabSz="45684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6847" rtl="0" eaLnBrk="1" latinLnBrk="0" hangingPunct="1">
        <a:defRPr sz="1800" kern="1200">
          <a:solidFill>
            <a:schemeClr val="tx1"/>
          </a:solidFill>
          <a:latin typeface="+mn-lt"/>
          <a:ea typeface="+mn-ea"/>
          <a:cs typeface="+mn-cs"/>
        </a:defRPr>
      </a:lvl1pPr>
      <a:lvl2pPr marL="456847" algn="l" defTabSz="456847" rtl="0" eaLnBrk="1" latinLnBrk="0" hangingPunct="1">
        <a:defRPr sz="1800" kern="1200">
          <a:solidFill>
            <a:schemeClr val="tx1"/>
          </a:solidFill>
          <a:latin typeface="+mn-lt"/>
          <a:ea typeface="+mn-ea"/>
          <a:cs typeface="+mn-cs"/>
        </a:defRPr>
      </a:lvl2pPr>
      <a:lvl3pPr marL="913700" algn="l" defTabSz="456847" rtl="0" eaLnBrk="1" latinLnBrk="0" hangingPunct="1">
        <a:defRPr sz="1800" kern="1200">
          <a:solidFill>
            <a:schemeClr val="tx1"/>
          </a:solidFill>
          <a:latin typeface="+mn-lt"/>
          <a:ea typeface="+mn-ea"/>
          <a:cs typeface="+mn-cs"/>
        </a:defRPr>
      </a:lvl3pPr>
      <a:lvl4pPr marL="1370542" algn="l" defTabSz="456847" rtl="0" eaLnBrk="1" latinLnBrk="0" hangingPunct="1">
        <a:defRPr sz="1800" kern="1200">
          <a:solidFill>
            <a:schemeClr val="tx1"/>
          </a:solidFill>
          <a:latin typeface="+mn-lt"/>
          <a:ea typeface="+mn-ea"/>
          <a:cs typeface="+mn-cs"/>
        </a:defRPr>
      </a:lvl4pPr>
      <a:lvl5pPr marL="1827399" algn="l" defTabSz="456847" rtl="0" eaLnBrk="1" latinLnBrk="0" hangingPunct="1">
        <a:defRPr sz="1800" kern="1200">
          <a:solidFill>
            <a:schemeClr val="tx1"/>
          </a:solidFill>
          <a:latin typeface="+mn-lt"/>
          <a:ea typeface="+mn-ea"/>
          <a:cs typeface="+mn-cs"/>
        </a:defRPr>
      </a:lvl5pPr>
      <a:lvl6pPr marL="2284253" algn="l" defTabSz="456847" rtl="0" eaLnBrk="1" latinLnBrk="0" hangingPunct="1">
        <a:defRPr sz="1800" kern="1200">
          <a:solidFill>
            <a:schemeClr val="tx1"/>
          </a:solidFill>
          <a:latin typeface="+mn-lt"/>
          <a:ea typeface="+mn-ea"/>
          <a:cs typeface="+mn-cs"/>
        </a:defRPr>
      </a:lvl6pPr>
      <a:lvl7pPr marL="2741099" algn="l" defTabSz="456847" rtl="0" eaLnBrk="1" latinLnBrk="0" hangingPunct="1">
        <a:defRPr sz="1800" kern="1200">
          <a:solidFill>
            <a:schemeClr val="tx1"/>
          </a:solidFill>
          <a:latin typeface="+mn-lt"/>
          <a:ea typeface="+mn-ea"/>
          <a:cs typeface="+mn-cs"/>
        </a:defRPr>
      </a:lvl7pPr>
      <a:lvl8pPr marL="3197942" algn="l" defTabSz="456847" rtl="0" eaLnBrk="1" latinLnBrk="0" hangingPunct="1">
        <a:defRPr sz="1800" kern="1200">
          <a:solidFill>
            <a:schemeClr val="tx1"/>
          </a:solidFill>
          <a:latin typeface="+mn-lt"/>
          <a:ea typeface="+mn-ea"/>
          <a:cs typeface="+mn-cs"/>
        </a:defRPr>
      </a:lvl8pPr>
      <a:lvl9pPr marL="3654800" algn="l" defTabSz="45684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tile tx="0" ty="0" sx="100000" sy="100000" flip="none" algn="tl"/>
        </a:blipFill>
        <a:effectLst/>
      </p:bgPr>
    </p:bg>
    <p:spTree>
      <p:nvGrpSpPr>
        <p:cNvPr id="1" name=""/>
        <p:cNvGrpSpPr/>
        <p:nvPr/>
      </p:nvGrpSpPr>
      <p:grpSpPr>
        <a:xfrm>
          <a:off x="0" y="0"/>
          <a:ext cx="0" cy="0"/>
          <a:chOff x="0" y="0"/>
          <a:chExt cx="0" cy="0"/>
        </a:xfrm>
      </p:grpSpPr>
      <p:pic>
        <p:nvPicPr>
          <p:cNvPr id="2050" name="Immagine 6" descr="testata_presentazione.jp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1" y="14289"/>
            <a:ext cx="9144000" cy="85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61885712"/>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Lst>
  <p:hf hdr="0" dt="0"/>
  <p:txStyles>
    <p:titleStyle>
      <a:lvl1pPr algn="ctr" defTabSz="456847" rtl="0" eaLnBrk="0" fontAlgn="base" hangingPunct="0">
        <a:spcBef>
          <a:spcPct val="0"/>
        </a:spcBef>
        <a:spcAft>
          <a:spcPct val="0"/>
        </a:spcAft>
        <a:defRPr sz="4400" kern="1200">
          <a:solidFill>
            <a:schemeClr val="tx1"/>
          </a:solidFill>
          <a:latin typeface="+mj-lt"/>
          <a:ea typeface="+mj-ea"/>
          <a:cs typeface="+mj-cs"/>
        </a:defRPr>
      </a:lvl1pPr>
      <a:lvl2pPr algn="ctr" defTabSz="456847" rtl="0" eaLnBrk="0" fontAlgn="base" hangingPunct="0">
        <a:spcBef>
          <a:spcPct val="0"/>
        </a:spcBef>
        <a:spcAft>
          <a:spcPct val="0"/>
        </a:spcAft>
        <a:defRPr sz="4400">
          <a:solidFill>
            <a:schemeClr val="tx1"/>
          </a:solidFill>
          <a:latin typeface="Calibri" pitchFamily="34" charset="0"/>
        </a:defRPr>
      </a:lvl2pPr>
      <a:lvl3pPr algn="ctr" defTabSz="456847" rtl="0" eaLnBrk="0" fontAlgn="base" hangingPunct="0">
        <a:spcBef>
          <a:spcPct val="0"/>
        </a:spcBef>
        <a:spcAft>
          <a:spcPct val="0"/>
        </a:spcAft>
        <a:defRPr sz="4400">
          <a:solidFill>
            <a:schemeClr val="tx1"/>
          </a:solidFill>
          <a:latin typeface="Calibri" pitchFamily="34" charset="0"/>
        </a:defRPr>
      </a:lvl3pPr>
      <a:lvl4pPr algn="ctr" defTabSz="456847" rtl="0" eaLnBrk="0" fontAlgn="base" hangingPunct="0">
        <a:spcBef>
          <a:spcPct val="0"/>
        </a:spcBef>
        <a:spcAft>
          <a:spcPct val="0"/>
        </a:spcAft>
        <a:defRPr sz="4400">
          <a:solidFill>
            <a:schemeClr val="tx1"/>
          </a:solidFill>
          <a:latin typeface="Calibri" pitchFamily="34" charset="0"/>
        </a:defRPr>
      </a:lvl4pPr>
      <a:lvl5pPr algn="ctr" defTabSz="456847" rtl="0" eaLnBrk="0" fontAlgn="base" hangingPunct="0">
        <a:spcBef>
          <a:spcPct val="0"/>
        </a:spcBef>
        <a:spcAft>
          <a:spcPct val="0"/>
        </a:spcAft>
        <a:defRPr sz="4400">
          <a:solidFill>
            <a:schemeClr val="tx1"/>
          </a:solidFill>
          <a:latin typeface="Calibri" pitchFamily="34" charset="0"/>
        </a:defRPr>
      </a:lvl5pPr>
      <a:lvl6pPr marL="456847" algn="ctr" defTabSz="456847" rtl="0" fontAlgn="base">
        <a:spcBef>
          <a:spcPct val="0"/>
        </a:spcBef>
        <a:spcAft>
          <a:spcPct val="0"/>
        </a:spcAft>
        <a:defRPr sz="4400">
          <a:solidFill>
            <a:schemeClr val="tx1"/>
          </a:solidFill>
          <a:latin typeface="Calibri" pitchFamily="34" charset="0"/>
        </a:defRPr>
      </a:lvl6pPr>
      <a:lvl7pPr marL="913700" algn="ctr" defTabSz="456847" rtl="0" fontAlgn="base">
        <a:spcBef>
          <a:spcPct val="0"/>
        </a:spcBef>
        <a:spcAft>
          <a:spcPct val="0"/>
        </a:spcAft>
        <a:defRPr sz="4400">
          <a:solidFill>
            <a:schemeClr val="tx1"/>
          </a:solidFill>
          <a:latin typeface="Calibri" pitchFamily="34" charset="0"/>
        </a:defRPr>
      </a:lvl7pPr>
      <a:lvl8pPr marL="1370542" algn="ctr" defTabSz="456847" rtl="0" fontAlgn="base">
        <a:spcBef>
          <a:spcPct val="0"/>
        </a:spcBef>
        <a:spcAft>
          <a:spcPct val="0"/>
        </a:spcAft>
        <a:defRPr sz="4400">
          <a:solidFill>
            <a:schemeClr val="tx1"/>
          </a:solidFill>
          <a:latin typeface="Calibri" pitchFamily="34" charset="0"/>
        </a:defRPr>
      </a:lvl8pPr>
      <a:lvl9pPr marL="1827399" algn="ctr" defTabSz="456847" rtl="0" fontAlgn="base">
        <a:spcBef>
          <a:spcPct val="0"/>
        </a:spcBef>
        <a:spcAft>
          <a:spcPct val="0"/>
        </a:spcAft>
        <a:defRPr sz="4400">
          <a:solidFill>
            <a:schemeClr val="tx1"/>
          </a:solidFill>
          <a:latin typeface="Calibri" pitchFamily="34" charset="0"/>
        </a:defRPr>
      </a:lvl9pPr>
    </p:titleStyle>
    <p:bodyStyle>
      <a:lvl1pPr marL="342637" indent="-342637" algn="l" defTabSz="456847"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371" indent="-285530" algn="l" defTabSz="456847"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123" indent="-228423" algn="l" defTabSz="456847"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971" indent="-228423" algn="l" defTabSz="45684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20" indent="-228423" algn="l" defTabSz="45684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671" indent="-228423" algn="l" defTabSz="456847" rtl="0" eaLnBrk="1" latinLnBrk="0" hangingPunct="1">
        <a:spcBef>
          <a:spcPct val="20000"/>
        </a:spcBef>
        <a:buFont typeface="Arial"/>
        <a:buChar char="•"/>
        <a:defRPr sz="2000" kern="1200">
          <a:solidFill>
            <a:schemeClr val="tx1"/>
          </a:solidFill>
          <a:latin typeface="+mn-lt"/>
          <a:ea typeface="+mn-ea"/>
          <a:cs typeface="+mn-cs"/>
        </a:defRPr>
      </a:lvl6pPr>
      <a:lvl7pPr marL="2969520" indent="-228423" algn="l" defTabSz="456847" rtl="0" eaLnBrk="1" latinLnBrk="0" hangingPunct="1">
        <a:spcBef>
          <a:spcPct val="20000"/>
        </a:spcBef>
        <a:buFont typeface="Arial"/>
        <a:buChar char="•"/>
        <a:defRPr sz="2000" kern="1200">
          <a:solidFill>
            <a:schemeClr val="tx1"/>
          </a:solidFill>
          <a:latin typeface="+mn-lt"/>
          <a:ea typeface="+mn-ea"/>
          <a:cs typeface="+mn-cs"/>
        </a:defRPr>
      </a:lvl7pPr>
      <a:lvl8pPr marL="3426372" indent="-228423" algn="l" defTabSz="456847" rtl="0" eaLnBrk="1" latinLnBrk="0" hangingPunct="1">
        <a:spcBef>
          <a:spcPct val="20000"/>
        </a:spcBef>
        <a:buFont typeface="Arial"/>
        <a:buChar char="•"/>
        <a:defRPr sz="2000" kern="1200">
          <a:solidFill>
            <a:schemeClr val="tx1"/>
          </a:solidFill>
          <a:latin typeface="+mn-lt"/>
          <a:ea typeface="+mn-ea"/>
          <a:cs typeface="+mn-cs"/>
        </a:defRPr>
      </a:lvl8pPr>
      <a:lvl9pPr marL="3883220" indent="-228423" algn="l" defTabSz="45684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6847" rtl="0" eaLnBrk="1" latinLnBrk="0" hangingPunct="1">
        <a:defRPr sz="1800" kern="1200">
          <a:solidFill>
            <a:schemeClr val="tx1"/>
          </a:solidFill>
          <a:latin typeface="+mn-lt"/>
          <a:ea typeface="+mn-ea"/>
          <a:cs typeface="+mn-cs"/>
        </a:defRPr>
      </a:lvl1pPr>
      <a:lvl2pPr marL="456847" algn="l" defTabSz="456847" rtl="0" eaLnBrk="1" latinLnBrk="0" hangingPunct="1">
        <a:defRPr sz="1800" kern="1200">
          <a:solidFill>
            <a:schemeClr val="tx1"/>
          </a:solidFill>
          <a:latin typeface="+mn-lt"/>
          <a:ea typeface="+mn-ea"/>
          <a:cs typeface="+mn-cs"/>
        </a:defRPr>
      </a:lvl2pPr>
      <a:lvl3pPr marL="913700" algn="l" defTabSz="456847" rtl="0" eaLnBrk="1" latinLnBrk="0" hangingPunct="1">
        <a:defRPr sz="1800" kern="1200">
          <a:solidFill>
            <a:schemeClr val="tx1"/>
          </a:solidFill>
          <a:latin typeface="+mn-lt"/>
          <a:ea typeface="+mn-ea"/>
          <a:cs typeface="+mn-cs"/>
        </a:defRPr>
      </a:lvl3pPr>
      <a:lvl4pPr marL="1370542" algn="l" defTabSz="456847" rtl="0" eaLnBrk="1" latinLnBrk="0" hangingPunct="1">
        <a:defRPr sz="1800" kern="1200">
          <a:solidFill>
            <a:schemeClr val="tx1"/>
          </a:solidFill>
          <a:latin typeface="+mn-lt"/>
          <a:ea typeface="+mn-ea"/>
          <a:cs typeface="+mn-cs"/>
        </a:defRPr>
      </a:lvl4pPr>
      <a:lvl5pPr marL="1827399" algn="l" defTabSz="456847" rtl="0" eaLnBrk="1" latinLnBrk="0" hangingPunct="1">
        <a:defRPr sz="1800" kern="1200">
          <a:solidFill>
            <a:schemeClr val="tx1"/>
          </a:solidFill>
          <a:latin typeface="+mn-lt"/>
          <a:ea typeface="+mn-ea"/>
          <a:cs typeface="+mn-cs"/>
        </a:defRPr>
      </a:lvl5pPr>
      <a:lvl6pPr marL="2284253" algn="l" defTabSz="456847" rtl="0" eaLnBrk="1" latinLnBrk="0" hangingPunct="1">
        <a:defRPr sz="1800" kern="1200">
          <a:solidFill>
            <a:schemeClr val="tx1"/>
          </a:solidFill>
          <a:latin typeface="+mn-lt"/>
          <a:ea typeface="+mn-ea"/>
          <a:cs typeface="+mn-cs"/>
        </a:defRPr>
      </a:lvl6pPr>
      <a:lvl7pPr marL="2741099" algn="l" defTabSz="456847" rtl="0" eaLnBrk="1" latinLnBrk="0" hangingPunct="1">
        <a:defRPr sz="1800" kern="1200">
          <a:solidFill>
            <a:schemeClr val="tx1"/>
          </a:solidFill>
          <a:latin typeface="+mn-lt"/>
          <a:ea typeface="+mn-ea"/>
          <a:cs typeface="+mn-cs"/>
        </a:defRPr>
      </a:lvl7pPr>
      <a:lvl8pPr marL="3197942" algn="l" defTabSz="456847" rtl="0" eaLnBrk="1" latinLnBrk="0" hangingPunct="1">
        <a:defRPr sz="1800" kern="1200">
          <a:solidFill>
            <a:schemeClr val="tx1"/>
          </a:solidFill>
          <a:latin typeface="+mn-lt"/>
          <a:ea typeface="+mn-ea"/>
          <a:cs typeface="+mn-cs"/>
        </a:defRPr>
      </a:lvl8pPr>
      <a:lvl9pPr marL="3654800" algn="l" defTabSz="45684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it.wikipedia.org/wiki/Dispositivi_di_protezione_individuale"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it.wikipedia.org/wiki/Scienza_della_sicurezza"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hyperlink" Target="https://it.wikipedia.org/wiki/Sicurezza_elettrica" TargetMode="External"/><Relationship Id="rId4" Type="http://schemas.openxmlformats.org/officeDocument/2006/relationships/hyperlink" Target="https://it.wikipedia.org/wiki/Scienza_delle_costruzioni"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2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qualitiamo.com/miglioramento/Hoshin%20kanri/introduzione.html" TargetMode="External"/><Relationship Id="rId2" Type="http://schemas.openxmlformats.org/officeDocument/2006/relationships/image" Target="../media/image11.png"/><Relationship Id="rId1" Type="http://schemas.openxmlformats.org/officeDocument/2006/relationships/slideLayout" Target="../slideLayouts/slideLayout13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0" name="Immagin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01800" y="1328738"/>
            <a:ext cx="5918200" cy="3954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654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180753" y="1754372"/>
            <a:ext cx="8658447" cy="3968699"/>
          </a:xfrm>
        </p:spPr>
        <p:txBody>
          <a:bodyPr/>
          <a:lstStyle/>
          <a:p>
            <a:pPr marL="0" indent="0" algn="just">
              <a:spcAft>
                <a:spcPts val="0"/>
              </a:spcAft>
              <a:buNone/>
            </a:pPr>
            <a:r>
              <a:rPr lang="it-IT" sz="2000" dirty="0" smtClean="0">
                <a:latin typeface="Tahoma" panose="020B0604030504040204" pitchFamily="34" charset="0"/>
                <a:ea typeface="Tahoma" panose="020B0604030504040204" pitchFamily="34" charset="0"/>
                <a:cs typeface="Tahoma" panose="020B0604030504040204" pitchFamily="34" charset="0"/>
              </a:rPr>
              <a:t>Obiettivi della valutazione dei rischi</a:t>
            </a:r>
          </a:p>
          <a:p>
            <a:pPr marL="0" indent="0" algn="just">
              <a:spcAft>
                <a:spcPts val="0"/>
              </a:spcAft>
              <a:buNone/>
            </a:pPr>
            <a:endParaRPr lang="it-IT" sz="20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50000"/>
              </a:lnSpc>
              <a:spcAft>
                <a:spcPts val="0"/>
              </a:spcAft>
              <a:buNone/>
            </a:pPr>
            <a:r>
              <a:rPr lang="it-IT" sz="2000" dirty="0">
                <a:latin typeface="Tahoma" panose="020B0604030504040204" pitchFamily="34" charset="0"/>
                <a:ea typeface="Tahoma" panose="020B0604030504040204" pitchFamily="34" charset="0"/>
                <a:cs typeface="Tahoma" panose="020B0604030504040204" pitchFamily="34" charset="0"/>
              </a:rPr>
              <a:t>L’obiettivo della valutazione dei rischi consiste nel consentire al datore di lavoro di prendere i provvedimenti che sono effettivamente necessari per salvaguardare la sicurezza e la salute dei </a:t>
            </a:r>
            <a:r>
              <a:rPr lang="it-IT" sz="2000" dirty="0" smtClean="0">
                <a:latin typeface="Tahoma" panose="020B0604030504040204" pitchFamily="34" charset="0"/>
                <a:ea typeface="Tahoma" panose="020B0604030504040204" pitchFamily="34" charset="0"/>
                <a:cs typeface="Tahoma" panose="020B0604030504040204" pitchFamily="34" charset="0"/>
              </a:rPr>
              <a:t>lavoratori.</a:t>
            </a:r>
          </a:p>
          <a:p>
            <a:pPr marL="0" indent="0" algn="just">
              <a:lnSpc>
                <a:spcPct val="150000"/>
              </a:lnSpc>
              <a:spcAft>
                <a:spcPts val="0"/>
              </a:spcAft>
              <a:buNone/>
            </a:pPr>
            <a:r>
              <a:rPr lang="it-IT" sz="2000" dirty="0">
                <a:latin typeface="Tahoma" panose="020B0604030504040204" pitchFamily="34" charset="0"/>
                <a:ea typeface="Tahoma" panose="020B0604030504040204" pitchFamily="34" charset="0"/>
                <a:cs typeface="Tahoma" panose="020B0604030504040204" pitchFamily="34" charset="0"/>
              </a:rPr>
              <a:t>La valutazione dei rischi è un </a:t>
            </a:r>
            <a:r>
              <a:rPr lang="it-IT" sz="2000" dirty="0" smtClean="0">
                <a:latin typeface="Tahoma" panose="020B0604030504040204" pitchFamily="34" charset="0"/>
                <a:ea typeface="Tahoma" panose="020B0604030504040204" pitchFamily="34" charset="0"/>
                <a:cs typeface="Tahoma" panose="020B0604030504040204" pitchFamily="34" charset="0"/>
              </a:rPr>
              <a:t>processo evolutivo </a:t>
            </a:r>
            <a:r>
              <a:rPr lang="it-IT" sz="2000" dirty="0">
                <a:latin typeface="Tahoma" panose="020B0604030504040204" pitchFamily="34" charset="0"/>
                <a:ea typeface="Tahoma" panose="020B0604030504040204" pitchFamily="34" charset="0"/>
                <a:cs typeface="Tahoma" panose="020B0604030504040204" pitchFamily="34" charset="0"/>
              </a:rPr>
              <a:t>in continuo dinamismo </a:t>
            </a:r>
            <a:r>
              <a:rPr lang="it-IT" sz="2000" dirty="0" smtClean="0">
                <a:latin typeface="Tahoma" panose="020B0604030504040204" pitchFamily="34" charset="0"/>
                <a:ea typeface="Tahoma" panose="020B0604030504040204" pitchFamily="34" charset="0"/>
                <a:cs typeface="Tahoma" panose="020B0604030504040204" pitchFamily="34" charset="0"/>
              </a:rPr>
              <a:t>teso </a:t>
            </a:r>
            <a:r>
              <a:rPr lang="it-IT" sz="2000" dirty="0">
                <a:latin typeface="Tahoma" panose="020B0604030504040204" pitchFamily="34" charset="0"/>
                <a:ea typeface="Tahoma" panose="020B0604030504040204" pitchFamily="34" charset="0"/>
                <a:cs typeface="Tahoma" panose="020B0604030504040204" pitchFamily="34" charset="0"/>
              </a:rPr>
              <a:t>al mantenimento o </a:t>
            </a:r>
            <a:r>
              <a:rPr lang="it-IT" sz="2000" dirty="0" smtClean="0">
                <a:latin typeface="Tahoma" panose="020B0604030504040204" pitchFamily="34" charset="0"/>
                <a:ea typeface="Tahoma" panose="020B0604030504040204" pitchFamily="34" charset="0"/>
                <a:cs typeface="Tahoma" panose="020B0604030504040204" pitchFamily="34" charset="0"/>
              </a:rPr>
              <a:t>al </a:t>
            </a:r>
            <a:r>
              <a:rPr lang="it-IT" sz="2000" dirty="0">
                <a:latin typeface="Tahoma" panose="020B0604030504040204" pitchFamily="34" charset="0"/>
                <a:ea typeface="Tahoma" panose="020B0604030504040204" pitchFamily="34" charset="0"/>
                <a:cs typeface="Tahoma" panose="020B0604030504040204" pitchFamily="34" charset="0"/>
              </a:rPr>
              <a:t>raggiungimento di un livello ottimale di </a:t>
            </a:r>
            <a:r>
              <a:rPr lang="it-IT" sz="2000" dirty="0" smtClean="0">
                <a:latin typeface="Tahoma" panose="020B0604030504040204" pitchFamily="34" charset="0"/>
                <a:ea typeface="Tahoma" panose="020B0604030504040204" pitchFamily="34" charset="0"/>
                <a:cs typeface="Tahoma" panose="020B0604030504040204" pitchFamily="34" charset="0"/>
              </a:rPr>
              <a:t>prevenzione.</a:t>
            </a:r>
          </a:p>
          <a:p>
            <a:pPr marL="0" indent="0" algn="just">
              <a:spcAft>
                <a:spcPts val="0"/>
              </a:spcAft>
              <a:buNone/>
            </a:pPr>
            <a:endParaRPr lang="it-IT" sz="2000" dirty="0">
              <a:latin typeface="Tahoma" panose="020B0604030504040204" pitchFamily="34" charset="0"/>
              <a:ea typeface="Tahoma" panose="020B0604030504040204" pitchFamily="34" charset="0"/>
              <a:cs typeface="Tahoma" panose="020B0604030504040204" pitchFamily="34" charset="0"/>
            </a:endParaRPr>
          </a:p>
          <a:p>
            <a:pPr marL="0" indent="0" algn="just">
              <a:spcAft>
                <a:spcPts val="0"/>
              </a:spcAft>
              <a:buNone/>
            </a:pPr>
            <a:endParaRPr lang="it-IT" sz="1800" dirty="0"/>
          </a:p>
        </p:txBody>
      </p:sp>
      <p:sp>
        <p:nvSpPr>
          <p:cNvPr id="5" name="Rettangolo 4"/>
          <p:cNvSpPr/>
          <p:nvPr/>
        </p:nvSpPr>
        <p:spPr>
          <a:xfrm>
            <a:off x="180753" y="940153"/>
            <a:ext cx="5326912" cy="461665"/>
          </a:xfrm>
          <a:prstGeom prst="rect">
            <a:avLst/>
          </a:prstGeom>
        </p:spPr>
        <p:txBody>
          <a:bodyPr wrap="square">
            <a:spAutoFit/>
          </a:bodyPr>
          <a:lstStyle/>
          <a:p>
            <a:pPr lvl="0" eaLnBrk="0" hangingPunct="0">
              <a:spcBef>
                <a:spcPct val="20000"/>
              </a:spcBef>
            </a:pP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3" name="Segnaposto numero diapositiva 2"/>
          <p:cNvSpPr>
            <a:spLocks noGrp="1"/>
          </p:cNvSpPr>
          <p:nvPr>
            <p:ph type="sldNum" sz="quarter" idx="12"/>
          </p:nvPr>
        </p:nvSpPr>
        <p:spPr/>
        <p:txBody>
          <a:bodyPr/>
          <a:lstStyle/>
          <a:p>
            <a:pPr>
              <a:defRPr/>
            </a:pPr>
            <a:fld id="{7E41F698-E733-432A-904B-FD905F326C73}" type="slidenum">
              <a:rPr lang="it-IT" smtClean="0"/>
              <a:pPr>
                <a:defRPr/>
              </a:pPr>
              <a:t>10</a:t>
            </a:fld>
            <a:endParaRPr lang="it-IT"/>
          </a:p>
        </p:txBody>
      </p:sp>
    </p:spTree>
    <p:extLst>
      <p:ext uri="{BB962C8B-B14F-4D97-AF65-F5344CB8AC3E}">
        <p14:creationId xmlns:p14="http://schemas.microsoft.com/office/powerpoint/2010/main" xmlns="" val="4108846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180753" y="2509284"/>
            <a:ext cx="8658447" cy="4125432"/>
          </a:xfrm>
          <a:blipFill>
            <a:blip r:embed="rId3"/>
            <a:tile tx="0" ty="0" sx="100000" sy="100000" flip="none" algn="tl"/>
          </a:blipFill>
          <a:ln w="38100"/>
        </p:spPr>
        <p:style>
          <a:lnRef idx="2">
            <a:schemeClr val="accent2"/>
          </a:lnRef>
          <a:fillRef idx="1">
            <a:schemeClr val="lt1"/>
          </a:fillRef>
          <a:effectRef idx="0">
            <a:schemeClr val="accent2"/>
          </a:effectRef>
          <a:fontRef idx="minor">
            <a:schemeClr val="dk1"/>
          </a:fontRef>
        </p:style>
        <p:txBody>
          <a:bodyPr/>
          <a:lstStyle/>
          <a:p>
            <a:pPr algn="just">
              <a:lnSpc>
                <a:spcPct val="150000"/>
              </a:lnSpc>
              <a:spcAft>
                <a:spcPts val="0"/>
              </a:spcAft>
            </a:pPr>
            <a:r>
              <a:rPr lang="it-IT" sz="2000" dirty="0" smtClean="0">
                <a:latin typeface="Tahoma" panose="020B0604030504040204" pitchFamily="34" charset="0"/>
                <a:ea typeface="Tahoma" panose="020B0604030504040204" pitchFamily="34" charset="0"/>
                <a:cs typeface="Tahoma" panose="020B0604030504040204" pitchFamily="34" charset="0"/>
              </a:rPr>
              <a:t>valutazione </a:t>
            </a:r>
            <a:r>
              <a:rPr lang="it-IT" sz="2000" dirty="0">
                <a:latin typeface="Tahoma" panose="020B0604030504040204" pitchFamily="34" charset="0"/>
                <a:ea typeface="Tahoma" panose="020B0604030504040204" pitchFamily="34" charset="0"/>
                <a:cs typeface="Tahoma" panose="020B0604030504040204" pitchFamily="34" charset="0"/>
              </a:rPr>
              <a:t>dei </a:t>
            </a:r>
            <a:r>
              <a:rPr lang="it-IT" sz="2000" dirty="0" smtClean="0">
                <a:latin typeface="Tahoma" panose="020B0604030504040204" pitchFamily="34" charset="0"/>
                <a:ea typeface="Tahoma" panose="020B0604030504040204" pitchFamily="34" charset="0"/>
                <a:cs typeface="Tahoma" panose="020B0604030504040204" pitchFamily="34" charset="0"/>
              </a:rPr>
              <a:t>rischi </a:t>
            </a:r>
            <a:endParaRPr lang="it-IT" sz="20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it-IT" sz="2000" dirty="0" smtClean="0">
                <a:latin typeface="Tahoma" panose="020B0604030504040204" pitchFamily="34" charset="0"/>
                <a:ea typeface="Tahoma" panose="020B0604030504040204" pitchFamily="34" charset="0"/>
                <a:cs typeface="Tahoma" panose="020B0604030504040204" pitchFamily="34" charset="0"/>
              </a:rPr>
              <a:t>eliminazione </a:t>
            </a:r>
            <a:r>
              <a:rPr lang="it-IT" sz="2000" dirty="0">
                <a:latin typeface="Tahoma" panose="020B0604030504040204" pitchFamily="34" charset="0"/>
                <a:ea typeface="Tahoma" panose="020B0604030504040204" pitchFamily="34" charset="0"/>
                <a:cs typeface="Tahoma" panose="020B0604030504040204" pitchFamily="34" charset="0"/>
              </a:rPr>
              <a:t>dei rischi in relazione alle conoscenze </a:t>
            </a:r>
            <a:r>
              <a:rPr lang="it-IT" sz="2000" dirty="0" smtClean="0">
                <a:latin typeface="Tahoma" panose="020B0604030504040204" pitchFamily="34" charset="0"/>
                <a:ea typeface="Tahoma" panose="020B0604030504040204" pitchFamily="34" charset="0"/>
                <a:cs typeface="Tahoma" panose="020B0604030504040204" pitchFamily="34" charset="0"/>
              </a:rPr>
              <a:t>acquisite </a:t>
            </a:r>
            <a:r>
              <a:rPr lang="it-IT" sz="2000" dirty="0">
                <a:latin typeface="Tahoma" panose="020B0604030504040204" pitchFamily="34" charset="0"/>
                <a:ea typeface="Tahoma" panose="020B0604030504040204" pitchFamily="34" charset="0"/>
                <a:cs typeface="Tahoma" panose="020B0604030504040204" pitchFamily="34" charset="0"/>
              </a:rPr>
              <a:t>in base al </a:t>
            </a:r>
          </a:p>
          <a:p>
            <a:pPr algn="just">
              <a:lnSpc>
                <a:spcPct val="150000"/>
              </a:lnSpc>
              <a:spcAft>
                <a:spcPts val="0"/>
              </a:spcAft>
            </a:pPr>
            <a:r>
              <a:rPr lang="it-IT" sz="2000" dirty="0">
                <a:latin typeface="Tahoma" panose="020B0604030504040204" pitchFamily="34" charset="0"/>
                <a:ea typeface="Tahoma" panose="020B0604030504040204" pitchFamily="34" charset="0"/>
                <a:cs typeface="Tahoma" panose="020B0604030504040204" pitchFamily="34" charset="0"/>
              </a:rPr>
              <a:t>progresso tecnico e, ove ciò non è possibile, loro riduzione al </a:t>
            </a:r>
            <a:r>
              <a:rPr lang="it-IT" sz="2000" dirty="0" smtClean="0">
                <a:latin typeface="Tahoma" panose="020B0604030504040204" pitchFamily="34" charset="0"/>
                <a:ea typeface="Tahoma" panose="020B0604030504040204" pitchFamily="34" charset="0"/>
                <a:cs typeface="Tahoma" panose="020B0604030504040204" pitchFamily="34" charset="0"/>
              </a:rPr>
              <a:t>minimo </a:t>
            </a:r>
            <a:endParaRPr lang="it-IT" sz="20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it-IT" sz="2000" dirty="0" smtClean="0">
                <a:latin typeface="Tahoma" panose="020B0604030504040204" pitchFamily="34" charset="0"/>
                <a:ea typeface="Tahoma" panose="020B0604030504040204" pitchFamily="34" charset="0"/>
                <a:cs typeface="Tahoma" panose="020B0604030504040204" pitchFamily="34" charset="0"/>
              </a:rPr>
              <a:t>riduzione </a:t>
            </a:r>
            <a:r>
              <a:rPr lang="it-IT" sz="2000" dirty="0">
                <a:latin typeface="Tahoma" panose="020B0604030504040204" pitchFamily="34" charset="0"/>
                <a:ea typeface="Tahoma" panose="020B0604030504040204" pitchFamily="34" charset="0"/>
                <a:cs typeface="Tahoma" panose="020B0604030504040204" pitchFamily="34" charset="0"/>
              </a:rPr>
              <a:t>dei rischi alla </a:t>
            </a:r>
            <a:r>
              <a:rPr lang="it-IT" sz="2000" dirty="0" smtClean="0">
                <a:latin typeface="Tahoma" panose="020B0604030504040204" pitchFamily="34" charset="0"/>
                <a:ea typeface="Tahoma" panose="020B0604030504040204" pitchFamily="34" charset="0"/>
                <a:cs typeface="Tahoma" panose="020B0604030504040204" pitchFamily="34" charset="0"/>
              </a:rPr>
              <a:t>fonte </a:t>
            </a:r>
            <a:endParaRPr lang="it-IT" sz="20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it-IT" sz="2000" dirty="0" smtClean="0">
                <a:latin typeface="Tahoma" panose="020B0604030504040204" pitchFamily="34" charset="0"/>
                <a:ea typeface="Tahoma" panose="020B0604030504040204" pitchFamily="34" charset="0"/>
                <a:cs typeface="Tahoma" panose="020B0604030504040204" pitchFamily="34" charset="0"/>
              </a:rPr>
              <a:t>programmazione </a:t>
            </a:r>
            <a:r>
              <a:rPr lang="it-IT" sz="2000" dirty="0">
                <a:latin typeface="Tahoma" panose="020B0604030504040204" pitchFamily="34" charset="0"/>
                <a:ea typeface="Tahoma" panose="020B0604030504040204" pitchFamily="34" charset="0"/>
                <a:cs typeface="Tahoma" panose="020B0604030504040204" pitchFamily="34" charset="0"/>
              </a:rPr>
              <a:t>della </a:t>
            </a:r>
            <a:r>
              <a:rPr lang="it-IT" sz="2000" dirty="0" smtClean="0">
                <a:latin typeface="Tahoma" panose="020B0604030504040204" pitchFamily="34" charset="0"/>
                <a:ea typeface="Tahoma" panose="020B0604030504040204" pitchFamily="34" charset="0"/>
                <a:cs typeface="Tahoma" panose="020B0604030504040204" pitchFamily="34" charset="0"/>
              </a:rPr>
              <a:t>prevenzione</a:t>
            </a:r>
            <a:endParaRPr lang="it-IT" sz="20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it-IT" sz="2000" dirty="0" smtClean="0">
                <a:latin typeface="Tahoma" panose="020B0604030504040204" pitchFamily="34" charset="0"/>
                <a:ea typeface="Tahoma" panose="020B0604030504040204" pitchFamily="34" charset="0"/>
                <a:cs typeface="Tahoma" panose="020B0604030504040204" pitchFamily="34" charset="0"/>
              </a:rPr>
              <a:t>sostituzione </a:t>
            </a:r>
            <a:r>
              <a:rPr lang="it-IT" sz="2000" dirty="0">
                <a:latin typeface="Tahoma" panose="020B0604030504040204" pitchFamily="34" charset="0"/>
                <a:ea typeface="Tahoma" panose="020B0604030504040204" pitchFamily="34" charset="0"/>
                <a:cs typeface="Tahoma" panose="020B0604030504040204" pitchFamily="34" charset="0"/>
              </a:rPr>
              <a:t>di ciò che è pericoloso con ciò che non lo </a:t>
            </a:r>
            <a:r>
              <a:rPr lang="it-IT" sz="2000" dirty="0" smtClean="0">
                <a:latin typeface="Tahoma" panose="020B0604030504040204" pitchFamily="34" charset="0"/>
                <a:ea typeface="Tahoma" panose="020B0604030504040204" pitchFamily="34" charset="0"/>
                <a:cs typeface="Tahoma" panose="020B0604030504040204" pitchFamily="34" charset="0"/>
              </a:rPr>
              <a:t>è </a:t>
            </a:r>
            <a:endParaRPr lang="it-IT" sz="20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it-IT" sz="2000" dirty="0" smtClean="0">
                <a:latin typeface="Tahoma" panose="020B0604030504040204" pitchFamily="34" charset="0"/>
                <a:ea typeface="Tahoma" panose="020B0604030504040204" pitchFamily="34" charset="0"/>
                <a:cs typeface="Tahoma" panose="020B0604030504040204" pitchFamily="34" charset="0"/>
              </a:rPr>
              <a:t>rispetto </a:t>
            </a:r>
            <a:r>
              <a:rPr lang="it-IT" sz="2000" dirty="0">
                <a:latin typeface="Tahoma" panose="020B0604030504040204" pitchFamily="34" charset="0"/>
                <a:ea typeface="Tahoma" panose="020B0604030504040204" pitchFamily="34" charset="0"/>
                <a:cs typeface="Tahoma" panose="020B0604030504040204" pitchFamily="34" charset="0"/>
              </a:rPr>
              <a:t>dei principi </a:t>
            </a:r>
            <a:r>
              <a:rPr lang="it-IT" sz="2000" dirty="0" smtClean="0">
                <a:latin typeface="Tahoma" panose="020B0604030504040204" pitchFamily="34" charset="0"/>
                <a:ea typeface="Tahoma" panose="020B0604030504040204" pitchFamily="34" charset="0"/>
                <a:cs typeface="Tahoma" panose="020B0604030504040204" pitchFamily="34" charset="0"/>
              </a:rPr>
              <a:t>ergonomici </a:t>
            </a:r>
            <a:endParaRPr lang="it-IT" sz="20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r>
              <a:rPr lang="it-IT" sz="2000" dirty="0" smtClean="0">
                <a:latin typeface="Tahoma" panose="020B0604030504040204" pitchFamily="34" charset="0"/>
                <a:ea typeface="Tahoma" panose="020B0604030504040204" pitchFamily="34" charset="0"/>
                <a:cs typeface="Tahoma" panose="020B0604030504040204" pitchFamily="34" charset="0"/>
              </a:rPr>
              <a:t>priorità </a:t>
            </a:r>
            <a:r>
              <a:rPr lang="it-IT" sz="2000" dirty="0">
                <a:latin typeface="Tahoma" panose="020B0604030504040204" pitchFamily="34" charset="0"/>
                <a:ea typeface="Tahoma" panose="020B0604030504040204" pitchFamily="34" charset="0"/>
                <a:cs typeface="Tahoma" panose="020B0604030504040204" pitchFamily="34" charset="0"/>
              </a:rPr>
              <a:t>delle misure di protezione </a:t>
            </a:r>
            <a:r>
              <a:rPr lang="it-IT" sz="2000" dirty="0" smtClean="0">
                <a:latin typeface="Tahoma" panose="020B0604030504040204" pitchFamily="34" charset="0"/>
                <a:ea typeface="Tahoma" panose="020B0604030504040204" pitchFamily="34" charset="0"/>
                <a:cs typeface="Tahoma" panose="020B0604030504040204" pitchFamily="34" charset="0"/>
              </a:rPr>
              <a:t>collettiva </a:t>
            </a:r>
          </a:p>
          <a:p>
            <a:pPr marL="0" indent="0" algn="just">
              <a:spcAft>
                <a:spcPts val="0"/>
              </a:spcAft>
              <a:buNone/>
            </a:pPr>
            <a:endParaRPr lang="it-IT" sz="1800" dirty="0"/>
          </a:p>
        </p:txBody>
      </p:sp>
      <p:sp>
        <p:nvSpPr>
          <p:cNvPr id="5" name="Rettangolo 4"/>
          <p:cNvSpPr/>
          <p:nvPr/>
        </p:nvSpPr>
        <p:spPr>
          <a:xfrm>
            <a:off x="180753" y="940153"/>
            <a:ext cx="5326912" cy="461665"/>
          </a:xfrm>
          <a:prstGeom prst="rect">
            <a:avLst/>
          </a:prstGeom>
        </p:spPr>
        <p:txBody>
          <a:bodyPr wrap="square">
            <a:spAutoFit/>
          </a:bodyPr>
          <a:lstStyle/>
          <a:p>
            <a:pPr lvl="0" eaLnBrk="0" hangingPunct="0">
              <a:spcBef>
                <a:spcPct val="20000"/>
              </a:spcBef>
            </a:pP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Rettangolo 1"/>
          <p:cNvSpPr/>
          <p:nvPr/>
        </p:nvSpPr>
        <p:spPr>
          <a:xfrm>
            <a:off x="180753" y="1801398"/>
            <a:ext cx="8293395" cy="707886"/>
          </a:xfrm>
          <a:prstGeom prst="rect">
            <a:avLst/>
          </a:prstGeom>
        </p:spPr>
        <p:txBody>
          <a:bodyPr wrap="square">
            <a:spAutoFit/>
          </a:bodyPr>
          <a:lstStyle/>
          <a:p>
            <a:pPr lvl="0" algn="just" eaLnBrk="0" hangingPunct="0">
              <a:spcBef>
                <a:spcPct val="20000"/>
              </a:spcBef>
              <a:spcAft>
                <a:spcPts val="0"/>
              </a:spcAft>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Le </a:t>
            </a: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misure</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generali per la protezione della salute e per la sicurezza dei lavoratori sono: </a:t>
            </a:r>
          </a:p>
        </p:txBody>
      </p:sp>
      <p:sp>
        <p:nvSpPr>
          <p:cNvPr id="3" name="Segnaposto piè di pagina 2"/>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11</a:t>
            </a:fld>
            <a:endParaRPr lang="it-IT"/>
          </a:p>
        </p:txBody>
      </p:sp>
    </p:spTree>
    <p:extLst>
      <p:ext uri="{BB962C8B-B14F-4D97-AF65-F5344CB8AC3E}">
        <p14:creationId xmlns:p14="http://schemas.microsoft.com/office/powerpoint/2010/main" xmlns="" val="1771889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180753" y="1754372"/>
            <a:ext cx="8658447" cy="3710763"/>
          </a:xfrm>
          <a:blipFill>
            <a:blip r:embed="rId3"/>
            <a:tile tx="0" ty="0" sx="100000" sy="100000" flip="none" algn="tl"/>
          </a:blipFill>
          <a:ln w="38100"/>
        </p:spPr>
        <p:style>
          <a:lnRef idx="2">
            <a:schemeClr val="accent2"/>
          </a:lnRef>
          <a:fillRef idx="1">
            <a:schemeClr val="lt1"/>
          </a:fillRef>
          <a:effectRef idx="0">
            <a:schemeClr val="accent2"/>
          </a:effectRef>
          <a:fontRef idx="minor">
            <a:schemeClr val="dk1"/>
          </a:fontRef>
        </p:style>
        <p:txBody>
          <a:bodyPr/>
          <a:lstStyle/>
          <a:p>
            <a:pPr algn="just">
              <a:lnSpc>
                <a:spcPct val="150000"/>
              </a:lnSpc>
              <a:spcAft>
                <a:spcPts val="0"/>
              </a:spcAft>
            </a:pPr>
            <a:r>
              <a:rPr lang="it-IT" sz="2000" dirty="0" smtClean="0">
                <a:latin typeface="Tahoma" panose="020B0604030504040204" pitchFamily="34" charset="0"/>
                <a:ea typeface="Tahoma" panose="020B0604030504040204" pitchFamily="34" charset="0"/>
                <a:cs typeface="Tahoma" panose="020B0604030504040204" pitchFamily="34" charset="0"/>
              </a:rPr>
              <a:t>controllo sanitario dei lavoratori in funzione dei rischi </a:t>
            </a:r>
          </a:p>
          <a:p>
            <a:pPr algn="just">
              <a:lnSpc>
                <a:spcPct val="150000"/>
              </a:lnSpc>
              <a:spcAft>
                <a:spcPts val="0"/>
              </a:spcAft>
            </a:pPr>
            <a:r>
              <a:rPr lang="it-IT" sz="2000" dirty="0" smtClean="0">
                <a:latin typeface="Tahoma" panose="020B0604030504040204" pitchFamily="34" charset="0"/>
                <a:ea typeface="Tahoma" panose="020B0604030504040204" pitchFamily="34" charset="0"/>
                <a:cs typeface="Tahoma" panose="020B0604030504040204" pitchFamily="34" charset="0"/>
              </a:rPr>
              <a:t>misure igieniche</a:t>
            </a:r>
          </a:p>
          <a:p>
            <a:pPr algn="just">
              <a:lnSpc>
                <a:spcPct val="150000"/>
              </a:lnSpc>
              <a:spcAft>
                <a:spcPts val="0"/>
              </a:spcAft>
            </a:pPr>
            <a:r>
              <a:rPr lang="it-IT" sz="2000" dirty="0" smtClean="0">
                <a:latin typeface="Tahoma" panose="020B0604030504040204" pitchFamily="34" charset="0"/>
                <a:ea typeface="Tahoma" panose="020B0604030504040204" pitchFamily="34" charset="0"/>
                <a:cs typeface="Tahoma" panose="020B0604030504040204" pitchFamily="34" charset="0"/>
              </a:rPr>
              <a:t>misure di emergenza in caso di pronto soccorso </a:t>
            </a:r>
          </a:p>
          <a:p>
            <a:pPr algn="just">
              <a:lnSpc>
                <a:spcPct val="150000"/>
              </a:lnSpc>
              <a:spcAft>
                <a:spcPts val="0"/>
              </a:spcAft>
            </a:pPr>
            <a:r>
              <a:rPr lang="it-IT" sz="2000" dirty="0" smtClean="0">
                <a:latin typeface="Tahoma" panose="020B0604030504040204" pitchFamily="34" charset="0"/>
                <a:ea typeface="Tahoma" panose="020B0604030504040204" pitchFamily="34" charset="0"/>
                <a:cs typeface="Tahoma" panose="020B0604030504040204" pitchFamily="34" charset="0"/>
              </a:rPr>
              <a:t>uso di segnali di avvertimento </a:t>
            </a:r>
          </a:p>
          <a:p>
            <a:pPr algn="just">
              <a:lnSpc>
                <a:spcPct val="150000"/>
              </a:lnSpc>
              <a:spcAft>
                <a:spcPts val="0"/>
              </a:spcAft>
            </a:pPr>
            <a:r>
              <a:rPr lang="it-IT" sz="2000" dirty="0" smtClean="0">
                <a:latin typeface="Tahoma" panose="020B0604030504040204" pitchFamily="34" charset="0"/>
                <a:ea typeface="Tahoma" panose="020B0604030504040204" pitchFamily="34" charset="0"/>
                <a:cs typeface="Tahoma" panose="020B0604030504040204" pitchFamily="34" charset="0"/>
              </a:rPr>
              <a:t>regolare manutenzione</a:t>
            </a:r>
          </a:p>
          <a:p>
            <a:pPr algn="just">
              <a:lnSpc>
                <a:spcPct val="150000"/>
              </a:lnSpc>
              <a:spcAft>
                <a:spcPts val="0"/>
              </a:spcAft>
            </a:pPr>
            <a:r>
              <a:rPr lang="it-IT" sz="2000" dirty="0" smtClean="0">
                <a:latin typeface="Tahoma" panose="020B0604030504040204" pitchFamily="34" charset="0"/>
                <a:ea typeface="Tahoma" panose="020B0604030504040204" pitchFamily="34" charset="0"/>
                <a:cs typeface="Tahoma" panose="020B0604030504040204" pitchFamily="34" charset="0"/>
              </a:rPr>
              <a:t>informazione e formazione dei lavoratori </a:t>
            </a:r>
          </a:p>
          <a:p>
            <a:pPr marL="0" indent="0" algn="just">
              <a:spcAft>
                <a:spcPts val="0"/>
              </a:spcAft>
              <a:buNone/>
            </a:pPr>
            <a:endParaRPr lang="it-IT" sz="2000" dirty="0" smtClean="0">
              <a:latin typeface="Tahoma" panose="020B0604030504040204" pitchFamily="34" charset="0"/>
              <a:ea typeface="Tahoma" panose="020B0604030504040204" pitchFamily="34" charset="0"/>
              <a:cs typeface="Tahoma" panose="020B0604030504040204" pitchFamily="34" charset="0"/>
            </a:endParaRPr>
          </a:p>
          <a:p>
            <a:pPr marL="0" indent="0" algn="just">
              <a:spcAft>
                <a:spcPts val="0"/>
              </a:spcAft>
              <a:buNone/>
            </a:pPr>
            <a:endParaRPr lang="it-IT" sz="1800" dirty="0"/>
          </a:p>
        </p:txBody>
      </p:sp>
      <p:sp>
        <p:nvSpPr>
          <p:cNvPr id="5" name="Rettangolo 4"/>
          <p:cNvSpPr/>
          <p:nvPr/>
        </p:nvSpPr>
        <p:spPr>
          <a:xfrm>
            <a:off x="180753" y="940153"/>
            <a:ext cx="5326912" cy="461665"/>
          </a:xfrm>
          <a:prstGeom prst="rect">
            <a:avLst/>
          </a:prstGeom>
        </p:spPr>
        <p:txBody>
          <a:bodyPr wrap="square">
            <a:spAutoFit/>
          </a:bodyPr>
          <a:lstStyle/>
          <a:p>
            <a:pPr lvl="0" eaLnBrk="0" hangingPunct="0">
              <a:spcBef>
                <a:spcPct val="20000"/>
              </a:spcBef>
            </a:pP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3" name="Segnaposto numero diapositiva 2"/>
          <p:cNvSpPr>
            <a:spLocks noGrp="1"/>
          </p:cNvSpPr>
          <p:nvPr>
            <p:ph type="sldNum" sz="quarter" idx="12"/>
          </p:nvPr>
        </p:nvSpPr>
        <p:spPr/>
        <p:txBody>
          <a:bodyPr/>
          <a:lstStyle/>
          <a:p>
            <a:pPr>
              <a:defRPr/>
            </a:pPr>
            <a:fld id="{7E41F698-E733-432A-904B-FD905F326C73}" type="slidenum">
              <a:rPr lang="it-IT" smtClean="0"/>
              <a:pPr>
                <a:defRPr/>
              </a:pPr>
              <a:t>12</a:t>
            </a:fld>
            <a:endParaRPr lang="it-IT"/>
          </a:p>
        </p:txBody>
      </p:sp>
    </p:spTree>
    <p:extLst>
      <p:ext uri="{BB962C8B-B14F-4D97-AF65-F5344CB8AC3E}">
        <p14:creationId xmlns:p14="http://schemas.microsoft.com/office/powerpoint/2010/main" xmlns="" val="2454751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8345" y="1945757"/>
            <a:ext cx="8378456" cy="4705413"/>
          </a:xfrm>
        </p:spPr>
        <p:txBody>
          <a:bodyPr/>
          <a:lstStyle/>
          <a:p>
            <a:pPr marL="0" lvl="0" indent="0">
              <a:lnSpc>
                <a:spcPct val="150000"/>
              </a:lnSpc>
              <a:spcAft>
                <a:spcPts val="0"/>
              </a:spcAft>
              <a:buNone/>
            </a:pPr>
            <a:endParaRPr lang="it-IT" sz="20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200000"/>
              </a:lnSpc>
              <a:spcAft>
                <a:spcPts val="0"/>
              </a:spcAft>
            </a:pPr>
            <a:r>
              <a:rPr lang="it-IT"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Art</a:t>
            </a:r>
            <a:r>
              <a:rPr lang="it-IT" sz="2000" dirty="0">
                <a:solidFill>
                  <a:srgbClr val="000000"/>
                </a:solidFill>
                <a:latin typeface="Tahoma" panose="020B0604030504040204" pitchFamily="34" charset="0"/>
                <a:ea typeface="Tahoma" panose="020B0604030504040204" pitchFamily="34" charset="0"/>
                <a:cs typeface="Tahoma" panose="020B0604030504040204" pitchFamily="34" charset="0"/>
              </a:rPr>
              <a:t>. 2, co. 1, </a:t>
            </a:r>
            <a:r>
              <a:rPr lang="it-IT" sz="2000" dirty="0" err="1">
                <a:solidFill>
                  <a:srgbClr val="000000"/>
                </a:solidFill>
                <a:latin typeface="Tahoma" panose="020B0604030504040204" pitchFamily="34" charset="0"/>
                <a:ea typeface="Tahoma" panose="020B0604030504040204" pitchFamily="34" charset="0"/>
                <a:cs typeface="Tahoma" panose="020B0604030504040204" pitchFamily="34" charset="0"/>
              </a:rPr>
              <a:t>lett</a:t>
            </a:r>
            <a:r>
              <a:rPr lang="it-IT" sz="2000" dirty="0">
                <a:solidFill>
                  <a:srgbClr val="000000"/>
                </a:solidFill>
                <a:latin typeface="Tahoma" panose="020B0604030504040204" pitchFamily="34" charset="0"/>
                <a:ea typeface="Tahoma" panose="020B0604030504040204" pitchFamily="34" charset="0"/>
                <a:cs typeface="Tahoma" panose="020B0604030504040204" pitchFamily="34" charset="0"/>
              </a:rPr>
              <a:t>. q</a:t>
            </a:r>
            <a:r>
              <a:rPr lang="it-IT"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Definizioni</a:t>
            </a:r>
          </a:p>
          <a:p>
            <a:pPr lvl="0">
              <a:lnSpc>
                <a:spcPct val="200000"/>
              </a:lnSpc>
              <a:spcAft>
                <a:spcPts val="0"/>
              </a:spcAft>
            </a:pPr>
            <a:r>
              <a:rPr lang="it-IT"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Art. 15 misure generali di tutela</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nSpc>
                <a:spcPct val="200000"/>
              </a:lnSpc>
              <a:spcAft>
                <a:spcPts val="0"/>
              </a:spcAft>
            </a:pPr>
            <a:r>
              <a:rPr lang="it-IT" sz="2000" spc="-15" dirty="0">
                <a:solidFill>
                  <a:srgbClr val="000000"/>
                </a:solidFill>
                <a:latin typeface="Tahoma" panose="020B0604030504040204" pitchFamily="34" charset="0"/>
                <a:ea typeface="Tahoma" panose="020B0604030504040204" pitchFamily="34" charset="0"/>
                <a:cs typeface="Tahoma" panose="020B0604030504040204" pitchFamily="34" charset="0"/>
              </a:rPr>
              <a:t>Art. 17, co. 1 </a:t>
            </a:r>
            <a:r>
              <a:rPr lang="it-IT" sz="2000" spc="-15" dirty="0" err="1">
                <a:solidFill>
                  <a:srgbClr val="000000"/>
                </a:solidFill>
                <a:latin typeface="Tahoma" panose="020B0604030504040204" pitchFamily="34" charset="0"/>
                <a:ea typeface="Tahoma" panose="020B0604030504040204" pitchFamily="34" charset="0"/>
                <a:cs typeface="Tahoma" panose="020B0604030504040204" pitchFamily="34" charset="0"/>
              </a:rPr>
              <a:t>lett</a:t>
            </a:r>
            <a:r>
              <a:rPr lang="it-IT" sz="2000" spc="-15" dirty="0">
                <a:solidFill>
                  <a:srgbClr val="000000"/>
                </a:solidFill>
                <a:latin typeface="Tahoma" panose="020B0604030504040204" pitchFamily="34" charset="0"/>
                <a:ea typeface="Tahoma" panose="020B0604030504040204" pitchFamily="34" charset="0"/>
                <a:cs typeface="Tahoma" panose="020B0604030504040204" pitchFamily="34" charset="0"/>
              </a:rPr>
              <a:t>. a</a:t>
            </a:r>
            <a:r>
              <a:rPr lang="it-IT" sz="2000" spc="-15"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it-IT" sz="2000" spc="-15" dirty="0">
                <a:solidFill>
                  <a:srgbClr val="000000"/>
                </a:solidFill>
                <a:latin typeface="Tahoma" panose="020B0604030504040204" pitchFamily="34" charset="0"/>
                <a:ea typeface="Tahoma" panose="020B0604030504040204" pitchFamily="34" charset="0"/>
                <a:cs typeface="Tahoma" panose="020B0604030504040204" pitchFamily="34" charset="0"/>
              </a:rPr>
              <a:t>Obblighi del datore di lavoro non </a:t>
            </a:r>
            <a:r>
              <a:rPr lang="it-IT" sz="2000" spc="-15" dirty="0" smtClean="0">
                <a:solidFill>
                  <a:srgbClr val="000000"/>
                </a:solidFill>
                <a:latin typeface="Tahoma" panose="020B0604030504040204" pitchFamily="34" charset="0"/>
                <a:ea typeface="Tahoma" panose="020B0604030504040204" pitchFamily="34" charset="0"/>
                <a:cs typeface="Tahoma" panose="020B0604030504040204" pitchFamily="34" charset="0"/>
              </a:rPr>
              <a:t>delegabili</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nSpc>
                <a:spcPct val="200000"/>
              </a:lnSpc>
              <a:spcBef>
                <a:spcPts val="105"/>
              </a:spcBef>
              <a:spcAft>
                <a:spcPts val="0"/>
              </a:spcAft>
            </a:pPr>
            <a:r>
              <a:rPr lang="it-IT" sz="2000" spc="-15" dirty="0">
                <a:solidFill>
                  <a:srgbClr val="000000"/>
                </a:solidFill>
                <a:latin typeface="Tahoma" panose="020B0604030504040204" pitchFamily="34" charset="0"/>
                <a:ea typeface="Tahoma" panose="020B0604030504040204" pitchFamily="34" charset="0"/>
                <a:cs typeface="Tahoma" panose="020B0604030504040204" pitchFamily="34" charset="0"/>
              </a:rPr>
              <a:t>Art. 28. Oggetto del­la valutazione dei ri­schi</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nSpc>
                <a:spcPct val="200000"/>
              </a:lnSpc>
              <a:spcBef>
                <a:spcPts val="470"/>
              </a:spcBef>
              <a:spcAft>
                <a:spcPts val="0"/>
              </a:spcAft>
            </a:pPr>
            <a:r>
              <a:rPr lang="it-IT" sz="2000" dirty="0">
                <a:solidFill>
                  <a:srgbClr val="000000"/>
                </a:solidFill>
                <a:latin typeface="Tahoma" panose="020B0604030504040204" pitchFamily="34" charset="0"/>
                <a:ea typeface="Tahoma" panose="020B0604030504040204" pitchFamily="34" charset="0"/>
                <a:cs typeface="Tahoma" panose="020B0604030504040204" pitchFamily="34" charset="0"/>
              </a:rPr>
              <a:t>Art. 29. Modalità di  effettuazione della  valutazione dei rischi</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nSpc>
                <a:spcPct val="200000"/>
              </a:lnSpc>
              <a:spcBef>
                <a:spcPts val="20"/>
              </a:spcBef>
              <a:spcAft>
                <a:spcPts val="0"/>
              </a:spcAft>
            </a:pPr>
            <a:r>
              <a:rPr lang="it-IT" sz="2000" dirty="0">
                <a:solidFill>
                  <a:srgbClr val="000000"/>
                </a:solidFill>
                <a:latin typeface="Tahoma" panose="020B0604030504040204" pitchFamily="34" charset="0"/>
                <a:ea typeface="Tahoma" panose="020B0604030504040204" pitchFamily="34" charset="0"/>
                <a:cs typeface="Tahoma" panose="020B0604030504040204" pitchFamily="34" charset="0"/>
              </a:rPr>
              <a:t>Art. </a:t>
            </a:r>
            <a:r>
              <a:rPr lang="it-IT"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30. Modelli </a:t>
            </a:r>
            <a:r>
              <a:rPr lang="it-IT" sz="2000" dirty="0">
                <a:solidFill>
                  <a:srgbClr val="000000"/>
                </a:solidFill>
                <a:latin typeface="Tahoma" panose="020B0604030504040204" pitchFamily="34" charset="0"/>
                <a:ea typeface="Tahoma" panose="020B0604030504040204" pitchFamily="34" charset="0"/>
                <a:cs typeface="Tahoma" panose="020B0604030504040204" pitchFamily="34" charset="0"/>
              </a:rPr>
              <a:t>di organizzazione e di </a:t>
            </a:r>
            <a:r>
              <a:rPr lang="it-IT"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gestione</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it-IT" sz="1600" dirty="0">
              <a:latin typeface="Arial" panose="020B0604020202020204" pitchFamily="34" charset="0"/>
              <a:cs typeface="Arial" panose="020B0604020202020204" pitchFamily="34" charset="0"/>
            </a:endParaRPr>
          </a:p>
        </p:txBody>
      </p:sp>
      <p:sp>
        <p:nvSpPr>
          <p:cNvPr id="4" name="Rettangolo 3"/>
          <p:cNvSpPr/>
          <p:nvPr/>
        </p:nvSpPr>
        <p:spPr>
          <a:xfrm>
            <a:off x="180753" y="940153"/>
            <a:ext cx="5326912" cy="461665"/>
          </a:xfrm>
          <a:prstGeom prst="rect">
            <a:avLst/>
          </a:prstGeom>
        </p:spPr>
        <p:txBody>
          <a:bodyPr wrap="square">
            <a:spAutoFit/>
          </a:bodyPr>
          <a:lstStyle/>
          <a:p>
            <a:pPr lvl="0" eaLnBrk="0" hangingPunct="0">
              <a:spcBef>
                <a:spcPct val="20000"/>
              </a:spcBef>
            </a:pP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184297" y="1484092"/>
            <a:ext cx="5326912" cy="461665"/>
          </a:xfrm>
          <a:prstGeom prst="rect">
            <a:avLst/>
          </a:prstGeom>
        </p:spPr>
        <p:txBody>
          <a:bodyPr wrap="square">
            <a:spAutoFit/>
          </a:bodyPr>
          <a:lstStyle/>
          <a:p>
            <a:pPr lvl="0" eaLnBrk="0" hangingPunct="0">
              <a:spcBef>
                <a:spcPct val="20000"/>
              </a:spcBef>
            </a:pP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La normativa:</a:t>
            </a: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13</a:t>
            </a:fld>
            <a:endParaRPr lang="it-IT"/>
          </a:p>
        </p:txBody>
      </p:sp>
    </p:spTree>
    <p:extLst>
      <p:ext uri="{BB962C8B-B14F-4D97-AF65-F5344CB8AC3E}">
        <p14:creationId xmlns:p14="http://schemas.microsoft.com/office/powerpoint/2010/main" xmlns="" val="3436664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4298" y="2062716"/>
            <a:ext cx="8818188" cy="4588454"/>
          </a:xfrm>
        </p:spPr>
        <p:txBody>
          <a:bodyPr/>
          <a:lstStyle/>
          <a:p>
            <a:pPr marL="0" indent="0" algn="ctr">
              <a:lnSpc>
                <a:spcPct val="150000"/>
              </a:lnSpc>
              <a:buNone/>
            </a:pPr>
            <a:r>
              <a:rPr lang="it-IT" sz="2000" dirty="0" smtClean="0">
                <a:latin typeface="Tahoma" panose="020B0604030504040204" pitchFamily="34" charset="0"/>
                <a:ea typeface="Tahoma" panose="020B0604030504040204" pitchFamily="34" charset="0"/>
                <a:cs typeface="Tahoma" panose="020B0604030504040204" pitchFamily="34" charset="0"/>
              </a:rPr>
              <a:t>Definizioni (</a:t>
            </a:r>
            <a:r>
              <a:rPr lang="en-US" sz="2000" dirty="0">
                <a:latin typeface="Tahoma" panose="020B0604030504040204" pitchFamily="34" charset="0"/>
                <a:ea typeface="Tahoma" panose="020B0604030504040204" pitchFamily="34" charset="0"/>
                <a:cs typeface="Tahoma" panose="020B0604030504040204" pitchFamily="34" charset="0"/>
              </a:rPr>
              <a:t>Art. 2, co. 1, </a:t>
            </a:r>
            <a:r>
              <a:rPr lang="en-US" sz="2000" dirty="0" err="1">
                <a:latin typeface="Tahoma" panose="020B0604030504040204" pitchFamily="34" charset="0"/>
                <a:ea typeface="Tahoma" panose="020B0604030504040204" pitchFamily="34" charset="0"/>
                <a:cs typeface="Tahoma" panose="020B0604030504040204" pitchFamily="34" charset="0"/>
              </a:rPr>
              <a:t>lett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smtClean="0">
                <a:latin typeface="Tahoma" panose="020B0604030504040204" pitchFamily="34" charset="0"/>
                <a:ea typeface="Tahoma" panose="020B0604030504040204" pitchFamily="34" charset="0"/>
                <a:cs typeface="Tahoma" panose="020B0604030504040204" pitchFamily="34" charset="0"/>
              </a:rPr>
              <a:t>q</a:t>
            </a:r>
            <a:r>
              <a:rPr lang="it-IT" sz="2000" dirty="0" smtClean="0">
                <a:latin typeface="Tahoma" panose="020B0604030504040204" pitchFamily="34" charset="0"/>
                <a:ea typeface="Tahoma" panose="020B0604030504040204" pitchFamily="34" charset="0"/>
                <a:cs typeface="Tahoma" panose="020B0604030504040204" pitchFamily="34" charset="0"/>
              </a:rPr>
              <a:t>)</a:t>
            </a:r>
          </a:p>
          <a:p>
            <a:pPr marL="0" indent="0" algn="ctr">
              <a:lnSpc>
                <a:spcPct val="150000"/>
              </a:lnSpc>
              <a:buNone/>
            </a:pP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r>
              <a:rPr lang="it-IT" sz="2000" dirty="0">
                <a:latin typeface="Tahoma" panose="020B0604030504040204" pitchFamily="34" charset="0"/>
                <a:ea typeface="Tahoma" panose="020B0604030504040204" pitchFamily="34" charset="0"/>
                <a:cs typeface="Tahoma" panose="020B0604030504040204" pitchFamily="34" charset="0"/>
              </a:rPr>
              <a:t>La valutazione globale e documentata di tutti i rischi per la salute e la sicurezza dei lavoratori, presenti nell'ambito dell'organizzazio­ne in cui essi prestano la propria attività, finalizzata ad individua­re le adeguate misure di prevenzione e di protezione e ad elabo­rare il programma delle misure atte a garantire il miglioramento nel tempo dei livelli di salute e sicurezza</a:t>
            </a:r>
          </a:p>
          <a:p>
            <a:pPr marL="0" indent="0">
              <a:buNone/>
            </a:pPr>
            <a:endParaRPr lang="it-IT" sz="1600" dirty="0">
              <a:latin typeface="Arial" panose="020B0604020202020204" pitchFamily="34" charset="0"/>
              <a:cs typeface="Arial" panose="020B0604020202020204" pitchFamily="34" charset="0"/>
            </a:endParaRPr>
          </a:p>
        </p:txBody>
      </p:sp>
      <p:sp>
        <p:nvSpPr>
          <p:cNvPr id="4" name="Rettangolo 3"/>
          <p:cNvSpPr/>
          <p:nvPr/>
        </p:nvSpPr>
        <p:spPr>
          <a:xfrm>
            <a:off x="180753" y="940153"/>
            <a:ext cx="5326912" cy="461665"/>
          </a:xfrm>
          <a:prstGeom prst="rect">
            <a:avLst/>
          </a:prstGeom>
        </p:spPr>
        <p:txBody>
          <a:bodyPr wrap="square">
            <a:spAutoFit/>
          </a:bodyPr>
          <a:lstStyle/>
          <a:p>
            <a:pPr lvl="0" eaLnBrk="0" hangingPunct="0">
              <a:spcBef>
                <a:spcPct val="20000"/>
              </a:spcBef>
            </a:pP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184297" y="1484092"/>
            <a:ext cx="5326912" cy="461665"/>
          </a:xfrm>
          <a:prstGeom prst="rect">
            <a:avLst/>
          </a:prstGeom>
        </p:spPr>
        <p:txBody>
          <a:bodyPr wrap="square">
            <a:spAutoFit/>
          </a:bodyPr>
          <a:lstStyle/>
          <a:p>
            <a:pPr lvl="0" eaLnBrk="0" hangingPunct="0">
              <a:spcBef>
                <a:spcPct val="20000"/>
              </a:spcBef>
            </a:pPr>
            <a:r>
              <a:rPr lang="it-IT" sz="2400" dirty="0">
                <a:solidFill>
                  <a:prstClr val="black"/>
                </a:solidFill>
              </a:rPr>
              <a:t>La normativa:</a:t>
            </a: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14</a:t>
            </a:fld>
            <a:endParaRPr lang="it-IT"/>
          </a:p>
        </p:txBody>
      </p:sp>
    </p:spTree>
    <p:extLst>
      <p:ext uri="{BB962C8B-B14F-4D97-AF65-F5344CB8AC3E}">
        <p14:creationId xmlns:p14="http://schemas.microsoft.com/office/powerpoint/2010/main" xmlns="" val="205612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4298" y="2062716"/>
            <a:ext cx="8818188" cy="4588454"/>
          </a:xfrm>
        </p:spPr>
        <p:txBody>
          <a:bodyPr/>
          <a:lstStyle/>
          <a:p>
            <a:pPr marL="0" indent="0" algn="ctr">
              <a:lnSpc>
                <a:spcPct val="150000"/>
              </a:lnSpc>
              <a:buNone/>
            </a:pPr>
            <a:r>
              <a:rPr lang="it-IT" sz="2000" dirty="0">
                <a:latin typeface="Tahoma" panose="020B0604030504040204" pitchFamily="34" charset="0"/>
                <a:ea typeface="Tahoma" panose="020B0604030504040204" pitchFamily="34" charset="0"/>
                <a:cs typeface="Tahoma" panose="020B0604030504040204" pitchFamily="34" charset="0"/>
              </a:rPr>
              <a:t>Le misure generali di tutela </a:t>
            </a:r>
            <a:r>
              <a:rPr lang="it-IT"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Art. </a:t>
            </a:r>
            <a:r>
              <a:rPr lang="en-US" sz="2000" dirty="0" smtClean="0">
                <a:latin typeface="Tahoma" panose="020B0604030504040204" pitchFamily="34" charset="0"/>
                <a:ea typeface="Tahoma" panose="020B0604030504040204" pitchFamily="34" charset="0"/>
                <a:cs typeface="Tahoma" panose="020B0604030504040204" pitchFamily="34" charset="0"/>
              </a:rPr>
              <a:t>15</a:t>
            </a:r>
            <a:r>
              <a:rPr lang="it-IT" sz="2000" dirty="0" smtClean="0">
                <a:latin typeface="Tahoma" panose="020B0604030504040204" pitchFamily="34" charset="0"/>
                <a:ea typeface="Tahoma" panose="020B0604030504040204" pitchFamily="34" charset="0"/>
                <a:cs typeface="Tahoma" panose="020B0604030504040204" pitchFamily="34" charset="0"/>
              </a:rPr>
              <a:t>)</a:t>
            </a:r>
          </a:p>
          <a:p>
            <a:pPr marL="0" indent="0" algn="ctr">
              <a:lnSpc>
                <a:spcPct val="150000"/>
              </a:lnSpc>
              <a:buNone/>
            </a:pP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r>
              <a:rPr lang="it-IT" sz="2000" dirty="0">
                <a:latin typeface="Tahoma" panose="020B0604030504040204" pitchFamily="34" charset="0"/>
                <a:ea typeface="Tahoma" panose="020B0604030504040204" pitchFamily="34" charset="0"/>
                <a:cs typeface="Tahoma" panose="020B0604030504040204" pitchFamily="34" charset="0"/>
              </a:rPr>
              <a:t>Tra le misure generali di tutela  la valutazione dei rischi rappresenta lo strumento fondamentale che permette al datore di lavoro di individuare le misure di prevenzione e protezione e, quindi, di pianificarne l’attuazione, il miglioramento ed il controllo al fine di verificarne l’efficacia e l’efficienza</a:t>
            </a:r>
          </a:p>
          <a:p>
            <a:pPr marL="0" indent="0">
              <a:buNone/>
            </a:pPr>
            <a:endParaRPr lang="it-IT" sz="1600" dirty="0">
              <a:latin typeface="Arial" panose="020B0604020202020204" pitchFamily="34" charset="0"/>
              <a:cs typeface="Arial" panose="020B0604020202020204" pitchFamily="34" charset="0"/>
            </a:endParaRPr>
          </a:p>
        </p:txBody>
      </p:sp>
      <p:sp>
        <p:nvSpPr>
          <p:cNvPr id="4" name="Rettangolo 3"/>
          <p:cNvSpPr/>
          <p:nvPr/>
        </p:nvSpPr>
        <p:spPr>
          <a:xfrm>
            <a:off x="180753" y="940153"/>
            <a:ext cx="5326912" cy="461665"/>
          </a:xfrm>
          <a:prstGeom prst="rect">
            <a:avLst/>
          </a:prstGeom>
        </p:spPr>
        <p:txBody>
          <a:bodyPr wrap="square">
            <a:spAutoFit/>
          </a:bodyPr>
          <a:lstStyle/>
          <a:p>
            <a:pPr lvl="0" eaLnBrk="0" hangingPunct="0">
              <a:spcBef>
                <a:spcPct val="20000"/>
              </a:spcBef>
            </a:pP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184297" y="1484092"/>
            <a:ext cx="5326912" cy="461665"/>
          </a:xfrm>
          <a:prstGeom prst="rect">
            <a:avLst/>
          </a:prstGeom>
        </p:spPr>
        <p:txBody>
          <a:bodyPr wrap="square">
            <a:spAutoFit/>
          </a:bodyPr>
          <a:lstStyle/>
          <a:p>
            <a:pPr lvl="0" eaLnBrk="0" hangingPunct="0">
              <a:spcBef>
                <a:spcPct val="20000"/>
              </a:spcBef>
            </a:pPr>
            <a:r>
              <a:rPr lang="it-IT" sz="2400" dirty="0">
                <a:solidFill>
                  <a:prstClr val="black"/>
                </a:solidFill>
              </a:rPr>
              <a:t>La normativa:</a:t>
            </a: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15</a:t>
            </a:fld>
            <a:endParaRPr lang="it-IT"/>
          </a:p>
        </p:txBody>
      </p:sp>
    </p:spTree>
    <p:extLst>
      <p:ext uri="{BB962C8B-B14F-4D97-AF65-F5344CB8AC3E}">
        <p14:creationId xmlns:p14="http://schemas.microsoft.com/office/powerpoint/2010/main" xmlns="" val="1550176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1628" y="2286000"/>
            <a:ext cx="7931888" cy="3859619"/>
          </a:xfrm>
        </p:spPr>
        <p:txBody>
          <a:bodyPr/>
          <a:lstStyle/>
          <a:p>
            <a:pPr marL="0" indent="0" algn="ctr">
              <a:buNone/>
            </a:pPr>
            <a:r>
              <a:rPr lang="it-IT" sz="2000" dirty="0">
                <a:latin typeface="Tahoma" panose="020B0604030504040204" pitchFamily="34" charset="0"/>
                <a:ea typeface="Tahoma" panose="020B0604030504040204" pitchFamily="34" charset="0"/>
                <a:cs typeface="Tahoma" panose="020B0604030504040204" pitchFamily="34" charset="0"/>
              </a:rPr>
              <a:t>Obblighi del datore di lavoro non </a:t>
            </a:r>
            <a:r>
              <a:rPr lang="it-IT" sz="2000" dirty="0" smtClean="0">
                <a:latin typeface="Tahoma" panose="020B0604030504040204" pitchFamily="34" charset="0"/>
                <a:ea typeface="Tahoma" panose="020B0604030504040204" pitchFamily="34" charset="0"/>
                <a:cs typeface="Tahoma" panose="020B0604030504040204" pitchFamily="34" charset="0"/>
              </a:rPr>
              <a:t>delegabili (</a:t>
            </a:r>
            <a:r>
              <a:rPr lang="en-US" sz="2000" dirty="0">
                <a:latin typeface="Tahoma" panose="020B0604030504040204" pitchFamily="34" charset="0"/>
                <a:ea typeface="Tahoma" panose="020B0604030504040204" pitchFamily="34" charset="0"/>
                <a:cs typeface="Tahoma" panose="020B0604030504040204" pitchFamily="34" charset="0"/>
              </a:rPr>
              <a:t>Art. </a:t>
            </a:r>
            <a:r>
              <a:rPr lang="pl-PL" sz="2000" dirty="0">
                <a:latin typeface="Tahoma" panose="020B0604030504040204" pitchFamily="34" charset="0"/>
                <a:ea typeface="Tahoma" panose="020B0604030504040204" pitchFamily="34" charset="0"/>
                <a:cs typeface="Tahoma" panose="020B0604030504040204" pitchFamily="34" charset="0"/>
              </a:rPr>
              <a:t>17, co. 1 lett. a</a:t>
            </a:r>
            <a:r>
              <a:rPr lang="it-IT" sz="2000" dirty="0" smtClean="0">
                <a:latin typeface="Tahoma" panose="020B0604030504040204" pitchFamily="34" charset="0"/>
                <a:ea typeface="Tahoma" panose="020B0604030504040204" pitchFamily="34" charset="0"/>
                <a:cs typeface="Tahoma" panose="020B0604030504040204" pitchFamily="34" charset="0"/>
              </a:rPr>
              <a:t>)</a:t>
            </a:r>
          </a:p>
          <a:p>
            <a:pPr marL="0" indent="0" algn="ctr">
              <a:buNone/>
            </a:pP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200000"/>
              </a:lnSpc>
              <a:buNone/>
            </a:pPr>
            <a:r>
              <a:rPr lang="it-IT" sz="2000" dirty="0">
                <a:latin typeface="Tahoma" panose="020B0604030504040204" pitchFamily="34" charset="0"/>
                <a:ea typeface="Tahoma" panose="020B0604030504040204" pitchFamily="34" charset="0"/>
                <a:cs typeface="Tahoma" panose="020B0604030504040204" pitchFamily="34" charset="0"/>
              </a:rPr>
              <a:t>Il datore di lavoro non può delegare l'obbligo di valutazione di tutti i rischi e la conseguente elaborazione del relativo documento (previsto dall'art. 28).</a:t>
            </a:r>
          </a:p>
          <a:p>
            <a:pPr marL="0" indent="0">
              <a:buNone/>
            </a:pPr>
            <a:endParaRPr lang="it-IT" sz="1600" dirty="0">
              <a:latin typeface="Arial" panose="020B0604020202020204" pitchFamily="34" charset="0"/>
              <a:cs typeface="Arial" panose="020B0604020202020204" pitchFamily="34" charset="0"/>
            </a:endParaRPr>
          </a:p>
        </p:txBody>
      </p:sp>
      <p:sp>
        <p:nvSpPr>
          <p:cNvPr id="4" name="Rettangolo 3"/>
          <p:cNvSpPr/>
          <p:nvPr/>
        </p:nvSpPr>
        <p:spPr>
          <a:xfrm>
            <a:off x="180753" y="940153"/>
            <a:ext cx="5326912" cy="461665"/>
          </a:xfrm>
          <a:prstGeom prst="rect">
            <a:avLst/>
          </a:prstGeom>
        </p:spPr>
        <p:txBody>
          <a:bodyPr wrap="square">
            <a:spAutoFit/>
          </a:bodyPr>
          <a:lstStyle/>
          <a:p>
            <a:pPr lvl="0" eaLnBrk="0" hangingPunct="0">
              <a:spcBef>
                <a:spcPct val="20000"/>
              </a:spcBef>
            </a:pP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184297" y="1484092"/>
            <a:ext cx="5326912" cy="461665"/>
          </a:xfrm>
          <a:prstGeom prst="rect">
            <a:avLst/>
          </a:prstGeom>
        </p:spPr>
        <p:txBody>
          <a:bodyPr wrap="square">
            <a:spAutoFit/>
          </a:bodyPr>
          <a:lstStyle/>
          <a:p>
            <a:pPr lvl="0" eaLnBrk="0" hangingPunct="0">
              <a:spcBef>
                <a:spcPct val="20000"/>
              </a:spcBef>
            </a:pPr>
            <a:r>
              <a:rPr lang="it-IT" sz="2400" dirty="0">
                <a:solidFill>
                  <a:prstClr val="black"/>
                </a:solidFill>
              </a:rPr>
              <a:t>La normativa:</a:t>
            </a: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16</a:t>
            </a:fld>
            <a:endParaRPr lang="it-IT"/>
          </a:p>
        </p:txBody>
      </p:sp>
    </p:spTree>
    <p:extLst>
      <p:ext uri="{BB962C8B-B14F-4D97-AF65-F5344CB8AC3E}">
        <p14:creationId xmlns:p14="http://schemas.microsoft.com/office/powerpoint/2010/main" xmlns="" val="4136852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4298" y="2062716"/>
            <a:ext cx="8818188" cy="3760858"/>
          </a:xfrm>
        </p:spPr>
        <p:txBody>
          <a:bodyPr/>
          <a:lstStyle/>
          <a:p>
            <a:pPr marL="0" indent="0" algn="ctr">
              <a:buNone/>
            </a:pPr>
            <a:r>
              <a:rPr lang="it-IT" sz="2000" dirty="0">
                <a:latin typeface="Tahoma" panose="020B0604030504040204" pitchFamily="34" charset="0"/>
                <a:ea typeface="Tahoma" panose="020B0604030504040204" pitchFamily="34" charset="0"/>
                <a:cs typeface="Tahoma" panose="020B0604030504040204" pitchFamily="34" charset="0"/>
              </a:rPr>
              <a:t>Oggetto del­la valutazione dei </a:t>
            </a:r>
            <a:r>
              <a:rPr lang="it-IT" sz="2000" dirty="0" smtClean="0">
                <a:latin typeface="Tahoma" panose="020B0604030504040204" pitchFamily="34" charset="0"/>
                <a:ea typeface="Tahoma" panose="020B0604030504040204" pitchFamily="34" charset="0"/>
                <a:cs typeface="Tahoma" panose="020B0604030504040204" pitchFamily="34" charset="0"/>
              </a:rPr>
              <a:t>ri­schi (</a:t>
            </a:r>
            <a:r>
              <a:rPr lang="en-US" sz="2000" dirty="0">
                <a:latin typeface="Tahoma" panose="020B0604030504040204" pitchFamily="34" charset="0"/>
                <a:ea typeface="Tahoma" panose="020B0604030504040204" pitchFamily="34" charset="0"/>
                <a:cs typeface="Tahoma" panose="020B0604030504040204" pitchFamily="34" charset="0"/>
              </a:rPr>
              <a:t>Art. </a:t>
            </a:r>
            <a:r>
              <a:rPr lang="it-IT" sz="2000" dirty="0" smtClean="0">
                <a:latin typeface="Tahoma" panose="020B0604030504040204" pitchFamily="34" charset="0"/>
                <a:ea typeface="Tahoma" panose="020B0604030504040204" pitchFamily="34" charset="0"/>
                <a:cs typeface="Tahoma" panose="020B0604030504040204" pitchFamily="34" charset="0"/>
              </a:rPr>
              <a:t>28)</a:t>
            </a:r>
          </a:p>
          <a:p>
            <a:pPr marL="0" indent="0">
              <a:buNone/>
            </a:pPr>
            <a:endParaRPr lang="it-IT" sz="2000"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it-IT" sz="2000" dirty="0" smtClean="0">
                <a:latin typeface="Tahoma" panose="020B0604030504040204" pitchFamily="34" charset="0"/>
                <a:ea typeface="Tahoma" panose="020B0604030504040204" pitchFamily="34" charset="0"/>
                <a:cs typeface="Tahoma" panose="020B0604030504040204" pitchFamily="34" charset="0"/>
              </a:rPr>
              <a:t>La </a:t>
            </a:r>
            <a:r>
              <a:rPr lang="it-IT" sz="2000" dirty="0">
                <a:latin typeface="Tahoma" panose="020B0604030504040204" pitchFamily="34" charset="0"/>
                <a:ea typeface="Tahoma" panose="020B0604030504040204" pitchFamily="34" charset="0"/>
                <a:cs typeface="Tahoma" panose="020B0604030504040204" pitchFamily="34" charset="0"/>
              </a:rPr>
              <a:t>valutazione dei rischi </a:t>
            </a:r>
            <a:r>
              <a:rPr lang="it-IT" sz="2000" dirty="0" smtClean="0">
                <a:latin typeface="Tahoma" panose="020B0604030504040204" pitchFamily="34" charset="0"/>
                <a:ea typeface="Tahoma" panose="020B0604030504040204" pitchFamily="34" charset="0"/>
                <a:cs typeface="Tahoma" panose="020B0604030504040204" pitchFamily="34" charset="0"/>
              </a:rPr>
              <a:t>deve </a:t>
            </a:r>
            <a:r>
              <a:rPr lang="it-IT" sz="2000" dirty="0">
                <a:latin typeface="Tahoma" panose="020B0604030504040204" pitchFamily="34" charset="0"/>
                <a:ea typeface="Tahoma" panose="020B0604030504040204" pitchFamily="34" charset="0"/>
                <a:cs typeface="Tahoma" panose="020B0604030504040204" pitchFamily="34" charset="0"/>
              </a:rPr>
              <a:t>riguardare tutti i rischi per la sicurezza e la salute dei lavoratori, compresi quelli riguardanti gruppi di lavoratori esposti a rischi particolari, tra cui anche quelli</a:t>
            </a:r>
            <a:r>
              <a:rPr lang="it-IT" sz="2000" dirty="0" smtClean="0">
                <a:latin typeface="Tahoma" panose="020B0604030504040204" pitchFamily="34" charset="0"/>
                <a:ea typeface="Tahoma" panose="020B0604030504040204" pitchFamily="34" charset="0"/>
                <a:cs typeface="Tahoma" panose="020B0604030504040204" pitchFamily="34" charset="0"/>
              </a:rPr>
              <a:t>:</a:t>
            </a:r>
            <a:endParaRPr lang="it-IT" sz="2000" dirty="0">
              <a:latin typeface="Tahoma" panose="020B0604030504040204" pitchFamily="34" charset="0"/>
              <a:ea typeface="Tahoma" panose="020B0604030504040204" pitchFamily="34" charset="0"/>
              <a:cs typeface="Tahoma" panose="020B0604030504040204" pitchFamily="34" charset="0"/>
            </a:endParaRPr>
          </a:p>
          <a:p>
            <a:pPr algn="just"/>
            <a:r>
              <a:rPr lang="it-IT" sz="2000" dirty="0">
                <a:latin typeface="Tahoma" panose="020B0604030504040204" pitchFamily="34" charset="0"/>
                <a:ea typeface="Tahoma" panose="020B0604030504040204" pitchFamily="34" charset="0"/>
                <a:cs typeface="Tahoma" panose="020B0604030504040204" pitchFamily="34" charset="0"/>
              </a:rPr>
              <a:t>collegati allo stress lavoro-correlato;</a:t>
            </a:r>
          </a:p>
          <a:p>
            <a:pPr algn="just"/>
            <a:r>
              <a:rPr lang="it-IT" sz="2000" dirty="0">
                <a:latin typeface="Tahoma" panose="020B0604030504040204" pitchFamily="34" charset="0"/>
                <a:ea typeface="Tahoma" panose="020B0604030504040204" pitchFamily="34" charset="0"/>
                <a:cs typeface="Tahoma" panose="020B0604030504040204" pitchFamily="34" charset="0"/>
              </a:rPr>
              <a:t>riguardanti le lavoratrici in stato di gravidanza;</a:t>
            </a:r>
          </a:p>
          <a:p>
            <a:pPr algn="just"/>
            <a:r>
              <a:rPr lang="it-IT" sz="2000" dirty="0">
                <a:latin typeface="Tahoma" panose="020B0604030504040204" pitchFamily="34" charset="0"/>
                <a:ea typeface="Tahoma" panose="020B0604030504040204" pitchFamily="34" charset="0"/>
                <a:cs typeface="Tahoma" panose="020B0604030504040204" pitchFamily="34" charset="0"/>
              </a:rPr>
              <a:t>connessi alle differenze di genere, all'età, alla provenienza da altri Paesi</a:t>
            </a:r>
            <a:r>
              <a:rPr lang="it-IT" sz="2000" dirty="0" smtClean="0">
                <a:latin typeface="Tahoma" panose="020B0604030504040204" pitchFamily="34" charset="0"/>
                <a:ea typeface="Tahoma" panose="020B0604030504040204" pitchFamily="34" charset="0"/>
                <a:cs typeface="Tahoma" panose="020B0604030504040204" pitchFamily="34" charset="0"/>
              </a:rPr>
              <a:t>.</a:t>
            </a:r>
          </a:p>
          <a:p>
            <a:pPr marL="0" indent="0" algn="just">
              <a:buNone/>
            </a:pPr>
            <a:r>
              <a:rPr lang="it-IT" sz="2000" dirty="0">
                <a:latin typeface="Tahoma" panose="020B0604030504040204" pitchFamily="34" charset="0"/>
                <a:ea typeface="Tahoma" panose="020B0604030504040204" pitchFamily="34" charset="0"/>
                <a:cs typeface="Tahoma" panose="020B0604030504040204" pitchFamily="34" charset="0"/>
              </a:rPr>
              <a:t>Il documento, redatto a conclusione della valutazione, deve esse­re datato e deve contenere:</a:t>
            </a:r>
          </a:p>
          <a:p>
            <a:pPr marL="0" indent="0">
              <a:buNone/>
            </a:pPr>
            <a:endParaRPr lang="it-IT" sz="1600" dirty="0">
              <a:latin typeface="Arial" panose="020B0604020202020204" pitchFamily="34" charset="0"/>
              <a:cs typeface="Arial" panose="020B0604020202020204" pitchFamily="34" charset="0"/>
            </a:endParaRPr>
          </a:p>
        </p:txBody>
      </p:sp>
      <p:sp>
        <p:nvSpPr>
          <p:cNvPr id="4" name="Rettangolo 3"/>
          <p:cNvSpPr/>
          <p:nvPr/>
        </p:nvSpPr>
        <p:spPr>
          <a:xfrm>
            <a:off x="180753" y="940153"/>
            <a:ext cx="5326912" cy="461665"/>
          </a:xfrm>
          <a:prstGeom prst="rect">
            <a:avLst/>
          </a:prstGeom>
        </p:spPr>
        <p:txBody>
          <a:bodyPr wrap="square">
            <a:spAutoFit/>
          </a:bodyPr>
          <a:lstStyle/>
          <a:p>
            <a:pPr lvl="0" eaLnBrk="0" hangingPunct="0">
              <a:spcBef>
                <a:spcPct val="20000"/>
              </a:spcBef>
            </a:pP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184297" y="1484092"/>
            <a:ext cx="5326912" cy="461665"/>
          </a:xfrm>
          <a:prstGeom prst="rect">
            <a:avLst/>
          </a:prstGeom>
        </p:spPr>
        <p:txBody>
          <a:bodyPr wrap="square">
            <a:spAutoFit/>
          </a:bodyPr>
          <a:lstStyle/>
          <a:p>
            <a:pPr lvl="0" eaLnBrk="0" hangingPunct="0">
              <a:spcBef>
                <a:spcPct val="20000"/>
              </a:spcBef>
            </a:pPr>
            <a:r>
              <a:rPr lang="it-IT" sz="2400" dirty="0">
                <a:solidFill>
                  <a:prstClr val="black"/>
                </a:solidFill>
              </a:rPr>
              <a:t>La normativa:</a:t>
            </a:r>
          </a:p>
        </p:txBody>
      </p:sp>
      <p:sp>
        <p:nvSpPr>
          <p:cNvPr id="2" name="CasellaDiTesto 1"/>
          <p:cNvSpPr txBox="1"/>
          <p:nvPr/>
        </p:nvSpPr>
        <p:spPr>
          <a:xfrm>
            <a:off x="4641111" y="5831139"/>
            <a:ext cx="1541721" cy="4001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lvl="0" eaLnBrk="0" hangingPunct="0">
              <a:spcBef>
                <a:spcPct val="20000"/>
              </a:spcBef>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Programma</a:t>
            </a:r>
          </a:p>
        </p:txBody>
      </p:sp>
      <p:sp>
        <p:nvSpPr>
          <p:cNvPr id="6" name="CasellaDiTesto 5"/>
          <p:cNvSpPr txBox="1"/>
          <p:nvPr/>
        </p:nvSpPr>
        <p:spPr>
          <a:xfrm>
            <a:off x="620232" y="5823574"/>
            <a:ext cx="1346791"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lvl="0" eaLnBrk="0" hangingPunct="0">
              <a:spcBef>
                <a:spcPct val="20000"/>
              </a:spcBef>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Relazione</a:t>
            </a:r>
          </a:p>
        </p:txBody>
      </p:sp>
      <p:sp>
        <p:nvSpPr>
          <p:cNvPr id="7" name="CasellaDiTesto 6"/>
          <p:cNvSpPr txBox="1"/>
          <p:nvPr/>
        </p:nvSpPr>
        <p:spPr>
          <a:xfrm>
            <a:off x="6996223" y="5831139"/>
            <a:ext cx="1265275"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lvl="0" eaLnBrk="0" hangingPunct="0">
              <a:spcBef>
                <a:spcPct val="20000"/>
              </a:spcBef>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Mansioni</a:t>
            </a:r>
          </a:p>
        </p:txBody>
      </p:sp>
      <p:sp>
        <p:nvSpPr>
          <p:cNvPr id="8" name="CasellaDiTesto 7"/>
          <p:cNvSpPr txBox="1"/>
          <p:nvPr/>
        </p:nvSpPr>
        <p:spPr>
          <a:xfrm>
            <a:off x="2718644" y="5823574"/>
            <a:ext cx="1047307"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lvl="0" eaLnBrk="0" hangingPunct="0">
              <a:spcBef>
                <a:spcPct val="20000"/>
              </a:spcBef>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Misure</a:t>
            </a:r>
          </a:p>
        </p:txBody>
      </p:sp>
      <p:sp>
        <p:nvSpPr>
          <p:cNvPr id="9" name="Segnaposto piè di pagina 8"/>
          <p:cNvSpPr>
            <a:spLocks noGrp="1"/>
          </p:cNvSpPr>
          <p:nvPr>
            <p:ph type="ftr" sz="quarter" idx="11"/>
          </p:nvPr>
        </p:nvSpPr>
        <p:spPr/>
        <p:txBody>
          <a:bodyPr/>
          <a:lstStyle/>
          <a:p>
            <a:pPr>
              <a:defRPr/>
            </a:pPr>
            <a:r>
              <a:rPr lang="it-IT" smtClean="0"/>
              <a:t>Giuseppe Renato Croce</a:t>
            </a:r>
            <a:endParaRPr lang="it-IT"/>
          </a:p>
        </p:txBody>
      </p:sp>
      <p:sp>
        <p:nvSpPr>
          <p:cNvPr id="10" name="Segnaposto numero diapositiva 9"/>
          <p:cNvSpPr>
            <a:spLocks noGrp="1"/>
          </p:cNvSpPr>
          <p:nvPr>
            <p:ph type="sldNum" sz="quarter" idx="12"/>
          </p:nvPr>
        </p:nvSpPr>
        <p:spPr/>
        <p:txBody>
          <a:bodyPr/>
          <a:lstStyle/>
          <a:p>
            <a:pPr>
              <a:defRPr/>
            </a:pPr>
            <a:fld id="{7E41F698-E733-432A-904B-FD905F326C73}" type="slidenum">
              <a:rPr lang="it-IT" smtClean="0"/>
              <a:pPr>
                <a:defRPr/>
              </a:pPr>
              <a:t>17</a:t>
            </a:fld>
            <a:endParaRPr lang="it-IT"/>
          </a:p>
        </p:txBody>
      </p:sp>
    </p:spTree>
    <p:extLst>
      <p:ext uri="{BB962C8B-B14F-4D97-AF65-F5344CB8AC3E}">
        <p14:creationId xmlns:p14="http://schemas.microsoft.com/office/powerpoint/2010/main" xmlns="" val="621216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4298" y="2062716"/>
            <a:ext cx="8818188" cy="4588454"/>
          </a:xfrm>
        </p:spPr>
        <p:txBody>
          <a:bodyPr/>
          <a:lstStyle/>
          <a:p>
            <a:pPr marL="0" indent="0" algn="ctr">
              <a:buNone/>
            </a:pPr>
            <a:r>
              <a:rPr lang="it-IT" sz="2000" dirty="0">
                <a:latin typeface="Tahoma" panose="020B0604030504040204" pitchFamily="34" charset="0"/>
                <a:ea typeface="Tahoma" panose="020B0604030504040204" pitchFamily="34" charset="0"/>
                <a:cs typeface="Tahoma" panose="020B0604030504040204" pitchFamily="34" charset="0"/>
              </a:rPr>
              <a:t>Modalità di  effettuazione della  valutazione dei </a:t>
            </a:r>
            <a:r>
              <a:rPr lang="it-IT" sz="2000" dirty="0" smtClean="0">
                <a:latin typeface="Tahoma" panose="020B0604030504040204" pitchFamily="34" charset="0"/>
                <a:ea typeface="Tahoma" panose="020B0604030504040204" pitchFamily="34" charset="0"/>
                <a:cs typeface="Tahoma" panose="020B0604030504040204" pitchFamily="34" charset="0"/>
              </a:rPr>
              <a:t>rischi (</a:t>
            </a:r>
            <a:r>
              <a:rPr lang="en-US" sz="2000" dirty="0">
                <a:latin typeface="Tahoma" panose="020B0604030504040204" pitchFamily="34" charset="0"/>
                <a:ea typeface="Tahoma" panose="020B0604030504040204" pitchFamily="34" charset="0"/>
                <a:cs typeface="Tahoma" panose="020B0604030504040204" pitchFamily="34" charset="0"/>
              </a:rPr>
              <a:t>Art. </a:t>
            </a:r>
            <a:r>
              <a:rPr lang="it-IT" sz="2000" dirty="0" smtClean="0">
                <a:latin typeface="Tahoma" panose="020B0604030504040204" pitchFamily="34" charset="0"/>
                <a:ea typeface="Tahoma" panose="020B0604030504040204" pitchFamily="34" charset="0"/>
                <a:cs typeface="Tahoma" panose="020B0604030504040204" pitchFamily="34" charset="0"/>
              </a:rPr>
              <a:t>29)</a:t>
            </a:r>
          </a:p>
          <a:p>
            <a:pPr marL="0" indent="0">
              <a:buNone/>
            </a:pPr>
            <a:endParaRPr lang="it-IT" sz="2000"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it-IT" sz="2000" dirty="0" smtClean="0">
                <a:latin typeface="Tahoma" panose="020B0604030504040204" pitchFamily="34" charset="0"/>
                <a:ea typeface="Tahoma" panose="020B0604030504040204" pitchFamily="34" charset="0"/>
                <a:cs typeface="Tahoma" panose="020B0604030504040204" pitchFamily="34" charset="0"/>
              </a:rPr>
              <a:t>Il </a:t>
            </a:r>
            <a:r>
              <a:rPr lang="it-IT" sz="2000" dirty="0">
                <a:latin typeface="Tahoma" panose="020B0604030504040204" pitchFamily="34" charset="0"/>
                <a:ea typeface="Tahoma" panose="020B0604030504040204" pitchFamily="34" charset="0"/>
                <a:cs typeface="Tahoma" panose="020B0604030504040204" pitchFamily="34" charset="0"/>
              </a:rPr>
              <a:t>datore di lavoro effettua la valutazione ed elabora il documento </a:t>
            </a:r>
            <a:r>
              <a:rPr lang="it-IT" sz="2000" dirty="0" smtClean="0">
                <a:latin typeface="Tahoma" panose="020B0604030504040204" pitchFamily="34" charset="0"/>
                <a:ea typeface="Tahoma" panose="020B0604030504040204" pitchFamily="34" charset="0"/>
                <a:cs typeface="Tahoma" panose="020B0604030504040204" pitchFamily="34" charset="0"/>
              </a:rPr>
              <a:t>in </a:t>
            </a:r>
            <a:r>
              <a:rPr lang="it-IT" sz="2000" dirty="0">
                <a:latin typeface="Tahoma" panose="020B0604030504040204" pitchFamily="34" charset="0"/>
                <a:ea typeface="Tahoma" panose="020B0604030504040204" pitchFamily="34" charset="0"/>
                <a:cs typeface="Tahoma" panose="020B0604030504040204" pitchFamily="34" charset="0"/>
              </a:rPr>
              <a:t>collaborazione con </a:t>
            </a:r>
            <a:r>
              <a:rPr lang="it-IT" sz="2000" dirty="0" smtClean="0">
                <a:latin typeface="Tahoma" panose="020B0604030504040204" pitchFamily="34" charset="0"/>
                <a:ea typeface="Tahoma" panose="020B0604030504040204" pitchFamily="34" charset="0"/>
                <a:cs typeface="Tahoma" panose="020B0604030504040204" pitchFamily="34" charset="0"/>
              </a:rPr>
              <a:t>RSPP </a:t>
            </a:r>
            <a:r>
              <a:rPr lang="it-IT" sz="2000" dirty="0">
                <a:latin typeface="Tahoma" panose="020B0604030504040204" pitchFamily="34" charset="0"/>
                <a:ea typeface="Tahoma" panose="020B0604030504040204" pitchFamily="34" charset="0"/>
                <a:cs typeface="Tahoma" panose="020B0604030504040204" pitchFamily="34" charset="0"/>
              </a:rPr>
              <a:t>e </a:t>
            </a:r>
            <a:r>
              <a:rPr lang="it-IT" sz="2000" dirty="0" smtClean="0">
                <a:latin typeface="Tahoma" panose="020B0604030504040204" pitchFamily="34" charset="0"/>
                <a:ea typeface="Tahoma" panose="020B0604030504040204" pitchFamily="34" charset="0"/>
                <a:cs typeface="Tahoma" panose="020B0604030504040204" pitchFamily="34" charset="0"/>
              </a:rPr>
              <a:t>medico </a:t>
            </a:r>
            <a:r>
              <a:rPr lang="it-IT" sz="2000" dirty="0">
                <a:latin typeface="Tahoma" panose="020B0604030504040204" pitchFamily="34" charset="0"/>
                <a:ea typeface="Tahoma" panose="020B0604030504040204" pitchFamily="34" charset="0"/>
                <a:cs typeface="Tahoma" panose="020B0604030504040204" pitchFamily="34" charset="0"/>
              </a:rPr>
              <a:t>competente, previa consultazione del RLS.  </a:t>
            </a:r>
            <a:r>
              <a:rPr lang="it-IT" sz="2000" dirty="0" smtClean="0">
                <a:latin typeface="Tahoma" panose="020B0604030504040204" pitchFamily="34" charset="0"/>
                <a:ea typeface="Tahoma" panose="020B0604030504040204" pitchFamily="34" charset="0"/>
                <a:cs typeface="Tahoma" panose="020B0604030504040204" pitchFamily="34" charset="0"/>
              </a:rPr>
              <a:t>La </a:t>
            </a:r>
            <a:r>
              <a:rPr lang="it-IT" sz="2000" dirty="0">
                <a:latin typeface="Tahoma" panose="020B0604030504040204" pitchFamily="34" charset="0"/>
                <a:ea typeface="Tahoma" panose="020B0604030504040204" pitchFamily="34" charset="0"/>
                <a:cs typeface="Tahoma" panose="020B0604030504040204" pitchFamily="34" charset="0"/>
              </a:rPr>
              <a:t>rielaborazione della valutazione, del relativo documento e </a:t>
            </a:r>
            <a:r>
              <a:rPr lang="it-IT" sz="2000" dirty="0" smtClean="0">
                <a:latin typeface="Tahoma" panose="020B0604030504040204" pitchFamily="34" charset="0"/>
                <a:ea typeface="Tahoma" panose="020B0604030504040204" pitchFamily="34" charset="0"/>
                <a:cs typeface="Tahoma" panose="020B0604030504040204" pitchFamily="34" charset="0"/>
              </a:rPr>
              <a:t>l'aggiornamento </a:t>
            </a:r>
            <a:r>
              <a:rPr lang="it-IT" sz="2000" dirty="0">
                <a:latin typeface="Tahoma" panose="020B0604030504040204" pitchFamily="34" charset="0"/>
                <a:ea typeface="Tahoma" panose="020B0604030504040204" pitchFamily="34" charset="0"/>
                <a:cs typeface="Tahoma" panose="020B0604030504040204" pitchFamily="34" charset="0"/>
              </a:rPr>
              <a:t>delle misure di prevenzione vanno effettuati:</a:t>
            </a:r>
          </a:p>
          <a:p>
            <a:pPr algn="just"/>
            <a:r>
              <a:rPr lang="it-IT" sz="2000" dirty="0">
                <a:latin typeface="Tahoma" panose="020B0604030504040204" pitchFamily="34" charset="0"/>
                <a:ea typeface="Tahoma" panose="020B0604030504040204" pitchFamily="34" charset="0"/>
                <a:cs typeface="Tahoma" panose="020B0604030504040204" pitchFamily="34" charset="0"/>
              </a:rPr>
              <a:t>in occasione di modifiche del processo </a:t>
            </a:r>
            <a:r>
              <a:rPr lang="it-IT" sz="2000" dirty="0" smtClean="0">
                <a:latin typeface="Tahoma" panose="020B0604030504040204" pitchFamily="34" charset="0"/>
                <a:ea typeface="Tahoma" panose="020B0604030504040204" pitchFamily="34" charset="0"/>
                <a:cs typeface="Tahoma" panose="020B0604030504040204" pitchFamily="34" charset="0"/>
              </a:rPr>
              <a:t>produttivo</a:t>
            </a:r>
            <a:endParaRPr lang="it-IT" sz="2000" dirty="0">
              <a:latin typeface="Tahoma" panose="020B0604030504040204" pitchFamily="34" charset="0"/>
              <a:ea typeface="Tahoma" panose="020B0604030504040204" pitchFamily="34" charset="0"/>
              <a:cs typeface="Tahoma" panose="020B0604030504040204" pitchFamily="34" charset="0"/>
            </a:endParaRPr>
          </a:p>
          <a:p>
            <a:pPr algn="just"/>
            <a:r>
              <a:rPr lang="it-IT" sz="2000" dirty="0">
                <a:latin typeface="Tahoma" panose="020B0604030504040204" pitchFamily="34" charset="0"/>
                <a:ea typeface="Tahoma" panose="020B0604030504040204" pitchFamily="34" charset="0"/>
                <a:cs typeface="Tahoma" panose="020B0604030504040204" pitchFamily="34" charset="0"/>
              </a:rPr>
              <a:t>in caso di modifiche dell'organizzazione del lavoro, se significative ai fini della salute e della sicurezza dei </a:t>
            </a:r>
            <a:r>
              <a:rPr lang="it-IT" sz="2000" dirty="0" smtClean="0">
                <a:latin typeface="Tahoma" panose="020B0604030504040204" pitchFamily="34" charset="0"/>
                <a:ea typeface="Tahoma" panose="020B0604030504040204" pitchFamily="34" charset="0"/>
                <a:cs typeface="Tahoma" panose="020B0604030504040204" pitchFamily="34" charset="0"/>
              </a:rPr>
              <a:t>lavoratori</a:t>
            </a:r>
            <a:endParaRPr lang="it-IT" sz="2000" dirty="0">
              <a:latin typeface="Tahoma" panose="020B0604030504040204" pitchFamily="34" charset="0"/>
              <a:ea typeface="Tahoma" panose="020B0604030504040204" pitchFamily="34" charset="0"/>
              <a:cs typeface="Tahoma" panose="020B0604030504040204" pitchFamily="34" charset="0"/>
            </a:endParaRPr>
          </a:p>
          <a:p>
            <a:pPr algn="just"/>
            <a:r>
              <a:rPr lang="it-IT" sz="2000" dirty="0">
                <a:latin typeface="Tahoma" panose="020B0604030504040204" pitchFamily="34" charset="0"/>
                <a:ea typeface="Tahoma" panose="020B0604030504040204" pitchFamily="34" charset="0"/>
                <a:cs typeface="Tahoma" panose="020B0604030504040204" pitchFamily="34" charset="0"/>
              </a:rPr>
              <a:t>in relazione al grado di evoluzione della tecnica, della prevenzione e della </a:t>
            </a:r>
            <a:r>
              <a:rPr lang="it-IT" sz="2000" dirty="0" smtClean="0">
                <a:latin typeface="Tahoma" panose="020B0604030504040204" pitchFamily="34" charset="0"/>
                <a:ea typeface="Tahoma" panose="020B0604030504040204" pitchFamily="34" charset="0"/>
                <a:cs typeface="Tahoma" panose="020B0604030504040204" pitchFamily="34" charset="0"/>
              </a:rPr>
              <a:t>protezione</a:t>
            </a:r>
            <a:endParaRPr lang="it-IT" sz="2000" dirty="0">
              <a:latin typeface="Tahoma" panose="020B0604030504040204" pitchFamily="34" charset="0"/>
              <a:ea typeface="Tahoma" panose="020B0604030504040204" pitchFamily="34" charset="0"/>
              <a:cs typeface="Tahoma" panose="020B0604030504040204" pitchFamily="34" charset="0"/>
            </a:endParaRPr>
          </a:p>
          <a:p>
            <a:pPr algn="just"/>
            <a:r>
              <a:rPr lang="it-IT" sz="2000" dirty="0">
                <a:latin typeface="Tahoma" panose="020B0604030504040204" pitchFamily="34" charset="0"/>
                <a:ea typeface="Tahoma" panose="020B0604030504040204" pitchFamily="34" charset="0"/>
                <a:cs typeface="Tahoma" panose="020B0604030504040204" pitchFamily="34" charset="0"/>
              </a:rPr>
              <a:t>a seguito di infortuni </a:t>
            </a:r>
            <a:r>
              <a:rPr lang="it-IT" sz="2000" dirty="0" smtClean="0">
                <a:latin typeface="Tahoma" panose="020B0604030504040204" pitchFamily="34" charset="0"/>
                <a:ea typeface="Tahoma" panose="020B0604030504040204" pitchFamily="34" charset="0"/>
                <a:cs typeface="Tahoma" panose="020B0604030504040204" pitchFamily="34" charset="0"/>
              </a:rPr>
              <a:t>significativi</a:t>
            </a:r>
            <a:endParaRPr lang="it-IT" sz="2000" dirty="0">
              <a:latin typeface="Tahoma" panose="020B0604030504040204" pitchFamily="34" charset="0"/>
              <a:ea typeface="Tahoma" panose="020B0604030504040204" pitchFamily="34" charset="0"/>
              <a:cs typeface="Tahoma" panose="020B0604030504040204" pitchFamily="34" charset="0"/>
            </a:endParaRPr>
          </a:p>
          <a:p>
            <a:pPr algn="just"/>
            <a:r>
              <a:rPr lang="it-IT" sz="2000" dirty="0">
                <a:latin typeface="Tahoma" panose="020B0604030504040204" pitchFamily="34" charset="0"/>
                <a:ea typeface="Tahoma" panose="020B0604030504040204" pitchFamily="34" charset="0"/>
                <a:cs typeface="Tahoma" panose="020B0604030504040204" pitchFamily="34" charset="0"/>
              </a:rPr>
              <a:t>quando i risultati della sorveglianza sanitaria ne evidenzino la </a:t>
            </a:r>
            <a:r>
              <a:rPr lang="it-IT" sz="2000" dirty="0" smtClean="0">
                <a:latin typeface="Tahoma" panose="020B0604030504040204" pitchFamily="34" charset="0"/>
                <a:ea typeface="Tahoma" panose="020B0604030504040204" pitchFamily="34" charset="0"/>
                <a:cs typeface="Tahoma" panose="020B0604030504040204" pitchFamily="34" charset="0"/>
              </a:rPr>
              <a:t>necessità</a:t>
            </a:r>
            <a:endParaRPr lang="it-IT"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it-IT" sz="1600" dirty="0">
              <a:latin typeface="Arial" panose="020B0604020202020204" pitchFamily="34" charset="0"/>
              <a:cs typeface="Arial" panose="020B0604020202020204" pitchFamily="34" charset="0"/>
            </a:endParaRPr>
          </a:p>
        </p:txBody>
      </p:sp>
      <p:sp>
        <p:nvSpPr>
          <p:cNvPr id="4" name="Rettangolo 3"/>
          <p:cNvSpPr/>
          <p:nvPr/>
        </p:nvSpPr>
        <p:spPr>
          <a:xfrm>
            <a:off x="180753" y="940153"/>
            <a:ext cx="5326912" cy="461665"/>
          </a:xfrm>
          <a:prstGeom prst="rect">
            <a:avLst/>
          </a:prstGeom>
        </p:spPr>
        <p:txBody>
          <a:bodyPr wrap="square">
            <a:spAutoFit/>
          </a:bodyPr>
          <a:lstStyle/>
          <a:p>
            <a:pPr lvl="0" eaLnBrk="0" hangingPunct="0">
              <a:spcBef>
                <a:spcPct val="20000"/>
              </a:spcBef>
            </a:pP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184297" y="1484092"/>
            <a:ext cx="5326912" cy="461665"/>
          </a:xfrm>
          <a:prstGeom prst="rect">
            <a:avLst/>
          </a:prstGeom>
        </p:spPr>
        <p:txBody>
          <a:bodyPr wrap="square">
            <a:spAutoFit/>
          </a:bodyPr>
          <a:lstStyle/>
          <a:p>
            <a:pPr lvl="0" eaLnBrk="0" hangingPunct="0">
              <a:spcBef>
                <a:spcPct val="20000"/>
              </a:spcBef>
            </a:pPr>
            <a:r>
              <a:rPr lang="it-IT" sz="2400" dirty="0">
                <a:solidFill>
                  <a:prstClr val="black"/>
                </a:solidFill>
              </a:rPr>
              <a:t>La normativa:</a:t>
            </a: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18</a:t>
            </a:fld>
            <a:endParaRPr lang="it-IT"/>
          </a:p>
        </p:txBody>
      </p:sp>
    </p:spTree>
    <p:extLst>
      <p:ext uri="{BB962C8B-B14F-4D97-AF65-F5344CB8AC3E}">
        <p14:creationId xmlns:p14="http://schemas.microsoft.com/office/powerpoint/2010/main" xmlns="" val="1843578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4298" y="2211572"/>
            <a:ext cx="8818188" cy="3732028"/>
          </a:xfrm>
        </p:spPr>
        <p:txBody>
          <a:bodyPr/>
          <a:lstStyle/>
          <a:p>
            <a:pPr marL="0" indent="0" algn="ctr">
              <a:buNone/>
            </a:pPr>
            <a:r>
              <a:rPr lang="it-IT" sz="2000" dirty="0">
                <a:latin typeface="Tahoma" panose="020B0604030504040204" pitchFamily="34" charset="0"/>
                <a:ea typeface="Tahoma" panose="020B0604030504040204" pitchFamily="34" charset="0"/>
                <a:cs typeface="Tahoma" panose="020B0604030504040204" pitchFamily="34" charset="0"/>
              </a:rPr>
              <a:t>Modelli di organizzazione e di </a:t>
            </a:r>
            <a:r>
              <a:rPr lang="it-IT" sz="2000" dirty="0" smtClean="0">
                <a:latin typeface="Tahoma" panose="020B0604030504040204" pitchFamily="34" charset="0"/>
                <a:ea typeface="Tahoma" panose="020B0604030504040204" pitchFamily="34" charset="0"/>
                <a:cs typeface="Tahoma" panose="020B0604030504040204" pitchFamily="34" charset="0"/>
              </a:rPr>
              <a:t>gestione (</a:t>
            </a:r>
            <a:r>
              <a:rPr lang="en-US" sz="2000" dirty="0">
                <a:latin typeface="Tahoma" panose="020B0604030504040204" pitchFamily="34" charset="0"/>
                <a:ea typeface="Tahoma" panose="020B0604030504040204" pitchFamily="34" charset="0"/>
                <a:cs typeface="Tahoma" panose="020B0604030504040204" pitchFamily="34" charset="0"/>
              </a:rPr>
              <a:t>Art. </a:t>
            </a:r>
            <a:r>
              <a:rPr lang="it-IT" sz="2000" dirty="0" smtClean="0">
                <a:latin typeface="Tahoma" panose="020B0604030504040204" pitchFamily="34" charset="0"/>
                <a:ea typeface="Tahoma" panose="020B0604030504040204" pitchFamily="34" charset="0"/>
                <a:cs typeface="Tahoma" panose="020B0604030504040204" pitchFamily="34" charset="0"/>
              </a:rPr>
              <a:t>30)</a:t>
            </a:r>
          </a:p>
          <a:p>
            <a:pPr marL="0" indent="0">
              <a:buNone/>
            </a:pPr>
            <a:endParaRPr lang="it-IT" sz="2000" dirty="0" smtClean="0">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r>
              <a:rPr lang="it-IT" sz="2000" dirty="0" smtClean="0">
                <a:latin typeface="Tahoma" panose="020B0604030504040204" pitchFamily="34" charset="0"/>
                <a:ea typeface="Tahoma" panose="020B0604030504040204" pitchFamily="34" charset="0"/>
                <a:cs typeface="Tahoma" panose="020B0604030504040204" pitchFamily="34" charset="0"/>
              </a:rPr>
              <a:t>Modelli </a:t>
            </a:r>
            <a:r>
              <a:rPr lang="it-IT" sz="2000" dirty="0">
                <a:latin typeface="Tahoma" panose="020B0604030504040204" pitchFamily="34" charset="0"/>
                <a:ea typeface="Tahoma" panose="020B0604030504040204" pitchFamily="34" charset="0"/>
                <a:cs typeface="Tahoma" panose="020B0604030504040204" pitchFamily="34" charset="0"/>
              </a:rPr>
              <a:t>organizzativi e gestionali </a:t>
            </a:r>
            <a:r>
              <a:rPr lang="it-IT" sz="2000" dirty="0" smtClean="0">
                <a:latin typeface="Tahoma" panose="020B0604030504040204" pitchFamily="34" charset="0"/>
                <a:ea typeface="Tahoma" panose="020B0604030504040204" pitchFamily="34" charset="0"/>
                <a:cs typeface="Tahoma" panose="020B0604030504040204" pitchFamily="34" charset="0"/>
              </a:rPr>
              <a:t>per </a:t>
            </a:r>
            <a:r>
              <a:rPr lang="it-IT" sz="2000" dirty="0">
                <a:latin typeface="Tahoma" panose="020B0604030504040204" pitchFamily="34" charset="0"/>
                <a:ea typeface="Tahoma" panose="020B0604030504040204" pitchFamily="34" charset="0"/>
                <a:cs typeface="Tahoma" panose="020B0604030504040204" pitchFamily="34" charset="0"/>
              </a:rPr>
              <a:t>la definizione e l’attuazione di una politica aziendale per la salute e </a:t>
            </a:r>
            <a:r>
              <a:rPr lang="it-IT" sz="2000" dirty="0" smtClean="0">
                <a:latin typeface="Tahoma" panose="020B0604030504040204" pitchFamily="34" charset="0"/>
                <a:ea typeface="Tahoma" panose="020B0604030504040204" pitchFamily="34" charset="0"/>
                <a:cs typeface="Tahoma" panose="020B0604030504040204" pitchFamily="34" charset="0"/>
              </a:rPr>
              <a:t>sicurezza idonei </a:t>
            </a:r>
            <a:r>
              <a:rPr lang="it-IT" sz="2000" dirty="0">
                <a:latin typeface="Tahoma" panose="020B0604030504040204" pitchFamily="34" charset="0"/>
                <a:ea typeface="Tahoma" panose="020B0604030504040204" pitchFamily="34" charset="0"/>
                <a:cs typeface="Tahoma" panose="020B0604030504040204" pitchFamily="34" charset="0"/>
              </a:rPr>
              <a:t>a prevenire i reati di omicidio colposo e lesioni </a:t>
            </a:r>
            <a:r>
              <a:rPr lang="it-IT" sz="2000" dirty="0" smtClean="0">
                <a:latin typeface="Tahoma" panose="020B0604030504040204" pitchFamily="34" charset="0"/>
                <a:ea typeface="Tahoma" panose="020B0604030504040204" pitchFamily="34" charset="0"/>
                <a:cs typeface="Tahoma" panose="020B0604030504040204" pitchFamily="34" charset="0"/>
              </a:rPr>
              <a:t>personali commessi </a:t>
            </a:r>
            <a:r>
              <a:rPr lang="it-IT" sz="2000" dirty="0">
                <a:latin typeface="Tahoma" panose="020B0604030504040204" pitchFamily="34" charset="0"/>
                <a:ea typeface="Tahoma" panose="020B0604030504040204" pitchFamily="34" charset="0"/>
                <a:cs typeface="Tahoma" panose="020B0604030504040204" pitchFamily="34" charset="0"/>
              </a:rPr>
              <a:t>con violazione delle norme antinfortunistiche  previste per la tutela della salute sul lavoro</a:t>
            </a:r>
            <a:endParaRPr lang="it-IT"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it-IT" sz="1600" dirty="0">
              <a:latin typeface="Arial" panose="020B0604020202020204" pitchFamily="34" charset="0"/>
              <a:cs typeface="Arial" panose="020B0604020202020204" pitchFamily="34" charset="0"/>
            </a:endParaRPr>
          </a:p>
        </p:txBody>
      </p:sp>
      <p:sp>
        <p:nvSpPr>
          <p:cNvPr id="4" name="Rettangolo 3"/>
          <p:cNvSpPr/>
          <p:nvPr/>
        </p:nvSpPr>
        <p:spPr>
          <a:xfrm>
            <a:off x="180753" y="940153"/>
            <a:ext cx="5326912" cy="461665"/>
          </a:xfrm>
          <a:prstGeom prst="rect">
            <a:avLst/>
          </a:prstGeom>
        </p:spPr>
        <p:txBody>
          <a:bodyPr wrap="square">
            <a:spAutoFit/>
          </a:bodyPr>
          <a:lstStyle/>
          <a:p>
            <a:pPr lvl="0" eaLnBrk="0" hangingPunct="0">
              <a:spcBef>
                <a:spcPct val="20000"/>
              </a:spcBef>
            </a:pP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184297" y="1484092"/>
            <a:ext cx="5326912" cy="477054"/>
          </a:xfrm>
          <a:prstGeom prst="rect">
            <a:avLst/>
          </a:prstGeom>
        </p:spPr>
        <p:txBody>
          <a:bodyPr wrap="square">
            <a:spAutoFit/>
          </a:bodyPr>
          <a:lstStyle/>
          <a:p>
            <a:pPr lvl="0" eaLnBrk="0" hangingPunct="0">
              <a:spcBef>
                <a:spcPct val="20000"/>
              </a:spcBef>
            </a:pPr>
            <a:r>
              <a:rPr lang="it-IT" sz="2500" dirty="0">
                <a:solidFill>
                  <a:prstClr val="black"/>
                </a:solidFill>
              </a:rPr>
              <a:t>La normativa:</a:t>
            </a: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19</a:t>
            </a:fld>
            <a:endParaRPr lang="it-IT"/>
          </a:p>
        </p:txBody>
      </p:sp>
    </p:spTree>
    <p:extLst>
      <p:ext uri="{BB962C8B-B14F-4D97-AF65-F5344CB8AC3E}">
        <p14:creationId xmlns:p14="http://schemas.microsoft.com/office/powerpoint/2010/main" xmlns="" val="2301412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egnaposto testo 1"/>
          <p:cNvSpPr>
            <a:spLocks noGrp="1"/>
          </p:cNvSpPr>
          <p:nvPr>
            <p:ph type="body" sz="quarter" idx="10"/>
          </p:nvPr>
        </p:nvSpPr>
        <p:spPr bwMode="auto">
          <a:xfrm>
            <a:off x="461983" y="2584980"/>
            <a:ext cx="8220075" cy="160917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68" tIns="45686" rIns="91368" bIns="45686" numCol="1" anchor="t" anchorCtr="0" compatLnSpc="1">
            <a:prstTxWarp prst="textNoShape">
              <a:avLst/>
            </a:prstTxWarp>
          </a:bodyPr>
          <a:lstStyle/>
          <a:p>
            <a:r>
              <a:rPr lang="it-IT" altLang="it-IT" sz="2500" b="1" dirty="0">
                <a:latin typeface="Arial Black" panose="020B0A04020102020204" pitchFamily="34" charset="0"/>
                <a:ea typeface="Tahoma" panose="020B0604030504040204" pitchFamily="34" charset="0"/>
                <a:cs typeface="Tahoma" panose="020B0604030504040204" pitchFamily="34" charset="0"/>
              </a:rPr>
              <a:t>Valutazione dei rischi ed individuazione delle misure tecniche, organizzative e procedurali di prevenzione e protezione adottate in azienda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4298" y="2062716"/>
            <a:ext cx="8818188" cy="3880884"/>
          </a:xfrm>
        </p:spPr>
        <p:txBody>
          <a:bodyPr/>
          <a:lstStyle/>
          <a:p>
            <a:pPr marL="0" indent="0" algn="ctr">
              <a:buNone/>
            </a:pPr>
            <a:endParaRPr lang="it-IT" sz="2400" dirty="0" smtClean="0">
              <a:solidFill>
                <a:prstClr val="black"/>
              </a:solidFill>
              <a:latin typeface="Arial" pitchFamily="34" charset="0"/>
              <a:cs typeface="Arial" pitchFamily="34" charset="0"/>
            </a:endParaRPr>
          </a:p>
          <a:p>
            <a:pPr marL="0" indent="0" algn="ctr">
              <a:buNone/>
            </a:pPr>
            <a:endParaRPr lang="it-IT" sz="2400" dirty="0">
              <a:solidFill>
                <a:prstClr val="black"/>
              </a:solidFill>
              <a:latin typeface="Arial" pitchFamily="34" charset="0"/>
              <a:cs typeface="Arial" pitchFamily="34" charset="0"/>
            </a:endParaRPr>
          </a:p>
          <a:p>
            <a:pPr marL="0" indent="0" algn="ctr">
              <a:buNone/>
            </a:pPr>
            <a:r>
              <a:rPr lang="it-IT" sz="2400" dirty="0" smtClean="0">
                <a:solidFill>
                  <a:schemeClr val="tx2">
                    <a:lumMod val="60000"/>
                    <a:lumOff val="40000"/>
                  </a:schemeClr>
                </a:solidFill>
                <a:latin typeface="Arial" pitchFamily="34" charset="0"/>
                <a:cs typeface="Arial" pitchFamily="34" charset="0"/>
              </a:rPr>
              <a:t>VALUTAZIONE DEI RISCHI STANDARD </a:t>
            </a:r>
          </a:p>
          <a:p>
            <a:pPr marL="0" indent="0" algn="ctr">
              <a:buNone/>
            </a:pPr>
            <a:endParaRPr lang="it-IT" sz="2400" dirty="0" smtClean="0">
              <a:solidFill>
                <a:prstClr val="black"/>
              </a:solidFill>
              <a:latin typeface="Arial" pitchFamily="34" charset="0"/>
              <a:cs typeface="Arial" pitchFamily="34" charset="0"/>
            </a:endParaRPr>
          </a:p>
          <a:p>
            <a:pPr marL="0" indent="0" algn="ctr">
              <a:buNone/>
            </a:pPr>
            <a:endParaRPr lang="it-IT" sz="2400" dirty="0" smtClean="0">
              <a:solidFill>
                <a:srgbClr val="0C01F1"/>
              </a:solidFill>
              <a:latin typeface="Arial" pitchFamily="34" charset="0"/>
              <a:cs typeface="Arial" pitchFamily="34" charset="0"/>
            </a:endParaRPr>
          </a:p>
          <a:p>
            <a:pPr marL="0" indent="0" algn="ctr">
              <a:buNone/>
            </a:pPr>
            <a:r>
              <a:rPr lang="it-IT" sz="2400" dirty="0" smtClean="0">
                <a:solidFill>
                  <a:srgbClr val="0C01F1"/>
                </a:solidFill>
                <a:latin typeface="Arial" pitchFamily="34" charset="0"/>
                <a:cs typeface="Arial" pitchFamily="34" charset="0"/>
              </a:rPr>
              <a:t>PROCEDURE STANDARDIZZATE IN SOSTITUZIONE DELLA TANTO DISCUSSA AUTOCERTIFICAZIONE</a:t>
            </a:r>
            <a:endParaRPr lang="it-IT" sz="2400" dirty="0">
              <a:solidFill>
                <a:srgbClr val="0C01F1"/>
              </a:solidFill>
              <a:latin typeface="Arial" pitchFamily="34" charset="0"/>
              <a:cs typeface="Arial" pitchFamily="34" charset="0"/>
            </a:endParaRPr>
          </a:p>
        </p:txBody>
      </p:sp>
      <p:sp>
        <p:nvSpPr>
          <p:cNvPr id="4" name="Rettangolo 3"/>
          <p:cNvSpPr/>
          <p:nvPr/>
        </p:nvSpPr>
        <p:spPr>
          <a:xfrm>
            <a:off x="180753" y="940153"/>
            <a:ext cx="5326912" cy="461665"/>
          </a:xfrm>
          <a:prstGeom prst="rect">
            <a:avLst/>
          </a:prstGeom>
        </p:spPr>
        <p:txBody>
          <a:bodyPr wrap="square">
            <a:spAutoFit/>
          </a:bodyPr>
          <a:lstStyle/>
          <a:p>
            <a:pPr lvl="0" eaLnBrk="0" hangingPunct="0">
              <a:spcBef>
                <a:spcPct val="20000"/>
              </a:spcBef>
            </a:pP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184297" y="1484092"/>
            <a:ext cx="5326912" cy="461665"/>
          </a:xfrm>
          <a:prstGeom prst="rect">
            <a:avLst/>
          </a:prstGeom>
        </p:spPr>
        <p:txBody>
          <a:bodyPr wrap="square">
            <a:spAutoFit/>
          </a:bodyPr>
          <a:lstStyle/>
          <a:p>
            <a:pPr lvl="0" eaLnBrk="0" hangingPunct="0">
              <a:spcBef>
                <a:spcPct val="20000"/>
              </a:spcBef>
            </a:pPr>
            <a:r>
              <a:rPr lang="it-IT" sz="2400" dirty="0">
                <a:solidFill>
                  <a:prstClr val="black"/>
                </a:solidFill>
              </a:rPr>
              <a:t>La normativa:</a:t>
            </a: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20</a:t>
            </a:fld>
            <a:endParaRPr lang="it-IT"/>
          </a:p>
        </p:txBody>
      </p:sp>
    </p:spTree>
    <p:extLst>
      <p:ext uri="{BB962C8B-B14F-4D97-AF65-F5344CB8AC3E}">
        <p14:creationId xmlns:p14="http://schemas.microsoft.com/office/powerpoint/2010/main" xmlns="" val="1375916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a:spLocks noGrp="1"/>
          </p:cNvSpPr>
          <p:nvPr>
            <p:ph idx="1"/>
          </p:nvPr>
        </p:nvSpPr>
        <p:spPr>
          <a:xfrm>
            <a:off x="446567" y="2062717"/>
            <a:ext cx="8293395" cy="4105718"/>
          </a:xfrm>
        </p:spPr>
        <p:txBody>
          <a:bodyPr/>
          <a:lstStyle/>
          <a:p>
            <a:pPr marL="0" lvl="0" indent="0" algn="ctr">
              <a:spcAft>
                <a:spcPts val="0"/>
              </a:spcAft>
              <a:buNone/>
            </a:pPr>
            <a:endParaRPr lang="it-IT" sz="2000" dirty="0" smtClean="0">
              <a:solidFill>
                <a:prstClr val="black"/>
              </a:solidFill>
              <a:latin typeface="Arial" panose="020B0604020202020204" pitchFamily="34" charset="0"/>
              <a:ea typeface="Times New Roman"/>
              <a:cs typeface="Arial" panose="020B0604020202020204" pitchFamily="34" charset="0"/>
            </a:endParaRPr>
          </a:p>
          <a:p>
            <a:pPr marL="0" lvl="0" indent="0" algn="ctr">
              <a:spcAft>
                <a:spcPts val="0"/>
              </a:spcAft>
              <a:buNone/>
            </a:pPr>
            <a:endParaRPr lang="it-IT" sz="2000" dirty="0">
              <a:solidFill>
                <a:prstClr val="black"/>
              </a:solidFill>
              <a:latin typeface="Arial" panose="020B0604020202020204" pitchFamily="34" charset="0"/>
              <a:ea typeface="Times New Roman"/>
              <a:cs typeface="Arial" panose="020B0604020202020204" pitchFamily="34" charset="0"/>
            </a:endParaRPr>
          </a:p>
          <a:p>
            <a:pPr marL="0" lvl="0" indent="0" algn="just">
              <a:spcAft>
                <a:spcPts val="0"/>
              </a:spcAft>
              <a:buNone/>
            </a:pPr>
            <a:endParaRPr lang="it-IT" sz="2000" dirty="0" smtClean="0">
              <a:solidFill>
                <a:prstClr val="black"/>
              </a:solidFill>
              <a:latin typeface="Arial" panose="020B0604020202020204" pitchFamily="34" charset="0"/>
              <a:ea typeface="Times New Roman"/>
              <a:cs typeface="Arial" panose="020B0604020202020204" pitchFamily="34" charset="0"/>
            </a:endParaRPr>
          </a:p>
          <a:p>
            <a:pPr marL="0" lvl="0" indent="0" algn="just">
              <a:spcAft>
                <a:spcPts val="0"/>
              </a:spcAft>
              <a:buNone/>
            </a:pPr>
            <a:endParaRPr lang="it-IT" sz="2000" dirty="0" smtClean="0">
              <a:solidFill>
                <a:prstClr val="black"/>
              </a:solidFill>
              <a:latin typeface="Arial" panose="020B0604020202020204" pitchFamily="34" charset="0"/>
              <a:ea typeface="Times New Roman"/>
              <a:cs typeface="Arial" panose="020B0604020202020204" pitchFamily="34" charset="0"/>
            </a:endParaRPr>
          </a:p>
          <a:p>
            <a:pPr marL="0" lvl="0" indent="0" algn="just">
              <a:spcAft>
                <a:spcPts val="0"/>
              </a:spcAft>
              <a:buNone/>
            </a:pPr>
            <a:endParaRPr lang="it-IT" sz="2000" dirty="0">
              <a:solidFill>
                <a:prstClr val="black"/>
              </a:solidFill>
              <a:latin typeface="Arial" panose="020B0604020202020204" pitchFamily="34" charset="0"/>
              <a:ea typeface="Times New Roman"/>
              <a:cs typeface="Arial" panose="020B0604020202020204" pitchFamily="34" charset="0"/>
            </a:endParaRPr>
          </a:p>
          <a:p>
            <a:pPr marL="0" lvl="0" indent="0" algn="just">
              <a:spcAft>
                <a:spcPts val="0"/>
              </a:spcAft>
              <a:buNone/>
            </a:pPr>
            <a:endParaRPr lang="it-IT" sz="2000" dirty="0" smtClean="0">
              <a:solidFill>
                <a:prstClr val="black"/>
              </a:solidFill>
              <a:latin typeface="Arial" panose="020B0604020202020204" pitchFamily="34" charset="0"/>
              <a:ea typeface="Times New Roman"/>
              <a:cs typeface="Arial" panose="020B0604020202020204" pitchFamily="34" charset="0"/>
            </a:endParaRPr>
          </a:p>
          <a:p>
            <a:pPr marL="0" lvl="0" indent="0" algn="just">
              <a:spcAft>
                <a:spcPts val="0"/>
              </a:spcAft>
              <a:buNone/>
            </a:pPr>
            <a:endParaRPr lang="it-IT" sz="2000" dirty="0" smtClean="0">
              <a:solidFill>
                <a:prstClr val="black"/>
              </a:solidFill>
              <a:latin typeface="Arial" panose="020B0604020202020204" pitchFamily="34" charset="0"/>
              <a:ea typeface="Times New Roman"/>
              <a:cs typeface="Arial" panose="020B0604020202020204" pitchFamily="34" charset="0"/>
            </a:endParaRPr>
          </a:p>
          <a:p>
            <a:pPr marL="0" lvl="0" indent="0" algn="just">
              <a:spcAft>
                <a:spcPts val="0"/>
              </a:spcAft>
              <a:buNone/>
            </a:pPr>
            <a:endParaRPr lang="it-IT" sz="2000" dirty="0">
              <a:solidFill>
                <a:prstClr val="black"/>
              </a:solidFill>
              <a:latin typeface="Arial" panose="020B0604020202020204" pitchFamily="34" charset="0"/>
              <a:ea typeface="Times New Roman"/>
              <a:cs typeface="Arial" panose="020B0604020202020204" pitchFamily="34" charset="0"/>
            </a:endParaRPr>
          </a:p>
          <a:p>
            <a:pPr marL="0" lvl="0" indent="0" algn="ctr">
              <a:spcAft>
                <a:spcPts val="0"/>
              </a:spcAft>
              <a:buNone/>
            </a:pPr>
            <a:endParaRPr lang="it-IT" sz="2000" dirty="0">
              <a:solidFill>
                <a:prstClr val="black"/>
              </a:solidFill>
              <a:latin typeface="Arial" panose="020B0604020202020204" pitchFamily="34" charset="0"/>
              <a:ea typeface="Times New Roman"/>
              <a:cs typeface="Arial" panose="020B0604020202020204" pitchFamily="34" charset="0"/>
            </a:endParaRPr>
          </a:p>
          <a:p>
            <a:pPr marL="0" lvl="0" indent="0" algn="ctr">
              <a:spcAft>
                <a:spcPts val="0"/>
              </a:spcAft>
              <a:buNone/>
            </a:pPr>
            <a:r>
              <a:rPr lang="it-IT" sz="2000" dirty="0" smtClean="0">
                <a:solidFill>
                  <a:prstClr val="black"/>
                </a:solidFill>
                <a:latin typeface="Arial" panose="020B0604020202020204" pitchFamily="34" charset="0"/>
                <a:ea typeface="Times New Roman"/>
                <a:cs typeface="Arial" panose="020B0604020202020204" pitchFamily="34" charset="0"/>
              </a:rPr>
              <a:t>Studiare la possibilità di eliminare la CAUSA del rischio</a:t>
            </a:r>
            <a:endParaRPr lang="it-IT" sz="2000" dirty="0">
              <a:solidFill>
                <a:prstClr val="black"/>
              </a:solidFill>
              <a:latin typeface="Arial" panose="020B0604020202020204" pitchFamily="34" charset="0"/>
              <a:ea typeface="Times New Roman"/>
              <a:cs typeface="Arial" panose="020B0604020202020204" pitchFamily="34" charset="0"/>
            </a:endParaRPr>
          </a:p>
        </p:txBody>
      </p:sp>
      <p:sp>
        <p:nvSpPr>
          <p:cNvPr id="6" name="Rettangolo 5"/>
          <p:cNvSpPr/>
          <p:nvPr/>
        </p:nvSpPr>
        <p:spPr>
          <a:xfrm>
            <a:off x="180753" y="940153"/>
            <a:ext cx="5326912" cy="477054"/>
          </a:xfrm>
          <a:prstGeom prst="rect">
            <a:avLst/>
          </a:prstGeom>
        </p:spPr>
        <p:txBody>
          <a:bodyPr wrap="square">
            <a:spAutoFit/>
          </a:bodyPr>
          <a:lstStyle/>
          <a:p>
            <a:pPr lvl="0" eaLnBrk="0" hangingPunct="0">
              <a:spcBef>
                <a:spcPct val="20000"/>
              </a:spcBef>
            </a:pP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Rettangolo 6"/>
          <p:cNvSpPr/>
          <p:nvPr/>
        </p:nvSpPr>
        <p:spPr>
          <a:xfrm>
            <a:off x="85060" y="1484092"/>
            <a:ext cx="5426149" cy="477054"/>
          </a:xfrm>
          <a:prstGeom prst="rect">
            <a:avLst/>
          </a:prstGeom>
        </p:spPr>
        <p:txBody>
          <a:bodyPr wrap="square">
            <a:spAutoFit/>
          </a:bodyPr>
          <a:lstStyle/>
          <a:p>
            <a:pPr lvl="0" eaLnBrk="0" hangingPunct="0">
              <a:spcBef>
                <a:spcPct val="20000"/>
              </a:spcBef>
            </a:pPr>
            <a:r>
              <a:rPr lang="it-IT" sz="2400" dirty="0">
                <a:solidFill>
                  <a:prstClr val="black"/>
                </a:solidFill>
              </a:rPr>
              <a:t> Struttura della valutazione</a:t>
            </a:r>
          </a:p>
        </p:txBody>
      </p:sp>
      <p:sp>
        <p:nvSpPr>
          <p:cNvPr id="2" name="Rettangolo arrotondato 1"/>
          <p:cNvSpPr/>
          <p:nvPr/>
        </p:nvSpPr>
        <p:spPr>
          <a:xfrm>
            <a:off x="1392865" y="2806995"/>
            <a:ext cx="2137144" cy="10419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b="1" dirty="0">
                <a:solidFill>
                  <a:prstClr val="black"/>
                </a:solidFill>
                <a:latin typeface="Arial" panose="020B0604020202020204" pitchFamily="34" charset="0"/>
                <a:ea typeface="Times New Roman"/>
                <a:cs typeface="Arial" panose="020B0604020202020204" pitchFamily="34" charset="0"/>
              </a:rPr>
              <a:t>Valutare</a:t>
            </a:r>
            <a:endParaRPr lang="it-IT" b="1" dirty="0"/>
          </a:p>
        </p:txBody>
      </p:sp>
      <p:sp>
        <p:nvSpPr>
          <p:cNvPr id="8" name="Rettangolo arrotondato 7"/>
          <p:cNvSpPr/>
          <p:nvPr/>
        </p:nvSpPr>
        <p:spPr>
          <a:xfrm>
            <a:off x="4788193" y="2647507"/>
            <a:ext cx="2750289" cy="23816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000" b="1" dirty="0" smtClean="0">
              <a:solidFill>
                <a:prstClr val="black"/>
              </a:solidFill>
              <a:latin typeface="Arial" panose="020B0604020202020204" pitchFamily="34" charset="0"/>
              <a:ea typeface="Times New Roman"/>
              <a:cs typeface="Arial" panose="020B0604020202020204" pitchFamily="34" charset="0"/>
            </a:endParaRPr>
          </a:p>
          <a:p>
            <a:pPr algn="ctr"/>
            <a:r>
              <a:rPr lang="it-IT" sz="2000" b="1" dirty="0" smtClean="0">
                <a:solidFill>
                  <a:prstClr val="black"/>
                </a:solidFill>
                <a:latin typeface="Arial" panose="020B0604020202020204" pitchFamily="34" charset="0"/>
                <a:ea typeface="Times New Roman"/>
                <a:cs typeface="Arial" panose="020B0604020202020204" pitchFamily="34" charset="0"/>
              </a:rPr>
              <a:t>Garantire</a:t>
            </a:r>
          </a:p>
          <a:p>
            <a:pPr algn="ctr"/>
            <a:endParaRPr lang="it-IT" sz="2000" dirty="0">
              <a:solidFill>
                <a:prstClr val="black"/>
              </a:solidFill>
              <a:latin typeface="Arial" panose="020B0604020202020204" pitchFamily="34" charset="0"/>
              <a:ea typeface="Times New Roman"/>
              <a:cs typeface="Arial" panose="020B0604020202020204" pitchFamily="34" charset="0"/>
            </a:endParaRPr>
          </a:p>
          <a:p>
            <a:pPr algn="ctr"/>
            <a:r>
              <a:rPr lang="it-IT" dirty="0" smtClean="0">
                <a:solidFill>
                  <a:prstClr val="black"/>
                </a:solidFill>
                <a:latin typeface="Arial" panose="020B0604020202020204" pitchFamily="34" charset="0"/>
                <a:ea typeface="Times New Roman"/>
                <a:cs typeface="Arial" panose="020B0604020202020204" pitchFamily="34" charset="0"/>
              </a:rPr>
              <a:t>che </a:t>
            </a:r>
            <a:r>
              <a:rPr lang="it-IT" dirty="0">
                <a:solidFill>
                  <a:prstClr val="black"/>
                </a:solidFill>
                <a:latin typeface="Arial" panose="020B0604020202020204" pitchFamily="34" charset="0"/>
                <a:ea typeface="Times New Roman"/>
                <a:cs typeface="Arial" panose="020B0604020202020204" pitchFamily="34" charset="0"/>
              </a:rPr>
              <a:t>si tiene conto di tutti i rischi e         </a:t>
            </a:r>
            <a:r>
              <a:rPr lang="it-IT" dirty="0" smtClean="0">
                <a:solidFill>
                  <a:prstClr val="black"/>
                </a:solidFill>
                <a:latin typeface="Arial" panose="020B0604020202020204" pitchFamily="34" charset="0"/>
                <a:ea typeface="Times New Roman"/>
                <a:cs typeface="Arial" panose="020B0604020202020204" pitchFamily="34" charset="0"/>
              </a:rPr>
              <a:t>                                     </a:t>
            </a:r>
            <a:r>
              <a:rPr lang="it-IT" dirty="0">
                <a:solidFill>
                  <a:prstClr val="black"/>
                </a:solidFill>
                <a:latin typeface="Arial" panose="020B0604020202020204" pitchFamily="34" charset="0"/>
                <a:ea typeface="Times New Roman"/>
                <a:cs typeface="Arial" panose="020B0604020202020204" pitchFamily="34" charset="0"/>
              </a:rPr>
              <a:t>pericoli degni di nota </a:t>
            </a:r>
          </a:p>
          <a:p>
            <a:pPr algn="ctr"/>
            <a:endParaRPr lang="it-IT" dirty="0"/>
          </a:p>
        </p:txBody>
      </p:sp>
      <p:sp>
        <p:nvSpPr>
          <p:cNvPr id="3" name="Uguale 2"/>
          <p:cNvSpPr/>
          <p:nvPr/>
        </p:nvSpPr>
        <p:spPr>
          <a:xfrm>
            <a:off x="3657600" y="3131287"/>
            <a:ext cx="914400" cy="393405"/>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5" name="Segnaposto piè di pagina 4"/>
          <p:cNvSpPr>
            <a:spLocks noGrp="1"/>
          </p:cNvSpPr>
          <p:nvPr>
            <p:ph type="ftr" sz="quarter" idx="11"/>
          </p:nvPr>
        </p:nvSpPr>
        <p:spPr/>
        <p:txBody>
          <a:bodyPr/>
          <a:lstStyle/>
          <a:p>
            <a:pPr>
              <a:defRPr/>
            </a:pPr>
            <a:r>
              <a:rPr lang="it-IT" smtClean="0"/>
              <a:t>Giuseppe Renato Croce</a:t>
            </a:r>
            <a:endParaRPr lang="it-IT"/>
          </a:p>
        </p:txBody>
      </p:sp>
      <p:sp>
        <p:nvSpPr>
          <p:cNvPr id="9" name="Segnaposto numero diapositiva 8"/>
          <p:cNvSpPr>
            <a:spLocks noGrp="1"/>
          </p:cNvSpPr>
          <p:nvPr>
            <p:ph type="sldNum" sz="quarter" idx="12"/>
          </p:nvPr>
        </p:nvSpPr>
        <p:spPr/>
        <p:txBody>
          <a:bodyPr/>
          <a:lstStyle/>
          <a:p>
            <a:pPr>
              <a:defRPr/>
            </a:pPr>
            <a:fld id="{7E41F698-E733-432A-904B-FD905F326C73}" type="slidenum">
              <a:rPr lang="it-IT" smtClean="0"/>
              <a:pPr>
                <a:defRPr/>
              </a:pPr>
              <a:t>21</a:t>
            </a:fld>
            <a:endParaRPr lang="it-IT"/>
          </a:p>
        </p:txBody>
      </p:sp>
    </p:spTree>
    <p:extLst>
      <p:ext uri="{BB962C8B-B14F-4D97-AF65-F5344CB8AC3E}">
        <p14:creationId xmlns:p14="http://schemas.microsoft.com/office/powerpoint/2010/main" xmlns="" val="2822061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845586"/>
            <a:ext cx="9144000" cy="4694835"/>
          </a:xfrm>
        </p:spPr>
        <p:txBody>
          <a:bodyPr/>
          <a:lstStyle/>
          <a:p>
            <a:pPr lvl="0" defTabSz="914400" eaLnBrk="1" hangingPunct="1">
              <a:buClr>
                <a:srgbClr val="FF0000"/>
              </a:buClr>
              <a:buFont typeface="Wingdings" panose="05000000000000000000" pitchFamily="2" charset="2"/>
              <a:buChar char="v"/>
              <a:defRPr/>
            </a:pPr>
            <a:r>
              <a:rPr lang="it-IT" altLang="it-IT" sz="2000" kern="0" dirty="0">
                <a:latin typeface="Tahoma" panose="020B0604030504040204" pitchFamily="34" charset="0"/>
                <a:ea typeface="Tahoma" panose="020B0604030504040204" pitchFamily="34" charset="0"/>
                <a:cs typeface="Tahoma" panose="020B0604030504040204" pitchFamily="34" charset="0"/>
              </a:rPr>
              <a:t>fase preliminare</a:t>
            </a:r>
          </a:p>
          <a:p>
            <a:pPr lvl="0" defTabSz="914400" eaLnBrk="1" hangingPunct="1">
              <a:buClr>
                <a:srgbClr val="FF0000"/>
              </a:buClr>
              <a:buFont typeface="Wingdings" panose="05000000000000000000" pitchFamily="2" charset="2"/>
              <a:buChar char="v"/>
              <a:defRPr/>
            </a:pPr>
            <a:r>
              <a:rPr lang="it-IT" altLang="it-IT" sz="2000" kern="0" dirty="0">
                <a:latin typeface="Tahoma" panose="020B0604030504040204" pitchFamily="34" charset="0"/>
                <a:ea typeface="Tahoma" panose="020B0604030504040204" pitchFamily="34" charset="0"/>
                <a:cs typeface="Tahoma" panose="020B0604030504040204" pitchFamily="34" charset="0"/>
              </a:rPr>
              <a:t>identificazione dei fattori di rischio</a:t>
            </a:r>
          </a:p>
          <a:p>
            <a:pPr lvl="0" defTabSz="914400" eaLnBrk="1" hangingPunct="1">
              <a:buClr>
                <a:srgbClr val="FF0000"/>
              </a:buClr>
              <a:buFont typeface="Wingdings" panose="05000000000000000000" pitchFamily="2" charset="2"/>
              <a:buChar char="v"/>
              <a:defRPr/>
            </a:pPr>
            <a:r>
              <a:rPr lang="it-IT" altLang="it-IT" sz="2000" kern="0" dirty="0">
                <a:latin typeface="Tahoma" panose="020B0604030504040204" pitchFamily="34" charset="0"/>
                <a:ea typeface="Tahoma" panose="020B0604030504040204" pitchFamily="34" charset="0"/>
                <a:cs typeface="Tahoma" panose="020B0604030504040204" pitchFamily="34" charset="0"/>
              </a:rPr>
              <a:t>identificazione dei lavoratori esposti</a:t>
            </a:r>
          </a:p>
          <a:p>
            <a:pPr lvl="0" defTabSz="914400" eaLnBrk="1" hangingPunct="1">
              <a:buClr>
                <a:srgbClr val="FF0000"/>
              </a:buClr>
              <a:buFont typeface="Wingdings" panose="05000000000000000000" pitchFamily="2" charset="2"/>
              <a:buChar char="v"/>
              <a:defRPr/>
            </a:pPr>
            <a:r>
              <a:rPr lang="it-IT" altLang="it-IT" sz="2000" kern="0" dirty="0">
                <a:latin typeface="Tahoma" panose="020B0604030504040204" pitchFamily="34" charset="0"/>
                <a:ea typeface="Tahoma" panose="020B0604030504040204" pitchFamily="34" charset="0"/>
                <a:cs typeface="Tahoma" panose="020B0604030504040204" pitchFamily="34" charset="0"/>
              </a:rPr>
              <a:t>stima dell'entità delle esposizioni</a:t>
            </a:r>
          </a:p>
          <a:p>
            <a:pPr lvl="0" defTabSz="914400" eaLnBrk="1" hangingPunct="1">
              <a:buClr>
                <a:srgbClr val="FF0000"/>
              </a:buClr>
              <a:buFont typeface="Wingdings" panose="05000000000000000000" pitchFamily="2" charset="2"/>
              <a:buChar char="v"/>
              <a:defRPr/>
            </a:pPr>
            <a:r>
              <a:rPr lang="it-IT" altLang="it-IT" sz="2000" kern="0" dirty="0">
                <a:latin typeface="Tahoma" panose="020B0604030504040204" pitchFamily="34" charset="0"/>
                <a:ea typeface="Tahoma" panose="020B0604030504040204" pitchFamily="34" charset="0"/>
                <a:cs typeface="Tahoma" panose="020B0604030504040204" pitchFamily="34" charset="0"/>
              </a:rPr>
              <a:t>stima della gravità degli effetti che ne possono derivare</a:t>
            </a:r>
          </a:p>
          <a:p>
            <a:pPr lvl="0" defTabSz="914400" eaLnBrk="1" hangingPunct="1">
              <a:buClr>
                <a:srgbClr val="FF0000"/>
              </a:buClr>
              <a:buFont typeface="Wingdings" panose="05000000000000000000" pitchFamily="2" charset="2"/>
              <a:buChar char="v"/>
              <a:defRPr/>
            </a:pPr>
            <a:r>
              <a:rPr lang="it-IT" altLang="it-IT" sz="2000" kern="0" dirty="0">
                <a:latin typeface="Tahoma" panose="020B0604030504040204" pitchFamily="34" charset="0"/>
                <a:ea typeface="Tahoma" panose="020B0604030504040204" pitchFamily="34" charset="0"/>
                <a:cs typeface="Tahoma" panose="020B0604030504040204" pitchFamily="34" charset="0"/>
              </a:rPr>
              <a:t>stima della probabilità che tali effetti si manifestino</a:t>
            </a:r>
          </a:p>
          <a:p>
            <a:pPr lvl="0" defTabSz="914400" eaLnBrk="1" hangingPunct="1">
              <a:buClr>
                <a:srgbClr val="FF0000"/>
              </a:buClr>
              <a:buFont typeface="Wingdings" panose="05000000000000000000" pitchFamily="2" charset="2"/>
              <a:buChar char="v"/>
              <a:defRPr/>
            </a:pPr>
            <a:r>
              <a:rPr lang="it-IT" altLang="it-IT" sz="2000" kern="0" dirty="0">
                <a:latin typeface="Tahoma" panose="020B0604030504040204" pitchFamily="34" charset="0"/>
                <a:ea typeface="Tahoma" panose="020B0604030504040204" pitchFamily="34" charset="0"/>
                <a:cs typeface="Tahoma" panose="020B0604030504040204" pitchFamily="34" charset="0"/>
              </a:rPr>
              <a:t>verifica della disponibilità di misure tecniche, organizzative, procedurali, per eliminare o ridurre l'esposizione e/o il numero di esposti</a:t>
            </a:r>
          </a:p>
          <a:p>
            <a:pPr lvl="0" defTabSz="914400" eaLnBrk="1" hangingPunct="1">
              <a:buClr>
                <a:srgbClr val="FF0000"/>
              </a:buClr>
              <a:buFont typeface="Wingdings" panose="05000000000000000000" pitchFamily="2" charset="2"/>
              <a:buChar char="v"/>
              <a:defRPr/>
            </a:pPr>
            <a:r>
              <a:rPr lang="it-IT" altLang="it-IT" sz="2000" kern="0" dirty="0">
                <a:latin typeface="Tahoma" panose="020B0604030504040204" pitchFamily="34" charset="0"/>
                <a:ea typeface="Tahoma" panose="020B0604030504040204" pitchFamily="34" charset="0"/>
                <a:cs typeface="Tahoma" panose="020B0604030504040204" pitchFamily="34" charset="0"/>
              </a:rPr>
              <a:t>verifica dell'applicabilità di tali misure</a:t>
            </a:r>
          </a:p>
          <a:p>
            <a:pPr lvl="0" defTabSz="914400" eaLnBrk="1" hangingPunct="1">
              <a:buClr>
                <a:srgbClr val="FF0000"/>
              </a:buClr>
              <a:buFont typeface="Wingdings" panose="05000000000000000000" pitchFamily="2" charset="2"/>
              <a:buChar char="v"/>
              <a:defRPr/>
            </a:pPr>
            <a:r>
              <a:rPr lang="it-IT" altLang="it-IT" sz="2000" kern="0" dirty="0">
                <a:latin typeface="Tahoma" panose="020B0604030504040204" pitchFamily="34" charset="0"/>
                <a:ea typeface="Tahoma" panose="020B0604030504040204" pitchFamily="34" charset="0"/>
                <a:cs typeface="Tahoma" panose="020B0604030504040204" pitchFamily="34" charset="0"/>
              </a:rPr>
              <a:t>definizione di un piano per la messa in atto delle misure individuate</a:t>
            </a:r>
          </a:p>
          <a:p>
            <a:pPr lvl="0" defTabSz="914400" eaLnBrk="1" hangingPunct="1">
              <a:buClr>
                <a:srgbClr val="FF0000"/>
              </a:buClr>
              <a:buFont typeface="Wingdings" panose="05000000000000000000" pitchFamily="2" charset="2"/>
              <a:buChar char="v"/>
              <a:defRPr/>
            </a:pPr>
            <a:r>
              <a:rPr lang="it-IT" altLang="it-IT" sz="2000" kern="0" dirty="0">
                <a:latin typeface="Tahoma" panose="020B0604030504040204" pitchFamily="34" charset="0"/>
                <a:ea typeface="Tahoma" panose="020B0604030504040204" pitchFamily="34" charset="0"/>
                <a:cs typeface="Tahoma" panose="020B0604030504040204" pitchFamily="34" charset="0"/>
              </a:rPr>
              <a:t>verifica dell'idoneità delle misure in atto</a:t>
            </a:r>
          </a:p>
          <a:p>
            <a:pPr lvl="0" defTabSz="914400" eaLnBrk="1" hangingPunct="1">
              <a:buClr>
                <a:srgbClr val="FF0000"/>
              </a:buClr>
              <a:buFont typeface="Wingdings" panose="05000000000000000000" pitchFamily="2" charset="2"/>
              <a:buChar char="v"/>
              <a:defRPr/>
            </a:pPr>
            <a:r>
              <a:rPr lang="it-IT" altLang="it-IT" sz="2000" kern="0" dirty="0">
                <a:latin typeface="Tahoma" panose="020B0604030504040204" pitchFamily="34" charset="0"/>
                <a:ea typeface="Tahoma" panose="020B0604030504040204" pitchFamily="34" charset="0"/>
                <a:cs typeface="Tahoma" panose="020B0604030504040204" pitchFamily="34" charset="0"/>
              </a:rPr>
              <a:t>redazione del documento</a:t>
            </a:r>
          </a:p>
          <a:p>
            <a:pPr lvl="0" defTabSz="914400" eaLnBrk="1" hangingPunct="1">
              <a:buClr>
                <a:srgbClr val="FF0000"/>
              </a:buClr>
              <a:buFont typeface="Wingdings" panose="05000000000000000000" pitchFamily="2" charset="2"/>
              <a:buChar char="v"/>
              <a:defRPr/>
            </a:pPr>
            <a:r>
              <a:rPr lang="it-IT" altLang="it-IT" sz="2000" kern="0" dirty="0">
                <a:latin typeface="Tahoma" panose="020B0604030504040204" pitchFamily="34" charset="0"/>
                <a:ea typeface="Tahoma" panose="020B0604030504040204" pitchFamily="34" charset="0"/>
                <a:cs typeface="Tahoma" panose="020B0604030504040204" pitchFamily="34" charset="0"/>
              </a:rPr>
              <a:t>definizione di tempi e modi per la verifica e/o l’aggiornamento della valutazione</a:t>
            </a:r>
          </a:p>
          <a:p>
            <a:pPr marL="0" indent="0">
              <a:buNone/>
            </a:pPr>
            <a:endParaRPr lang="it-IT" dirty="0"/>
          </a:p>
        </p:txBody>
      </p:sp>
      <p:sp>
        <p:nvSpPr>
          <p:cNvPr id="4" name="Rettangolo 3"/>
          <p:cNvSpPr/>
          <p:nvPr/>
        </p:nvSpPr>
        <p:spPr>
          <a:xfrm>
            <a:off x="304799" y="1845586"/>
            <a:ext cx="8338457" cy="1569660"/>
          </a:xfrm>
          <a:prstGeom prst="rect">
            <a:avLst/>
          </a:prstGeom>
        </p:spPr>
        <p:txBody>
          <a:bodyPr wrap="square">
            <a:spAutoFit/>
          </a:bodyPr>
          <a:lstStyle/>
          <a:p>
            <a:pPr lvl="0" algn="ctr" defTabSz="914400">
              <a:lnSpc>
                <a:spcPct val="80000"/>
              </a:lnSpc>
              <a:spcBef>
                <a:spcPct val="20000"/>
              </a:spcBef>
              <a:defRPr/>
            </a:pPr>
            <a:endParaRPr lang="it-IT" altLang="it-IT" sz="2000" kern="0" dirty="0" smtClean="0">
              <a:latin typeface="Verdana"/>
              <a:cs typeface="+mn-cs"/>
            </a:endParaRPr>
          </a:p>
          <a:p>
            <a:pPr lvl="0" algn="ctr" defTabSz="914400">
              <a:lnSpc>
                <a:spcPct val="80000"/>
              </a:lnSpc>
              <a:spcBef>
                <a:spcPct val="20000"/>
              </a:spcBef>
              <a:defRPr/>
            </a:pPr>
            <a:endParaRPr lang="it-IT" altLang="it-IT" sz="2000" kern="0" dirty="0" smtClean="0">
              <a:latin typeface="Verdana"/>
              <a:cs typeface="+mn-cs"/>
            </a:endParaRPr>
          </a:p>
          <a:p>
            <a:pPr lvl="0" algn="ctr" defTabSz="914400">
              <a:lnSpc>
                <a:spcPct val="80000"/>
              </a:lnSpc>
              <a:spcBef>
                <a:spcPct val="20000"/>
              </a:spcBef>
              <a:defRPr/>
            </a:pPr>
            <a:endParaRPr lang="it-IT" altLang="it-IT" sz="2000" kern="0" dirty="0">
              <a:latin typeface="Verdana"/>
              <a:cs typeface="+mn-cs"/>
            </a:endParaRPr>
          </a:p>
          <a:p>
            <a:pPr lvl="0" algn="ctr" defTabSz="914400">
              <a:lnSpc>
                <a:spcPct val="80000"/>
              </a:lnSpc>
              <a:spcBef>
                <a:spcPct val="20000"/>
              </a:spcBef>
              <a:defRPr/>
            </a:pPr>
            <a:endParaRPr lang="it-IT" altLang="it-IT" sz="2000" kern="0" dirty="0" smtClean="0">
              <a:latin typeface="Verdana"/>
              <a:cs typeface="+mn-cs"/>
            </a:endParaRPr>
          </a:p>
          <a:p>
            <a:pPr lvl="0" algn="ctr" defTabSz="914400">
              <a:lnSpc>
                <a:spcPct val="80000"/>
              </a:lnSpc>
              <a:spcBef>
                <a:spcPct val="20000"/>
              </a:spcBef>
              <a:defRPr/>
            </a:pPr>
            <a:r>
              <a:rPr lang="it-IT" altLang="it-IT" sz="2000" kern="0" dirty="0" smtClean="0">
                <a:latin typeface="Verdana"/>
                <a:cs typeface="+mn-cs"/>
              </a:rPr>
              <a:t>   </a:t>
            </a:r>
            <a:endParaRPr lang="it-IT" altLang="it-IT" sz="2000" kern="0" dirty="0">
              <a:latin typeface="Verdana"/>
              <a:cs typeface="+mn-cs"/>
            </a:endParaRPr>
          </a:p>
        </p:txBody>
      </p:sp>
      <p:sp>
        <p:nvSpPr>
          <p:cNvPr id="5" name="Rettangolo 4"/>
          <p:cNvSpPr/>
          <p:nvPr/>
        </p:nvSpPr>
        <p:spPr>
          <a:xfrm>
            <a:off x="10632" y="891478"/>
            <a:ext cx="5326912" cy="477054"/>
          </a:xfrm>
          <a:prstGeom prst="rect">
            <a:avLst/>
          </a:prstGeom>
        </p:spPr>
        <p:txBody>
          <a:bodyPr wrap="square">
            <a:spAutoFit/>
          </a:bodyPr>
          <a:lstStyle/>
          <a:p>
            <a:pPr lvl="0" eaLnBrk="0" hangingPunct="0">
              <a:spcBef>
                <a:spcPct val="20000"/>
              </a:spcBef>
            </a:pP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Rettangolo 5"/>
          <p:cNvSpPr/>
          <p:nvPr/>
        </p:nvSpPr>
        <p:spPr>
          <a:xfrm>
            <a:off x="10632" y="1368532"/>
            <a:ext cx="6524847" cy="477054"/>
          </a:xfrm>
          <a:prstGeom prst="rect">
            <a:avLst/>
          </a:prstGeom>
        </p:spPr>
        <p:txBody>
          <a:bodyPr wrap="square">
            <a:spAutoFit/>
          </a:bodyPr>
          <a:lstStyle/>
          <a:p>
            <a:pPr lvl="0" eaLnBrk="0" hangingPunct="0">
              <a:spcBef>
                <a:spcPct val="20000"/>
              </a:spcBef>
            </a:pP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road </a:t>
            </a:r>
            <a:r>
              <a:rPr lang="it-IT" sz="2400" dirty="0" err="1">
                <a:solidFill>
                  <a:prstClr val="black"/>
                </a:solidFill>
                <a:latin typeface="Tahoma" panose="020B0604030504040204" pitchFamily="34" charset="0"/>
                <a:ea typeface="Tahoma" panose="020B0604030504040204" pitchFamily="34" charset="0"/>
                <a:cs typeface="Tahoma" panose="020B0604030504040204" pitchFamily="34" charset="0"/>
              </a:rPr>
              <a:t>map</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 per la valutazione dei rischi</a:t>
            </a: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7" name="Segnaposto numero diapositiva 6"/>
          <p:cNvSpPr>
            <a:spLocks noGrp="1"/>
          </p:cNvSpPr>
          <p:nvPr>
            <p:ph type="sldNum" sz="quarter" idx="12"/>
          </p:nvPr>
        </p:nvSpPr>
        <p:spPr/>
        <p:txBody>
          <a:bodyPr/>
          <a:lstStyle/>
          <a:p>
            <a:pPr>
              <a:defRPr/>
            </a:pPr>
            <a:fld id="{7E41F698-E733-432A-904B-FD905F326C73}" type="slidenum">
              <a:rPr lang="it-IT" smtClean="0"/>
              <a:pPr>
                <a:defRPr/>
              </a:pPr>
              <a:t>22</a:t>
            </a:fld>
            <a:endParaRPr lang="it-IT"/>
          </a:p>
        </p:txBody>
      </p:sp>
    </p:spTree>
    <p:extLst>
      <p:ext uri="{BB962C8B-B14F-4D97-AF65-F5344CB8AC3E}">
        <p14:creationId xmlns:p14="http://schemas.microsoft.com/office/powerpoint/2010/main" xmlns="" val="3793364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ttangolo 2"/>
          <p:cNvSpPr/>
          <p:nvPr/>
        </p:nvSpPr>
        <p:spPr>
          <a:xfrm>
            <a:off x="180753" y="940153"/>
            <a:ext cx="5326912" cy="477054"/>
          </a:xfrm>
          <a:prstGeom prst="rect">
            <a:avLst/>
          </a:prstGeom>
        </p:spPr>
        <p:txBody>
          <a:bodyPr wrap="square">
            <a:spAutoFit/>
          </a:bodyPr>
          <a:lstStyle/>
          <a:p>
            <a:pPr lvl="0" eaLnBrk="0" hangingPunct="0">
              <a:spcBef>
                <a:spcPct val="20000"/>
              </a:spcBef>
            </a:pP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184296" y="1484092"/>
            <a:ext cx="6524847" cy="477054"/>
          </a:xfrm>
          <a:prstGeom prst="rect">
            <a:avLst/>
          </a:prstGeom>
        </p:spPr>
        <p:txBody>
          <a:bodyPr wrap="square">
            <a:spAutoFit/>
          </a:bodyPr>
          <a:lstStyle/>
          <a:p>
            <a:pPr lvl="0" eaLnBrk="0" hangingPunct="0">
              <a:spcBef>
                <a:spcPct val="20000"/>
              </a:spcBef>
            </a:pP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La Fase preliminare</a:t>
            </a:r>
          </a:p>
        </p:txBody>
      </p:sp>
      <p:sp>
        <p:nvSpPr>
          <p:cNvPr id="2" name="Segnaposto contenuto 1"/>
          <p:cNvSpPr>
            <a:spLocks noGrp="1"/>
          </p:cNvSpPr>
          <p:nvPr>
            <p:ph idx="1"/>
          </p:nvPr>
        </p:nvSpPr>
        <p:spPr>
          <a:xfrm>
            <a:off x="595424" y="2119259"/>
            <a:ext cx="8123274" cy="3603812"/>
          </a:xfrm>
        </p:spPr>
        <p:txBody>
          <a:bodyPr/>
          <a:lstStyle/>
          <a:p>
            <a:pPr marL="0" indent="0" algn="ctr">
              <a:buNone/>
            </a:pPr>
            <a:endParaRPr lang="it-IT" sz="20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it-IT" sz="20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it-IT" sz="2000" dirty="0" smtClean="0">
              <a:latin typeface="Tahoma" panose="020B0604030504040204" pitchFamily="34" charset="0"/>
              <a:ea typeface="Tahoma" panose="020B0604030504040204" pitchFamily="34" charset="0"/>
              <a:cs typeface="Tahoma" panose="020B0604030504040204" pitchFamily="34" charset="0"/>
            </a:endParaRPr>
          </a:p>
          <a:p>
            <a:pPr marL="0" indent="0" algn="ctr">
              <a:lnSpc>
                <a:spcPct val="200000"/>
              </a:lnSpc>
              <a:buNone/>
            </a:pPr>
            <a:r>
              <a:rPr lang="it-IT" sz="2000" dirty="0" smtClean="0">
                <a:latin typeface="Tahoma" panose="020B0604030504040204" pitchFamily="34" charset="0"/>
                <a:ea typeface="Tahoma" panose="020B0604030504040204" pitchFamily="34" charset="0"/>
                <a:cs typeface="Tahoma" panose="020B0604030504040204" pitchFamily="34" charset="0"/>
              </a:rPr>
              <a:t>Acquisizione </a:t>
            </a:r>
            <a:r>
              <a:rPr lang="it-IT" sz="2000" dirty="0">
                <a:latin typeface="Tahoma" panose="020B0604030504040204" pitchFamily="34" charset="0"/>
                <a:ea typeface="Tahoma" panose="020B0604030504040204" pitchFamily="34" charset="0"/>
                <a:cs typeface="Tahoma" panose="020B0604030504040204" pitchFamily="34" charset="0"/>
              </a:rPr>
              <a:t>e l’organizzazione di tutte le informazioni e le conoscenze già disponibili su elementi utili a connotare i fattori di rischio e/o gli eventuali danni riferibili al lavoro </a:t>
            </a:r>
          </a:p>
        </p:txBody>
      </p:sp>
      <p:sp>
        <p:nvSpPr>
          <p:cNvPr id="4" name="Segnaposto piè di pagina 3"/>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23</a:t>
            </a:fld>
            <a:endParaRPr lang="it-IT"/>
          </a:p>
        </p:txBody>
      </p:sp>
    </p:spTree>
    <p:extLst>
      <p:ext uri="{BB962C8B-B14F-4D97-AF65-F5344CB8AC3E}">
        <p14:creationId xmlns:p14="http://schemas.microsoft.com/office/powerpoint/2010/main" xmlns="" val="3899015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a:spLocks noGrp="1"/>
          </p:cNvSpPr>
          <p:nvPr>
            <p:ph idx="1"/>
          </p:nvPr>
        </p:nvSpPr>
        <p:spPr>
          <a:xfrm>
            <a:off x="329609" y="2275366"/>
            <a:ext cx="8580475" cy="4387371"/>
          </a:xfrm>
        </p:spPr>
        <p:txBody>
          <a:bodyPr/>
          <a:lstStyle/>
          <a:p>
            <a:pPr marL="0" indent="0" algn="just">
              <a:spcAft>
                <a:spcPts val="0"/>
              </a:spcAft>
              <a:buNone/>
            </a:pPr>
            <a:r>
              <a:rPr lang="it-IT" sz="2000" dirty="0" smtClean="0">
                <a:latin typeface="Arial" panose="020B0604020202020204" pitchFamily="34" charset="0"/>
                <a:ea typeface="Times New Roman"/>
                <a:cs typeface="Arial" panose="020B0604020202020204" pitchFamily="34" charset="0"/>
              </a:rPr>
              <a:t>La </a:t>
            </a:r>
            <a:r>
              <a:rPr lang="it-IT" sz="2000" dirty="0">
                <a:latin typeface="Arial" panose="020B0604020202020204" pitchFamily="34" charset="0"/>
                <a:ea typeface="Times New Roman"/>
                <a:cs typeface="Arial" panose="020B0604020202020204" pitchFamily="34" charset="0"/>
              </a:rPr>
              <a:t>valutazione deve riguardare i rischi derivanti dall’attività lavorativa e che risultino ragionevolmente prevedibili</a:t>
            </a:r>
            <a:r>
              <a:rPr lang="it-IT" sz="2000" dirty="0" smtClean="0">
                <a:latin typeface="Arial" panose="020B0604020202020204" pitchFamily="34" charset="0"/>
                <a:ea typeface="Times New Roman"/>
                <a:cs typeface="Arial" panose="020B0604020202020204" pitchFamily="34" charset="0"/>
              </a:rPr>
              <a:t>.</a:t>
            </a:r>
            <a:endParaRPr lang="it-IT" sz="2000" dirty="0">
              <a:latin typeface="Arial" panose="020B0604020202020204" pitchFamily="34" charset="0"/>
              <a:ea typeface="Times New Roman"/>
              <a:cs typeface="Arial" panose="020B0604020202020204" pitchFamily="34" charset="0"/>
            </a:endParaRPr>
          </a:p>
          <a:p>
            <a:pPr marL="0" indent="0" algn="just">
              <a:spcAft>
                <a:spcPts val="0"/>
              </a:spcAft>
              <a:buNone/>
            </a:pPr>
            <a:r>
              <a:rPr lang="it-IT" sz="2000" dirty="0">
                <a:latin typeface="Arial" panose="020B0604020202020204" pitchFamily="34" charset="0"/>
                <a:ea typeface="Times New Roman"/>
                <a:cs typeface="Arial" panose="020B0604020202020204" pitchFamily="34" charset="0"/>
              </a:rPr>
              <a:t>Gli orientamenti comunitari  indicano che si esegua una valutazione complessiva per separare i rischi in due categorie: quelli ben noti </a:t>
            </a:r>
            <a:r>
              <a:rPr lang="it-IT" sz="2000" dirty="0" smtClean="0">
                <a:latin typeface="Arial" panose="020B0604020202020204" pitchFamily="34" charset="0"/>
                <a:ea typeface="Times New Roman"/>
                <a:cs typeface="Arial" panose="020B0604020202020204" pitchFamily="34" charset="0"/>
              </a:rPr>
              <a:t>e quelli </a:t>
            </a:r>
            <a:r>
              <a:rPr lang="it-IT" sz="2000" dirty="0">
                <a:latin typeface="Arial" panose="020B0604020202020204" pitchFamily="34" charset="0"/>
                <a:ea typeface="Times New Roman"/>
                <a:cs typeface="Arial" panose="020B0604020202020204" pitchFamily="34" charset="0"/>
              </a:rPr>
              <a:t>per i quali è necessario un esame più attento e dettagliato. </a:t>
            </a:r>
            <a:endParaRPr lang="it-IT" sz="2000" dirty="0" smtClean="0">
              <a:latin typeface="Arial" panose="020B0604020202020204" pitchFamily="34" charset="0"/>
              <a:ea typeface="Times New Roman"/>
              <a:cs typeface="Arial" panose="020B0604020202020204" pitchFamily="34" charset="0"/>
            </a:endParaRPr>
          </a:p>
          <a:p>
            <a:pPr marL="0" indent="0" algn="just">
              <a:spcAft>
                <a:spcPts val="0"/>
              </a:spcAft>
              <a:buNone/>
            </a:pPr>
            <a:r>
              <a:rPr lang="it-IT" sz="2000" dirty="0">
                <a:latin typeface="Arial" panose="020B0604020202020204" pitchFamily="34" charset="0"/>
                <a:ea typeface="Times New Roman"/>
                <a:cs typeface="Arial" panose="020B0604020202020204" pitchFamily="34" charset="0"/>
              </a:rPr>
              <a:t>L’identificazione dei fattori di rischio, ovviamente terrà presenti  le conoscenze disponibili su norme di legge e standard tecnici, dati desunti dall’esperienza e dalle informazioni raccolte, contributi apportati da quanti, a diverso titolo, concorrono all’effettuazione della stessa </a:t>
            </a:r>
            <a:r>
              <a:rPr lang="it-IT" sz="2000" dirty="0" smtClean="0">
                <a:latin typeface="Arial" panose="020B0604020202020204" pitchFamily="34" charset="0"/>
                <a:ea typeface="Times New Roman"/>
                <a:cs typeface="Arial" panose="020B0604020202020204" pitchFamily="34" charset="0"/>
              </a:rPr>
              <a:t>valutazione.</a:t>
            </a:r>
          </a:p>
          <a:p>
            <a:pPr marL="0" indent="0" algn="just">
              <a:spcAft>
                <a:spcPts val="0"/>
              </a:spcAft>
              <a:buNone/>
            </a:pPr>
            <a:r>
              <a:rPr lang="it-IT" sz="2000" dirty="0">
                <a:latin typeface="Arial" panose="020B0604020202020204" pitchFamily="34" charset="0"/>
                <a:ea typeface="Times New Roman"/>
                <a:cs typeface="Arial" panose="020B0604020202020204" pitchFamily="34" charset="0"/>
              </a:rPr>
              <a:t>Seguire questo procedimento permetterà di identificare i pericoli non soltanto in base ai principi generalmente noti, ma anche all’esistenza di fattori di rischio peculiari delle condizioni in cui ha luogo l’attività lavorativa. </a:t>
            </a:r>
          </a:p>
          <a:p>
            <a:pPr marL="0" indent="0" algn="just">
              <a:spcAft>
                <a:spcPts val="0"/>
              </a:spcAft>
              <a:buNone/>
            </a:pPr>
            <a:endParaRPr lang="it-IT" sz="2000" dirty="0" smtClean="0">
              <a:latin typeface="Arial" panose="020B0604020202020204" pitchFamily="34" charset="0"/>
              <a:ea typeface="Times New Roman"/>
              <a:cs typeface="Arial" panose="020B0604020202020204" pitchFamily="34" charset="0"/>
            </a:endParaRPr>
          </a:p>
          <a:p>
            <a:pPr marL="0" indent="0" algn="just">
              <a:spcAft>
                <a:spcPts val="0"/>
              </a:spcAft>
              <a:buNone/>
            </a:pPr>
            <a:endParaRPr lang="it-IT" sz="2000" dirty="0">
              <a:latin typeface="Arial" panose="020B0604020202020204" pitchFamily="34" charset="0"/>
              <a:ea typeface="Times New Roman"/>
              <a:cs typeface="Arial" panose="020B0604020202020204" pitchFamily="34" charset="0"/>
            </a:endParaRPr>
          </a:p>
        </p:txBody>
      </p:sp>
      <p:sp>
        <p:nvSpPr>
          <p:cNvPr id="3" name="Rettangolo 2"/>
          <p:cNvSpPr/>
          <p:nvPr/>
        </p:nvSpPr>
        <p:spPr>
          <a:xfrm>
            <a:off x="180753" y="879434"/>
            <a:ext cx="5326912" cy="477054"/>
          </a:xfrm>
          <a:prstGeom prst="rect">
            <a:avLst/>
          </a:prstGeom>
        </p:spPr>
        <p:txBody>
          <a:bodyPr wrap="square">
            <a:spAutoFit/>
          </a:bodyPr>
          <a:lstStyle/>
          <a:p>
            <a:pPr lvl="0" eaLnBrk="0" hangingPunct="0">
              <a:spcBef>
                <a:spcPct val="20000"/>
              </a:spcBef>
            </a:pP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173663" y="1356488"/>
            <a:ext cx="6524847" cy="477054"/>
          </a:xfrm>
          <a:prstGeom prst="rect">
            <a:avLst/>
          </a:prstGeom>
        </p:spPr>
        <p:txBody>
          <a:bodyPr wrap="square">
            <a:spAutoFit/>
          </a:bodyPr>
          <a:lstStyle/>
          <a:p>
            <a:pPr lvl="0" eaLnBrk="0" hangingPunct="0">
              <a:spcBef>
                <a:spcPct val="20000"/>
              </a:spcBef>
            </a:pP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1^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Fase: Identificazione dei fattori di </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rischio </a:t>
            </a:r>
            <a:endParaRPr lang="it-IT"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24</a:t>
            </a:fld>
            <a:endParaRPr lang="it-IT"/>
          </a:p>
        </p:txBody>
      </p:sp>
    </p:spTree>
    <p:extLst>
      <p:ext uri="{BB962C8B-B14F-4D97-AF65-F5344CB8AC3E}">
        <p14:creationId xmlns:p14="http://schemas.microsoft.com/office/powerpoint/2010/main" xmlns="" val="743119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7079" y="2317898"/>
            <a:ext cx="8729330" cy="4167962"/>
          </a:xfrm>
        </p:spPr>
        <p:txBody>
          <a:bodyPr/>
          <a:lstStyle/>
          <a:p>
            <a:pPr marL="0" indent="0" algn="just">
              <a:lnSpc>
                <a:spcPct val="150000"/>
              </a:lnSpc>
              <a:spcAft>
                <a:spcPts val="0"/>
              </a:spcAft>
              <a:buNone/>
            </a:pPr>
            <a:r>
              <a:rPr lang="it-IT" sz="2000" dirty="0" smtClean="0">
                <a:latin typeface="Arial" panose="020B0604020202020204" pitchFamily="34" charset="0"/>
                <a:ea typeface="Times New Roman"/>
                <a:cs typeface="Arial" panose="020B0604020202020204" pitchFamily="34" charset="0"/>
              </a:rPr>
              <a:t>Vantaggi della </a:t>
            </a:r>
            <a:r>
              <a:rPr lang="it-IT" sz="2000" dirty="0">
                <a:latin typeface="Arial" panose="020B0604020202020204" pitchFamily="34" charset="0"/>
                <a:ea typeface="Times New Roman"/>
                <a:cs typeface="Arial" panose="020B0604020202020204" pitchFamily="34" charset="0"/>
              </a:rPr>
              <a:t>CHECK LIST</a:t>
            </a:r>
            <a:r>
              <a:rPr lang="it-IT" sz="2000" dirty="0" smtClean="0">
                <a:latin typeface="Arial" panose="020B0604020202020204" pitchFamily="34" charset="0"/>
                <a:ea typeface="Times New Roman"/>
                <a:cs typeface="Arial" panose="020B0604020202020204" pitchFamily="34" charset="0"/>
              </a:rPr>
              <a:t>: ogni </a:t>
            </a:r>
            <a:r>
              <a:rPr lang="it-IT" sz="2000" dirty="0">
                <a:latin typeface="Arial" panose="020B0604020202020204" pitchFamily="34" charset="0"/>
                <a:ea typeface="Times New Roman"/>
                <a:cs typeface="Arial" panose="020B0604020202020204" pitchFamily="34" charset="0"/>
              </a:rPr>
              <a:t>fattore di rischio viene esaminato sotto tutti gli aspetti per cui ne deriva, conseguentemente, l’agevole aggiornamento (aggiunta di nuovi questionari, nuovi rischi, ecc. ). </a:t>
            </a:r>
            <a:endParaRPr lang="it-IT" sz="2000" dirty="0" smtClean="0">
              <a:latin typeface="Arial" panose="020B0604020202020204" pitchFamily="34" charset="0"/>
              <a:ea typeface="Times New Roman"/>
              <a:cs typeface="Arial" panose="020B0604020202020204" pitchFamily="34" charset="0"/>
            </a:endParaRPr>
          </a:p>
          <a:p>
            <a:pPr marL="0" indent="0" algn="just">
              <a:lnSpc>
                <a:spcPct val="150000"/>
              </a:lnSpc>
              <a:spcAft>
                <a:spcPts val="0"/>
              </a:spcAft>
              <a:buNone/>
            </a:pPr>
            <a:r>
              <a:rPr lang="it-IT" sz="2000" dirty="0">
                <a:latin typeface="Arial" panose="020B0604020202020204" pitchFamily="34" charset="0"/>
                <a:ea typeface="Times New Roman"/>
                <a:cs typeface="Arial" panose="020B0604020202020204" pitchFamily="34" charset="0"/>
              </a:rPr>
              <a:t>La </a:t>
            </a:r>
            <a:r>
              <a:rPr lang="it-IT" sz="2000" dirty="0" err="1">
                <a:latin typeface="Arial" panose="020B0604020202020204" pitchFamily="34" charset="0"/>
                <a:ea typeface="Times New Roman"/>
                <a:cs typeface="Arial" panose="020B0604020202020204" pitchFamily="34" charset="0"/>
              </a:rPr>
              <a:t>check</a:t>
            </a:r>
            <a:r>
              <a:rPr lang="it-IT" sz="2000" dirty="0">
                <a:latin typeface="Arial" panose="020B0604020202020204" pitchFamily="34" charset="0"/>
                <a:ea typeface="Times New Roman"/>
                <a:cs typeface="Arial" panose="020B0604020202020204" pitchFamily="34" charset="0"/>
              </a:rPr>
              <a:t> list è </a:t>
            </a:r>
            <a:r>
              <a:rPr lang="it-IT" sz="2000" dirty="0" smtClean="0">
                <a:latin typeface="Arial" panose="020B0604020202020204" pitchFamily="34" charset="0"/>
                <a:ea typeface="Times New Roman"/>
                <a:cs typeface="Arial" panose="020B0604020202020204" pitchFamily="34" charset="0"/>
              </a:rPr>
              <a:t>utile soltanto </a:t>
            </a:r>
            <a:r>
              <a:rPr lang="it-IT" sz="2000" dirty="0">
                <a:latin typeface="Arial" panose="020B0604020202020204" pitchFamily="34" charset="0"/>
                <a:ea typeface="Times New Roman"/>
                <a:cs typeface="Arial" panose="020B0604020202020204" pitchFamily="34" charset="0"/>
              </a:rPr>
              <a:t>se connessa  con le vere fonti di conoscenza dei rischi: </a:t>
            </a:r>
            <a:endParaRPr lang="it-IT" sz="2000" dirty="0" smtClean="0">
              <a:latin typeface="Arial" panose="020B0604020202020204" pitchFamily="34" charset="0"/>
              <a:ea typeface="Times New Roman"/>
              <a:cs typeface="Arial" panose="020B0604020202020204" pitchFamily="34" charset="0"/>
            </a:endParaRPr>
          </a:p>
          <a:p>
            <a:pPr algn="just">
              <a:lnSpc>
                <a:spcPct val="150000"/>
              </a:lnSpc>
              <a:spcAft>
                <a:spcPts val="0"/>
              </a:spcAft>
              <a:buFontTx/>
              <a:buChar char="-"/>
            </a:pPr>
            <a:r>
              <a:rPr lang="it-IT" sz="2000" dirty="0" smtClean="0">
                <a:latin typeface="Arial" panose="020B0604020202020204" pitchFamily="34" charset="0"/>
                <a:ea typeface="Times New Roman"/>
                <a:cs typeface="Arial" panose="020B0604020202020204" pitchFamily="34" charset="0"/>
              </a:rPr>
              <a:t>la </a:t>
            </a:r>
            <a:r>
              <a:rPr lang="it-IT" sz="2000" dirty="0">
                <a:latin typeface="Arial" panose="020B0604020202020204" pitchFamily="34" charset="0"/>
                <a:ea typeface="Times New Roman"/>
                <a:cs typeface="Arial" panose="020B0604020202020204" pitchFamily="34" charset="0"/>
              </a:rPr>
              <a:t>conoscenza tecnica dei processi aziendali </a:t>
            </a:r>
          </a:p>
          <a:p>
            <a:pPr algn="just">
              <a:lnSpc>
                <a:spcPct val="150000"/>
              </a:lnSpc>
              <a:spcAft>
                <a:spcPts val="0"/>
              </a:spcAft>
              <a:buFontTx/>
              <a:buChar char="-"/>
            </a:pPr>
            <a:r>
              <a:rPr lang="it-IT" sz="2000" dirty="0" smtClean="0">
                <a:latin typeface="Arial" panose="020B0604020202020204" pitchFamily="34" charset="0"/>
                <a:ea typeface="Times New Roman"/>
                <a:cs typeface="Arial" panose="020B0604020202020204" pitchFamily="34" charset="0"/>
              </a:rPr>
              <a:t>la </a:t>
            </a:r>
            <a:r>
              <a:rPr lang="it-IT" sz="2000" dirty="0">
                <a:latin typeface="Arial" panose="020B0604020202020204" pitchFamily="34" charset="0"/>
                <a:ea typeface="Times New Roman"/>
                <a:cs typeface="Arial" panose="020B0604020202020204" pitchFamily="34" charset="0"/>
              </a:rPr>
              <a:t>percezione del rischio da parte del </a:t>
            </a:r>
            <a:r>
              <a:rPr lang="it-IT" sz="2000" dirty="0" smtClean="0">
                <a:latin typeface="Arial" panose="020B0604020202020204" pitchFamily="34" charset="0"/>
                <a:ea typeface="Times New Roman"/>
                <a:cs typeface="Arial" panose="020B0604020202020204" pitchFamily="34" charset="0"/>
              </a:rPr>
              <a:t>lavoratore</a:t>
            </a:r>
            <a:endParaRPr lang="it-IT" sz="2000" dirty="0">
              <a:latin typeface="Arial" panose="020B0604020202020204" pitchFamily="34" charset="0"/>
              <a:ea typeface="Times New Roman"/>
              <a:cs typeface="Arial" panose="020B0604020202020204" pitchFamily="34" charset="0"/>
            </a:endParaRPr>
          </a:p>
          <a:p>
            <a:pPr marL="0" indent="0" algn="just">
              <a:spcAft>
                <a:spcPts val="0"/>
              </a:spcAft>
              <a:buNone/>
            </a:pPr>
            <a:endParaRPr lang="it-IT" sz="2000" dirty="0">
              <a:latin typeface="Arial" panose="020B0604020202020204" pitchFamily="34" charset="0"/>
              <a:ea typeface="Times New Roman"/>
              <a:cs typeface="Arial" panose="020B0604020202020204" pitchFamily="34" charset="0"/>
            </a:endParaRPr>
          </a:p>
          <a:p>
            <a:pPr marL="0" indent="0" algn="just">
              <a:spcAft>
                <a:spcPts val="0"/>
              </a:spcAft>
              <a:buNone/>
            </a:pPr>
            <a:endParaRPr lang="it-IT" sz="2000" dirty="0">
              <a:latin typeface="Arial" panose="020B0604020202020204" pitchFamily="34" charset="0"/>
              <a:ea typeface="Times New Roman"/>
              <a:cs typeface="Arial" panose="020B0604020202020204" pitchFamily="34" charset="0"/>
            </a:endParaRPr>
          </a:p>
        </p:txBody>
      </p:sp>
      <p:sp>
        <p:nvSpPr>
          <p:cNvPr id="4" name="Rettangolo 3"/>
          <p:cNvSpPr/>
          <p:nvPr/>
        </p:nvSpPr>
        <p:spPr>
          <a:xfrm>
            <a:off x="180753" y="940153"/>
            <a:ext cx="5326912" cy="477054"/>
          </a:xfrm>
          <a:prstGeom prst="rect">
            <a:avLst/>
          </a:prstGeom>
        </p:spPr>
        <p:txBody>
          <a:bodyPr wrap="square">
            <a:spAutoFit/>
          </a:bodyPr>
          <a:lstStyle/>
          <a:p>
            <a:pPr lvl="0" eaLnBrk="0" hangingPunct="0">
              <a:spcBef>
                <a:spcPct val="20000"/>
              </a:spcBef>
            </a:pP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184296" y="1484092"/>
            <a:ext cx="8651360" cy="477054"/>
          </a:xfrm>
          <a:prstGeom prst="rect">
            <a:avLst/>
          </a:prstGeom>
        </p:spPr>
        <p:txBody>
          <a:bodyPr wrap="square">
            <a:spAutoFit/>
          </a:bodyPr>
          <a:lstStyle/>
          <a:p>
            <a:pPr lvl="0" eaLnBrk="0" hangingPunct="0">
              <a:spcBef>
                <a:spcPct val="20000"/>
              </a:spcBef>
            </a:pP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2^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Fase: Identificazione dei lavoratori esposti e le </a:t>
            </a:r>
            <a:r>
              <a:rPr lang="it-IT" sz="2400" dirty="0" err="1">
                <a:solidFill>
                  <a:prstClr val="black"/>
                </a:solidFill>
                <a:latin typeface="Tahoma" panose="020B0604030504040204" pitchFamily="34" charset="0"/>
                <a:ea typeface="Tahoma" panose="020B0604030504040204" pitchFamily="34" charset="0"/>
                <a:cs typeface="Tahoma" panose="020B0604030504040204" pitchFamily="34" charset="0"/>
              </a:rPr>
              <a:t>check</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 list</a:t>
            </a: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25</a:t>
            </a:fld>
            <a:endParaRPr lang="it-IT"/>
          </a:p>
        </p:txBody>
      </p:sp>
    </p:spTree>
    <p:extLst>
      <p:ext uri="{BB962C8B-B14F-4D97-AF65-F5344CB8AC3E}">
        <p14:creationId xmlns:p14="http://schemas.microsoft.com/office/powerpoint/2010/main" xmlns="" val="4189901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58949" y="1562985"/>
            <a:ext cx="7778222" cy="5197043"/>
          </a:xfrm>
        </p:spPr>
        <p:txBody>
          <a:bodyPr/>
          <a:lstStyle/>
          <a:p>
            <a:pPr marL="0" indent="0" algn="just">
              <a:spcAft>
                <a:spcPts val="0"/>
              </a:spcAft>
              <a:buNone/>
            </a:pPr>
            <a:endParaRPr lang="it-IT" b="1" dirty="0" smtClean="0">
              <a:latin typeface="Times New Roman"/>
              <a:ea typeface="Times New Roman"/>
            </a:endParaRPr>
          </a:p>
          <a:p>
            <a:pPr marL="0" indent="0" algn="just">
              <a:spcAft>
                <a:spcPts val="0"/>
              </a:spcAft>
              <a:buNone/>
            </a:pPr>
            <a:endParaRPr lang="it-IT" b="1" dirty="0">
              <a:latin typeface="Times New Roman"/>
              <a:ea typeface="Times New Roman"/>
            </a:endParaRPr>
          </a:p>
          <a:p>
            <a:pPr marL="0" indent="0" algn="just">
              <a:spcAft>
                <a:spcPts val="0"/>
              </a:spcAft>
              <a:buNone/>
            </a:pPr>
            <a:endParaRPr lang="it-IT" b="1" dirty="0" smtClean="0">
              <a:latin typeface="Times New Roman"/>
              <a:ea typeface="Times New Roman"/>
            </a:endParaRPr>
          </a:p>
        </p:txBody>
      </p:sp>
      <p:sp>
        <p:nvSpPr>
          <p:cNvPr id="4" name="Rettangolo 3"/>
          <p:cNvSpPr/>
          <p:nvPr/>
        </p:nvSpPr>
        <p:spPr>
          <a:xfrm>
            <a:off x="180753" y="940153"/>
            <a:ext cx="5326912" cy="477054"/>
          </a:xfrm>
          <a:prstGeom prst="rect">
            <a:avLst/>
          </a:prstGeom>
        </p:spPr>
        <p:txBody>
          <a:bodyPr wrap="square">
            <a:spAutoFit/>
          </a:bodyPr>
          <a:lstStyle/>
          <a:p>
            <a:pPr lvl="0" eaLnBrk="0" hangingPunct="0">
              <a:spcBef>
                <a:spcPct val="20000"/>
              </a:spcBef>
            </a:pP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184296" y="1484092"/>
            <a:ext cx="8651360" cy="477054"/>
          </a:xfrm>
          <a:prstGeom prst="rect">
            <a:avLst/>
          </a:prstGeom>
        </p:spPr>
        <p:txBody>
          <a:bodyPr wrap="square">
            <a:spAutoFit/>
          </a:bodyPr>
          <a:lstStyle/>
          <a:p>
            <a:pPr lvl="0" eaLnBrk="0" hangingPunct="0">
              <a:spcBef>
                <a:spcPct val="20000"/>
              </a:spcBef>
            </a:pP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3</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Fase: Identificazione </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delle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possibili  fonti di rischio</a:t>
            </a:r>
          </a:p>
        </p:txBody>
      </p:sp>
      <p:graphicFrame>
        <p:nvGraphicFramePr>
          <p:cNvPr id="6" name="Tabella 5"/>
          <p:cNvGraphicFramePr>
            <a:graphicFrameLocks noGrp="1"/>
          </p:cNvGraphicFramePr>
          <p:nvPr>
            <p:extLst>
              <p:ext uri="{D42A27DB-BD31-4B8C-83A1-F6EECF244321}">
                <p14:modId xmlns:p14="http://schemas.microsoft.com/office/powerpoint/2010/main" xmlns="" val="3007962719"/>
              </p:ext>
            </p:extLst>
          </p:nvPr>
        </p:nvGraphicFramePr>
        <p:xfrm>
          <a:off x="184296" y="2345866"/>
          <a:ext cx="8364280" cy="4129361"/>
        </p:xfrm>
        <a:graphic>
          <a:graphicData uri="http://schemas.openxmlformats.org/drawingml/2006/table">
            <a:tbl>
              <a:tblPr firstRow="1" bandRow="1">
                <a:tableStyleId>{5C22544A-7EE6-4342-B048-85BDC9FD1C3A}</a:tableStyleId>
              </a:tblPr>
              <a:tblGrid>
                <a:gridCol w="4182140"/>
                <a:gridCol w="4182140"/>
              </a:tblGrid>
              <a:tr h="4129361">
                <a:tc>
                  <a:txBody>
                    <a:bodyPr/>
                    <a:lstStyle/>
                    <a:p>
                      <a:r>
                        <a:rPr lang="it-IT" sz="2000" b="0" dirty="0" smtClean="0">
                          <a:latin typeface="Tahoma" panose="020B0604030504040204" pitchFamily="34" charset="0"/>
                          <a:ea typeface="Tahoma" panose="020B0604030504040204" pitchFamily="34" charset="0"/>
                          <a:cs typeface="Tahoma" panose="020B0604030504040204" pitchFamily="34" charset="0"/>
                        </a:rPr>
                        <a:t>1.   Agenti biologici</a:t>
                      </a:r>
                    </a:p>
                    <a:p>
                      <a:r>
                        <a:rPr lang="it-IT" sz="2000" b="0" dirty="0" smtClean="0">
                          <a:latin typeface="Tahoma" panose="020B0604030504040204" pitchFamily="34" charset="0"/>
                          <a:ea typeface="Tahoma" panose="020B0604030504040204" pitchFamily="34" charset="0"/>
                          <a:cs typeface="Tahoma" panose="020B0604030504040204" pitchFamily="34" charset="0"/>
                        </a:rPr>
                        <a:t>2.	Agenti cancerogeni</a:t>
                      </a:r>
                    </a:p>
                    <a:p>
                      <a:r>
                        <a:rPr lang="it-IT" sz="2000" b="0" dirty="0" smtClean="0">
                          <a:latin typeface="Tahoma" panose="020B0604030504040204" pitchFamily="34" charset="0"/>
                          <a:ea typeface="Tahoma" panose="020B0604030504040204" pitchFamily="34" charset="0"/>
                          <a:cs typeface="Tahoma" panose="020B0604030504040204" pitchFamily="34" charset="0"/>
                        </a:rPr>
                        <a:t>3.	Agenti chimici </a:t>
                      </a:r>
                    </a:p>
                    <a:p>
                      <a:r>
                        <a:rPr lang="it-IT" sz="2000" b="0" dirty="0" smtClean="0">
                          <a:latin typeface="Tahoma" panose="020B0604030504040204" pitchFamily="34" charset="0"/>
                          <a:ea typeface="Tahoma" panose="020B0604030504040204" pitchFamily="34" charset="0"/>
                          <a:cs typeface="Tahoma" panose="020B0604030504040204" pitchFamily="34" charset="0"/>
                        </a:rPr>
                        <a:t>4.	Aree di transito</a:t>
                      </a:r>
                    </a:p>
                    <a:p>
                      <a:r>
                        <a:rPr lang="it-IT" sz="2000" b="0" dirty="0" smtClean="0">
                          <a:latin typeface="Tahoma" panose="020B0604030504040204" pitchFamily="34" charset="0"/>
                          <a:ea typeface="Tahoma" panose="020B0604030504040204" pitchFamily="34" charset="0"/>
                          <a:cs typeface="Tahoma" panose="020B0604030504040204" pitchFamily="34" charset="0"/>
                        </a:rPr>
                        <a:t>5.	Attrezzature di lavoro</a:t>
                      </a:r>
                    </a:p>
                    <a:p>
                      <a:r>
                        <a:rPr lang="it-IT" sz="2000" b="0" dirty="0" smtClean="0">
                          <a:latin typeface="Tahoma" panose="020B0604030504040204" pitchFamily="34" charset="0"/>
                          <a:ea typeface="Tahoma" panose="020B0604030504040204" pitchFamily="34" charset="0"/>
                          <a:cs typeface="Tahoma" panose="020B0604030504040204" pitchFamily="34" charset="0"/>
                        </a:rPr>
                        <a:t>6.	Elettricità</a:t>
                      </a:r>
                    </a:p>
                    <a:p>
                      <a:r>
                        <a:rPr lang="it-IT" sz="2000" b="0" dirty="0" smtClean="0">
                          <a:latin typeface="Tahoma" panose="020B0604030504040204" pitchFamily="34" charset="0"/>
                          <a:ea typeface="Tahoma" panose="020B0604030504040204" pitchFamily="34" charset="0"/>
                          <a:cs typeface="Tahoma" panose="020B0604030504040204" pitchFamily="34" charset="0"/>
                        </a:rPr>
                        <a:t>7.	Illuminazione</a:t>
                      </a:r>
                    </a:p>
                    <a:p>
                      <a:r>
                        <a:rPr lang="it-IT" sz="2000" b="0" dirty="0" smtClean="0">
                          <a:latin typeface="Tahoma" panose="020B0604030504040204" pitchFamily="34" charset="0"/>
                          <a:ea typeface="Tahoma" panose="020B0604030504040204" pitchFamily="34" charset="0"/>
                          <a:cs typeface="Tahoma" panose="020B0604030504040204" pitchFamily="34" charset="0"/>
                        </a:rPr>
                        <a:t>8.	Incendio ed esplosione</a:t>
                      </a:r>
                    </a:p>
                    <a:p>
                      <a:pPr marL="342900" indent="-342900">
                        <a:buAutoNum type="arabicPeriod" startAt="9"/>
                      </a:pPr>
                      <a:r>
                        <a:rPr lang="it-IT" sz="2000" b="0" dirty="0" smtClean="0">
                          <a:latin typeface="Tahoma" panose="020B0604030504040204" pitchFamily="34" charset="0"/>
                          <a:ea typeface="Tahoma" panose="020B0604030504040204" pitchFamily="34" charset="0"/>
                          <a:cs typeface="Tahoma" panose="020B0604030504040204" pitchFamily="34" charset="0"/>
                        </a:rPr>
                        <a:t> </a:t>
                      </a:r>
                      <a:r>
                        <a:rPr lang="it-IT" sz="2000" b="0" baseline="0" dirty="0" smtClean="0">
                          <a:latin typeface="Tahoma" panose="020B0604030504040204" pitchFamily="34" charset="0"/>
                          <a:ea typeface="Tahoma" panose="020B0604030504040204" pitchFamily="34" charset="0"/>
                          <a:cs typeface="Tahoma" panose="020B0604030504040204" pitchFamily="34" charset="0"/>
                        </a:rPr>
                        <a:t> </a:t>
                      </a:r>
                      <a:r>
                        <a:rPr lang="it-IT" sz="2000" b="0" dirty="0" smtClean="0">
                          <a:latin typeface="Tahoma" panose="020B0604030504040204" pitchFamily="34" charset="0"/>
                          <a:ea typeface="Tahoma" panose="020B0604030504040204" pitchFamily="34" charset="0"/>
                          <a:cs typeface="Tahoma" panose="020B0604030504040204" pitchFamily="34" charset="0"/>
                        </a:rPr>
                        <a:t>Luoghi e locali e posti di   </a:t>
                      </a:r>
                    </a:p>
                    <a:p>
                      <a:pPr marL="0" indent="0">
                        <a:buNone/>
                      </a:pPr>
                      <a:r>
                        <a:rPr lang="it-IT" sz="2000" b="0" baseline="0" dirty="0" smtClean="0">
                          <a:latin typeface="Tahoma" panose="020B0604030504040204" pitchFamily="34" charset="0"/>
                          <a:ea typeface="Tahoma" panose="020B0604030504040204" pitchFamily="34" charset="0"/>
                          <a:cs typeface="Tahoma" panose="020B0604030504040204" pitchFamily="34" charset="0"/>
                        </a:rPr>
                        <a:t>      </a:t>
                      </a:r>
                      <a:r>
                        <a:rPr lang="it-IT" sz="2000" b="0" dirty="0" smtClean="0">
                          <a:latin typeface="Tahoma" panose="020B0604030504040204" pitchFamily="34" charset="0"/>
                          <a:ea typeface="Tahoma" panose="020B0604030504040204" pitchFamily="34" charset="0"/>
                          <a:cs typeface="Tahoma" panose="020B0604030504040204" pitchFamily="34" charset="0"/>
                        </a:rPr>
                        <a:t>lavoro</a:t>
                      </a:r>
                    </a:p>
                    <a:p>
                      <a:endParaRPr lang="it-IT" dirty="0"/>
                    </a:p>
                  </a:txBody>
                  <a:tcPr/>
                </a:tc>
                <a:tc>
                  <a:txBody>
                    <a:bodyPr/>
                    <a:lstStyle/>
                    <a:p>
                      <a:r>
                        <a:rPr lang="it-IT" sz="2000" b="0" dirty="0" smtClean="0">
                          <a:latin typeface="Tahoma" panose="020B0604030504040204" pitchFamily="34" charset="0"/>
                          <a:ea typeface="Tahoma" panose="020B0604030504040204" pitchFamily="34" charset="0"/>
                          <a:cs typeface="Tahoma" panose="020B0604030504040204" pitchFamily="34" charset="0"/>
                        </a:rPr>
                        <a:t>10.	Macchine</a:t>
                      </a:r>
                    </a:p>
                    <a:p>
                      <a:r>
                        <a:rPr lang="it-IT" sz="2000" b="0" dirty="0" smtClean="0">
                          <a:latin typeface="Tahoma" panose="020B0604030504040204" pitchFamily="34" charset="0"/>
                          <a:ea typeface="Tahoma" panose="020B0604030504040204" pitchFamily="34" charset="0"/>
                          <a:cs typeface="Tahoma" panose="020B0604030504040204" pitchFamily="34" charset="0"/>
                        </a:rPr>
                        <a:t>11.	Microclima</a:t>
                      </a:r>
                    </a:p>
                    <a:p>
                      <a:pPr marL="457200" indent="-457200">
                        <a:buAutoNum type="arabicPeriod" startAt="12"/>
                      </a:pPr>
                      <a:r>
                        <a:rPr lang="it-IT" sz="2000" b="0" dirty="0" smtClean="0">
                          <a:latin typeface="Tahoma" panose="020B0604030504040204" pitchFamily="34" charset="0"/>
                          <a:ea typeface="Tahoma" panose="020B0604030504040204" pitchFamily="34" charset="0"/>
                          <a:cs typeface="Tahoma" panose="020B0604030504040204" pitchFamily="34" charset="0"/>
                        </a:rPr>
                        <a:t>Movimentazione manuale dei  </a:t>
                      </a:r>
                    </a:p>
                    <a:p>
                      <a:pPr marL="0" indent="0">
                        <a:buNone/>
                      </a:pPr>
                      <a:r>
                        <a:rPr lang="it-IT" sz="2000" b="0" baseline="0" dirty="0" smtClean="0">
                          <a:latin typeface="Tahoma" panose="020B0604030504040204" pitchFamily="34" charset="0"/>
                          <a:ea typeface="Tahoma" panose="020B0604030504040204" pitchFamily="34" charset="0"/>
                          <a:cs typeface="Tahoma" panose="020B0604030504040204" pitchFamily="34" charset="0"/>
                        </a:rPr>
                        <a:t>      </a:t>
                      </a:r>
                      <a:r>
                        <a:rPr lang="it-IT" sz="2000" b="0" dirty="0" smtClean="0">
                          <a:latin typeface="Tahoma" panose="020B0604030504040204" pitchFamily="34" charset="0"/>
                          <a:ea typeface="Tahoma" panose="020B0604030504040204" pitchFamily="34" charset="0"/>
                          <a:cs typeface="Tahoma" panose="020B0604030504040204" pitchFamily="34" charset="0"/>
                        </a:rPr>
                        <a:t>carichi</a:t>
                      </a:r>
                    </a:p>
                    <a:p>
                      <a:r>
                        <a:rPr lang="it-IT" sz="2000" b="0" dirty="0" smtClean="0">
                          <a:latin typeface="Tahoma" panose="020B0604030504040204" pitchFamily="34" charset="0"/>
                          <a:ea typeface="Tahoma" panose="020B0604030504040204" pitchFamily="34" charset="0"/>
                          <a:cs typeface="Tahoma" panose="020B0604030504040204" pitchFamily="34" charset="0"/>
                        </a:rPr>
                        <a:t>13.	Organizzazione del Lavoro</a:t>
                      </a:r>
                    </a:p>
                    <a:p>
                      <a:r>
                        <a:rPr lang="it-IT" sz="2000" b="0" dirty="0" smtClean="0">
                          <a:latin typeface="Tahoma" panose="020B0604030504040204" pitchFamily="34" charset="0"/>
                          <a:ea typeface="Tahoma" panose="020B0604030504040204" pitchFamily="34" charset="0"/>
                          <a:cs typeface="Tahoma" panose="020B0604030504040204" pitchFamily="34" charset="0"/>
                        </a:rPr>
                        <a:t>14.	Radiazioni ionizzanti</a:t>
                      </a:r>
                    </a:p>
                    <a:p>
                      <a:r>
                        <a:rPr lang="it-IT" sz="2000" b="0" dirty="0" smtClean="0">
                          <a:latin typeface="Tahoma" panose="020B0604030504040204" pitchFamily="34" charset="0"/>
                          <a:ea typeface="Tahoma" panose="020B0604030504040204" pitchFamily="34" charset="0"/>
                          <a:cs typeface="Tahoma" panose="020B0604030504040204" pitchFamily="34" charset="0"/>
                        </a:rPr>
                        <a:t>15.	Radiazioni non ionizzanti</a:t>
                      </a:r>
                    </a:p>
                    <a:p>
                      <a:r>
                        <a:rPr lang="it-IT" sz="2000" b="0" dirty="0" smtClean="0">
                          <a:latin typeface="Tahoma" panose="020B0604030504040204" pitchFamily="34" charset="0"/>
                          <a:ea typeface="Tahoma" panose="020B0604030504040204" pitchFamily="34" charset="0"/>
                          <a:cs typeface="Tahoma" panose="020B0604030504040204" pitchFamily="34" charset="0"/>
                        </a:rPr>
                        <a:t>16.	Rumore</a:t>
                      </a:r>
                    </a:p>
                    <a:p>
                      <a:r>
                        <a:rPr lang="it-IT" sz="2000" b="0" dirty="0" smtClean="0">
                          <a:latin typeface="Tahoma" panose="020B0604030504040204" pitchFamily="34" charset="0"/>
                          <a:ea typeface="Tahoma" panose="020B0604030504040204" pitchFamily="34" charset="0"/>
                          <a:cs typeface="Tahoma" panose="020B0604030504040204" pitchFamily="34" charset="0"/>
                        </a:rPr>
                        <a:t>17.	Vibrazioni</a:t>
                      </a:r>
                    </a:p>
                    <a:p>
                      <a:r>
                        <a:rPr lang="it-IT" sz="2000" b="0" dirty="0" smtClean="0">
                          <a:latin typeface="Tahoma" panose="020B0604030504040204" pitchFamily="34" charset="0"/>
                          <a:ea typeface="Tahoma" panose="020B0604030504040204" pitchFamily="34" charset="0"/>
                          <a:cs typeface="Tahoma" panose="020B0604030504040204" pitchFamily="34" charset="0"/>
                        </a:rPr>
                        <a:t>18.	Videoterminali</a:t>
                      </a:r>
                    </a:p>
                    <a:p>
                      <a:endParaRPr lang="it-IT" dirty="0"/>
                    </a:p>
                  </a:txBody>
                  <a:tcPr/>
                </a:tc>
              </a:tr>
            </a:tbl>
          </a:graphicData>
        </a:graphic>
      </p:graphicFrame>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7" name="Segnaposto numero diapositiva 6"/>
          <p:cNvSpPr>
            <a:spLocks noGrp="1"/>
          </p:cNvSpPr>
          <p:nvPr>
            <p:ph type="sldNum" sz="quarter" idx="12"/>
          </p:nvPr>
        </p:nvSpPr>
        <p:spPr/>
        <p:txBody>
          <a:bodyPr/>
          <a:lstStyle/>
          <a:p>
            <a:pPr>
              <a:defRPr/>
            </a:pPr>
            <a:fld id="{7E41F698-E733-432A-904B-FD905F326C73}" type="slidenum">
              <a:rPr lang="it-IT" smtClean="0"/>
              <a:pPr>
                <a:defRPr/>
              </a:pPr>
              <a:t>26</a:t>
            </a:fld>
            <a:endParaRPr lang="it-IT"/>
          </a:p>
        </p:txBody>
      </p:sp>
    </p:spTree>
    <p:extLst>
      <p:ext uri="{BB962C8B-B14F-4D97-AF65-F5344CB8AC3E}">
        <p14:creationId xmlns:p14="http://schemas.microsoft.com/office/powerpoint/2010/main" xmlns="" val="709510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679405"/>
            <a:ext cx="9144000" cy="4037918"/>
          </a:xfrm>
        </p:spPr>
        <p:txBody>
          <a:bodyPr/>
          <a:lstStyle/>
          <a:p>
            <a:pPr marL="0" lvl="0" indent="0" algn="ctr" defTabSz="914400" eaLnBrk="1" hangingPunct="1">
              <a:lnSpc>
                <a:spcPct val="200000"/>
              </a:lnSpc>
              <a:buClr>
                <a:srgbClr val="FFFF99"/>
              </a:buClr>
              <a:buNone/>
              <a:defRPr/>
            </a:pPr>
            <a:r>
              <a:rPr lang="it-IT" altLang="it-IT" sz="2000" kern="0" dirty="0" smtClean="0">
                <a:latin typeface="Tahoma" panose="020B0604030504040204" pitchFamily="34" charset="0"/>
                <a:ea typeface="Tahoma" panose="020B0604030504040204" pitchFamily="34" charset="0"/>
                <a:cs typeface="Tahoma" panose="020B0604030504040204" pitchFamily="34" charset="0"/>
              </a:rPr>
              <a:t>Il </a:t>
            </a:r>
            <a:r>
              <a:rPr lang="it-IT" altLang="it-IT" sz="2000" kern="0" dirty="0">
                <a:latin typeface="Tahoma" panose="020B0604030504040204" pitchFamily="34" charset="0"/>
                <a:ea typeface="Tahoma" panose="020B0604030504040204" pitchFamily="34" charset="0"/>
                <a:cs typeface="Tahoma" panose="020B0604030504040204" pitchFamily="34" charset="0"/>
              </a:rPr>
              <a:t>processo di valutazione può </a:t>
            </a:r>
            <a:r>
              <a:rPr lang="it-IT" altLang="it-IT" sz="2000" kern="0" dirty="0" smtClean="0">
                <a:latin typeface="Tahoma" panose="020B0604030504040204" pitchFamily="34" charset="0"/>
                <a:ea typeface="Tahoma" panose="020B0604030504040204" pitchFamily="34" charset="0"/>
                <a:cs typeface="Tahoma" panose="020B0604030504040204" pitchFamily="34" charset="0"/>
              </a:rPr>
              <a:t>portare ai </a:t>
            </a:r>
            <a:r>
              <a:rPr lang="it-IT" altLang="it-IT" sz="2000" kern="0" dirty="0">
                <a:latin typeface="Tahoma" panose="020B0604030504040204" pitchFamily="34" charset="0"/>
                <a:ea typeface="Tahoma" panose="020B0604030504040204" pitchFamily="34" charset="0"/>
                <a:cs typeface="Tahoma" panose="020B0604030504040204" pitchFamily="34" charset="0"/>
              </a:rPr>
              <a:t>seguenti risultati: </a:t>
            </a:r>
            <a:endParaRPr lang="it-IT" altLang="it-IT" sz="2000" kern="0" dirty="0" smtClean="0">
              <a:latin typeface="Tahoma" panose="020B0604030504040204" pitchFamily="34" charset="0"/>
              <a:ea typeface="Tahoma" panose="020B0604030504040204" pitchFamily="34" charset="0"/>
              <a:cs typeface="Tahoma" panose="020B0604030504040204" pitchFamily="34" charset="0"/>
            </a:endParaRPr>
          </a:p>
          <a:p>
            <a:pPr marL="0" indent="0" algn="ctr" defTabSz="914400" eaLnBrk="1" hangingPunct="1">
              <a:lnSpc>
                <a:spcPct val="200000"/>
              </a:lnSpc>
              <a:buNone/>
              <a:defRPr/>
            </a:pPr>
            <a:r>
              <a:rPr lang="it-IT" altLang="it-IT" sz="2000" kern="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assenza </a:t>
            </a:r>
            <a:r>
              <a:rPr lang="it-IT" altLang="it-IT" sz="2000" kern="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di rischio di </a:t>
            </a:r>
            <a:r>
              <a:rPr lang="it-IT" altLang="it-IT" sz="2000" kern="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esposizione </a:t>
            </a:r>
            <a:endParaRPr lang="it-IT" altLang="it-IT" sz="2000" kern="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lgn="ctr" defTabSz="914400" eaLnBrk="1" hangingPunct="1">
              <a:lnSpc>
                <a:spcPct val="200000"/>
              </a:lnSpc>
              <a:buNone/>
              <a:defRPr/>
            </a:pPr>
            <a:r>
              <a:rPr lang="it-IT" altLang="it-IT" sz="2000" kern="0" dirty="0" smtClean="0">
                <a:solidFill>
                  <a:srgbClr val="FF0000"/>
                </a:solidFill>
                <a:latin typeface="Tahoma" panose="020B0604030504040204" pitchFamily="34" charset="0"/>
                <a:ea typeface="Tahoma" panose="020B0604030504040204" pitchFamily="34" charset="0"/>
                <a:cs typeface="Tahoma" panose="020B0604030504040204" pitchFamily="34" charset="0"/>
              </a:rPr>
              <a:t>presenza </a:t>
            </a:r>
            <a:r>
              <a:rPr lang="it-IT" altLang="it-IT" sz="2000" kern="0" dirty="0">
                <a:solidFill>
                  <a:srgbClr val="FF0000"/>
                </a:solidFill>
                <a:latin typeface="Tahoma" panose="020B0604030504040204" pitchFamily="34" charset="0"/>
                <a:ea typeface="Tahoma" panose="020B0604030504040204" pitchFamily="34" charset="0"/>
                <a:cs typeface="Tahoma" panose="020B0604030504040204" pitchFamily="34" charset="0"/>
              </a:rPr>
              <a:t>di esposizione controllata entro limiti di accettabilità previsti dalla </a:t>
            </a:r>
            <a:r>
              <a:rPr lang="it-IT" altLang="it-IT" sz="2000" kern="0" dirty="0" smtClean="0">
                <a:solidFill>
                  <a:srgbClr val="FF0000"/>
                </a:solidFill>
                <a:latin typeface="Tahoma" panose="020B0604030504040204" pitchFamily="34" charset="0"/>
                <a:ea typeface="Tahoma" panose="020B0604030504040204" pitchFamily="34" charset="0"/>
                <a:cs typeface="Tahoma" panose="020B0604030504040204" pitchFamily="34" charset="0"/>
              </a:rPr>
              <a:t>normativa </a:t>
            </a:r>
            <a:endParaRPr lang="it-IT" altLang="it-IT" sz="20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defTabSz="914400" eaLnBrk="1" hangingPunct="1">
              <a:lnSpc>
                <a:spcPct val="200000"/>
              </a:lnSpc>
              <a:buNone/>
              <a:defRPr/>
            </a:pPr>
            <a:r>
              <a:rPr lang="it-IT" altLang="it-IT" sz="2000" kern="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presenza </a:t>
            </a:r>
            <a:r>
              <a:rPr lang="it-IT" altLang="it-IT" sz="2000"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di un rischio di </a:t>
            </a:r>
            <a:r>
              <a:rPr lang="it-IT" altLang="it-IT" sz="2000" kern="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esposizione</a:t>
            </a:r>
            <a:endParaRPr lang="it-IT" altLang="it-IT" sz="2000"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ttangolo 3"/>
          <p:cNvSpPr/>
          <p:nvPr/>
        </p:nvSpPr>
        <p:spPr>
          <a:xfrm>
            <a:off x="180753" y="940153"/>
            <a:ext cx="5326912" cy="477054"/>
          </a:xfrm>
          <a:prstGeom prst="rect">
            <a:avLst/>
          </a:prstGeom>
        </p:spPr>
        <p:txBody>
          <a:bodyPr wrap="square">
            <a:spAutoFit/>
          </a:bodyPr>
          <a:lstStyle/>
          <a:p>
            <a:pPr lvl="0" eaLnBrk="0" hangingPunct="0">
              <a:spcBef>
                <a:spcPct val="20000"/>
              </a:spcBef>
            </a:pP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184296" y="1484092"/>
            <a:ext cx="8651360" cy="861774"/>
          </a:xfrm>
          <a:prstGeom prst="rect">
            <a:avLst/>
          </a:prstGeom>
        </p:spPr>
        <p:txBody>
          <a:bodyPr wrap="square">
            <a:spAutoFit/>
          </a:bodyPr>
          <a:lstStyle/>
          <a:p>
            <a:pPr lvl="0" eaLnBrk="0" hangingPunct="0">
              <a:spcBef>
                <a:spcPct val="20000"/>
              </a:spcBef>
            </a:pP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Le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forme d’intervento  conseguenti alla valutazione analitica dei rischi</a:t>
            </a: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27</a:t>
            </a:fld>
            <a:endParaRPr lang="it-IT"/>
          </a:p>
        </p:txBody>
      </p:sp>
    </p:spTree>
    <p:extLst>
      <p:ext uri="{BB962C8B-B14F-4D97-AF65-F5344CB8AC3E}">
        <p14:creationId xmlns:p14="http://schemas.microsoft.com/office/powerpoint/2010/main" xmlns="" val="309207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0753" y="1913860"/>
            <a:ext cx="8787401" cy="4944140"/>
          </a:xfrm>
        </p:spPr>
        <p:txBody>
          <a:bodyPr/>
          <a:lstStyle/>
          <a:p>
            <a:pPr marL="0" indent="0" algn="just">
              <a:spcAft>
                <a:spcPts val="0"/>
              </a:spcAft>
              <a:buNone/>
            </a:pPr>
            <a:r>
              <a:rPr lang="it-IT" sz="2000" dirty="0" smtClean="0">
                <a:latin typeface="Tahoma" panose="020B0604030504040204" pitchFamily="34" charset="0"/>
                <a:ea typeface="Tahoma" panose="020B0604030504040204" pitchFamily="34" charset="0"/>
                <a:cs typeface="Tahoma" panose="020B0604030504040204" pitchFamily="34" charset="0"/>
              </a:rPr>
              <a:t>Stimare </a:t>
            </a:r>
            <a:r>
              <a:rPr lang="it-IT" sz="2000" dirty="0">
                <a:latin typeface="Tahoma" panose="020B0604030504040204" pitchFamily="34" charset="0"/>
                <a:ea typeface="Tahoma" panose="020B0604030504040204" pitchFamily="34" charset="0"/>
                <a:cs typeface="Tahoma" panose="020B0604030504040204" pitchFamily="34" charset="0"/>
              </a:rPr>
              <a:t>le esposizioni ai pericoli, consente di adottare </a:t>
            </a:r>
            <a:r>
              <a:rPr lang="it-IT" sz="2000" dirty="0" smtClean="0">
                <a:latin typeface="Tahoma" panose="020B0604030504040204" pitchFamily="34" charset="0"/>
                <a:ea typeface="Tahoma" panose="020B0604030504040204" pitchFamily="34" charset="0"/>
                <a:cs typeface="Tahoma" panose="020B0604030504040204" pitchFamily="34" charset="0"/>
              </a:rPr>
              <a:t>misure idonee.</a:t>
            </a:r>
          </a:p>
          <a:p>
            <a:pPr marL="0" indent="0" algn="just">
              <a:spcAft>
                <a:spcPts val="0"/>
              </a:spcAft>
              <a:buNone/>
            </a:pPr>
            <a:endParaRPr lang="it-IT" sz="1400" dirty="0" smtClean="0">
              <a:latin typeface="Tahoma" panose="020B0604030504040204" pitchFamily="34" charset="0"/>
              <a:ea typeface="Tahoma" panose="020B0604030504040204" pitchFamily="34" charset="0"/>
              <a:cs typeface="Tahoma" panose="020B0604030504040204" pitchFamily="34" charset="0"/>
            </a:endParaRPr>
          </a:p>
          <a:p>
            <a:pPr marL="0" indent="0">
              <a:spcAft>
                <a:spcPts val="0"/>
              </a:spcAft>
              <a:buNone/>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prevenzione si attua  attraverso l'analisi</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0" indent="0">
              <a:spcAft>
                <a:spcPts val="0"/>
              </a:spcAft>
              <a:buNone/>
            </a:pPr>
            <a:r>
              <a:rPr lang="it-IT" sz="20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it-IT"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dei DVR aziendali</a:t>
            </a:r>
            <a:br>
              <a:rPr lang="it-IT"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br>
            <a:r>
              <a:rPr lang="it-IT"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della misura e, quando necessario, della valutazione degli specifici livelli di </a:t>
            </a:r>
            <a:r>
              <a:rPr lang="it-IT" sz="20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p>
          <a:p>
            <a:pPr marL="0" indent="0">
              <a:spcAft>
                <a:spcPts val="0"/>
              </a:spcAft>
              <a:buNone/>
            </a:pPr>
            <a:r>
              <a:rPr lang="it-IT" sz="20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esposizione  </a:t>
            </a:r>
            <a:r>
              <a:rPr lang="it-IT"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attraverso di campagne di </a:t>
            </a:r>
            <a:r>
              <a:rPr lang="it-IT" sz="20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monitoraggio</a:t>
            </a:r>
          </a:p>
          <a:p>
            <a:pPr marL="0" indent="0">
              <a:spcAft>
                <a:spcPts val="0"/>
              </a:spcAft>
              <a:buNone/>
            </a:pPr>
            <a:endParaRPr lang="it-IT" sz="14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lgn="just">
              <a:spcAft>
                <a:spcPts val="0"/>
              </a:spcAft>
              <a:buNone/>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I criteri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d’analisi  debbono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riguardare:</a:t>
            </a:r>
          </a:p>
          <a:p>
            <a:pPr algn="just">
              <a:spcAft>
                <a:spcPts val="0"/>
              </a:spcAft>
            </a:pPr>
            <a:r>
              <a:rPr lang="it-IT" sz="20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materie </a:t>
            </a:r>
            <a:r>
              <a:rPr lang="it-IT"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prime, intermedi, prodotti finiti, rifiuti</a:t>
            </a:r>
          </a:p>
          <a:p>
            <a:pPr algn="just">
              <a:spcAft>
                <a:spcPts val="0"/>
              </a:spcAft>
            </a:pPr>
            <a:r>
              <a:rPr lang="it-IT" sz="20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le </a:t>
            </a:r>
            <a:r>
              <a:rPr lang="it-IT"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fasi del processo di produzione compreso il trattamento degli effluenti solidi, liquidi, gassosi </a:t>
            </a:r>
          </a:p>
          <a:p>
            <a:pPr algn="just">
              <a:spcAft>
                <a:spcPts val="0"/>
              </a:spcAft>
            </a:pPr>
            <a:r>
              <a:rPr lang="it-IT"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le mansioni dei lavoratori esposti e la specifica  esposizione </a:t>
            </a:r>
          </a:p>
          <a:p>
            <a:pPr algn="just">
              <a:spcAft>
                <a:spcPts val="0"/>
              </a:spcAft>
            </a:pPr>
            <a:r>
              <a:rPr lang="it-IT"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l’individuazione dei gruppi di lavoratori omogeneamente esposti </a:t>
            </a:r>
          </a:p>
          <a:p>
            <a:pPr algn="just">
              <a:spcAft>
                <a:spcPts val="0"/>
              </a:spcAft>
            </a:pPr>
            <a:r>
              <a:rPr lang="it-IT"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le protezioni attive e passive </a:t>
            </a:r>
          </a:p>
          <a:p>
            <a:pPr marL="0" indent="0" algn="ctr">
              <a:spcAft>
                <a:spcPts val="0"/>
              </a:spcAft>
              <a:buNone/>
            </a:pPr>
            <a:r>
              <a:rPr lang="it-IT" sz="2000" dirty="0">
                <a:solidFill>
                  <a:prstClr val="black"/>
                </a:solidFill>
                <a:latin typeface="Arial" panose="020B0604020202020204" pitchFamily="34" charset="0"/>
                <a:cs typeface="Arial" pitchFamily="34" charset="0"/>
              </a:rPr>
              <a:t> </a:t>
            </a:r>
          </a:p>
          <a:p>
            <a:pPr marL="0" indent="0" algn="ctr">
              <a:spcAft>
                <a:spcPts val="0"/>
              </a:spcAft>
              <a:buNone/>
            </a:pPr>
            <a:endParaRPr lang="it-IT" sz="2000" dirty="0">
              <a:solidFill>
                <a:prstClr val="black"/>
              </a:solidFill>
              <a:latin typeface="Arial" panose="020B0604020202020204" pitchFamily="34" charset="0"/>
              <a:cs typeface="Arial" pitchFamily="34" charset="0"/>
            </a:endParaRPr>
          </a:p>
        </p:txBody>
      </p:sp>
      <p:sp>
        <p:nvSpPr>
          <p:cNvPr id="4" name="Rettangolo 3"/>
          <p:cNvSpPr/>
          <p:nvPr/>
        </p:nvSpPr>
        <p:spPr>
          <a:xfrm>
            <a:off x="180753" y="871892"/>
            <a:ext cx="5326912" cy="477054"/>
          </a:xfrm>
          <a:prstGeom prst="rect">
            <a:avLst/>
          </a:prstGeom>
        </p:spPr>
        <p:txBody>
          <a:bodyPr wrap="square">
            <a:spAutoFit/>
          </a:bodyPr>
          <a:lstStyle/>
          <a:p>
            <a:pPr lvl="0" eaLnBrk="0" hangingPunct="0">
              <a:spcBef>
                <a:spcPct val="20000"/>
              </a:spcBef>
            </a:pP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184296" y="1348946"/>
            <a:ext cx="8651360" cy="477054"/>
          </a:xfrm>
          <a:prstGeom prst="rect">
            <a:avLst/>
          </a:prstGeom>
        </p:spPr>
        <p:txBody>
          <a:bodyPr wrap="square">
            <a:spAutoFit/>
          </a:bodyPr>
          <a:lstStyle/>
          <a:p>
            <a:pPr lvl="0" eaLnBrk="0" hangingPunct="0">
              <a:spcBef>
                <a:spcPct val="20000"/>
              </a:spcBef>
            </a:pP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Stima dell’entità delle esposizioni ai pericoli</a:t>
            </a: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28</a:t>
            </a:fld>
            <a:endParaRPr lang="it-IT"/>
          </a:p>
        </p:txBody>
      </p:sp>
    </p:spTree>
    <p:extLst>
      <p:ext uri="{BB962C8B-B14F-4D97-AF65-F5344CB8AC3E}">
        <p14:creationId xmlns:p14="http://schemas.microsoft.com/office/powerpoint/2010/main" xmlns="" val="2203592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tangolo 3"/>
          <p:cNvSpPr/>
          <p:nvPr/>
        </p:nvSpPr>
        <p:spPr>
          <a:xfrm>
            <a:off x="180753" y="1573619"/>
            <a:ext cx="8649981" cy="4782779"/>
          </a:xfrm>
          <a:prstGeom prst="rect">
            <a:avLst/>
          </a:prstGeom>
        </p:spPr>
        <p:txBody>
          <a:bodyPr wrap="square" lIns="91368" tIns="45686" rIns="91368" bIns="45686">
            <a:spAutoFit/>
          </a:bodyPr>
          <a:lstStyle/>
          <a:p>
            <a:pPr lvl="0" eaLnBrk="0" hangingPunct="0">
              <a:spcBef>
                <a:spcPct val="20000"/>
              </a:spcBef>
            </a:pPr>
            <a:endParaRPr lang="it-IT" altLang="it-IT" sz="1400" u="sng" kern="0" dirty="0">
              <a:solidFill>
                <a:prstClr val="black"/>
              </a:solidFill>
              <a:cs typeface="+mn-cs"/>
            </a:endParaRPr>
          </a:p>
          <a:p>
            <a:pPr lvl="0" algn="just" defTabSz="914400" eaLnBrk="0" hangingPunct="0">
              <a:lnSpc>
                <a:spcPct val="150000"/>
              </a:lnSpc>
              <a:spcBef>
                <a:spcPts val="600"/>
              </a:spcBef>
              <a:spcAft>
                <a:spcPts val="0"/>
              </a:spcAft>
              <a:tabLst>
                <a:tab pos="449580" algn="l"/>
              </a:tabLst>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Per </a:t>
            </a:r>
            <a:r>
              <a:rPr lang="it-IT" sz="2000" dirty="0" smtClean="0">
                <a:solidFill>
                  <a:srgbClr val="C00000"/>
                </a:solidFill>
                <a:latin typeface="Tahoma" panose="020B0604030504040204" pitchFamily="34" charset="0"/>
                <a:ea typeface="Tahoma" panose="020B0604030504040204" pitchFamily="34" charset="0"/>
                <a:cs typeface="Tahoma" panose="020B0604030504040204" pitchFamily="34" charset="0"/>
              </a:rPr>
              <a:t>stimare il rischio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vi sono vari metodi. </a:t>
            </a:r>
          </a:p>
          <a:p>
            <a:pPr lvl="0" algn="just" defTabSz="914400" eaLnBrk="0" hangingPunct="0">
              <a:lnSpc>
                <a:spcPct val="150000"/>
              </a:lnSpc>
              <a:spcBef>
                <a:spcPts val="600"/>
              </a:spcBef>
              <a:spcAft>
                <a:spcPts val="0"/>
              </a:spcAft>
              <a:tabLst>
                <a:tab pos="449580" algn="l"/>
              </a:tabLst>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Il metodo generalmente accettato è quello evidenziato nella formula:</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defTabSz="914400" eaLnBrk="0" hangingPunct="0">
              <a:spcBef>
                <a:spcPct val="30000"/>
              </a:spcBef>
              <a:defRPr/>
            </a:pPr>
            <a:endParaRPr lang="it-IT" sz="1600" dirty="0">
              <a:solidFill>
                <a:prstClr val="black"/>
              </a:solidFill>
            </a:endParaRPr>
          </a:p>
          <a:p>
            <a:pPr defTabSz="913700" fontAlgn="auto">
              <a:spcBef>
                <a:spcPts val="0"/>
              </a:spcBef>
              <a:spcAft>
                <a:spcPts val="0"/>
              </a:spcAft>
              <a:defRPr/>
            </a:pPr>
            <a:r>
              <a:rPr lang="it-IT" altLang="it-IT" sz="6000" b="1" i="1" kern="0" dirty="0" smtClean="0">
                <a:solidFill>
                  <a:srgbClr val="800000"/>
                </a:solidFill>
                <a:effectLst>
                  <a:outerShdw blurRad="38100" dist="38100" dir="2700000" algn="tl">
                    <a:srgbClr val="000000"/>
                  </a:outerShdw>
                </a:effectLst>
                <a:latin typeface="Arial" charset="0"/>
                <a:cs typeface="Lucida Sans Unicode" charset="0"/>
              </a:rPr>
              <a:t>R </a:t>
            </a:r>
            <a:r>
              <a:rPr lang="it-IT" altLang="it-IT" sz="6000" b="1" i="1" kern="0" dirty="0">
                <a:solidFill>
                  <a:srgbClr val="800000"/>
                </a:solidFill>
                <a:effectLst>
                  <a:outerShdw blurRad="38100" dist="38100" dir="2700000" algn="tl">
                    <a:srgbClr val="000000"/>
                  </a:outerShdw>
                </a:effectLst>
                <a:latin typeface="Arial" charset="0"/>
                <a:cs typeface="Lucida Sans Unicode" charset="0"/>
              </a:rPr>
              <a:t>= P x D x </a:t>
            </a:r>
            <a:r>
              <a:rPr lang="it-IT" altLang="it-IT" sz="6000" b="1" i="1" kern="0" dirty="0" err="1">
                <a:solidFill>
                  <a:srgbClr val="800000"/>
                </a:solidFill>
                <a:effectLst>
                  <a:outerShdw blurRad="38100" dist="38100" dir="2700000" algn="tl">
                    <a:srgbClr val="000000"/>
                  </a:outerShdw>
                </a:effectLst>
                <a:latin typeface="Arial" charset="0"/>
                <a:cs typeface="Lucida Sans Unicode" charset="0"/>
              </a:rPr>
              <a:t>Fc</a:t>
            </a:r>
            <a:r>
              <a:rPr lang="it-IT" altLang="it-IT" sz="6000" b="1" i="1" kern="0" dirty="0">
                <a:solidFill>
                  <a:srgbClr val="800000"/>
                </a:solidFill>
                <a:effectLst>
                  <a:outerShdw blurRad="38100" dist="38100" dir="2700000" algn="tl">
                    <a:srgbClr val="000000"/>
                  </a:outerShdw>
                </a:effectLst>
                <a:latin typeface="Arial" charset="0"/>
                <a:cs typeface="Lucida Sans Unicode" charset="0"/>
              </a:rPr>
              <a:t> x Fu</a:t>
            </a:r>
            <a:endParaRPr lang="it-IT" altLang="it-IT" sz="2200" dirty="0">
              <a:solidFill>
                <a:srgbClr val="2F2B20"/>
              </a:solidFill>
              <a:latin typeface="Calibri"/>
              <a:ea typeface="ＭＳ Ｐゴシック" pitchFamily="34" charset="-128"/>
            </a:endParaRPr>
          </a:p>
          <a:p>
            <a:pPr defTabSz="913700" fontAlgn="auto">
              <a:spcBef>
                <a:spcPts val="0"/>
              </a:spcBef>
              <a:spcAft>
                <a:spcPts val="0"/>
              </a:spcAft>
              <a:defRPr/>
            </a:pPr>
            <a:r>
              <a:rPr lang="it-IT" altLang="it-IT" sz="2200" dirty="0">
                <a:solidFill>
                  <a:srgbClr val="2F2B20"/>
                </a:solidFill>
                <a:latin typeface="Calibri"/>
                <a:ea typeface="ＭＳ Ｐゴシック" pitchFamily="34" charset="-128"/>
              </a:rPr>
              <a:t> </a:t>
            </a:r>
          </a:p>
          <a:p>
            <a:pPr defTabSz="913700" fontAlgn="auto">
              <a:spcBef>
                <a:spcPts val="0"/>
              </a:spcBef>
              <a:spcAft>
                <a:spcPts val="0"/>
              </a:spcAft>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La stima di un dato fattore del rischio si assume uguale al prodotto tra l’importanza del danno atteso (D) e la probabilità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 (P)che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tale danno di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verificarsi</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it-IT" altLang="ja-JP" sz="2000" dirty="0" smtClean="0">
                <a:solidFill>
                  <a:srgbClr val="2F2B20"/>
                </a:solidFill>
                <a:latin typeface="Tahoma" panose="020B0604030504040204" pitchFamily="34" charset="0"/>
                <a:ea typeface="Tahoma" panose="020B0604030504040204" pitchFamily="34" charset="0"/>
                <a:cs typeface="Tahoma" panose="020B0604030504040204" pitchFamily="34" charset="0"/>
              </a:rPr>
              <a:t>in </a:t>
            </a:r>
            <a:r>
              <a:rPr lang="it-IT" altLang="ja-JP" sz="2000" dirty="0">
                <a:solidFill>
                  <a:srgbClr val="2F2B20"/>
                </a:solidFill>
                <a:latin typeface="Tahoma" panose="020B0604030504040204" pitchFamily="34" charset="0"/>
                <a:ea typeface="Tahoma" panose="020B0604030504040204" pitchFamily="34" charset="0"/>
                <a:cs typeface="Tahoma" panose="020B0604030504040204" pitchFamily="34" charset="0"/>
              </a:rPr>
              <a:t>funzione del Fattore di contatto (</a:t>
            </a:r>
            <a:r>
              <a:rPr lang="it-IT" altLang="ja-JP" sz="2000" dirty="0" err="1">
                <a:solidFill>
                  <a:srgbClr val="2F2B20"/>
                </a:solidFill>
                <a:latin typeface="Tahoma" panose="020B0604030504040204" pitchFamily="34" charset="0"/>
                <a:ea typeface="Tahoma" panose="020B0604030504040204" pitchFamily="34" charset="0"/>
                <a:cs typeface="Tahoma" panose="020B0604030504040204" pitchFamily="34" charset="0"/>
              </a:rPr>
              <a:t>Fc</a:t>
            </a:r>
            <a:r>
              <a:rPr lang="it-IT" altLang="ja-JP" sz="2000" dirty="0">
                <a:solidFill>
                  <a:srgbClr val="2F2B20"/>
                </a:solidFill>
                <a:latin typeface="Tahoma" panose="020B0604030504040204" pitchFamily="34" charset="0"/>
                <a:ea typeface="Tahoma" panose="020B0604030504040204" pitchFamily="34" charset="0"/>
                <a:cs typeface="Tahoma" panose="020B0604030504040204" pitchFamily="34" charset="0"/>
              </a:rPr>
              <a:t> ) e del Fattore umano ( Fu).</a:t>
            </a:r>
          </a:p>
          <a:p>
            <a:pPr defTabSz="913700" fontAlgn="auto">
              <a:spcBef>
                <a:spcPts val="0"/>
              </a:spcBef>
              <a:spcAft>
                <a:spcPts val="0"/>
              </a:spcAft>
              <a:defRPr/>
            </a:pPr>
            <a:endParaRPr lang="it-IT" sz="2000" b="1" i="1" kern="0" dirty="0">
              <a:solidFill>
                <a:srgbClr val="800000"/>
              </a:solidFill>
              <a:effectLst>
                <a:outerShdw blurRad="38100" dist="38100" dir="2700000" algn="tl">
                  <a:srgbClr val="000000"/>
                </a:outerShdw>
              </a:effectLst>
            </a:endParaRPr>
          </a:p>
          <a:p>
            <a:pPr defTabSz="913700" fontAlgn="auto">
              <a:spcBef>
                <a:spcPts val="0"/>
              </a:spcBef>
              <a:spcAft>
                <a:spcPts val="0"/>
              </a:spcAft>
              <a:defRPr/>
            </a:pPr>
            <a:endParaRPr lang="it-IT" kern="0" dirty="0" smtClean="0">
              <a:solidFill>
                <a:sysClr val="windowText" lastClr="000000"/>
              </a:solidFill>
            </a:endParaRPr>
          </a:p>
        </p:txBody>
      </p:sp>
      <p:sp>
        <p:nvSpPr>
          <p:cNvPr id="3" name="Rettangolo 2"/>
          <p:cNvSpPr/>
          <p:nvPr/>
        </p:nvSpPr>
        <p:spPr>
          <a:xfrm>
            <a:off x="180753" y="940153"/>
            <a:ext cx="5326912" cy="477054"/>
          </a:xfrm>
          <a:prstGeom prst="rect">
            <a:avLst/>
          </a:prstGeom>
        </p:spPr>
        <p:txBody>
          <a:bodyPr wrap="square">
            <a:spAutoFit/>
          </a:bodyPr>
          <a:lstStyle/>
          <a:p>
            <a:pPr lvl="0" eaLnBrk="0" hangingPunct="0">
              <a:spcBef>
                <a:spcPct val="20000"/>
              </a:spcBef>
            </a:pP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p:txBody>
          <a:bodyPr/>
          <a:lstStyle/>
          <a:p>
            <a:pPr>
              <a:defRPr/>
            </a:pPr>
            <a:r>
              <a:rPr lang="it-IT" smtClean="0">
                <a:solidFill>
                  <a:prstClr val="black"/>
                </a:solidFill>
              </a:rPr>
              <a:t>Giuseppe Renato Croce</a:t>
            </a:r>
            <a:endParaRPr lang="it-IT">
              <a:solidFill>
                <a:prstClr val="black"/>
              </a:solidFill>
            </a:endParaRPr>
          </a:p>
        </p:txBody>
      </p:sp>
      <p:sp>
        <p:nvSpPr>
          <p:cNvPr id="5" name="Segnaposto numero diapositiva 4"/>
          <p:cNvSpPr>
            <a:spLocks noGrp="1"/>
          </p:cNvSpPr>
          <p:nvPr>
            <p:ph type="sldNum" sz="quarter" idx="12"/>
          </p:nvPr>
        </p:nvSpPr>
        <p:spPr/>
        <p:txBody>
          <a:bodyPr/>
          <a:lstStyle/>
          <a:p>
            <a:pPr>
              <a:defRPr/>
            </a:pPr>
            <a:fld id="{7E41F698-E733-432A-904B-FD905F326C73}" type="slidenum">
              <a:rPr lang="it-IT" smtClean="0">
                <a:solidFill>
                  <a:prstClr val="black"/>
                </a:solidFill>
              </a:rPr>
              <a:pPr>
                <a:defRPr/>
              </a:pPr>
              <a:t>29</a:t>
            </a:fld>
            <a:endParaRPr lang="it-IT">
              <a:solidFill>
                <a:prstClr val="black"/>
              </a:solidFill>
            </a:endParaRPr>
          </a:p>
        </p:txBody>
      </p:sp>
    </p:spTree>
    <p:extLst>
      <p:ext uri="{BB962C8B-B14F-4D97-AF65-F5344CB8AC3E}">
        <p14:creationId xmlns:p14="http://schemas.microsoft.com/office/powerpoint/2010/main" xmlns="" val="110977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04037" y="1024104"/>
            <a:ext cx="8474149" cy="4898231"/>
          </a:xfrm>
        </p:spPr>
        <p:txBody>
          <a:bodyPr/>
          <a:lstStyle/>
          <a:p>
            <a:pPr marL="0" indent="0" algn="ctr">
              <a:lnSpc>
                <a:spcPct val="150000"/>
              </a:lnSpc>
              <a:buNone/>
            </a:pPr>
            <a:r>
              <a:rPr lang="it-IT" sz="2500" dirty="0" smtClean="0">
                <a:latin typeface="Tahoma" panose="020B0604030504040204" pitchFamily="34" charset="0"/>
                <a:ea typeface="Tahoma" panose="020B0604030504040204" pitchFamily="34" charset="0"/>
                <a:cs typeface="Tahoma" panose="020B0604030504040204" pitchFamily="34" charset="0"/>
              </a:rPr>
              <a:t>Indice</a:t>
            </a:r>
          </a:p>
          <a:p>
            <a:pPr>
              <a:lnSpc>
                <a:spcPct val="150000"/>
              </a:lnSpc>
              <a:buFontTx/>
              <a:buChar char="-"/>
            </a:pPr>
            <a:r>
              <a:rPr lang="it-IT" sz="2500" dirty="0" smtClean="0">
                <a:latin typeface="Tahoma" panose="020B0604030504040204" pitchFamily="34" charset="0"/>
                <a:ea typeface="Tahoma" panose="020B0604030504040204" pitchFamily="34" charset="0"/>
                <a:cs typeface="Tahoma" panose="020B0604030504040204" pitchFamily="34" charset="0"/>
              </a:rPr>
              <a:t>La valutazione dei rischi</a:t>
            </a:r>
          </a:p>
          <a:p>
            <a:pPr>
              <a:lnSpc>
                <a:spcPct val="150000"/>
              </a:lnSpc>
              <a:buFontTx/>
              <a:buChar char="-"/>
            </a:pPr>
            <a:r>
              <a:rPr lang="it-IT" sz="2500" dirty="0" smtClean="0">
                <a:latin typeface="Tahoma" panose="020B0604030504040204" pitchFamily="34" charset="0"/>
                <a:ea typeface="Tahoma" panose="020B0604030504040204" pitchFamily="34" charset="0"/>
                <a:cs typeface="Tahoma" panose="020B0604030504040204" pitchFamily="34" charset="0"/>
              </a:rPr>
              <a:t>Il documento di valutazione dei rischi: rischi tradizionali</a:t>
            </a:r>
          </a:p>
          <a:p>
            <a:pPr>
              <a:lnSpc>
                <a:spcPct val="150000"/>
              </a:lnSpc>
              <a:buFontTx/>
              <a:buChar char="-"/>
            </a:pPr>
            <a:r>
              <a:rPr lang="it-IT" sz="2500" dirty="0">
                <a:latin typeface="Tahoma" panose="020B0604030504040204" pitchFamily="34" charset="0"/>
                <a:ea typeface="Tahoma" panose="020B0604030504040204" pitchFamily="34" charset="0"/>
                <a:cs typeface="Tahoma" panose="020B0604030504040204" pitchFamily="34" charset="0"/>
              </a:rPr>
              <a:t>Il documento di valutazione dei rischi: rischi </a:t>
            </a:r>
            <a:r>
              <a:rPr lang="it-IT" sz="2500" dirty="0" smtClean="0">
                <a:latin typeface="Tahoma" panose="020B0604030504040204" pitchFamily="34" charset="0"/>
                <a:ea typeface="Tahoma" panose="020B0604030504040204" pitchFamily="34" charset="0"/>
                <a:cs typeface="Tahoma" panose="020B0604030504040204" pitchFamily="34" charset="0"/>
              </a:rPr>
              <a:t>particolari</a:t>
            </a:r>
          </a:p>
          <a:p>
            <a:pPr>
              <a:lnSpc>
                <a:spcPct val="150000"/>
              </a:lnSpc>
              <a:buFontTx/>
              <a:buChar char="-"/>
            </a:pPr>
            <a:r>
              <a:rPr lang="it-IT" sz="2500" dirty="0" smtClean="0">
                <a:latin typeface="Tahoma" panose="020B0604030504040204" pitchFamily="34" charset="0"/>
                <a:ea typeface="Tahoma" panose="020B0604030504040204" pitchFamily="34" charset="0"/>
                <a:cs typeface="Tahoma" panose="020B0604030504040204" pitchFamily="34" charset="0"/>
              </a:rPr>
              <a:t>La valutazione dei rischi nella scuola</a:t>
            </a:r>
          </a:p>
          <a:p>
            <a:pPr>
              <a:lnSpc>
                <a:spcPct val="150000"/>
              </a:lnSpc>
              <a:buFontTx/>
              <a:buChar char="-"/>
            </a:pPr>
            <a:r>
              <a:rPr lang="it-IT" sz="2500" dirty="0" smtClean="0">
                <a:latin typeface="Tahoma" panose="020B0604030504040204" pitchFamily="34" charset="0"/>
                <a:ea typeface="Tahoma" panose="020B0604030504040204" pitchFamily="34" charset="0"/>
                <a:cs typeface="Tahoma" panose="020B0604030504040204" pitchFamily="34" charset="0"/>
              </a:rPr>
              <a:t>Conclusioni</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3" name="Segnaposto piè di pagina 2"/>
          <p:cNvSpPr>
            <a:spLocks noGrp="1"/>
          </p:cNvSpPr>
          <p:nvPr>
            <p:ph type="ftr" sz="quarter" idx="11"/>
          </p:nvPr>
        </p:nvSpPr>
        <p:spPr/>
        <p:txBody>
          <a:bodyPr/>
          <a:lstStyle/>
          <a:p>
            <a:pPr>
              <a:defRPr/>
            </a:pPr>
            <a:r>
              <a:rPr lang="it-IT" smtClean="0"/>
              <a:t>Giuseppe Renato Croce</a:t>
            </a:r>
            <a:endParaRPr lang="it-IT"/>
          </a:p>
        </p:txBody>
      </p:sp>
      <p:sp>
        <p:nvSpPr>
          <p:cNvPr id="4" name="Segnaposto numero diapositiva 3"/>
          <p:cNvSpPr>
            <a:spLocks noGrp="1"/>
          </p:cNvSpPr>
          <p:nvPr>
            <p:ph type="sldNum" sz="quarter" idx="12"/>
          </p:nvPr>
        </p:nvSpPr>
        <p:spPr/>
        <p:txBody>
          <a:bodyPr/>
          <a:lstStyle/>
          <a:p>
            <a:pPr>
              <a:defRPr/>
            </a:pPr>
            <a:fld id="{7E41F698-E733-432A-904B-FD905F326C73}" type="slidenum">
              <a:rPr lang="it-IT" smtClean="0"/>
              <a:pPr>
                <a:defRPr/>
              </a:pPr>
              <a:t>3</a:t>
            </a:fld>
            <a:endParaRPr lang="it-IT"/>
          </a:p>
        </p:txBody>
      </p:sp>
    </p:spTree>
    <p:extLst>
      <p:ext uri="{BB962C8B-B14F-4D97-AF65-F5344CB8AC3E}">
        <p14:creationId xmlns:p14="http://schemas.microsoft.com/office/powerpoint/2010/main" xmlns="" val="3622222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4429" y="2030819"/>
            <a:ext cx="8987510" cy="4686504"/>
          </a:xfrm>
        </p:spPr>
        <p:txBody>
          <a:bodyPr/>
          <a:lstStyle/>
          <a:p>
            <a:pPr marL="0" indent="0" algn="ctr">
              <a:buNone/>
            </a:pPr>
            <a:r>
              <a:rPr lang="it-IT" sz="2000" b="1" i="1" u="sng" dirty="0" smtClean="0">
                <a:latin typeface="Tahoma" panose="020B0604030504040204" pitchFamily="34" charset="0"/>
                <a:ea typeface="Tahoma" panose="020B0604030504040204" pitchFamily="34" charset="0"/>
                <a:cs typeface="Tahoma" panose="020B0604030504040204" pitchFamily="34" charset="0"/>
              </a:rPr>
              <a:t>4 </a:t>
            </a:r>
            <a:r>
              <a:rPr lang="it-IT" sz="2000" b="1" i="1" u="sng" dirty="0">
                <a:latin typeface="Tahoma" panose="020B0604030504040204" pitchFamily="34" charset="0"/>
                <a:ea typeface="Tahoma" panose="020B0604030504040204" pitchFamily="34" charset="0"/>
                <a:cs typeface="Tahoma" panose="020B0604030504040204" pitchFamily="34" charset="0"/>
              </a:rPr>
              <a:t>Altamente probabile</a:t>
            </a:r>
          </a:p>
          <a:p>
            <a:r>
              <a:rPr lang="it-IT" sz="2000" dirty="0">
                <a:latin typeface="Tahoma" panose="020B0604030504040204" pitchFamily="34" charset="0"/>
                <a:ea typeface="Tahoma" panose="020B0604030504040204" pitchFamily="34" charset="0"/>
                <a:cs typeface="Tahoma" panose="020B0604030504040204" pitchFamily="34" charset="0"/>
              </a:rPr>
              <a:t>Esiste una correlazione diretta tra la mancanza rilevata ed il verificarsi del danno ipotizzato per i lavoratori</a:t>
            </a:r>
          </a:p>
          <a:p>
            <a:r>
              <a:rPr lang="it-IT" sz="2000" dirty="0">
                <a:latin typeface="Tahoma" panose="020B0604030504040204" pitchFamily="34" charset="0"/>
                <a:ea typeface="Tahoma" panose="020B0604030504040204" pitchFamily="34" charset="0"/>
                <a:cs typeface="Tahoma" panose="020B0604030504040204" pitchFamily="34" charset="0"/>
              </a:rPr>
              <a:t>Si sono già verificati danni per la stessa azienda o in aziende simili o in situazioni operative simili</a:t>
            </a:r>
          </a:p>
          <a:p>
            <a:r>
              <a:rPr lang="it-IT" sz="2000" dirty="0">
                <a:latin typeface="Tahoma" panose="020B0604030504040204" pitchFamily="34" charset="0"/>
                <a:ea typeface="Tahoma" panose="020B0604030504040204" pitchFamily="34" charset="0"/>
                <a:cs typeface="Tahoma" panose="020B0604030504040204" pitchFamily="34" charset="0"/>
              </a:rPr>
              <a:t>Il verificarsi del danno conseguente la mancanza rilevata non susciterebbe alcuno stupore in azienda</a:t>
            </a:r>
          </a:p>
          <a:p>
            <a:pPr marL="0" indent="0" algn="ctr">
              <a:buNone/>
            </a:pPr>
            <a:r>
              <a:rPr lang="it-IT" sz="2000" b="1" i="1" u="sng" dirty="0">
                <a:latin typeface="Tahoma" panose="020B0604030504040204" pitchFamily="34" charset="0"/>
                <a:ea typeface="Tahoma" panose="020B0604030504040204" pitchFamily="34" charset="0"/>
                <a:cs typeface="Tahoma" panose="020B0604030504040204" pitchFamily="34" charset="0"/>
              </a:rPr>
              <a:t>3 Probabile</a:t>
            </a:r>
          </a:p>
          <a:p>
            <a:r>
              <a:rPr lang="it-IT" sz="2000" dirty="0">
                <a:latin typeface="Tahoma" panose="020B0604030504040204" pitchFamily="34" charset="0"/>
                <a:ea typeface="Tahoma" panose="020B0604030504040204" pitchFamily="34" charset="0"/>
                <a:cs typeface="Tahoma" panose="020B0604030504040204" pitchFamily="34" charset="0"/>
              </a:rPr>
              <a:t>La mancanza rilevata può provocare un danno solo in circostanze sfortunate di eventi.</a:t>
            </a:r>
          </a:p>
          <a:p>
            <a:r>
              <a:rPr lang="it-IT" sz="2000" dirty="0">
                <a:latin typeface="Tahoma" panose="020B0604030504040204" pitchFamily="34" charset="0"/>
                <a:ea typeface="Tahoma" panose="020B0604030504040204" pitchFamily="34" charset="0"/>
                <a:cs typeface="Tahoma" panose="020B0604030504040204" pitchFamily="34" charset="0"/>
              </a:rPr>
              <a:t>Sono noti solo rarissimi episodi già verificatisi.</a:t>
            </a:r>
          </a:p>
          <a:p>
            <a:r>
              <a:rPr lang="it-IT" sz="2000" dirty="0" smtClean="0">
                <a:latin typeface="Tahoma" panose="020B0604030504040204" pitchFamily="34" charset="0"/>
                <a:ea typeface="Tahoma" panose="020B0604030504040204" pitchFamily="34" charset="0"/>
                <a:cs typeface="Tahoma" panose="020B0604030504040204" pitchFamily="34" charset="0"/>
              </a:rPr>
              <a:t>Il </a:t>
            </a:r>
            <a:r>
              <a:rPr lang="it-IT" sz="2000" dirty="0">
                <a:latin typeface="Tahoma" panose="020B0604030504040204" pitchFamily="34" charset="0"/>
                <a:ea typeface="Tahoma" panose="020B0604030504040204" pitchFamily="34" charset="0"/>
                <a:cs typeface="Tahoma" panose="020B0604030504040204" pitchFamily="34" charset="0"/>
              </a:rPr>
              <a:t>verificarsi del danno ipotizzato susciterebbe grande sorpresa.</a:t>
            </a:r>
          </a:p>
          <a:p>
            <a:pPr marL="0" indent="0">
              <a:buNone/>
            </a:pPr>
            <a:endParaRPr lang="it-IT" dirty="0">
              <a:latin typeface="Arial"/>
            </a:endParaRPr>
          </a:p>
          <a:p>
            <a:pPr marL="0" indent="0">
              <a:buNone/>
            </a:pPr>
            <a:endParaRPr lang="it-IT" dirty="0"/>
          </a:p>
        </p:txBody>
      </p:sp>
      <p:sp>
        <p:nvSpPr>
          <p:cNvPr id="4" name="Rettangolo 3"/>
          <p:cNvSpPr/>
          <p:nvPr/>
        </p:nvSpPr>
        <p:spPr>
          <a:xfrm>
            <a:off x="180753" y="940153"/>
            <a:ext cx="5326912" cy="477054"/>
          </a:xfrm>
          <a:prstGeom prst="rect">
            <a:avLst/>
          </a:prstGeom>
        </p:spPr>
        <p:txBody>
          <a:bodyPr wrap="square">
            <a:spAutoFit/>
          </a:bodyPr>
          <a:lstStyle/>
          <a:p>
            <a:pPr lvl="0" eaLnBrk="0" hangingPunct="0">
              <a:spcBef>
                <a:spcPct val="20000"/>
              </a:spcBef>
            </a:pP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180753" y="1417207"/>
            <a:ext cx="5326912" cy="477054"/>
          </a:xfrm>
          <a:prstGeom prst="rect">
            <a:avLst/>
          </a:prstGeom>
        </p:spPr>
        <p:txBody>
          <a:bodyPr wrap="square">
            <a:spAutoFit/>
          </a:bodyPr>
          <a:lstStyle/>
          <a:p>
            <a:pPr lvl="0" eaLnBrk="0" hangingPunct="0">
              <a:spcBef>
                <a:spcPct val="20000"/>
              </a:spcBef>
            </a:pP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Scala e livello delle Probabilità (P ) </a:t>
            </a:r>
          </a:p>
        </p:txBody>
      </p:sp>
      <p:sp>
        <p:nvSpPr>
          <p:cNvPr id="2" name="Segnaposto piè di pagina 1"/>
          <p:cNvSpPr>
            <a:spLocks noGrp="1"/>
          </p:cNvSpPr>
          <p:nvPr>
            <p:ph type="ftr" sz="quarter" idx="11"/>
          </p:nvPr>
        </p:nvSpPr>
        <p:spPr/>
        <p:txBody>
          <a:bodyPr/>
          <a:lstStyle/>
          <a:p>
            <a:pPr>
              <a:defRPr/>
            </a:pPr>
            <a:r>
              <a:rPr lang="it-IT" smtClean="0">
                <a:solidFill>
                  <a:prstClr val="black"/>
                </a:solidFill>
              </a:rPr>
              <a:t>Giuseppe Renato Croce</a:t>
            </a:r>
            <a:endParaRPr lang="it-IT">
              <a:solidFill>
                <a:prstClr val="black"/>
              </a:solidFill>
            </a:endParaRPr>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solidFill>
                  <a:prstClr val="black"/>
                </a:solidFill>
              </a:rPr>
              <a:pPr>
                <a:defRPr/>
              </a:pPr>
              <a:t>30</a:t>
            </a:fld>
            <a:endParaRPr lang="it-IT">
              <a:solidFill>
                <a:prstClr val="black"/>
              </a:solidFill>
            </a:endParaRPr>
          </a:p>
        </p:txBody>
      </p:sp>
    </p:spTree>
    <p:extLst>
      <p:ext uri="{BB962C8B-B14F-4D97-AF65-F5344CB8AC3E}">
        <p14:creationId xmlns:p14="http://schemas.microsoft.com/office/powerpoint/2010/main" xmlns="" val="3084815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0753" y="2094614"/>
            <a:ext cx="8881185" cy="4622709"/>
          </a:xfrm>
        </p:spPr>
        <p:txBody>
          <a:bodyPr/>
          <a:lstStyle/>
          <a:p>
            <a:pPr marL="0" indent="0" algn="ctr">
              <a:buNone/>
            </a:pPr>
            <a:r>
              <a:rPr lang="it-IT" sz="2000" b="1" i="1" u="sng" dirty="0" smtClean="0">
                <a:latin typeface="Tahoma" panose="020B0604030504040204" pitchFamily="34" charset="0"/>
                <a:ea typeface="Tahoma" panose="020B0604030504040204" pitchFamily="34" charset="0"/>
                <a:cs typeface="Tahoma" panose="020B0604030504040204" pitchFamily="34" charset="0"/>
              </a:rPr>
              <a:t>2 </a:t>
            </a:r>
            <a:r>
              <a:rPr lang="it-IT" sz="2000" b="1" i="1" u="sng" dirty="0">
                <a:latin typeface="Tahoma" panose="020B0604030504040204" pitchFamily="34" charset="0"/>
                <a:ea typeface="Tahoma" panose="020B0604030504040204" pitchFamily="34" charset="0"/>
                <a:cs typeface="Tahoma" panose="020B0604030504040204" pitchFamily="34" charset="0"/>
              </a:rPr>
              <a:t>Poco probabile</a:t>
            </a:r>
          </a:p>
          <a:p>
            <a:r>
              <a:rPr lang="it-IT" sz="2000" dirty="0">
                <a:latin typeface="Tahoma" panose="020B0604030504040204" pitchFamily="34" charset="0"/>
                <a:ea typeface="Tahoma" panose="020B0604030504040204" pitchFamily="34" charset="0"/>
                <a:cs typeface="Tahoma" panose="020B0604030504040204" pitchFamily="34" charset="0"/>
              </a:rPr>
              <a:t>La mancanza rilevata può provocare un danno per la concomitanza di più eventi poco probabili indipendenti.</a:t>
            </a:r>
          </a:p>
          <a:p>
            <a:r>
              <a:rPr lang="it-IT" sz="2000" dirty="0" smtClean="0">
                <a:latin typeface="Tahoma" panose="020B0604030504040204" pitchFamily="34" charset="0"/>
                <a:ea typeface="Tahoma" panose="020B0604030504040204" pitchFamily="34" charset="0"/>
                <a:cs typeface="Tahoma" panose="020B0604030504040204" pitchFamily="34" charset="0"/>
              </a:rPr>
              <a:t>Non </a:t>
            </a:r>
            <a:r>
              <a:rPr lang="it-IT" sz="2000" dirty="0">
                <a:latin typeface="Tahoma" panose="020B0604030504040204" pitchFamily="34" charset="0"/>
                <a:ea typeface="Tahoma" panose="020B0604030504040204" pitchFamily="34" charset="0"/>
                <a:cs typeface="Tahoma" panose="020B0604030504040204" pitchFamily="34" charset="0"/>
              </a:rPr>
              <a:t>sono noti episodi già verificatisi.</a:t>
            </a:r>
          </a:p>
          <a:p>
            <a:r>
              <a:rPr lang="it-IT" sz="2000" dirty="0" smtClean="0">
                <a:latin typeface="Tahoma" panose="020B0604030504040204" pitchFamily="34" charset="0"/>
                <a:ea typeface="Tahoma" panose="020B0604030504040204" pitchFamily="34" charset="0"/>
                <a:cs typeface="Tahoma" panose="020B0604030504040204" pitchFamily="34" charset="0"/>
              </a:rPr>
              <a:t>Il </a:t>
            </a:r>
            <a:r>
              <a:rPr lang="it-IT" sz="2000" dirty="0">
                <a:latin typeface="Tahoma" panose="020B0604030504040204" pitchFamily="34" charset="0"/>
                <a:ea typeface="Tahoma" panose="020B0604030504040204" pitchFamily="34" charset="0"/>
                <a:cs typeface="Tahoma" panose="020B0604030504040204" pitchFamily="34" charset="0"/>
              </a:rPr>
              <a:t>verificarsi del danno susciterebbe incredulità</a:t>
            </a:r>
          </a:p>
          <a:p>
            <a:pPr marL="0" indent="0" algn="ctr">
              <a:buNone/>
            </a:pPr>
            <a:r>
              <a:rPr lang="it-IT" sz="2000" b="1" i="1" u="sng" dirty="0">
                <a:latin typeface="Tahoma" panose="020B0604030504040204" pitchFamily="34" charset="0"/>
                <a:ea typeface="Tahoma" panose="020B0604030504040204" pitchFamily="34" charset="0"/>
                <a:cs typeface="Tahoma" panose="020B0604030504040204" pitchFamily="34" charset="0"/>
              </a:rPr>
              <a:t>1 Improbabile</a:t>
            </a:r>
            <a:endParaRPr lang="it-IT" sz="2000" dirty="0">
              <a:latin typeface="Tahoma" panose="020B0604030504040204" pitchFamily="34" charset="0"/>
              <a:ea typeface="Tahoma" panose="020B0604030504040204" pitchFamily="34" charset="0"/>
              <a:cs typeface="Tahoma" panose="020B0604030504040204" pitchFamily="34" charset="0"/>
            </a:endParaRPr>
          </a:p>
          <a:p>
            <a:r>
              <a:rPr lang="it-IT" sz="2000" dirty="0">
                <a:latin typeface="Tahoma" panose="020B0604030504040204" pitchFamily="34" charset="0"/>
                <a:ea typeface="Tahoma" panose="020B0604030504040204" pitchFamily="34" charset="0"/>
                <a:cs typeface="Tahoma" panose="020B0604030504040204" pitchFamily="34" charset="0"/>
              </a:rPr>
              <a:t>La mancanza rilevata può provocare un danno, anche se in modo automatico o diretto.</a:t>
            </a:r>
          </a:p>
          <a:p>
            <a:r>
              <a:rPr lang="it-IT" sz="2000" dirty="0">
                <a:latin typeface="Tahoma" panose="020B0604030504040204" pitchFamily="34" charset="0"/>
                <a:ea typeface="Tahoma" panose="020B0604030504040204" pitchFamily="34" charset="0"/>
                <a:cs typeface="Tahoma" panose="020B0604030504040204" pitchFamily="34" charset="0"/>
              </a:rPr>
              <a:t>È noto qualche episodio di cui alla mancanza ha fatto seguire il danno.</a:t>
            </a:r>
          </a:p>
          <a:p>
            <a:r>
              <a:rPr lang="it-IT" sz="2000" dirty="0">
                <a:latin typeface="Tahoma" panose="020B0604030504040204" pitchFamily="34" charset="0"/>
                <a:ea typeface="Tahoma" panose="020B0604030504040204" pitchFamily="34" charset="0"/>
                <a:cs typeface="Tahoma" panose="020B0604030504040204" pitchFamily="34" charset="0"/>
              </a:rPr>
              <a:t>Il verificarsi del danno ipotizzato susciterebbe una moderata sorpresa in azienda.</a:t>
            </a:r>
          </a:p>
          <a:p>
            <a:pPr marL="0" indent="0">
              <a:buNone/>
            </a:pPr>
            <a:endParaRPr lang="it-IT" dirty="0">
              <a:latin typeface="Arial"/>
            </a:endParaRPr>
          </a:p>
          <a:p>
            <a:pPr marL="0" indent="0">
              <a:buNone/>
            </a:pPr>
            <a:endParaRPr lang="it-IT" dirty="0"/>
          </a:p>
        </p:txBody>
      </p:sp>
      <p:sp>
        <p:nvSpPr>
          <p:cNvPr id="4" name="Rettangolo 3"/>
          <p:cNvSpPr/>
          <p:nvPr/>
        </p:nvSpPr>
        <p:spPr>
          <a:xfrm>
            <a:off x="180753" y="940153"/>
            <a:ext cx="5326912" cy="477054"/>
          </a:xfrm>
          <a:prstGeom prst="rect">
            <a:avLst/>
          </a:prstGeom>
        </p:spPr>
        <p:txBody>
          <a:bodyPr wrap="square">
            <a:spAutoFit/>
          </a:bodyPr>
          <a:lstStyle/>
          <a:p>
            <a:pPr lvl="0" eaLnBrk="0" hangingPunct="0">
              <a:spcBef>
                <a:spcPct val="20000"/>
              </a:spcBef>
            </a:pP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180753" y="1417207"/>
            <a:ext cx="5326912" cy="477054"/>
          </a:xfrm>
          <a:prstGeom prst="rect">
            <a:avLst/>
          </a:prstGeom>
        </p:spPr>
        <p:txBody>
          <a:bodyPr wrap="square">
            <a:spAutoFit/>
          </a:bodyPr>
          <a:lstStyle/>
          <a:p>
            <a:pPr lvl="0" eaLnBrk="0" hangingPunct="0">
              <a:spcBef>
                <a:spcPct val="20000"/>
              </a:spcBef>
            </a:pP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Scala e livello delle Probabilità (P ) </a:t>
            </a:r>
          </a:p>
        </p:txBody>
      </p:sp>
      <p:sp>
        <p:nvSpPr>
          <p:cNvPr id="2" name="Segnaposto piè di pagina 1"/>
          <p:cNvSpPr>
            <a:spLocks noGrp="1"/>
          </p:cNvSpPr>
          <p:nvPr>
            <p:ph type="ftr" sz="quarter" idx="11"/>
          </p:nvPr>
        </p:nvSpPr>
        <p:spPr/>
        <p:txBody>
          <a:bodyPr/>
          <a:lstStyle/>
          <a:p>
            <a:pPr>
              <a:defRPr/>
            </a:pPr>
            <a:r>
              <a:rPr lang="it-IT" smtClean="0">
                <a:solidFill>
                  <a:prstClr val="black"/>
                </a:solidFill>
              </a:rPr>
              <a:t>Giuseppe Renato Croce</a:t>
            </a:r>
            <a:endParaRPr lang="it-IT">
              <a:solidFill>
                <a:prstClr val="black"/>
              </a:solidFill>
            </a:endParaRPr>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solidFill>
                  <a:prstClr val="black"/>
                </a:solidFill>
              </a:rPr>
              <a:pPr>
                <a:defRPr/>
              </a:pPr>
              <a:t>31</a:t>
            </a:fld>
            <a:endParaRPr lang="it-IT">
              <a:solidFill>
                <a:prstClr val="black"/>
              </a:solidFill>
            </a:endParaRPr>
          </a:p>
        </p:txBody>
      </p:sp>
    </p:spTree>
    <p:extLst>
      <p:ext uri="{BB962C8B-B14F-4D97-AF65-F5344CB8AC3E}">
        <p14:creationId xmlns:p14="http://schemas.microsoft.com/office/powerpoint/2010/main" xmlns="" val="2144533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809200"/>
            <a:ext cx="9058940" cy="5048800"/>
          </a:xfrm>
        </p:spPr>
        <p:txBody>
          <a:bodyPr/>
          <a:lstStyle/>
          <a:p>
            <a:pPr marL="0" indent="0">
              <a:buNone/>
            </a:pPr>
            <a:r>
              <a:rPr lang="it-IT" sz="2000" b="1" i="1" u="sng" dirty="0" smtClean="0">
                <a:latin typeface="Tahoma" panose="020B0604030504040204" pitchFamily="34" charset="0"/>
                <a:ea typeface="Tahoma" panose="020B0604030504040204" pitchFamily="34" charset="0"/>
                <a:cs typeface="Tahoma" panose="020B0604030504040204" pitchFamily="34" charset="0"/>
              </a:rPr>
              <a:t>4 Gravissimo</a:t>
            </a:r>
            <a:endParaRPr lang="it-IT" sz="2000" dirty="0">
              <a:latin typeface="Tahoma" panose="020B0604030504040204" pitchFamily="34" charset="0"/>
              <a:ea typeface="Tahoma" panose="020B0604030504040204" pitchFamily="34" charset="0"/>
              <a:cs typeface="Tahoma" panose="020B0604030504040204" pitchFamily="34" charset="0"/>
            </a:endParaRPr>
          </a:p>
          <a:p>
            <a:r>
              <a:rPr lang="it-IT" sz="2000" dirty="0" smtClean="0">
                <a:latin typeface="Tahoma" panose="020B0604030504040204" pitchFamily="34" charset="0"/>
                <a:ea typeface="Tahoma" panose="020B0604030504040204" pitchFamily="34" charset="0"/>
                <a:cs typeface="Tahoma" panose="020B0604030504040204" pitchFamily="34" charset="0"/>
              </a:rPr>
              <a:t>Infortunio </a:t>
            </a:r>
            <a:r>
              <a:rPr lang="it-IT" sz="2000" dirty="0">
                <a:latin typeface="Tahoma" panose="020B0604030504040204" pitchFamily="34" charset="0"/>
                <a:ea typeface="Tahoma" panose="020B0604030504040204" pitchFamily="34" charset="0"/>
                <a:cs typeface="Tahoma" panose="020B0604030504040204" pitchFamily="34" charset="0"/>
              </a:rPr>
              <a:t>o episodio di esposizione acuta con effetti letali o di invalidità totale.</a:t>
            </a:r>
          </a:p>
          <a:p>
            <a:r>
              <a:rPr lang="it-IT" sz="2000" dirty="0" smtClean="0">
                <a:latin typeface="Tahoma" panose="020B0604030504040204" pitchFamily="34" charset="0"/>
                <a:ea typeface="Tahoma" panose="020B0604030504040204" pitchFamily="34" charset="0"/>
                <a:cs typeface="Tahoma" panose="020B0604030504040204" pitchFamily="34" charset="0"/>
              </a:rPr>
              <a:t>Esposizione </a:t>
            </a:r>
            <a:r>
              <a:rPr lang="it-IT" sz="2000" dirty="0">
                <a:latin typeface="Tahoma" panose="020B0604030504040204" pitchFamily="34" charset="0"/>
                <a:ea typeface="Tahoma" panose="020B0604030504040204" pitchFamily="34" charset="0"/>
                <a:cs typeface="Tahoma" panose="020B0604030504040204" pitchFamily="34" charset="0"/>
              </a:rPr>
              <a:t>cronica con effetti letali e/o totalmente </a:t>
            </a:r>
            <a:r>
              <a:rPr lang="it-IT" sz="2000" dirty="0" smtClean="0">
                <a:latin typeface="Tahoma" panose="020B0604030504040204" pitchFamily="34" charset="0"/>
                <a:ea typeface="Tahoma" panose="020B0604030504040204" pitchFamily="34" charset="0"/>
                <a:cs typeface="Tahoma" panose="020B0604030504040204" pitchFamily="34" charset="0"/>
              </a:rPr>
              <a:t>invalidanti</a:t>
            </a:r>
          </a:p>
          <a:p>
            <a:pPr marL="0" indent="0">
              <a:buNone/>
            </a:pPr>
            <a:r>
              <a:rPr lang="it-IT" sz="2000" b="1" i="1" u="sng" dirty="0" smtClean="0">
                <a:latin typeface="Tahoma" panose="020B0604030504040204" pitchFamily="34" charset="0"/>
                <a:ea typeface="Tahoma" panose="020B0604030504040204" pitchFamily="34" charset="0"/>
                <a:cs typeface="Tahoma" panose="020B0604030504040204" pitchFamily="34" charset="0"/>
              </a:rPr>
              <a:t>3 </a:t>
            </a:r>
            <a:r>
              <a:rPr lang="it-IT" sz="2000" b="1" i="1" u="sng" dirty="0">
                <a:latin typeface="Tahoma" panose="020B0604030504040204" pitchFamily="34" charset="0"/>
                <a:ea typeface="Tahoma" panose="020B0604030504040204" pitchFamily="34" charset="0"/>
                <a:cs typeface="Tahoma" panose="020B0604030504040204" pitchFamily="34" charset="0"/>
              </a:rPr>
              <a:t>Grave</a:t>
            </a:r>
          </a:p>
          <a:p>
            <a:r>
              <a:rPr lang="it-IT" sz="2000" dirty="0">
                <a:latin typeface="Tahoma" panose="020B0604030504040204" pitchFamily="34" charset="0"/>
                <a:ea typeface="Tahoma" panose="020B0604030504040204" pitchFamily="34" charset="0"/>
                <a:cs typeface="Tahoma" panose="020B0604030504040204" pitchFamily="34" charset="0"/>
              </a:rPr>
              <a:t>Infortunio o episodio di esposizione acuta con effetti di invalidità parziale.</a:t>
            </a:r>
          </a:p>
          <a:p>
            <a:r>
              <a:rPr lang="it-IT" sz="2000" dirty="0">
                <a:latin typeface="Tahoma" panose="020B0604030504040204" pitchFamily="34" charset="0"/>
                <a:ea typeface="Tahoma" panose="020B0604030504040204" pitchFamily="34" charset="0"/>
                <a:cs typeface="Tahoma" panose="020B0604030504040204" pitchFamily="34" charset="0"/>
              </a:rPr>
              <a:t>Esposizione cronica con effetti irreversibili e/o parzialmente invalidanti</a:t>
            </a:r>
          </a:p>
          <a:p>
            <a:pPr marL="0" indent="0">
              <a:buNone/>
            </a:pPr>
            <a:r>
              <a:rPr lang="it-IT" sz="2000" b="1" i="1" u="sng" dirty="0" smtClean="0">
                <a:latin typeface="Tahoma" panose="020B0604030504040204" pitchFamily="34" charset="0"/>
                <a:ea typeface="Tahoma" panose="020B0604030504040204" pitchFamily="34" charset="0"/>
                <a:cs typeface="Tahoma" panose="020B0604030504040204" pitchFamily="34" charset="0"/>
              </a:rPr>
              <a:t>2 </a:t>
            </a:r>
            <a:r>
              <a:rPr lang="it-IT" sz="2000" b="1" i="1" u="sng" dirty="0">
                <a:latin typeface="Tahoma" panose="020B0604030504040204" pitchFamily="34" charset="0"/>
                <a:ea typeface="Tahoma" panose="020B0604030504040204" pitchFamily="34" charset="0"/>
                <a:cs typeface="Tahoma" panose="020B0604030504040204" pitchFamily="34" charset="0"/>
              </a:rPr>
              <a:t>Medio</a:t>
            </a:r>
          </a:p>
          <a:p>
            <a:r>
              <a:rPr lang="it-IT" sz="2000" dirty="0">
                <a:latin typeface="Tahoma" panose="020B0604030504040204" pitchFamily="34" charset="0"/>
                <a:ea typeface="Tahoma" panose="020B0604030504040204" pitchFamily="34" charset="0"/>
                <a:cs typeface="Tahoma" panose="020B0604030504040204" pitchFamily="34" charset="0"/>
              </a:rPr>
              <a:t>Infortunio o episodio di esposizione acuta con inabilità reversibile.-</a:t>
            </a:r>
          </a:p>
          <a:p>
            <a:r>
              <a:rPr lang="it-IT" sz="2000" dirty="0">
                <a:latin typeface="Tahoma" panose="020B0604030504040204" pitchFamily="34" charset="0"/>
                <a:ea typeface="Tahoma" panose="020B0604030504040204" pitchFamily="34" charset="0"/>
                <a:cs typeface="Tahoma" panose="020B0604030504040204" pitchFamily="34" charset="0"/>
              </a:rPr>
              <a:t>Esposizione cronica con effetti reversibili.</a:t>
            </a:r>
          </a:p>
          <a:p>
            <a:pPr marL="0" indent="0">
              <a:buNone/>
            </a:pPr>
            <a:r>
              <a:rPr lang="it-IT" sz="2000" b="1" i="1" u="sng" dirty="0" smtClean="0">
                <a:latin typeface="Tahoma" panose="020B0604030504040204" pitchFamily="34" charset="0"/>
                <a:ea typeface="Tahoma" panose="020B0604030504040204" pitchFamily="34" charset="0"/>
                <a:cs typeface="Tahoma" panose="020B0604030504040204" pitchFamily="34" charset="0"/>
              </a:rPr>
              <a:t>1 </a:t>
            </a:r>
            <a:r>
              <a:rPr lang="it-IT" sz="2000" b="1" i="1" u="sng" dirty="0">
                <a:latin typeface="Tahoma" panose="020B0604030504040204" pitchFamily="34" charset="0"/>
                <a:ea typeface="Tahoma" panose="020B0604030504040204" pitchFamily="34" charset="0"/>
                <a:cs typeface="Tahoma" panose="020B0604030504040204" pitchFamily="34" charset="0"/>
              </a:rPr>
              <a:t>Lieve</a:t>
            </a:r>
          </a:p>
          <a:p>
            <a:r>
              <a:rPr lang="it-IT" sz="2000" dirty="0">
                <a:latin typeface="Tahoma" panose="020B0604030504040204" pitchFamily="34" charset="0"/>
                <a:ea typeface="Tahoma" panose="020B0604030504040204" pitchFamily="34" charset="0"/>
                <a:cs typeface="Tahoma" panose="020B0604030504040204" pitchFamily="34" charset="0"/>
              </a:rPr>
              <a:t> Infortunio o episodio di esposizione acuta con inabilità rapidamente reversibile.</a:t>
            </a:r>
          </a:p>
          <a:p>
            <a:r>
              <a:rPr lang="it-IT" sz="2000" dirty="0">
                <a:latin typeface="Tahoma" panose="020B0604030504040204" pitchFamily="34" charset="0"/>
                <a:ea typeface="Tahoma" panose="020B0604030504040204" pitchFamily="34" charset="0"/>
                <a:cs typeface="Tahoma" panose="020B0604030504040204" pitchFamily="34" charset="0"/>
              </a:rPr>
              <a:t>Esposizione cronica con effetti rapidamente reversibili</a:t>
            </a:r>
          </a:p>
          <a:p>
            <a:endParaRPr lang="it-IT" sz="1200" dirty="0">
              <a:latin typeface="Arial"/>
            </a:endParaRPr>
          </a:p>
        </p:txBody>
      </p:sp>
      <p:sp>
        <p:nvSpPr>
          <p:cNvPr id="4" name="Rettangolo 3"/>
          <p:cNvSpPr/>
          <p:nvPr/>
        </p:nvSpPr>
        <p:spPr>
          <a:xfrm>
            <a:off x="0" y="855092"/>
            <a:ext cx="5326912" cy="477054"/>
          </a:xfrm>
          <a:prstGeom prst="rect">
            <a:avLst/>
          </a:prstGeom>
        </p:spPr>
        <p:txBody>
          <a:bodyPr wrap="square">
            <a:spAutoFit/>
          </a:bodyPr>
          <a:lstStyle/>
          <a:p>
            <a:pPr lvl="0" eaLnBrk="0" hangingPunct="0">
              <a:spcBef>
                <a:spcPct val="20000"/>
              </a:spcBef>
            </a:pP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42531" y="1247085"/>
            <a:ext cx="5326912" cy="477054"/>
          </a:xfrm>
          <a:prstGeom prst="rect">
            <a:avLst/>
          </a:prstGeom>
        </p:spPr>
        <p:txBody>
          <a:bodyPr wrap="square">
            <a:spAutoFit/>
          </a:bodyPr>
          <a:lstStyle/>
          <a:p>
            <a:pPr lvl="0" eaLnBrk="0" hangingPunct="0">
              <a:spcBef>
                <a:spcPct val="20000"/>
              </a:spcBef>
            </a:pP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Scala della gravità del danno ( D )</a:t>
            </a:r>
          </a:p>
        </p:txBody>
      </p:sp>
      <p:sp>
        <p:nvSpPr>
          <p:cNvPr id="2" name="Segnaposto piè di pagina 1"/>
          <p:cNvSpPr>
            <a:spLocks noGrp="1"/>
          </p:cNvSpPr>
          <p:nvPr>
            <p:ph type="ftr" sz="quarter" idx="11"/>
          </p:nvPr>
        </p:nvSpPr>
        <p:spPr/>
        <p:txBody>
          <a:bodyPr/>
          <a:lstStyle/>
          <a:p>
            <a:pPr>
              <a:defRPr/>
            </a:pPr>
            <a:r>
              <a:rPr lang="it-IT" smtClean="0">
                <a:solidFill>
                  <a:prstClr val="black"/>
                </a:solidFill>
              </a:rPr>
              <a:t>Giuseppe Renato Croce</a:t>
            </a:r>
            <a:endParaRPr lang="it-IT">
              <a:solidFill>
                <a:prstClr val="black"/>
              </a:solidFill>
            </a:endParaRPr>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solidFill>
                  <a:prstClr val="black"/>
                </a:solidFill>
              </a:rPr>
              <a:pPr>
                <a:defRPr/>
              </a:pPr>
              <a:t>32</a:t>
            </a:fld>
            <a:endParaRPr lang="it-IT">
              <a:solidFill>
                <a:prstClr val="black"/>
              </a:solidFill>
            </a:endParaRPr>
          </a:p>
        </p:txBody>
      </p:sp>
    </p:spTree>
    <p:extLst>
      <p:ext uri="{BB962C8B-B14F-4D97-AF65-F5344CB8AC3E}">
        <p14:creationId xmlns:p14="http://schemas.microsoft.com/office/powerpoint/2010/main" xmlns="" val="3250252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404037" y="2331935"/>
            <a:ext cx="8245601" cy="3473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ttangolo 3"/>
          <p:cNvSpPr/>
          <p:nvPr/>
        </p:nvSpPr>
        <p:spPr>
          <a:xfrm>
            <a:off x="528354" y="1834938"/>
            <a:ext cx="8286037" cy="496996"/>
          </a:xfrm>
          <a:prstGeom prst="rect">
            <a:avLst/>
          </a:prstGeom>
        </p:spPr>
        <p:txBody>
          <a:bodyPr wrap="square">
            <a:spAutoFit/>
          </a:bodyPr>
          <a:lstStyle/>
          <a:p>
            <a:pPr lvl="0" algn="ctr" defTabSz="914400" eaLnBrk="0" hangingPunct="0">
              <a:lnSpc>
                <a:spcPct val="150000"/>
              </a:lnSpc>
              <a:spcBef>
                <a:spcPts val="600"/>
              </a:spcBef>
              <a:spcAft>
                <a:spcPts val="0"/>
              </a:spcAft>
              <a:tabLst>
                <a:tab pos="449580" algn="l"/>
              </a:tabLst>
              <a:defRPr/>
            </a:pPr>
            <a:r>
              <a:rPr lang="it-IT" sz="2000" dirty="0" smtClean="0">
                <a:solidFill>
                  <a:prstClr val="black"/>
                </a:solidFill>
                <a:ea typeface="Times New Roman"/>
              </a:rPr>
              <a:t>  </a:t>
            </a:r>
            <a:endParaRPr lang="it-IT" sz="2000" dirty="0">
              <a:solidFill>
                <a:prstClr val="black"/>
              </a:solidFill>
              <a:ea typeface="Times New Roman"/>
            </a:endParaRPr>
          </a:p>
        </p:txBody>
      </p:sp>
      <p:sp>
        <p:nvSpPr>
          <p:cNvPr id="5" name="Rettangolo 4"/>
          <p:cNvSpPr/>
          <p:nvPr/>
        </p:nvSpPr>
        <p:spPr>
          <a:xfrm>
            <a:off x="180753" y="940153"/>
            <a:ext cx="5326912" cy="477054"/>
          </a:xfrm>
          <a:prstGeom prst="rect">
            <a:avLst/>
          </a:prstGeom>
        </p:spPr>
        <p:txBody>
          <a:bodyPr wrap="square">
            <a:spAutoFit/>
          </a:bodyPr>
          <a:lstStyle/>
          <a:p>
            <a:pPr lvl="0" eaLnBrk="0" hangingPunct="0">
              <a:spcBef>
                <a:spcPct val="20000"/>
              </a:spcBef>
            </a:pP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Rettangolo 5"/>
          <p:cNvSpPr/>
          <p:nvPr/>
        </p:nvSpPr>
        <p:spPr>
          <a:xfrm>
            <a:off x="212650" y="1357884"/>
            <a:ext cx="5326912" cy="477054"/>
          </a:xfrm>
          <a:prstGeom prst="rect">
            <a:avLst/>
          </a:prstGeom>
        </p:spPr>
        <p:txBody>
          <a:bodyPr wrap="square">
            <a:spAutoFit/>
          </a:bodyPr>
          <a:lstStyle/>
          <a:p>
            <a:pPr lvl="0" eaLnBrk="0" hangingPunct="0">
              <a:spcBef>
                <a:spcPct val="20000"/>
              </a:spcBef>
            </a:pPr>
            <a:r>
              <a:rPr lang="it-IT" sz="2400" dirty="0" err="1">
                <a:solidFill>
                  <a:prstClr val="black"/>
                </a:solidFill>
                <a:latin typeface="Tahoma" panose="020B0604030504040204" pitchFamily="34" charset="0"/>
                <a:ea typeface="Tahoma" panose="020B0604030504040204" pitchFamily="34" charset="0"/>
                <a:cs typeface="Tahoma" panose="020B0604030504040204" pitchFamily="34" charset="0"/>
              </a:rPr>
              <a:t>Number</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it-IT" sz="2400" dirty="0" err="1">
                <a:solidFill>
                  <a:prstClr val="black"/>
                </a:solidFill>
                <a:latin typeface="Tahoma" panose="020B0604030504040204" pitchFamily="34" charset="0"/>
                <a:ea typeface="Tahoma" panose="020B0604030504040204" pitchFamily="34" charset="0"/>
                <a:cs typeface="Tahoma" panose="020B0604030504040204" pitchFamily="34" charset="0"/>
              </a:rPr>
              <a:t>priority</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it-IT" sz="2400" dirty="0" err="1">
                <a:solidFill>
                  <a:prstClr val="black"/>
                </a:solidFill>
                <a:latin typeface="Tahoma" panose="020B0604030504040204" pitchFamily="34" charset="0"/>
                <a:ea typeface="Tahoma" panose="020B0604030504040204" pitchFamily="34" charset="0"/>
                <a:cs typeface="Tahoma" panose="020B0604030504040204" pitchFamily="34" charset="0"/>
              </a:rPr>
              <a:t>risk</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2" name="Segnaposto piè di pagina 1"/>
          <p:cNvSpPr>
            <a:spLocks noGrp="1"/>
          </p:cNvSpPr>
          <p:nvPr>
            <p:ph type="ftr" sz="quarter" idx="11"/>
          </p:nvPr>
        </p:nvSpPr>
        <p:spPr/>
        <p:txBody>
          <a:bodyPr/>
          <a:lstStyle/>
          <a:p>
            <a:pPr>
              <a:defRPr/>
            </a:pPr>
            <a:r>
              <a:rPr lang="it-IT" smtClean="0">
                <a:solidFill>
                  <a:prstClr val="black"/>
                </a:solidFill>
              </a:rPr>
              <a:t>Giuseppe Renato Croce</a:t>
            </a:r>
            <a:endParaRPr lang="it-IT">
              <a:solidFill>
                <a:prstClr val="black"/>
              </a:solidFill>
            </a:endParaRPr>
          </a:p>
        </p:txBody>
      </p:sp>
      <p:sp>
        <p:nvSpPr>
          <p:cNvPr id="3" name="Segnaposto numero diapositiva 2"/>
          <p:cNvSpPr>
            <a:spLocks noGrp="1"/>
          </p:cNvSpPr>
          <p:nvPr>
            <p:ph type="sldNum" sz="quarter" idx="12"/>
          </p:nvPr>
        </p:nvSpPr>
        <p:spPr/>
        <p:txBody>
          <a:bodyPr/>
          <a:lstStyle/>
          <a:p>
            <a:pPr>
              <a:defRPr/>
            </a:pPr>
            <a:fld id="{7E41F698-E733-432A-904B-FD905F326C73}" type="slidenum">
              <a:rPr lang="it-IT" smtClean="0">
                <a:solidFill>
                  <a:prstClr val="black"/>
                </a:solidFill>
              </a:rPr>
              <a:pPr>
                <a:defRPr/>
              </a:pPr>
              <a:t>33</a:t>
            </a:fld>
            <a:endParaRPr lang="it-IT">
              <a:solidFill>
                <a:prstClr val="black"/>
              </a:solidFill>
            </a:endParaRPr>
          </a:p>
        </p:txBody>
      </p:sp>
    </p:spTree>
    <p:extLst>
      <p:ext uri="{BB962C8B-B14F-4D97-AF65-F5344CB8AC3E}">
        <p14:creationId xmlns:p14="http://schemas.microsoft.com/office/powerpoint/2010/main" xmlns="" val="1368504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Segnaposto contenuto 1"/>
          <p:cNvGraphicFramePr>
            <a:graphicFrameLocks noGrp="1"/>
          </p:cNvGraphicFramePr>
          <p:nvPr>
            <p:ph idx="1"/>
            <p:extLst>
              <p:ext uri="{D42A27DB-BD31-4B8C-83A1-F6EECF244321}">
                <p14:modId xmlns:p14="http://schemas.microsoft.com/office/powerpoint/2010/main" xmlns="" val="1716988508"/>
              </p:ext>
            </p:extLst>
          </p:nvPr>
        </p:nvGraphicFramePr>
        <p:xfrm>
          <a:off x="180753" y="2296634"/>
          <a:ext cx="8742586" cy="4002566"/>
        </p:xfrm>
        <a:graphic>
          <a:graphicData uri="http://schemas.openxmlformats.org/drawingml/2006/table">
            <a:tbl>
              <a:tblPr firstRow="1" bandRow="1">
                <a:tableStyleId>{5C22544A-7EE6-4342-B048-85BDC9FD1C3A}</a:tableStyleId>
              </a:tblPr>
              <a:tblGrid>
                <a:gridCol w="1509824"/>
                <a:gridCol w="7232762"/>
              </a:tblGrid>
              <a:tr h="736472">
                <a:tc>
                  <a:txBody>
                    <a:bodyPr/>
                    <a:lstStyle/>
                    <a:p>
                      <a:r>
                        <a:rPr lang="it-IT" sz="2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it-IT"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R</a:t>
                      </a:r>
                      <a:endParaRPr lang="it-IT" sz="20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c>
                  <a:txBody>
                    <a:bodyPr/>
                    <a:lstStyle/>
                    <a:p>
                      <a:r>
                        <a:rPr lang="it-IT" sz="2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Programmazione degli interventi</a:t>
                      </a:r>
                    </a:p>
                    <a:p>
                      <a:endParaRPr lang="it-IT" sz="20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r>
              <a:tr h="736472">
                <a:tc>
                  <a:txBody>
                    <a:bodyPr/>
                    <a:lstStyle/>
                    <a:p>
                      <a:r>
                        <a:rPr lang="it-IT" sz="2000" b="1" dirty="0" smtClean="0">
                          <a:latin typeface="Tahoma" panose="020B0604030504040204" pitchFamily="34" charset="0"/>
                          <a:ea typeface="Tahoma" panose="020B0604030504040204" pitchFamily="34" charset="0"/>
                          <a:cs typeface="Tahoma" panose="020B0604030504040204" pitchFamily="34" charset="0"/>
                        </a:rPr>
                        <a:t> R &gt; 8 </a:t>
                      </a:r>
                      <a:endParaRPr lang="it-IT"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 Azioni correttive necessarie da programmare con urgenza</a:t>
                      </a:r>
                    </a:p>
                    <a:p>
                      <a:endParaRPr lang="it-IT" sz="2000" dirty="0">
                        <a:latin typeface="Tahoma" panose="020B0604030504040204" pitchFamily="34" charset="0"/>
                        <a:ea typeface="Tahoma" panose="020B0604030504040204" pitchFamily="34" charset="0"/>
                        <a:cs typeface="Tahoma" panose="020B0604030504040204" pitchFamily="34" charset="0"/>
                      </a:endParaRPr>
                    </a:p>
                  </a:txBody>
                  <a:tcPr/>
                </a:tc>
              </a:tr>
              <a:tr h="736472">
                <a:tc>
                  <a:txBody>
                    <a:bodyPr/>
                    <a:lstStyle/>
                    <a:p>
                      <a:r>
                        <a:rPr lang="it-IT" sz="2000" b="1" dirty="0" smtClean="0">
                          <a:latin typeface="Tahoma" panose="020B0604030504040204" pitchFamily="34" charset="0"/>
                          <a:ea typeface="Tahoma" panose="020B0604030504040204" pitchFamily="34" charset="0"/>
                          <a:cs typeface="Tahoma" panose="020B0604030504040204" pitchFamily="34" charset="0"/>
                        </a:rPr>
                        <a:t>4 &lt; R &lt; 8 </a:t>
                      </a:r>
                      <a:endParaRPr lang="it-IT"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 Azioni correttive e/o migliorative necessarie da programmare nel breve termine</a:t>
                      </a:r>
                      <a:endParaRPr lang="it-IT" sz="2000" dirty="0">
                        <a:latin typeface="Tahoma" panose="020B0604030504040204" pitchFamily="34" charset="0"/>
                        <a:ea typeface="Tahoma" panose="020B0604030504040204" pitchFamily="34" charset="0"/>
                        <a:cs typeface="Tahoma" panose="020B0604030504040204" pitchFamily="34" charset="0"/>
                      </a:endParaRPr>
                    </a:p>
                  </a:txBody>
                  <a:tcPr/>
                </a:tc>
              </a:tr>
              <a:tr h="736472">
                <a:tc>
                  <a:txBody>
                    <a:bodyPr/>
                    <a:lstStyle/>
                    <a:p>
                      <a:r>
                        <a:rPr lang="it-IT" sz="2000" b="1" dirty="0" smtClean="0">
                          <a:latin typeface="Tahoma" panose="020B0604030504040204" pitchFamily="34" charset="0"/>
                          <a:ea typeface="Tahoma" panose="020B0604030504040204" pitchFamily="34" charset="0"/>
                          <a:cs typeface="Tahoma" panose="020B0604030504040204" pitchFamily="34" charset="0"/>
                        </a:rPr>
                        <a:t>2 &lt; R &lt; 3 </a:t>
                      </a:r>
                      <a:endParaRPr lang="it-IT"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Azioni correttive e/o migliorative necessarie da programmare nel medio termine</a:t>
                      </a:r>
                      <a:endParaRPr lang="it-IT" sz="2000" dirty="0">
                        <a:latin typeface="Tahoma" panose="020B0604030504040204" pitchFamily="34" charset="0"/>
                        <a:ea typeface="Tahoma" panose="020B0604030504040204" pitchFamily="34" charset="0"/>
                        <a:cs typeface="Tahoma" panose="020B0604030504040204" pitchFamily="34" charset="0"/>
                      </a:endParaRPr>
                    </a:p>
                  </a:txBody>
                  <a:tcPr/>
                </a:tc>
              </a:tr>
              <a:tr h="1056678">
                <a:tc>
                  <a:txBody>
                    <a:bodyPr/>
                    <a:lstStyle/>
                    <a:p>
                      <a:r>
                        <a:rPr lang="it-IT" sz="2000" b="1" dirty="0" smtClean="0">
                          <a:latin typeface="Tahoma" panose="020B0604030504040204" pitchFamily="34" charset="0"/>
                          <a:ea typeface="Tahoma" panose="020B0604030504040204" pitchFamily="34" charset="0"/>
                          <a:cs typeface="Tahoma" panose="020B0604030504040204" pitchFamily="34" charset="0"/>
                        </a:rPr>
                        <a:t> R = 1 </a:t>
                      </a:r>
                      <a:endParaRPr lang="it-IT" sz="20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Eventuali misure da considerare in sede di riesame della valutazione</a:t>
                      </a:r>
                    </a:p>
                    <a:p>
                      <a:endParaRPr lang="it-IT" sz="20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
        <p:nvSpPr>
          <p:cNvPr id="14" name="Rettangolo 13"/>
          <p:cNvSpPr/>
          <p:nvPr/>
        </p:nvSpPr>
        <p:spPr>
          <a:xfrm>
            <a:off x="170120" y="854026"/>
            <a:ext cx="5326912" cy="477054"/>
          </a:xfrm>
          <a:prstGeom prst="rect">
            <a:avLst/>
          </a:prstGeom>
        </p:spPr>
        <p:txBody>
          <a:bodyPr wrap="square">
            <a:spAutoFit/>
          </a:bodyPr>
          <a:lstStyle/>
          <a:p>
            <a:pPr lvl="0" eaLnBrk="0" hangingPunct="0">
              <a:spcBef>
                <a:spcPct val="20000"/>
              </a:spcBef>
            </a:pP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6" name="Rettangolo 15"/>
          <p:cNvSpPr/>
          <p:nvPr/>
        </p:nvSpPr>
        <p:spPr>
          <a:xfrm>
            <a:off x="180753" y="1331080"/>
            <a:ext cx="5326912" cy="477054"/>
          </a:xfrm>
          <a:prstGeom prst="rect">
            <a:avLst/>
          </a:prstGeom>
        </p:spPr>
        <p:txBody>
          <a:bodyPr wrap="square">
            <a:spAutoFit/>
          </a:bodyPr>
          <a:lstStyle/>
          <a:p>
            <a:pPr lvl="0" eaLnBrk="0" hangingPunct="0">
              <a:spcBef>
                <a:spcPct val="20000"/>
              </a:spcBef>
            </a:pP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La tempistica degli interventi </a:t>
            </a:r>
          </a:p>
        </p:txBody>
      </p:sp>
      <p:sp>
        <p:nvSpPr>
          <p:cNvPr id="3" name="Segnaposto piè di pagina 2"/>
          <p:cNvSpPr>
            <a:spLocks noGrp="1"/>
          </p:cNvSpPr>
          <p:nvPr>
            <p:ph type="ftr" sz="quarter" idx="11"/>
          </p:nvPr>
        </p:nvSpPr>
        <p:spPr/>
        <p:txBody>
          <a:bodyPr/>
          <a:lstStyle/>
          <a:p>
            <a:pPr>
              <a:defRPr/>
            </a:pPr>
            <a:r>
              <a:rPr lang="it-IT" smtClean="0">
                <a:solidFill>
                  <a:prstClr val="black"/>
                </a:solidFill>
              </a:rPr>
              <a:t>Giuseppe Renato Croce</a:t>
            </a:r>
            <a:endParaRPr lang="it-IT">
              <a:solidFill>
                <a:prstClr val="black"/>
              </a:solidFill>
            </a:endParaRPr>
          </a:p>
        </p:txBody>
      </p:sp>
      <p:sp>
        <p:nvSpPr>
          <p:cNvPr id="4" name="Segnaposto numero diapositiva 3"/>
          <p:cNvSpPr>
            <a:spLocks noGrp="1"/>
          </p:cNvSpPr>
          <p:nvPr>
            <p:ph type="sldNum" sz="quarter" idx="12"/>
          </p:nvPr>
        </p:nvSpPr>
        <p:spPr/>
        <p:txBody>
          <a:bodyPr/>
          <a:lstStyle/>
          <a:p>
            <a:pPr>
              <a:defRPr/>
            </a:pPr>
            <a:fld id="{7E41F698-E733-432A-904B-FD905F326C73}" type="slidenum">
              <a:rPr lang="it-IT" smtClean="0">
                <a:solidFill>
                  <a:prstClr val="black"/>
                </a:solidFill>
              </a:rPr>
              <a:pPr>
                <a:defRPr/>
              </a:pPr>
              <a:t>34</a:t>
            </a:fld>
            <a:endParaRPr lang="it-IT">
              <a:solidFill>
                <a:prstClr val="black"/>
              </a:solidFill>
            </a:endParaRPr>
          </a:p>
        </p:txBody>
      </p:sp>
    </p:spTree>
    <p:extLst>
      <p:ext uri="{BB962C8B-B14F-4D97-AF65-F5344CB8AC3E}">
        <p14:creationId xmlns:p14="http://schemas.microsoft.com/office/powerpoint/2010/main" xmlns="" val="2696751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3183" y="1181413"/>
            <a:ext cx="8923586" cy="5535910"/>
          </a:xfrm>
        </p:spPr>
        <p:txBody>
          <a:bodyPr/>
          <a:lstStyle/>
          <a:p>
            <a:pPr marL="0" indent="0">
              <a:lnSpc>
                <a:spcPct val="115000"/>
              </a:lnSpc>
              <a:spcAft>
                <a:spcPts val="1000"/>
              </a:spcAft>
              <a:buNone/>
            </a:pPr>
            <a:r>
              <a:rPr lang="it-IT" dirty="0">
                <a:latin typeface="Bookman Old Style"/>
                <a:ea typeface="Calibri"/>
                <a:cs typeface="Times New Roman"/>
              </a:rPr>
              <a:t> </a:t>
            </a:r>
            <a:endParaRPr lang="it-IT" sz="2800" dirty="0">
              <a:ea typeface="Calibri"/>
              <a:cs typeface="Times New Roman"/>
            </a:endParaRPr>
          </a:p>
          <a:p>
            <a:pPr marL="0" indent="0" algn="ctr">
              <a:lnSpc>
                <a:spcPct val="115000"/>
              </a:lnSpc>
              <a:spcAft>
                <a:spcPts val="1000"/>
              </a:spcAft>
              <a:buNone/>
            </a:pPr>
            <a:endParaRPr lang="it-IT" sz="2000" dirty="0" smtClean="0">
              <a:latin typeface="Arial" panose="020B0604020202020204" pitchFamily="34" charset="0"/>
              <a:ea typeface="Calibri"/>
              <a:cs typeface="Arial" panose="020B0604020202020204" pitchFamily="34" charset="0"/>
            </a:endParaRPr>
          </a:p>
          <a:p>
            <a:pPr marL="0" indent="0" algn="ctr">
              <a:lnSpc>
                <a:spcPct val="115000"/>
              </a:lnSpc>
              <a:spcAft>
                <a:spcPts val="1000"/>
              </a:spcAft>
              <a:buNone/>
            </a:pPr>
            <a:endParaRPr lang="it-IT" sz="2000" dirty="0">
              <a:latin typeface="Arial" panose="020B0604020202020204" pitchFamily="34" charset="0"/>
              <a:ea typeface="Calibri"/>
              <a:cs typeface="Arial" panose="020B0604020202020204" pitchFamily="34" charset="0"/>
            </a:endParaRPr>
          </a:p>
          <a:p>
            <a:pPr marL="0" indent="0" algn="ctr">
              <a:lnSpc>
                <a:spcPct val="115000"/>
              </a:lnSpc>
              <a:spcAft>
                <a:spcPts val="1000"/>
              </a:spcAft>
              <a:buNone/>
            </a:pPr>
            <a:r>
              <a:rPr lang="it-IT" sz="2500" dirty="0">
                <a:latin typeface="Tahoma" panose="020B0604030504040204" pitchFamily="34" charset="0"/>
                <a:ea typeface="Tahoma" panose="020B0604030504040204" pitchFamily="34" charset="0"/>
                <a:cs typeface="Tahoma" panose="020B0604030504040204" pitchFamily="34" charset="0"/>
              </a:rPr>
              <a:t>I</a:t>
            </a:r>
            <a:r>
              <a:rPr lang="it-IT" sz="2500" dirty="0" smtClean="0">
                <a:latin typeface="Tahoma" panose="020B0604030504040204" pitchFamily="34" charset="0"/>
                <a:ea typeface="Tahoma" panose="020B0604030504040204" pitchFamily="34" charset="0"/>
                <a:cs typeface="Tahoma" panose="020B0604030504040204" pitchFamily="34" charset="0"/>
              </a:rPr>
              <a:t>l documento di valutazione dei rischi: rischi tradizionali</a:t>
            </a:r>
          </a:p>
          <a:p>
            <a:pPr marL="0" indent="0">
              <a:lnSpc>
                <a:spcPct val="115000"/>
              </a:lnSpc>
              <a:spcAft>
                <a:spcPts val="1000"/>
              </a:spcAft>
              <a:buNone/>
            </a:pPr>
            <a:r>
              <a:rPr lang="it-IT" sz="2000" dirty="0" smtClean="0">
                <a:latin typeface="Arial" panose="020B0604020202020204" pitchFamily="34" charset="0"/>
                <a:ea typeface="Calibri"/>
                <a:cs typeface="Arial" panose="020B0604020202020204" pitchFamily="34" charset="0"/>
              </a:rPr>
              <a:t> </a:t>
            </a:r>
          </a:p>
          <a:p>
            <a:pPr marL="0" indent="0">
              <a:lnSpc>
                <a:spcPct val="115000"/>
              </a:lnSpc>
              <a:spcAft>
                <a:spcPts val="1000"/>
              </a:spcAft>
              <a:buNone/>
            </a:pPr>
            <a:r>
              <a:rPr lang="it-IT" dirty="0">
                <a:latin typeface="Bookman Old Style"/>
                <a:ea typeface="Calibri"/>
                <a:cs typeface="Times New Roman"/>
              </a:rPr>
              <a:t> </a:t>
            </a:r>
            <a:endParaRPr lang="it-IT" sz="2800" dirty="0">
              <a:ea typeface="Calibri"/>
              <a:cs typeface="Times New Roman"/>
            </a:endParaRPr>
          </a:p>
          <a:p>
            <a:pPr marL="0" indent="0">
              <a:lnSpc>
                <a:spcPct val="115000"/>
              </a:lnSpc>
              <a:spcAft>
                <a:spcPts val="1000"/>
              </a:spcAft>
              <a:buNone/>
            </a:pPr>
            <a:r>
              <a:rPr lang="it-IT" dirty="0">
                <a:latin typeface="Bookman Old Style"/>
                <a:ea typeface="Calibri"/>
                <a:cs typeface="Times New Roman"/>
              </a:rPr>
              <a:t> </a:t>
            </a:r>
            <a:endParaRPr lang="it-IT" sz="2800" dirty="0">
              <a:ea typeface="Calibri"/>
              <a:cs typeface="Times New Roman"/>
            </a:endParaRPr>
          </a:p>
          <a:p>
            <a:endParaRPr lang="it-IT" sz="1200" dirty="0"/>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4" name="Segnaposto numero diapositiva 3"/>
          <p:cNvSpPr>
            <a:spLocks noGrp="1"/>
          </p:cNvSpPr>
          <p:nvPr>
            <p:ph type="sldNum" sz="quarter" idx="12"/>
          </p:nvPr>
        </p:nvSpPr>
        <p:spPr/>
        <p:txBody>
          <a:bodyPr/>
          <a:lstStyle/>
          <a:p>
            <a:pPr>
              <a:defRPr/>
            </a:pPr>
            <a:fld id="{7E41F698-E733-432A-904B-FD905F326C73}" type="slidenum">
              <a:rPr lang="it-IT" smtClean="0"/>
              <a:pPr>
                <a:defRPr/>
              </a:pPr>
              <a:t>35</a:t>
            </a:fld>
            <a:endParaRPr lang="it-IT"/>
          </a:p>
        </p:txBody>
      </p:sp>
    </p:spTree>
    <p:extLst>
      <p:ext uri="{BB962C8B-B14F-4D97-AF65-F5344CB8AC3E}">
        <p14:creationId xmlns:p14="http://schemas.microsoft.com/office/powerpoint/2010/main" xmlns="" val="877873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18977" y="1722474"/>
            <a:ext cx="8708065" cy="4837814"/>
          </a:xfrm>
        </p:spPr>
        <p:txBody>
          <a:bodyPr/>
          <a:lstStyle/>
          <a:p>
            <a:pPr marL="0" lvl="0" indent="0" algn="just">
              <a:buNone/>
              <a:defRPr/>
            </a:pP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Il Documento di Valutazione del Rischio</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 (DVR) è la valutazione del rischio trasferita in forma di relazione. </a:t>
            </a:r>
          </a:p>
          <a:p>
            <a:pPr marL="0" lvl="0" indent="0" algn="just">
              <a:buNone/>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deve comprendere:  </a:t>
            </a:r>
          </a:p>
          <a:p>
            <a:pPr marL="0" lvl="0" indent="0" algn="just">
              <a:buNone/>
              <a:defRPr/>
            </a:pP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lgn="just">
              <a:buNone/>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a) una relazione sulla valutazione dei rischi effettuata nei vari ambienti o     </a:t>
            </a:r>
          </a:p>
          <a:p>
            <a:pPr marL="0" lvl="0" indent="0" algn="just">
              <a:buNone/>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   posti di lavoro, comprendente i criteri adottati per la sua definizione;  </a:t>
            </a:r>
          </a:p>
          <a:p>
            <a:pPr marL="0" lvl="0" indent="0" algn="just">
              <a:buNone/>
              <a:defRPr/>
            </a:pP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lgn="just">
              <a:buNone/>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b) la descrizione delle misure di Prevenzione e di Protezione attuate, </a:t>
            </a:r>
          </a:p>
          <a:p>
            <a:pPr marL="0" lvl="0" indent="0" algn="just">
              <a:buNone/>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    coerentemente con i risultati della Valutazione del rischio; </a:t>
            </a:r>
          </a:p>
          <a:p>
            <a:pPr marL="0" lvl="0" indent="0" algn="just">
              <a:buNone/>
              <a:defRPr/>
            </a:pP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lgn="just">
              <a:buNone/>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c) il programma di interventi integrati di prevenzione e protezione (tecnica,   </a:t>
            </a:r>
          </a:p>
          <a:p>
            <a:pPr marL="0" lvl="0" indent="0" algn="just">
              <a:buNone/>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    organizzativa, sanitaria) che si intendono eventualmente attuare al fine    </a:t>
            </a:r>
          </a:p>
          <a:p>
            <a:pPr marL="0" lvl="0" indent="0" algn="just">
              <a:buNone/>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    di completare e/o ottimizzare la tutela della sicurezza e della salute</a:t>
            </a:r>
          </a:p>
          <a:p>
            <a:pPr marL="0" lvl="0" indent="0">
              <a:buNone/>
              <a:defRPr/>
            </a:pP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defRPr/>
            </a:pP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it-IT" dirty="0"/>
          </a:p>
        </p:txBody>
      </p:sp>
      <p:sp>
        <p:nvSpPr>
          <p:cNvPr id="4" name="Rettangolo 3"/>
          <p:cNvSpPr/>
          <p:nvPr/>
        </p:nvSpPr>
        <p:spPr>
          <a:xfrm>
            <a:off x="212650" y="905875"/>
            <a:ext cx="8133908" cy="534762"/>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Il </a:t>
            </a:r>
            <a:r>
              <a:rPr lang="it-IT" sz="2500" dirty="0">
                <a:latin typeface="Tahoma" panose="020B0604030504040204" pitchFamily="34" charset="0"/>
                <a:ea typeface="Tahoma" panose="020B0604030504040204" pitchFamily="34" charset="0"/>
                <a:cs typeface="Tahoma" panose="020B0604030504040204" pitchFamily="34" charset="0"/>
              </a:rPr>
              <a:t>documento di valutazione dei rischi: rischi tradizionali</a:t>
            </a:r>
          </a:p>
        </p:txBody>
      </p:sp>
      <p:sp>
        <p:nvSpPr>
          <p:cNvPr id="3" name="Segnaposto piè di pagina 2"/>
          <p:cNvSpPr>
            <a:spLocks noGrp="1"/>
          </p:cNvSpPr>
          <p:nvPr>
            <p:ph type="ftr" sz="quarter" idx="11"/>
          </p:nvPr>
        </p:nvSpPr>
        <p:spPr/>
        <p:txBody>
          <a:bodyPr/>
          <a:lstStyle/>
          <a:p>
            <a:pPr>
              <a:defRPr/>
            </a:pPr>
            <a:r>
              <a:rPr lang="it-IT" smtClean="0"/>
              <a:t>Giuseppe Renato Croce</a:t>
            </a:r>
            <a:endParaRPr lang="it-IT"/>
          </a:p>
        </p:txBody>
      </p:sp>
      <p:sp>
        <p:nvSpPr>
          <p:cNvPr id="5" name="Segnaposto numero diapositiva 4"/>
          <p:cNvSpPr>
            <a:spLocks noGrp="1"/>
          </p:cNvSpPr>
          <p:nvPr>
            <p:ph type="sldNum" sz="quarter" idx="12"/>
          </p:nvPr>
        </p:nvSpPr>
        <p:spPr/>
        <p:txBody>
          <a:bodyPr/>
          <a:lstStyle/>
          <a:p>
            <a:pPr>
              <a:defRPr/>
            </a:pPr>
            <a:fld id="{7E41F698-E733-432A-904B-FD905F326C73}" type="slidenum">
              <a:rPr lang="it-IT" smtClean="0"/>
              <a:pPr>
                <a:defRPr/>
              </a:pPr>
              <a:t>36</a:t>
            </a:fld>
            <a:endParaRPr lang="it-IT"/>
          </a:p>
        </p:txBody>
      </p:sp>
    </p:spTree>
    <p:extLst>
      <p:ext uri="{BB962C8B-B14F-4D97-AF65-F5344CB8AC3E}">
        <p14:creationId xmlns:p14="http://schemas.microsoft.com/office/powerpoint/2010/main" xmlns="" val="1079304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18977" y="1903228"/>
            <a:ext cx="8325293" cy="4486939"/>
          </a:xfrm>
        </p:spPr>
        <p:txBody>
          <a:bodyPr/>
          <a:lstStyle/>
          <a:p>
            <a:pPr marL="0" lvl="0" indent="0">
              <a:buNone/>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In precedenza abbiamo potuto constatare che rischi lavorativi presenti negli ambienti di lavoro possono essere  così identificati: </a:t>
            </a: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defRPr/>
            </a:pP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A -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RISCHI PER LA SICUREZZA </a:t>
            </a:r>
          </a:p>
          <a:p>
            <a:pPr marL="0" lvl="0" indent="0">
              <a:buNone/>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rischi di natura infortunistica); </a:t>
            </a: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defRPr/>
            </a:pP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B -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RISCHI PER LA SALUTE </a:t>
            </a:r>
          </a:p>
          <a:p>
            <a:pPr marL="0" lvl="0" indent="0">
              <a:buNone/>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       (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rischi di natura igienico ambientale); </a:t>
            </a: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defRPr/>
            </a:pP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C -  RISCHI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PER LA SICUREZZA E LA SALUTE </a:t>
            </a:r>
          </a:p>
          <a:p>
            <a:pPr marL="0" lvl="0" indent="0">
              <a:buNone/>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       (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rischi cosiddetti trasversali). </a:t>
            </a:r>
          </a:p>
          <a:p>
            <a:pPr marL="0" lvl="0" indent="0">
              <a:buNone/>
              <a:defRPr/>
            </a:pP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defRPr/>
            </a:pP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it-IT" dirty="0"/>
          </a:p>
        </p:txBody>
      </p:sp>
      <p:sp>
        <p:nvSpPr>
          <p:cNvPr id="4" name="Rettangolo 3"/>
          <p:cNvSpPr/>
          <p:nvPr/>
        </p:nvSpPr>
        <p:spPr>
          <a:xfrm>
            <a:off x="212650" y="905875"/>
            <a:ext cx="8133908" cy="534762"/>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Il </a:t>
            </a:r>
            <a:r>
              <a:rPr lang="it-IT" sz="2500" dirty="0">
                <a:latin typeface="Tahoma" panose="020B0604030504040204" pitchFamily="34" charset="0"/>
                <a:ea typeface="Tahoma" panose="020B0604030504040204" pitchFamily="34" charset="0"/>
                <a:cs typeface="Tahoma" panose="020B0604030504040204" pitchFamily="34" charset="0"/>
              </a:rPr>
              <a:t>documento di valutazione dei rischi: rischi tradizionali</a:t>
            </a:r>
          </a:p>
        </p:txBody>
      </p:sp>
      <p:sp>
        <p:nvSpPr>
          <p:cNvPr id="3" name="Segnaposto piè di pagina 2"/>
          <p:cNvSpPr>
            <a:spLocks noGrp="1"/>
          </p:cNvSpPr>
          <p:nvPr>
            <p:ph type="ftr" sz="quarter" idx="11"/>
          </p:nvPr>
        </p:nvSpPr>
        <p:spPr/>
        <p:txBody>
          <a:bodyPr/>
          <a:lstStyle/>
          <a:p>
            <a:pPr>
              <a:defRPr/>
            </a:pPr>
            <a:r>
              <a:rPr lang="it-IT" smtClean="0"/>
              <a:t>Giuseppe Renato Croce</a:t>
            </a:r>
            <a:endParaRPr lang="it-IT"/>
          </a:p>
        </p:txBody>
      </p:sp>
      <p:sp>
        <p:nvSpPr>
          <p:cNvPr id="5" name="Segnaposto numero diapositiva 4"/>
          <p:cNvSpPr>
            <a:spLocks noGrp="1"/>
          </p:cNvSpPr>
          <p:nvPr>
            <p:ph type="sldNum" sz="quarter" idx="12"/>
          </p:nvPr>
        </p:nvSpPr>
        <p:spPr/>
        <p:txBody>
          <a:bodyPr/>
          <a:lstStyle/>
          <a:p>
            <a:pPr>
              <a:defRPr/>
            </a:pPr>
            <a:fld id="{7E41F698-E733-432A-904B-FD905F326C73}" type="slidenum">
              <a:rPr lang="it-IT" smtClean="0"/>
              <a:pPr>
                <a:defRPr/>
              </a:pPr>
              <a:t>37</a:t>
            </a:fld>
            <a:endParaRPr lang="it-IT"/>
          </a:p>
        </p:txBody>
      </p:sp>
    </p:spTree>
    <p:extLst>
      <p:ext uri="{BB962C8B-B14F-4D97-AF65-F5344CB8AC3E}">
        <p14:creationId xmlns:p14="http://schemas.microsoft.com/office/powerpoint/2010/main" xmlns="" val="2156750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a:spLocks noGrp="1"/>
          </p:cNvSpPr>
          <p:nvPr>
            <p:ph idx="1"/>
          </p:nvPr>
        </p:nvSpPr>
        <p:spPr>
          <a:xfrm>
            <a:off x="212650" y="2232836"/>
            <a:ext cx="8550351" cy="4353701"/>
          </a:xfrm>
        </p:spPr>
        <p:txBody>
          <a:bodyPr/>
          <a:lstStyle/>
          <a:p>
            <a:pPr marL="0" lvl="0" indent="0" algn="just">
              <a:lnSpc>
                <a:spcPct val="150000"/>
              </a:lnSpc>
              <a:spcAft>
                <a:spcPts val="0"/>
              </a:spcAft>
              <a:buNone/>
            </a:pPr>
            <a:r>
              <a:rPr lang="it-IT" sz="2000" dirty="0">
                <a:latin typeface="Tahoma" panose="020B0604030504040204" pitchFamily="34" charset="0"/>
                <a:ea typeface="Tahoma" panose="020B0604030504040204" pitchFamily="34" charset="0"/>
                <a:cs typeface="Tahoma" panose="020B0604030504040204" pitchFamily="34" charset="0"/>
              </a:rPr>
              <a:t>L'articolo 28 del </a:t>
            </a:r>
            <a:r>
              <a:rPr lang="it-IT" sz="2000" dirty="0" err="1">
                <a:latin typeface="Tahoma" panose="020B0604030504040204" pitchFamily="34" charset="0"/>
                <a:ea typeface="Tahoma" panose="020B0604030504040204" pitchFamily="34" charset="0"/>
                <a:cs typeface="Tahoma" panose="020B0604030504040204" pitchFamily="34" charset="0"/>
              </a:rPr>
              <a:t>D.lvo</a:t>
            </a:r>
            <a:r>
              <a:rPr lang="it-IT" sz="2000" dirty="0">
                <a:latin typeface="Tahoma" panose="020B0604030504040204" pitchFamily="34" charset="0"/>
                <a:ea typeface="Tahoma" panose="020B0604030504040204" pitchFamily="34" charset="0"/>
                <a:cs typeface="Tahoma" panose="020B0604030504040204" pitchFamily="34" charset="0"/>
              </a:rPr>
              <a:t> 81/2008 </a:t>
            </a:r>
            <a:r>
              <a:rPr lang="it-IT" sz="2000" dirty="0" err="1">
                <a:latin typeface="Tahoma" panose="020B0604030504040204" pitchFamily="34" charset="0"/>
                <a:ea typeface="Tahoma" panose="020B0604030504040204" pitchFamily="34" charset="0"/>
                <a:cs typeface="Tahoma" panose="020B0604030504040204" pitchFamily="34" charset="0"/>
              </a:rPr>
              <a:t>s.m.i.</a:t>
            </a:r>
            <a:r>
              <a:rPr lang="it-IT" sz="2000" dirty="0">
                <a:latin typeface="Tahoma" panose="020B0604030504040204" pitchFamily="34" charset="0"/>
                <a:ea typeface="Tahoma" panose="020B0604030504040204" pitchFamily="34" charset="0"/>
                <a:cs typeface="Tahoma" panose="020B0604030504040204" pitchFamily="34" charset="0"/>
              </a:rPr>
              <a:t>  prevede che il Documento di Valutazione dei rischi abbia i seguenti contenuti</a:t>
            </a:r>
            <a:r>
              <a:rPr lang="it-IT" sz="2000" dirty="0" smtClean="0">
                <a:latin typeface="Tahoma" panose="020B0604030504040204" pitchFamily="34" charset="0"/>
                <a:ea typeface="Tahoma" panose="020B0604030504040204" pitchFamily="34" charset="0"/>
                <a:cs typeface="Tahoma" panose="020B0604030504040204" pitchFamily="34" charset="0"/>
              </a:rPr>
              <a:t>:</a:t>
            </a:r>
          </a:p>
          <a:p>
            <a:pPr marL="0" lvl="0" indent="0" algn="just">
              <a:lnSpc>
                <a:spcPct val="150000"/>
              </a:lnSpc>
              <a:spcAft>
                <a:spcPts val="0"/>
              </a:spcAft>
              <a:buNone/>
            </a:pPr>
            <a:endParaRPr lang="it-IT" sz="20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defRPr/>
            </a:pPr>
            <a:r>
              <a:rPr lang="it-IT" sz="2000" dirty="0">
                <a:latin typeface="Tahoma" panose="020B0604030504040204" pitchFamily="34" charset="0"/>
                <a:ea typeface="Tahoma" panose="020B0604030504040204" pitchFamily="34" charset="0"/>
                <a:cs typeface="Tahoma" panose="020B0604030504040204" pitchFamily="34" charset="0"/>
              </a:rPr>
              <a:t>Relazione sulla valutazione dei rischi</a:t>
            </a:r>
          </a:p>
          <a:p>
            <a:pPr algn="just">
              <a:lnSpc>
                <a:spcPct val="150000"/>
              </a:lnSpc>
              <a:spcAft>
                <a:spcPts val="0"/>
              </a:spcAft>
              <a:defRPr/>
            </a:pPr>
            <a:r>
              <a:rPr lang="it-IT" sz="2000" dirty="0">
                <a:latin typeface="Tahoma" panose="020B0604030504040204" pitchFamily="34" charset="0"/>
                <a:ea typeface="Tahoma" panose="020B0604030504040204" pitchFamily="34" charset="0"/>
                <a:cs typeface="Tahoma" panose="020B0604030504040204" pitchFamily="34" charset="0"/>
              </a:rPr>
              <a:t>Indicazione delle misure di prevenzione e di protezione attuate</a:t>
            </a:r>
          </a:p>
          <a:p>
            <a:pPr algn="just">
              <a:lnSpc>
                <a:spcPct val="150000"/>
              </a:lnSpc>
              <a:spcAft>
                <a:spcPts val="0"/>
              </a:spcAft>
              <a:defRPr/>
            </a:pPr>
            <a:r>
              <a:rPr lang="it-IT" sz="2000" dirty="0">
                <a:latin typeface="Tahoma" panose="020B0604030504040204" pitchFamily="34" charset="0"/>
                <a:ea typeface="Tahoma" panose="020B0604030504040204" pitchFamily="34" charset="0"/>
                <a:cs typeface="Tahoma" panose="020B0604030504040204" pitchFamily="34" charset="0"/>
              </a:rPr>
              <a:t>Elenco dei </a:t>
            </a:r>
            <a:r>
              <a:rPr lang="it-IT" sz="2000" dirty="0">
                <a:latin typeface="Tahoma" panose="020B0604030504040204" pitchFamily="34" charset="0"/>
                <a:ea typeface="Tahoma" panose="020B0604030504040204" pitchFamily="34" charset="0"/>
                <a:cs typeface="Tahoma" panose="020B0604030504040204" pitchFamily="34" charset="0"/>
                <a:hlinkClick r:id="rId3" tooltip="Dispositivi di protezione individuale"/>
              </a:rPr>
              <a:t>dispositivi di protezione individuale</a:t>
            </a:r>
            <a:endParaRPr lang="it-IT" sz="20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defRPr/>
            </a:pPr>
            <a:r>
              <a:rPr lang="it-IT" sz="2000" dirty="0" smtClean="0">
                <a:latin typeface="Tahoma" panose="020B0604030504040204" pitchFamily="34" charset="0"/>
                <a:ea typeface="Tahoma" panose="020B0604030504040204" pitchFamily="34" charset="0"/>
                <a:cs typeface="Tahoma" panose="020B0604030504040204" pitchFamily="34" charset="0"/>
              </a:rPr>
              <a:t>Programma </a:t>
            </a:r>
            <a:r>
              <a:rPr lang="it-IT" sz="2000" dirty="0">
                <a:latin typeface="Tahoma" panose="020B0604030504040204" pitchFamily="34" charset="0"/>
                <a:ea typeface="Tahoma" panose="020B0604030504040204" pitchFamily="34" charset="0"/>
                <a:cs typeface="Tahoma" panose="020B0604030504040204" pitchFamily="34" charset="0"/>
              </a:rPr>
              <a:t>delle misure ritenute opportune per garantire il miglioramento nel tempo dei livelli di sicurezza</a:t>
            </a:r>
          </a:p>
        </p:txBody>
      </p:sp>
      <p:sp>
        <p:nvSpPr>
          <p:cNvPr id="3" name="Rettangolo 2"/>
          <p:cNvSpPr/>
          <p:nvPr/>
        </p:nvSpPr>
        <p:spPr>
          <a:xfrm>
            <a:off x="212650" y="905875"/>
            <a:ext cx="8133908" cy="534762"/>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Il </a:t>
            </a:r>
            <a:r>
              <a:rPr lang="it-IT" sz="2500" dirty="0">
                <a:latin typeface="Tahoma" panose="020B0604030504040204" pitchFamily="34" charset="0"/>
                <a:ea typeface="Tahoma" panose="020B0604030504040204" pitchFamily="34" charset="0"/>
                <a:cs typeface="Tahoma" panose="020B0604030504040204" pitchFamily="34" charset="0"/>
              </a:rPr>
              <a:t>documento di valutazione dei rischi: rischi tradizionali</a:t>
            </a:r>
          </a:p>
        </p:txBody>
      </p:sp>
      <p:sp>
        <p:nvSpPr>
          <p:cNvPr id="5" name="Rettangolo 4"/>
          <p:cNvSpPr/>
          <p:nvPr/>
        </p:nvSpPr>
        <p:spPr>
          <a:xfrm>
            <a:off x="212650" y="1440637"/>
            <a:ext cx="8133908" cy="534762"/>
          </a:xfrm>
          <a:prstGeom prst="rect">
            <a:avLst/>
          </a:prstGeom>
        </p:spPr>
        <p:txBody>
          <a:bodyPr wrap="square">
            <a:spAutoFit/>
          </a:bodyPr>
          <a:lstStyle/>
          <a:p>
            <a:pPr marL="0" indent="0">
              <a:lnSpc>
                <a:spcPct val="115000"/>
              </a:lnSpc>
              <a:spcAft>
                <a:spcPts val="1000"/>
              </a:spcAft>
              <a:buNone/>
            </a:pPr>
            <a:r>
              <a:rPr lang="it-IT" sz="2400" dirty="0">
                <a:latin typeface="Tahoma" panose="020B0604030504040204" pitchFamily="34" charset="0"/>
                <a:ea typeface="Tahoma" panose="020B0604030504040204" pitchFamily="34" charset="0"/>
                <a:cs typeface="Tahoma" panose="020B0604030504040204" pitchFamily="34" charset="0"/>
              </a:rPr>
              <a:t>L'articolo 28 del </a:t>
            </a:r>
            <a:r>
              <a:rPr lang="it-IT" sz="2400" dirty="0" err="1">
                <a:latin typeface="Tahoma" panose="020B0604030504040204" pitchFamily="34" charset="0"/>
                <a:ea typeface="Tahoma" panose="020B0604030504040204" pitchFamily="34" charset="0"/>
                <a:cs typeface="Tahoma" panose="020B0604030504040204" pitchFamily="34" charset="0"/>
              </a:rPr>
              <a:t>D.lvo</a:t>
            </a:r>
            <a:r>
              <a:rPr lang="it-IT" sz="2400" dirty="0">
                <a:latin typeface="Tahoma" panose="020B0604030504040204" pitchFamily="34" charset="0"/>
                <a:ea typeface="Tahoma" panose="020B0604030504040204" pitchFamily="34" charset="0"/>
                <a:cs typeface="Tahoma" panose="020B0604030504040204" pitchFamily="34" charset="0"/>
              </a:rPr>
              <a:t> 81/2008 </a:t>
            </a:r>
            <a:r>
              <a:rPr lang="it-IT" sz="2400" dirty="0" err="1">
                <a:latin typeface="Tahoma" panose="020B0604030504040204" pitchFamily="34" charset="0"/>
                <a:ea typeface="Tahoma" panose="020B0604030504040204" pitchFamily="34" charset="0"/>
                <a:cs typeface="Tahoma" panose="020B0604030504040204" pitchFamily="34" charset="0"/>
              </a:rPr>
              <a:t>s.m.i.</a:t>
            </a:r>
            <a:r>
              <a:rPr lang="it-IT" sz="2500" dirty="0">
                <a:latin typeface="Tahoma" panose="020B0604030504040204" pitchFamily="34" charset="0"/>
                <a:ea typeface="Tahoma" panose="020B0604030504040204" pitchFamily="34" charset="0"/>
                <a:cs typeface="Tahoma" panose="020B0604030504040204" pitchFamily="34" charset="0"/>
              </a:rPr>
              <a:t> </a:t>
            </a: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38</a:t>
            </a:fld>
            <a:endParaRPr lang="it-IT"/>
          </a:p>
        </p:txBody>
      </p:sp>
    </p:spTree>
    <p:extLst>
      <p:ext uri="{BB962C8B-B14F-4D97-AF65-F5344CB8AC3E}">
        <p14:creationId xmlns:p14="http://schemas.microsoft.com/office/powerpoint/2010/main" xmlns="" val="3167745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a:spLocks noGrp="1"/>
          </p:cNvSpPr>
          <p:nvPr>
            <p:ph idx="1"/>
          </p:nvPr>
        </p:nvSpPr>
        <p:spPr>
          <a:xfrm>
            <a:off x="212650" y="2658140"/>
            <a:ext cx="8550351" cy="3928397"/>
          </a:xfrm>
        </p:spPr>
        <p:txBody>
          <a:bodyPr/>
          <a:lstStyle/>
          <a:p>
            <a:pPr marL="0" lvl="0" indent="0" algn="ctr">
              <a:spcAft>
                <a:spcPts val="0"/>
              </a:spcAft>
              <a:buNone/>
            </a:pPr>
            <a:r>
              <a:rPr lang="it-IT" sz="2000" dirty="0">
                <a:latin typeface="Tahoma" panose="020B0604030504040204" pitchFamily="34" charset="0"/>
                <a:ea typeface="Tahoma" panose="020B0604030504040204" pitchFamily="34" charset="0"/>
                <a:cs typeface="Tahoma" panose="020B0604030504040204" pitchFamily="34" charset="0"/>
              </a:rPr>
              <a:t>È </a:t>
            </a:r>
            <a:r>
              <a:rPr lang="it-IT" sz="2000" dirty="0" smtClean="0">
                <a:latin typeface="Tahoma" panose="020B0604030504040204" pitchFamily="34" charset="0"/>
                <a:ea typeface="Tahoma" panose="020B0604030504040204" pitchFamily="34" charset="0"/>
                <a:cs typeface="Tahoma" panose="020B0604030504040204" pitchFamily="34" charset="0"/>
              </a:rPr>
              <a:t>utile </a:t>
            </a:r>
            <a:r>
              <a:rPr lang="it-IT" sz="2000" dirty="0">
                <a:latin typeface="Tahoma" panose="020B0604030504040204" pitchFamily="34" charset="0"/>
                <a:ea typeface="Tahoma" panose="020B0604030504040204" pitchFamily="34" charset="0"/>
                <a:cs typeface="Tahoma" panose="020B0604030504040204" pitchFamily="34" charset="0"/>
              </a:rPr>
              <a:t>integrare il </a:t>
            </a:r>
            <a:r>
              <a:rPr lang="it-IT" sz="2000" dirty="0" smtClean="0">
                <a:latin typeface="Tahoma" panose="020B0604030504040204" pitchFamily="34" charset="0"/>
                <a:ea typeface="Tahoma" panose="020B0604030504040204" pitchFamily="34" charset="0"/>
                <a:cs typeface="Tahoma" panose="020B0604030504040204" pitchFamily="34" charset="0"/>
              </a:rPr>
              <a:t>DVR </a:t>
            </a:r>
            <a:r>
              <a:rPr lang="it-IT" sz="2000" dirty="0">
                <a:latin typeface="Tahoma" panose="020B0604030504040204" pitchFamily="34" charset="0"/>
                <a:ea typeface="Tahoma" panose="020B0604030504040204" pitchFamily="34" charset="0"/>
                <a:cs typeface="Tahoma" panose="020B0604030504040204" pitchFamily="34" charset="0"/>
              </a:rPr>
              <a:t>con le seguenti informazioni</a:t>
            </a:r>
            <a:r>
              <a:rPr lang="it-IT" sz="2000" dirty="0" smtClean="0">
                <a:latin typeface="Tahoma" panose="020B0604030504040204" pitchFamily="34" charset="0"/>
                <a:ea typeface="Tahoma" panose="020B0604030504040204" pitchFamily="34" charset="0"/>
                <a:cs typeface="Tahoma" panose="020B0604030504040204" pitchFamily="34" charset="0"/>
              </a:rPr>
              <a:t>:</a:t>
            </a:r>
          </a:p>
        </p:txBody>
      </p:sp>
      <p:sp>
        <p:nvSpPr>
          <p:cNvPr id="3" name="Rettangolo 2"/>
          <p:cNvSpPr/>
          <p:nvPr/>
        </p:nvSpPr>
        <p:spPr>
          <a:xfrm>
            <a:off x="212650" y="905875"/>
            <a:ext cx="8133908" cy="534762"/>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Il </a:t>
            </a:r>
            <a:r>
              <a:rPr lang="it-IT" sz="2500" dirty="0">
                <a:latin typeface="Tahoma" panose="020B0604030504040204" pitchFamily="34" charset="0"/>
                <a:ea typeface="Tahoma" panose="020B0604030504040204" pitchFamily="34" charset="0"/>
                <a:cs typeface="Tahoma" panose="020B0604030504040204" pitchFamily="34" charset="0"/>
              </a:rPr>
              <a:t>documento di valutazione dei rischi: rischi tradizionali</a:t>
            </a:r>
          </a:p>
        </p:txBody>
      </p:sp>
      <p:sp>
        <p:nvSpPr>
          <p:cNvPr id="5" name="Rettangolo 4"/>
          <p:cNvSpPr/>
          <p:nvPr/>
        </p:nvSpPr>
        <p:spPr>
          <a:xfrm>
            <a:off x="212650" y="1440637"/>
            <a:ext cx="8133908" cy="490006"/>
          </a:xfrm>
          <a:prstGeom prst="rect">
            <a:avLst/>
          </a:prstGeom>
        </p:spPr>
        <p:txBody>
          <a:bodyPr wrap="square">
            <a:spAutoFit/>
          </a:bodyPr>
          <a:lstStyle/>
          <a:p>
            <a:pPr marL="0" indent="0">
              <a:lnSpc>
                <a:spcPct val="115000"/>
              </a:lnSpc>
              <a:spcAft>
                <a:spcPts val="1000"/>
              </a:spcAft>
              <a:buNone/>
            </a:pPr>
            <a:r>
              <a:rPr lang="it-IT" sz="2500" dirty="0">
                <a:latin typeface="Tahoma" panose="020B0604030504040204" pitchFamily="34" charset="0"/>
                <a:ea typeface="Tahoma" panose="020B0604030504040204" pitchFamily="34" charset="0"/>
                <a:cs typeface="Tahoma" panose="020B0604030504040204" pitchFamily="34" charset="0"/>
              </a:rPr>
              <a:t>L'articolo 28 del </a:t>
            </a:r>
            <a:r>
              <a:rPr lang="it-IT" sz="2500" dirty="0" err="1">
                <a:latin typeface="Tahoma" panose="020B0604030504040204" pitchFamily="34" charset="0"/>
                <a:ea typeface="Tahoma" panose="020B0604030504040204" pitchFamily="34" charset="0"/>
                <a:cs typeface="Tahoma" panose="020B0604030504040204" pitchFamily="34" charset="0"/>
              </a:rPr>
              <a:t>D.lvo</a:t>
            </a:r>
            <a:r>
              <a:rPr lang="it-IT" sz="2500" dirty="0">
                <a:latin typeface="Tahoma" panose="020B0604030504040204" pitchFamily="34" charset="0"/>
                <a:ea typeface="Tahoma" panose="020B0604030504040204" pitchFamily="34" charset="0"/>
                <a:cs typeface="Tahoma" panose="020B0604030504040204" pitchFamily="34" charset="0"/>
              </a:rPr>
              <a:t> 81/2008 </a:t>
            </a:r>
            <a:r>
              <a:rPr lang="it-IT" sz="2500" dirty="0" err="1">
                <a:latin typeface="Tahoma" panose="020B0604030504040204" pitchFamily="34" charset="0"/>
                <a:ea typeface="Tahoma" panose="020B0604030504040204" pitchFamily="34" charset="0"/>
                <a:cs typeface="Tahoma" panose="020B0604030504040204" pitchFamily="34" charset="0"/>
              </a:rPr>
              <a:t>s.m.i.</a:t>
            </a:r>
            <a:r>
              <a:rPr lang="it-IT" sz="2500" dirty="0">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6" name="Diagramma 5"/>
          <p:cNvGraphicFramePr/>
          <p:nvPr>
            <p:extLst>
              <p:ext uri="{D42A27DB-BD31-4B8C-83A1-F6EECF244321}">
                <p14:modId xmlns:p14="http://schemas.microsoft.com/office/powerpoint/2010/main" xmlns="" val="2785877058"/>
              </p:ext>
            </p:extLst>
          </p:nvPr>
        </p:nvGraphicFramePr>
        <p:xfrm>
          <a:off x="754913" y="3200400"/>
          <a:ext cx="7591646" cy="226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7" name="Segnaposto numero diapositiva 6"/>
          <p:cNvSpPr>
            <a:spLocks noGrp="1"/>
          </p:cNvSpPr>
          <p:nvPr>
            <p:ph type="sldNum" sz="quarter" idx="12"/>
          </p:nvPr>
        </p:nvSpPr>
        <p:spPr/>
        <p:txBody>
          <a:bodyPr/>
          <a:lstStyle/>
          <a:p>
            <a:pPr>
              <a:defRPr/>
            </a:pPr>
            <a:fld id="{7E41F698-E733-432A-904B-FD905F326C73}" type="slidenum">
              <a:rPr lang="it-IT" smtClean="0"/>
              <a:pPr>
                <a:defRPr/>
              </a:pPr>
              <a:t>39</a:t>
            </a:fld>
            <a:endParaRPr lang="it-IT"/>
          </a:p>
        </p:txBody>
      </p:sp>
    </p:spTree>
    <p:extLst>
      <p:ext uri="{BB962C8B-B14F-4D97-AF65-F5344CB8AC3E}">
        <p14:creationId xmlns:p14="http://schemas.microsoft.com/office/powerpoint/2010/main" xmlns="" val="1517362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0754" y="1828800"/>
            <a:ext cx="8745532" cy="4757056"/>
          </a:xfrm>
        </p:spPr>
        <p:txBody>
          <a:bodyPr/>
          <a:lstStyle/>
          <a:p>
            <a:pPr marL="0" indent="0" algn="ctr">
              <a:lnSpc>
                <a:spcPct val="150000"/>
              </a:lnSpc>
              <a:buNone/>
            </a:pPr>
            <a:r>
              <a:rPr lang="it-IT" sz="2000" dirty="0" smtClean="0">
                <a:latin typeface="Tahoma" panose="020B0604030504040204" pitchFamily="34" charset="0"/>
                <a:ea typeface="Tahoma" panose="020B0604030504040204" pitchFamily="34" charset="0"/>
                <a:cs typeface="Tahoma" panose="020B0604030504040204" pitchFamily="34" charset="0"/>
              </a:rPr>
              <a:t>Il </a:t>
            </a:r>
            <a:r>
              <a:rPr lang="it-IT" sz="2000" dirty="0">
                <a:latin typeface="Tahoma" panose="020B0604030504040204" pitchFamily="34" charset="0"/>
                <a:ea typeface="Tahoma" panose="020B0604030504040204" pitchFamily="34" charset="0"/>
                <a:cs typeface="Tahoma" panose="020B0604030504040204" pitchFamily="34" charset="0"/>
              </a:rPr>
              <a:t>Decreto Legislativo n. 81 /2008 definisce la  valutazione dei rischi come</a:t>
            </a:r>
            <a:r>
              <a:rPr lang="it-IT" sz="2000" dirty="0" smtClean="0">
                <a:latin typeface="Tahoma" panose="020B0604030504040204" pitchFamily="34" charset="0"/>
                <a:ea typeface="Tahoma" panose="020B0604030504040204" pitchFamily="34" charset="0"/>
                <a:cs typeface="Tahoma" panose="020B0604030504040204" pitchFamily="34" charset="0"/>
              </a:rPr>
              <a:t>:</a:t>
            </a:r>
          </a:p>
          <a:p>
            <a:pPr marL="0" indent="0" algn="ctr">
              <a:lnSpc>
                <a:spcPct val="150000"/>
              </a:lnSpc>
              <a:buNone/>
            </a:pPr>
            <a:endParaRPr lang="it-IT" sz="2000"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r>
              <a:rPr lang="it-IT" sz="2000" dirty="0" smtClean="0">
                <a:latin typeface="Tahoma" panose="020B0604030504040204" pitchFamily="34" charset="0"/>
                <a:ea typeface="Tahoma" panose="020B0604030504040204" pitchFamily="34" charset="0"/>
                <a:cs typeface="Tahoma" panose="020B0604030504040204" pitchFamily="34" charset="0"/>
              </a:rPr>
              <a:t>« la </a:t>
            </a:r>
            <a:r>
              <a:rPr lang="it-IT" sz="2000" dirty="0">
                <a:latin typeface="Tahoma" panose="020B0604030504040204" pitchFamily="34" charset="0"/>
                <a:ea typeface="Tahoma" panose="020B0604030504040204" pitchFamily="34" charset="0"/>
                <a:cs typeface="Tahoma" panose="020B0604030504040204" pitchFamily="34" charset="0"/>
              </a:rPr>
              <a:t>valutazione globale e documentata di tutti i rischi per la salute e sicurezza dei lavoratori presenti nell'ambito dell'organizzazione in cui essi prestano la propria attività, finalizzata ad individuare le adeguate misure di prevenzione e di protezione e ad elaborare il programma delle misure atte a garantire il miglioramento nel tempo dei livelli di salute e </a:t>
            </a:r>
            <a:r>
              <a:rPr lang="it-IT" sz="2000" dirty="0" smtClean="0">
                <a:latin typeface="Tahoma" panose="020B0604030504040204" pitchFamily="34" charset="0"/>
                <a:ea typeface="Tahoma" panose="020B0604030504040204" pitchFamily="34" charset="0"/>
                <a:cs typeface="Tahoma" panose="020B0604030504040204" pitchFamily="34" charset="0"/>
              </a:rPr>
              <a:t>sicurezza »</a:t>
            </a:r>
          </a:p>
        </p:txBody>
      </p:sp>
      <p:sp>
        <p:nvSpPr>
          <p:cNvPr id="4" name="Rettangolo 3"/>
          <p:cNvSpPr/>
          <p:nvPr/>
        </p:nvSpPr>
        <p:spPr>
          <a:xfrm>
            <a:off x="180753" y="940153"/>
            <a:ext cx="5326912" cy="461665"/>
          </a:xfrm>
          <a:prstGeom prst="rect">
            <a:avLst/>
          </a:prstGeom>
        </p:spPr>
        <p:txBody>
          <a:bodyPr wrap="square">
            <a:spAutoFit/>
          </a:bodyPr>
          <a:lstStyle/>
          <a:p>
            <a:pPr lvl="0" eaLnBrk="0" hangingPunct="0">
              <a:spcBef>
                <a:spcPct val="20000"/>
              </a:spcBef>
            </a:pP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5" name="Segnaposto numero diapositiva 4"/>
          <p:cNvSpPr>
            <a:spLocks noGrp="1"/>
          </p:cNvSpPr>
          <p:nvPr>
            <p:ph type="sldNum" sz="quarter" idx="12"/>
          </p:nvPr>
        </p:nvSpPr>
        <p:spPr/>
        <p:txBody>
          <a:bodyPr/>
          <a:lstStyle/>
          <a:p>
            <a:pPr>
              <a:defRPr/>
            </a:pPr>
            <a:fld id="{7E41F698-E733-432A-904B-FD905F326C73}" type="slidenum">
              <a:rPr lang="it-IT" smtClean="0"/>
              <a:pPr>
                <a:defRPr/>
              </a:pPr>
              <a:t>4</a:t>
            </a:fld>
            <a:endParaRPr lang="it-IT"/>
          </a:p>
        </p:txBody>
      </p:sp>
    </p:spTree>
    <p:extLst>
      <p:ext uri="{BB962C8B-B14F-4D97-AF65-F5344CB8AC3E}">
        <p14:creationId xmlns:p14="http://schemas.microsoft.com/office/powerpoint/2010/main" xmlns="" val="9218333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a:spLocks noGrp="1"/>
          </p:cNvSpPr>
          <p:nvPr>
            <p:ph idx="1"/>
          </p:nvPr>
        </p:nvSpPr>
        <p:spPr>
          <a:xfrm>
            <a:off x="212650" y="2062716"/>
            <a:ext cx="8550351" cy="4523822"/>
          </a:xfrm>
        </p:spPr>
        <p:txBody>
          <a:bodyPr/>
          <a:lstStyle/>
          <a:p>
            <a:pPr marL="0" lvl="0" indent="0" algn="ctr">
              <a:lnSpc>
                <a:spcPct val="150000"/>
              </a:lnSpc>
              <a:buNone/>
              <a:defRPr/>
            </a:pP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lgn="ctr">
              <a:lnSpc>
                <a:spcPct val="150000"/>
              </a:lnSpc>
              <a:buNone/>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Le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metodologie di valutazione dei rischi sono basate sui metodi ingegneristici di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tooltip="Scienza della sicurezza"/>
              </a:rPr>
              <a:t>scienza della sicurezza</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tooltip="Scienza delle costruzioni"/>
              </a:rPr>
              <a:t>scienza delle costruzioni</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hlinkClick r:id="rId5" tooltip="Sicurezza elettrica"/>
              </a:rPr>
              <a:t>sicurezza elettrica</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e sulla conoscenza approfondita dei principali dispositivi di sicurezza presenti all'interno dell'edificio aziendale, rivolti alla prevenzione incendi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alla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sicurezza elettrica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e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agli altri aspetti di sicurezza dei macchinari per la produzione e dei mezzi di trasporto.</a:t>
            </a:r>
          </a:p>
          <a:p>
            <a:pPr marL="0" lvl="0" indent="0" algn="just">
              <a:spcAft>
                <a:spcPts val="0"/>
              </a:spcAft>
              <a:buNone/>
            </a:pPr>
            <a:endParaRPr lang="it-IT" sz="2000" dirty="0">
              <a:latin typeface="Tahoma" panose="020B0604030504040204" pitchFamily="34" charset="0"/>
              <a:ea typeface="Tahoma" panose="020B0604030504040204" pitchFamily="34" charset="0"/>
              <a:cs typeface="Tahoma" panose="020B0604030504040204" pitchFamily="34" charset="0"/>
            </a:endParaRPr>
          </a:p>
        </p:txBody>
      </p:sp>
      <p:sp>
        <p:nvSpPr>
          <p:cNvPr id="3" name="Rettangolo 2"/>
          <p:cNvSpPr/>
          <p:nvPr/>
        </p:nvSpPr>
        <p:spPr>
          <a:xfrm>
            <a:off x="212650" y="905875"/>
            <a:ext cx="8133908" cy="534762"/>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Il </a:t>
            </a:r>
            <a:r>
              <a:rPr lang="it-IT" sz="2500" dirty="0">
                <a:latin typeface="Tahoma" panose="020B0604030504040204" pitchFamily="34" charset="0"/>
                <a:ea typeface="Tahoma" panose="020B0604030504040204" pitchFamily="34" charset="0"/>
                <a:cs typeface="Tahoma" panose="020B0604030504040204" pitchFamily="34" charset="0"/>
              </a:rPr>
              <a:t>documento di valutazione dei rischi: rischi tradizionali</a:t>
            </a:r>
          </a:p>
        </p:txBody>
      </p:sp>
      <p:sp>
        <p:nvSpPr>
          <p:cNvPr id="5" name="Rettangolo 4"/>
          <p:cNvSpPr/>
          <p:nvPr/>
        </p:nvSpPr>
        <p:spPr>
          <a:xfrm>
            <a:off x="212650" y="1440637"/>
            <a:ext cx="8133908" cy="490006"/>
          </a:xfrm>
          <a:prstGeom prst="rect">
            <a:avLst/>
          </a:prstGeom>
        </p:spPr>
        <p:txBody>
          <a:bodyPr wrap="square">
            <a:spAutoFit/>
          </a:bodyPr>
          <a:lstStyle/>
          <a:p>
            <a:pPr marL="0" indent="0">
              <a:lnSpc>
                <a:spcPct val="115000"/>
              </a:lnSpc>
              <a:spcAft>
                <a:spcPts val="1000"/>
              </a:spcAft>
              <a:buNone/>
            </a:pPr>
            <a:r>
              <a:rPr lang="it-IT" sz="2400" dirty="0">
                <a:latin typeface="Tahoma" panose="020B0604030504040204" pitchFamily="34" charset="0"/>
                <a:ea typeface="Tahoma" panose="020B0604030504040204" pitchFamily="34" charset="0"/>
                <a:cs typeface="Tahoma" panose="020B0604030504040204" pitchFamily="34" charset="0"/>
              </a:rPr>
              <a:t>L'articolo 28 del </a:t>
            </a:r>
            <a:r>
              <a:rPr lang="it-IT" sz="2400" dirty="0" err="1">
                <a:latin typeface="Tahoma" panose="020B0604030504040204" pitchFamily="34" charset="0"/>
                <a:ea typeface="Tahoma" panose="020B0604030504040204" pitchFamily="34" charset="0"/>
                <a:cs typeface="Tahoma" panose="020B0604030504040204" pitchFamily="34" charset="0"/>
              </a:rPr>
              <a:t>D.lvo</a:t>
            </a:r>
            <a:r>
              <a:rPr lang="it-IT" sz="2400" dirty="0">
                <a:latin typeface="Tahoma" panose="020B0604030504040204" pitchFamily="34" charset="0"/>
                <a:ea typeface="Tahoma" panose="020B0604030504040204" pitchFamily="34" charset="0"/>
                <a:cs typeface="Tahoma" panose="020B0604030504040204" pitchFamily="34" charset="0"/>
              </a:rPr>
              <a:t> 81/2008 </a:t>
            </a:r>
            <a:r>
              <a:rPr lang="it-IT" sz="2400" dirty="0" err="1">
                <a:latin typeface="Tahoma" panose="020B0604030504040204" pitchFamily="34" charset="0"/>
                <a:ea typeface="Tahoma" panose="020B0604030504040204" pitchFamily="34" charset="0"/>
                <a:cs typeface="Tahoma" panose="020B0604030504040204" pitchFamily="34" charset="0"/>
              </a:rPr>
              <a:t>s.m.i.</a:t>
            </a:r>
            <a:r>
              <a:rPr lang="it-IT" sz="2400" dirty="0">
                <a:latin typeface="Tahoma" panose="020B0604030504040204" pitchFamily="34" charset="0"/>
                <a:ea typeface="Tahoma" panose="020B0604030504040204" pitchFamily="34" charset="0"/>
                <a:cs typeface="Tahoma" panose="020B0604030504040204" pitchFamily="34" charset="0"/>
              </a:rPr>
              <a:t> </a:t>
            </a: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40</a:t>
            </a:fld>
            <a:endParaRPr lang="it-IT"/>
          </a:p>
        </p:txBody>
      </p:sp>
    </p:spTree>
    <p:extLst>
      <p:ext uri="{BB962C8B-B14F-4D97-AF65-F5344CB8AC3E}">
        <p14:creationId xmlns:p14="http://schemas.microsoft.com/office/powerpoint/2010/main" xmlns="" val="2154939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2650" y="2328529"/>
            <a:ext cx="8626550" cy="4212947"/>
          </a:xfrm>
        </p:spPr>
        <p:txBody>
          <a:bodyPr/>
          <a:lstStyle/>
          <a:p>
            <a:pPr marL="0" indent="0" algn="just">
              <a:buNone/>
            </a:pPr>
            <a:r>
              <a:rPr lang="it-IT" sz="2000" dirty="0" smtClean="0">
                <a:solidFill>
                  <a:prstClr val="black"/>
                </a:solidFill>
                <a:latin typeface="Arial" panose="020B0604020202020204" pitchFamily="34" charset="0"/>
                <a:cs typeface="Arial" panose="020B0604020202020204" pitchFamily="34" charset="0"/>
              </a:rPr>
              <a:t>L</a:t>
            </a:r>
            <a:r>
              <a:rPr lang="it-IT" sz="2000" dirty="0">
                <a:solidFill>
                  <a:prstClr val="black"/>
                </a:solidFill>
                <a:latin typeface="Arial" panose="020B0604020202020204" pitchFamily="34" charset="0"/>
                <a:cs typeface="Arial" panose="020B0604020202020204" pitchFamily="34" charset="0"/>
              </a:rPr>
              <a:t>’ art 29 del </a:t>
            </a:r>
            <a:r>
              <a:rPr lang="it-IT" sz="2000" dirty="0" err="1">
                <a:solidFill>
                  <a:prstClr val="black"/>
                </a:solidFill>
                <a:latin typeface="Arial" panose="020B0604020202020204" pitchFamily="34" charset="0"/>
                <a:cs typeface="Arial" panose="020B0604020202020204" pitchFamily="34" charset="0"/>
              </a:rPr>
              <a:t>D.Lvo</a:t>
            </a:r>
            <a:r>
              <a:rPr lang="it-IT" sz="2000" dirty="0">
                <a:solidFill>
                  <a:prstClr val="black"/>
                </a:solidFill>
                <a:latin typeface="Arial" panose="020B0604020202020204" pitchFamily="34" charset="0"/>
                <a:cs typeface="Arial" panose="020B0604020202020204" pitchFamily="34" charset="0"/>
              </a:rPr>
              <a:t> 81/2008 </a:t>
            </a:r>
            <a:r>
              <a:rPr lang="it-IT" sz="2000" dirty="0" err="1">
                <a:solidFill>
                  <a:prstClr val="black"/>
                </a:solidFill>
                <a:latin typeface="Arial" panose="020B0604020202020204" pitchFamily="34" charset="0"/>
                <a:cs typeface="Arial" panose="020B0604020202020204" pitchFamily="34" charset="0"/>
              </a:rPr>
              <a:t>s.m.i.</a:t>
            </a:r>
            <a:r>
              <a:rPr lang="it-IT" sz="2000" dirty="0">
                <a:solidFill>
                  <a:prstClr val="black"/>
                </a:solidFill>
                <a:latin typeface="Arial" panose="020B0604020202020204" pitchFamily="34" charset="0"/>
                <a:cs typeface="Arial" panose="020B0604020202020204" pitchFamily="34" charset="0"/>
              </a:rPr>
              <a:t>, afferma  che la rivalutazione del DVR  debba essere effettuata qualora intervengano</a:t>
            </a:r>
            <a:r>
              <a:rPr lang="it-IT" sz="2000" dirty="0" smtClean="0">
                <a:solidFill>
                  <a:prstClr val="black"/>
                </a:solidFill>
                <a:latin typeface="Arial" panose="020B0604020202020204" pitchFamily="34" charset="0"/>
                <a:cs typeface="Arial" panose="020B0604020202020204" pitchFamily="34" charset="0"/>
              </a:rPr>
              <a:t>:</a:t>
            </a:r>
          </a:p>
          <a:p>
            <a:pPr marL="0" indent="0" algn="just">
              <a:buNone/>
            </a:pPr>
            <a:endParaRPr lang="it-IT" sz="2000" dirty="0">
              <a:solidFill>
                <a:prstClr val="black"/>
              </a:solidFill>
              <a:latin typeface="Arial" panose="020B0604020202020204" pitchFamily="34" charset="0"/>
              <a:cs typeface="Arial" panose="020B0604020202020204" pitchFamily="34" charset="0"/>
            </a:endParaRPr>
          </a:p>
          <a:p>
            <a:pPr algn="just"/>
            <a:r>
              <a:rPr lang="it-IT" sz="2000" dirty="0">
                <a:solidFill>
                  <a:prstClr val="black"/>
                </a:solidFill>
                <a:latin typeface="Arial" panose="020B0604020202020204" pitchFamily="34" charset="0"/>
                <a:cs typeface="Arial" panose="020B0604020202020204" pitchFamily="34" charset="0"/>
              </a:rPr>
              <a:t>significative modifiche dell’organizzazione aziendale (acquisto di nuovi strumenti o macchinari, ristrutturazioni, traslochi, cambiamenti organizzativi);</a:t>
            </a:r>
          </a:p>
          <a:p>
            <a:pPr algn="just"/>
            <a:r>
              <a:rPr lang="it-IT" sz="2000" dirty="0">
                <a:solidFill>
                  <a:prstClr val="black"/>
                </a:solidFill>
                <a:latin typeface="Arial" panose="020B0604020202020204" pitchFamily="34" charset="0"/>
                <a:cs typeface="Arial" panose="020B0604020202020204" pitchFamily="34" charset="0"/>
              </a:rPr>
              <a:t>in caso di importanti infortuni o malattie professionali;</a:t>
            </a:r>
          </a:p>
          <a:p>
            <a:pPr algn="just"/>
            <a:r>
              <a:rPr lang="it-IT" sz="2000" dirty="0">
                <a:solidFill>
                  <a:prstClr val="black"/>
                </a:solidFill>
                <a:latin typeface="Arial" panose="020B0604020202020204" pitchFamily="34" charset="0"/>
                <a:cs typeface="Arial" panose="020B0604020202020204" pitchFamily="34" charset="0"/>
              </a:rPr>
              <a:t>se gli esiti della sorveglianza sanitaria ne diano indicazioni;</a:t>
            </a:r>
          </a:p>
          <a:p>
            <a:pPr algn="just"/>
            <a:r>
              <a:rPr lang="it-IT" sz="2000" dirty="0">
                <a:solidFill>
                  <a:prstClr val="black"/>
                </a:solidFill>
                <a:latin typeface="Arial" panose="020B0604020202020204" pitchFamily="34" charset="0"/>
                <a:cs typeface="Arial" panose="020B0604020202020204" pitchFamily="34" charset="0"/>
              </a:rPr>
              <a:t>in caso di nuove nomine all’interno dell’organigramma della sicurezza;</a:t>
            </a:r>
          </a:p>
          <a:p>
            <a:pPr algn="just"/>
            <a:r>
              <a:rPr lang="it-IT" sz="2000" dirty="0">
                <a:solidFill>
                  <a:prstClr val="black"/>
                </a:solidFill>
                <a:latin typeface="Arial" panose="020B0604020202020204" pitchFamily="34" charset="0"/>
                <a:cs typeface="Arial" panose="020B0604020202020204" pitchFamily="34" charset="0"/>
              </a:rPr>
              <a:t>in caso di aggiornamenti normativi che ne implichino una revisione.</a:t>
            </a:r>
          </a:p>
        </p:txBody>
      </p:sp>
      <p:sp>
        <p:nvSpPr>
          <p:cNvPr id="4" name="Rettangolo 3"/>
          <p:cNvSpPr/>
          <p:nvPr/>
        </p:nvSpPr>
        <p:spPr>
          <a:xfrm>
            <a:off x="212650" y="905875"/>
            <a:ext cx="8133908" cy="534762"/>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Il </a:t>
            </a:r>
            <a:r>
              <a:rPr lang="it-IT" sz="2500" dirty="0">
                <a:latin typeface="Tahoma" panose="020B0604030504040204" pitchFamily="34" charset="0"/>
                <a:ea typeface="Tahoma" panose="020B0604030504040204" pitchFamily="34" charset="0"/>
                <a:cs typeface="Tahoma" panose="020B0604030504040204" pitchFamily="34" charset="0"/>
              </a:rPr>
              <a:t>documento di valutazione dei rischi: rischi tradizionali</a:t>
            </a:r>
          </a:p>
        </p:txBody>
      </p:sp>
      <p:sp>
        <p:nvSpPr>
          <p:cNvPr id="5" name="Rettangolo 4"/>
          <p:cNvSpPr/>
          <p:nvPr/>
        </p:nvSpPr>
        <p:spPr>
          <a:xfrm>
            <a:off x="212650" y="1440637"/>
            <a:ext cx="8133908" cy="490006"/>
          </a:xfrm>
          <a:prstGeom prst="rect">
            <a:avLst/>
          </a:prstGeom>
        </p:spPr>
        <p:txBody>
          <a:bodyPr wrap="square">
            <a:spAutoFit/>
          </a:bodyPr>
          <a:lstStyle/>
          <a:p>
            <a:pPr marL="0" indent="0">
              <a:lnSpc>
                <a:spcPct val="115000"/>
              </a:lnSpc>
              <a:spcAft>
                <a:spcPts val="1000"/>
              </a:spcAft>
              <a:buNone/>
            </a:pPr>
            <a:r>
              <a:rPr lang="it-IT" sz="2400" dirty="0">
                <a:latin typeface="Tahoma" panose="020B0604030504040204" pitchFamily="34" charset="0"/>
                <a:ea typeface="Tahoma" panose="020B0604030504040204" pitchFamily="34" charset="0"/>
                <a:cs typeface="Tahoma" panose="020B0604030504040204" pitchFamily="34" charset="0"/>
              </a:rPr>
              <a:t>L’articolo 29 del D. </a:t>
            </a:r>
            <a:r>
              <a:rPr lang="it-IT" sz="2400" dirty="0" err="1">
                <a:latin typeface="Tahoma" panose="020B0604030504040204" pitchFamily="34" charset="0"/>
                <a:ea typeface="Tahoma" panose="020B0604030504040204" pitchFamily="34" charset="0"/>
                <a:cs typeface="Tahoma" panose="020B0604030504040204" pitchFamily="34" charset="0"/>
              </a:rPr>
              <a:t>Lvo</a:t>
            </a:r>
            <a:r>
              <a:rPr lang="it-IT" sz="2400" dirty="0">
                <a:latin typeface="Tahoma" panose="020B0604030504040204" pitchFamily="34" charset="0"/>
                <a:ea typeface="Tahoma" panose="020B0604030504040204" pitchFamily="34" charset="0"/>
                <a:cs typeface="Tahoma" panose="020B0604030504040204" pitchFamily="34" charset="0"/>
              </a:rPr>
              <a:t> 81/2008 </a:t>
            </a:r>
            <a:r>
              <a:rPr lang="it-IT" sz="2400" dirty="0" err="1">
                <a:latin typeface="Tahoma" panose="020B0604030504040204" pitchFamily="34" charset="0"/>
                <a:ea typeface="Tahoma" panose="020B0604030504040204" pitchFamily="34" charset="0"/>
                <a:cs typeface="Tahoma" panose="020B0604030504040204" pitchFamily="34" charset="0"/>
              </a:rPr>
              <a:t>s.m.i</a:t>
            </a:r>
            <a:r>
              <a:rPr lang="it-IT" sz="2400" dirty="0" err="1" smtClean="0">
                <a:latin typeface="Tahoma" panose="020B0604030504040204" pitchFamily="34" charset="0"/>
                <a:ea typeface="Tahoma" panose="020B0604030504040204" pitchFamily="34" charset="0"/>
                <a:cs typeface="Tahoma" panose="020B0604030504040204" pitchFamily="34" charset="0"/>
              </a:rPr>
              <a:t>.</a:t>
            </a:r>
            <a:r>
              <a:rPr lang="it-IT" sz="2400" dirty="0" smtClean="0">
                <a:latin typeface="Tahoma" panose="020B0604030504040204" pitchFamily="34" charset="0"/>
                <a:ea typeface="Tahoma" panose="020B0604030504040204" pitchFamily="34" charset="0"/>
                <a:cs typeface="Tahoma" panose="020B0604030504040204" pitchFamily="34" charset="0"/>
              </a:rPr>
              <a:t> </a:t>
            </a:r>
            <a:endParaRPr lang="it-IT" sz="2400" dirty="0">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41</a:t>
            </a:fld>
            <a:endParaRPr lang="it-IT"/>
          </a:p>
        </p:txBody>
      </p:sp>
    </p:spTree>
    <p:extLst>
      <p:ext uri="{BB962C8B-B14F-4D97-AF65-F5344CB8AC3E}">
        <p14:creationId xmlns:p14="http://schemas.microsoft.com/office/powerpoint/2010/main" xmlns="" val="1523547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Segnaposto contenuto 1"/>
          <p:cNvGraphicFramePr>
            <a:graphicFrameLocks noGrp="1"/>
          </p:cNvGraphicFramePr>
          <p:nvPr>
            <p:ph idx="1"/>
            <p:extLst>
              <p:ext uri="{D42A27DB-BD31-4B8C-83A1-F6EECF244321}">
                <p14:modId xmlns:p14="http://schemas.microsoft.com/office/powerpoint/2010/main" xmlns="" val="3770441724"/>
              </p:ext>
            </p:extLst>
          </p:nvPr>
        </p:nvGraphicFramePr>
        <p:xfrm>
          <a:off x="69533" y="1903227"/>
          <a:ext cx="8978774" cy="4816549"/>
        </p:xfrm>
        <a:graphic>
          <a:graphicData uri="http://schemas.openxmlformats.org/drawingml/2006/table">
            <a:tbl>
              <a:tblPr firstRow="1" bandRow="1">
                <a:tableStyleId>{5C22544A-7EE6-4342-B048-85BDC9FD1C3A}</a:tableStyleId>
              </a:tblPr>
              <a:tblGrid>
                <a:gridCol w="4489387"/>
                <a:gridCol w="4489387"/>
              </a:tblGrid>
              <a:tr h="4816549">
                <a:tc>
                  <a:txBody>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1	Premessa</a:t>
                      </a:r>
                    </a:p>
                    <a:p>
                      <a:r>
                        <a:rPr lang="it-IT" sz="2000" dirty="0" smtClean="0">
                          <a:latin typeface="Tahoma" panose="020B0604030504040204" pitchFamily="34" charset="0"/>
                          <a:ea typeface="Tahoma" panose="020B0604030504040204" pitchFamily="34" charset="0"/>
                          <a:cs typeface="Tahoma" panose="020B0604030504040204" pitchFamily="34" charset="0"/>
                        </a:rPr>
                        <a:t>2  </a:t>
                      </a:r>
                      <a:r>
                        <a:rPr lang="it-IT" sz="2000" baseline="0" dirty="0" smtClean="0">
                          <a:latin typeface="Tahoma" panose="020B0604030504040204" pitchFamily="34" charset="0"/>
                          <a:ea typeface="Tahoma" panose="020B0604030504040204" pitchFamily="34" charset="0"/>
                          <a:cs typeface="Tahoma" panose="020B0604030504040204" pitchFamily="34" charset="0"/>
                        </a:rPr>
                        <a:t>  </a:t>
                      </a:r>
                      <a:r>
                        <a:rPr lang="it-IT" sz="2000" dirty="0" smtClean="0">
                          <a:latin typeface="Tahoma" panose="020B0604030504040204" pitchFamily="34" charset="0"/>
                          <a:ea typeface="Tahoma" panose="020B0604030504040204" pitchFamily="34" charset="0"/>
                          <a:cs typeface="Tahoma" panose="020B0604030504040204" pitchFamily="34" charset="0"/>
                        </a:rPr>
                        <a:t>Metodologia </a:t>
                      </a:r>
                    </a:p>
                    <a:p>
                      <a:pPr marL="457200" indent="-457200">
                        <a:buAutoNum type="arabicPlain" startAt="3"/>
                      </a:pPr>
                      <a:r>
                        <a:rPr lang="it-IT" sz="2000" dirty="0" smtClean="0">
                          <a:latin typeface="Tahoma" panose="020B0604030504040204" pitchFamily="34" charset="0"/>
                          <a:ea typeface="Tahoma" panose="020B0604030504040204" pitchFamily="34" charset="0"/>
                          <a:cs typeface="Tahoma" panose="020B0604030504040204" pitchFamily="34" charset="0"/>
                        </a:rPr>
                        <a:t>Valutazione Del Rischio</a:t>
                      </a:r>
                    </a:p>
                    <a:p>
                      <a:pPr marL="0" indent="0">
                        <a:lnSpc>
                          <a:spcPct val="150000"/>
                        </a:lnSpc>
                        <a:buNone/>
                      </a:pPr>
                      <a:r>
                        <a:rPr lang="it-IT" sz="1800" b="0" dirty="0" smtClean="0">
                          <a:latin typeface="Tahoma" panose="020B0604030504040204" pitchFamily="34" charset="0"/>
                          <a:ea typeface="Tahoma" panose="020B0604030504040204" pitchFamily="34" charset="0"/>
                          <a:cs typeface="Tahoma" panose="020B0604030504040204" pitchFamily="34" charset="0"/>
                        </a:rPr>
                        <a:t>3.1  Descrizione dell’attività lavorativa   </a:t>
                      </a:r>
                      <a:r>
                        <a:rPr lang="it-IT" sz="1800" b="0" baseline="0" dirty="0" smtClean="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it-IT" sz="1800" b="0" baseline="0" dirty="0" smtClean="0">
                          <a:latin typeface="Tahoma" panose="020B0604030504040204" pitchFamily="34" charset="0"/>
                          <a:ea typeface="Tahoma" panose="020B0604030504040204" pitchFamily="34" charset="0"/>
                          <a:cs typeface="Tahoma" panose="020B0604030504040204" pitchFamily="34" charset="0"/>
                        </a:rPr>
                        <a:t>       </a:t>
                      </a:r>
                      <a:r>
                        <a:rPr lang="it-IT" sz="1800" b="0" dirty="0" smtClean="0">
                          <a:latin typeface="Tahoma" panose="020B0604030504040204" pitchFamily="34" charset="0"/>
                          <a:ea typeface="Tahoma" panose="020B0604030504040204" pitchFamily="34" charset="0"/>
                          <a:cs typeface="Tahoma" panose="020B0604030504040204" pitchFamily="34" charset="0"/>
                        </a:rPr>
                        <a:t>nel suo complesso</a:t>
                      </a:r>
                    </a:p>
                    <a:p>
                      <a:pPr>
                        <a:lnSpc>
                          <a:spcPct val="150000"/>
                        </a:lnSpc>
                      </a:pPr>
                      <a:r>
                        <a:rPr lang="it-IT" sz="1800" b="0" dirty="0" smtClean="0">
                          <a:latin typeface="Tahoma" panose="020B0604030504040204" pitchFamily="34" charset="0"/>
                          <a:ea typeface="Tahoma" panose="020B0604030504040204" pitchFamily="34" charset="0"/>
                          <a:cs typeface="Tahoma" panose="020B0604030504040204" pitchFamily="34" charset="0"/>
                        </a:rPr>
                        <a:t>3.2  Elenco della documentazione di </a:t>
                      </a:r>
                    </a:p>
                    <a:p>
                      <a:pPr>
                        <a:lnSpc>
                          <a:spcPct val="150000"/>
                        </a:lnSpc>
                      </a:pPr>
                      <a:r>
                        <a:rPr lang="it-IT" sz="1800" b="0" baseline="0" dirty="0" smtClean="0">
                          <a:latin typeface="Tahoma" panose="020B0604030504040204" pitchFamily="34" charset="0"/>
                          <a:ea typeface="Tahoma" panose="020B0604030504040204" pitchFamily="34" charset="0"/>
                          <a:cs typeface="Tahoma" panose="020B0604030504040204" pitchFamily="34" charset="0"/>
                        </a:rPr>
                        <a:t>       </a:t>
                      </a:r>
                      <a:r>
                        <a:rPr lang="it-IT" sz="1800" b="0" dirty="0" smtClean="0">
                          <a:latin typeface="Tahoma" panose="020B0604030504040204" pitchFamily="34" charset="0"/>
                          <a:ea typeface="Tahoma" panose="020B0604030504040204" pitchFamily="34" charset="0"/>
                          <a:cs typeface="Tahoma" panose="020B0604030504040204" pitchFamily="34" charset="0"/>
                        </a:rPr>
                        <a:t>riferimento per la valutazione</a:t>
                      </a:r>
                    </a:p>
                    <a:p>
                      <a:pPr>
                        <a:lnSpc>
                          <a:spcPct val="150000"/>
                        </a:lnSpc>
                      </a:pPr>
                      <a:r>
                        <a:rPr lang="it-IT" sz="1800" b="0" dirty="0" smtClean="0">
                          <a:latin typeface="Tahoma" panose="020B0604030504040204" pitchFamily="34" charset="0"/>
                          <a:ea typeface="Tahoma" panose="020B0604030504040204" pitchFamily="34" charset="0"/>
                          <a:cs typeface="Tahoma" panose="020B0604030504040204" pitchFamily="34" charset="0"/>
                        </a:rPr>
                        <a:t>3.3	Suddivisione dell'attività lavorativa  </a:t>
                      </a:r>
                    </a:p>
                    <a:p>
                      <a:pPr>
                        <a:lnSpc>
                          <a:spcPct val="150000"/>
                        </a:lnSpc>
                      </a:pPr>
                      <a:r>
                        <a:rPr lang="it-IT" sz="1800" b="0" baseline="0" dirty="0" smtClean="0">
                          <a:latin typeface="Tahoma" panose="020B0604030504040204" pitchFamily="34" charset="0"/>
                          <a:ea typeface="Tahoma" panose="020B0604030504040204" pitchFamily="34" charset="0"/>
                          <a:cs typeface="Tahoma" panose="020B0604030504040204" pitchFamily="34" charset="0"/>
                        </a:rPr>
                        <a:t>       </a:t>
                      </a:r>
                      <a:r>
                        <a:rPr lang="it-IT" sz="1800" b="0" dirty="0" smtClean="0">
                          <a:latin typeface="Tahoma" panose="020B0604030504040204" pitchFamily="34" charset="0"/>
                          <a:ea typeface="Tahoma" panose="020B0604030504040204" pitchFamily="34" charset="0"/>
                          <a:cs typeface="Tahoma" panose="020B0604030504040204" pitchFamily="34" charset="0"/>
                        </a:rPr>
                        <a:t>in luoghi di lavoro omogenei</a:t>
                      </a:r>
                    </a:p>
                    <a:p>
                      <a:pPr>
                        <a:lnSpc>
                          <a:spcPct val="150000"/>
                        </a:lnSpc>
                      </a:pPr>
                      <a:r>
                        <a:rPr lang="it-IT" sz="1800" b="0" dirty="0" smtClean="0">
                          <a:latin typeface="Tahoma" panose="020B0604030504040204" pitchFamily="34" charset="0"/>
                          <a:ea typeface="Tahoma" panose="020B0604030504040204" pitchFamily="34" charset="0"/>
                          <a:cs typeface="Tahoma" panose="020B0604030504040204" pitchFamily="34" charset="0"/>
                        </a:rPr>
                        <a:t>3.4	Individuazione delle diverse </a:t>
                      </a:r>
                    </a:p>
                    <a:p>
                      <a:pPr>
                        <a:lnSpc>
                          <a:spcPct val="150000"/>
                        </a:lnSpc>
                      </a:pPr>
                      <a:r>
                        <a:rPr lang="it-IT" sz="1800" b="0" baseline="0" dirty="0" smtClean="0">
                          <a:latin typeface="Tahoma" panose="020B0604030504040204" pitchFamily="34" charset="0"/>
                          <a:ea typeface="Tahoma" panose="020B0604030504040204" pitchFamily="34" charset="0"/>
                          <a:cs typeface="Tahoma" panose="020B0604030504040204" pitchFamily="34" charset="0"/>
                        </a:rPr>
                        <a:t>      </a:t>
                      </a:r>
                      <a:r>
                        <a:rPr lang="it-IT" sz="1800" b="0" dirty="0" smtClean="0">
                          <a:latin typeface="Tahoma" panose="020B0604030504040204" pitchFamily="34" charset="0"/>
                          <a:ea typeface="Tahoma" panose="020B0604030504040204" pitchFamily="34" charset="0"/>
                          <a:cs typeface="Tahoma" panose="020B0604030504040204" pitchFamily="34" charset="0"/>
                        </a:rPr>
                        <a:t>mansioni lavorative con descrizione    </a:t>
                      </a:r>
                    </a:p>
                    <a:p>
                      <a:pPr>
                        <a:lnSpc>
                          <a:spcPct val="150000"/>
                        </a:lnSpc>
                      </a:pPr>
                      <a:r>
                        <a:rPr lang="it-IT" sz="1800" b="0" baseline="0" dirty="0" smtClean="0">
                          <a:latin typeface="Tahoma" panose="020B0604030504040204" pitchFamily="34" charset="0"/>
                          <a:ea typeface="Tahoma" panose="020B0604030504040204" pitchFamily="34" charset="0"/>
                          <a:cs typeface="Tahoma" panose="020B0604030504040204" pitchFamily="34" charset="0"/>
                        </a:rPr>
                        <a:t>      </a:t>
                      </a:r>
                      <a:r>
                        <a:rPr lang="it-IT" sz="1800" b="0" dirty="0" smtClean="0">
                          <a:latin typeface="Tahoma" panose="020B0604030504040204" pitchFamily="34" charset="0"/>
                          <a:ea typeface="Tahoma" panose="020B0604030504040204" pitchFamily="34" charset="0"/>
                          <a:cs typeface="Tahoma" panose="020B0604030504040204" pitchFamily="34" charset="0"/>
                        </a:rPr>
                        <a:t>sintetica dei compiti eseguiti</a:t>
                      </a:r>
                    </a:p>
                  </a:txBody>
                  <a:tcPr/>
                </a:tc>
                <a:tc>
                  <a:txBody>
                    <a:bodyPr/>
                    <a:lstStyle/>
                    <a:p>
                      <a:pPr>
                        <a:lnSpc>
                          <a:spcPct val="150000"/>
                        </a:lnSpc>
                      </a:pPr>
                      <a:r>
                        <a:rPr lang="it-IT" sz="1800" b="0" dirty="0" smtClean="0">
                          <a:latin typeface="Tahoma" panose="020B0604030504040204" pitchFamily="34" charset="0"/>
                          <a:ea typeface="Tahoma" panose="020B0604030504040204" pitchFamily="34" charset="0"/>
                          <a:cs typeface="Tahoma" panose="020B0604030504040204" pitchFamily="34" charset="0"/>
                        </a:rPr>
                        <a:t>3.5	Elenco macchine utilizzate nelle </a:t>
                      </a:r>
                      <a:r>
                        <a:rPr lang="it-IT" sz="1800" b="0" baseline="0" dirty="0" smtClean="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it-IT" sz="1800" b="0" baseline="0" dirty="0" smtClean="0">
                          <a:latin typeface="Tahoma" panose="020B0604030504040204" pitchFamily="34" charset="0"/>
                          <a:ea typeface="Tahoma" panose="020B0604030504040204" pitchFamily="34" charset="0"/>
                          <a:cs typeface="Tahoma" panose="020B0604030504040204" pitchFamily="34" charset="0"/>
                        </a:rPr>
                        <a:t>      </a:t>
                      </a:r>
                      <a:r>
                        <a:rPr lang="it-IT" sz="1800" b="0" dirty="0" smtClean="0">
                          <a:latin typeface="Tahoma" panose="020B0604030504040204" pitchFamily="34" charset="0"/>
                          <a:ea typeface="Tahoma" panose="020B0604030504040204" pitchFamily="34" charset="0"/>
                          <a:cs typeface="Tahoma" panose="020B0604030504040204" pitchFamily="34" charset="0"/>
                        </a:rPr>
                        <a:t>aree omogenee individuate</a:t>
                      </a:r>
                    </a:p>
                    <a:p>
                      <a:pPr>
                        <a:lnSpc>
                          <a:spcPct val="150000"/>
                        </a:lnSpc>
                      </a:pPr>
                      <a:r>
                        <a:rPr lang="it-IT" sz="1800" b="0" dirty="0" smtClean="0">
                          <a:latin typeface="Tahoma" panose="020B0604030504040204" pitchFamily="34" charset="0"/>
                          <a:ea typeface="Tahoma" panose="020B0604030504040204" pitchFamily="34" charset="0"/>
                          <a:cs typeface="Tahoma" panose="020B0604030504040204" pitchFamily="34" charset="0"/>
                        </a:rPr>
                        <a:t>3.6	Individuazione dei potenziali </a:t>
                      </a:r>
                      <a:r>
                        <a:rPr lang="it-IT" sz="1800" b="0" baseline="0" dirty="0" smtClean="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it-IT" sz="1800" b="0" baseline="0" dirty="0" smtClean="0">
                          <a:latin typeface="Tahoma" panose="020B0604030504040204" pitchFamily="34" charset="0"/>
                          <a:ea typeface="Tahoma" panose="020B0604030504040204" pitchFamily="34" charset="0"/>
                          <a:cs typeface="Tahoma" panose="020B0604030504040204" pitchFamily="34" charset="0"/>
                        </a:rPr>
                        <a:t>       </a:t>
                      </a:r>
                      <a:r>
                        <a:rPr lang="it-IT" sz="1800" b="0" dirty="0" smtClean="0">
                          <a:latin typeface="Tahoma" panose="020B0604030504040204" pitchFamily="34" charset="0"/>
                          <a:ea typeface="Tahoma" panose="020B0604030504040204" pitchFamily="34" charset="0"/>
                          <a:cs typeface="Tahoma" panose="020B0604030504040204" pitchFamily="34" charset="0"/>
                        </a:rPr>
                        <a:t>pericoli presenti ni luoghi di lavoro</a:t>
                      </a:r>
                    </a:p>
                    <a:p>
                      <a:pPr>
                        <a:lnSpc>
                          <a:spcPct val="150000"/>
                        </a:lnSpc>
                      </a:pPr>
                      <a:r>
                        <a:rPr lang="it-IT" sz="1800" b="0" dirty="0" smtClean="0">
                          <a:latin typeface="Tahoma" panose="020B0604030504040204" pitchFamily="34" charset="0"/>
                          <a:ea typeface="Tahoma" panose="020B0604030504040204" pitchFamily="34" charset="0"/>
                          <a:cs typeface="Tahoma" panose="020B0604030504040204" pitchFamily="34" charset="0"/>
                        </a:rPr>
                        <a:t>3.7	Valutazione del rischio presente nei </a:t>
                      </a:r>
                    </a:p>
                    <a:p>
                      <a:pPr>
                        <a:lnSpc>
                          <a:spcPct val="150000"/>
                        </a:lnSpc>
                      </a:pPr>
                      <a:r>
                        <a:rPr lang="it-IT" sz="1800" b="0" baseline="0" dirty="0" smtClean="0">
                          <a:latin typeface="Tahoma" panose="020B0604030504040204" pitchFamily="34" charset="0"/>
                          <a:ea typeface="Tahoma" panose="020B0604030504040204" pitchFamily="34" charset="0"/>
                          <a:cs typeface="Tahoma" panose="020B0604030504040204" pitchFamily="34" charset="0"/>
                        </a:rPr>
                        <a:t>       </a:t>
                      </a:r>
                      <a:r>
                        <a:rPr lang="it-IT" sz="1800" b="0" dirty="0" smtClean="0">
                          <a:latin typeface="Tahoma" panose="020B0604030504040204" pitchFamily="34" charset="0"/>
                          <a:ea typeface="Tahoma" panose="020B0604030504040204" pitchFamily="34" charset="0"/>
                          <a:cs typeface="Tahoma" panose="020B0604030504040204" pitchFamily="34" charset="0"/>
                        </a:rPr>
                        <a:t>luoghi di lavoro</a:t>
                      </a:r>
                    </a:p>
                    <a:p>
                      <a:pPr>
                        <a:lnSpc>
                          <a:spcPct val="150000"/>
                        </a:lnSpc>
                      </a:pPr>
                      <a:r>
                        <a:rPr lang="it-IT" sz="1800" b="0" dirty="0" smtClean="0">
                          <a:latin typeface="Tahoma" panose="020B0604030504040204" pitchFamily="34" charset="0"/>
                          <a:ea typeface="Tahoma" panose="020B0604030504040204" pitchFamily="34" charset="0"/>
                          <a:cs typeface="Tahoma" panose="020B0604030504040204" pitchFamily="34" charset="0"/>
                        </a:rPr>
                        <a:t>3.8	Misure di prevenzione e protezione </a:t>
                      </a:r>
                      <a:r>
                        <a:rPr lang="it-IT" sz="1800" b="0" baseline="0" dirty="0" smtClean="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it-IT" sz="1800" b="0" baseline="0" dirty="0" smtClean="0">
                          <a:latin typeface="Tahoma" panose="020B0604030504040204" pitchFamily="34" charset="0"/>
                          <a:ea typeface="Tahoma" panose="020B0604030504040204" pitchFamily="34" charset="0"/>
                          <a:cs typeface="Tahoma" panose="020B0604030504040204" pitchFamily="34" charset="0"/>
                        </a:rPr>
                        <a:t>       </a:t>
                      </a:r>
                      <a:r>
                        <a:rPr lang="it-IT" sz="1800" b="0" dirty="0" smtClean="0">
                          <a:latin typeface="Tahoma" panose="020B0604030504040204" pitchFamily="34" charset="0"/>
                          <a:ea typeface="Tahoma" panose="020B0604030504040204" pitchFamily="34" charset="0"/>
                          <a:cs typeface="Tahoma" panose="020B0604030504040204" pitchFamily="34" charset="0"/>
                        </a:rPr>
                        <a:t>a fronte dei rischi individuati</a:t>
                      </a:r>
                    </a:p>
                    <a:p>
                      <a:pPr>
                        <a:lnSpc>
                          <a:spcPct val="150000"/>
                        </a:lnSpc>
                      </a:pPr>
                      <a:r>
                        <a:rPr lang="it-IT" sz="1800" b="0" dirty="0" smtClean="0">
                          <a:latin typeface="Tahoma" panose="020B0604030504040204" pitchFamily="34" charset="0"/>
                          <a:ea typeface="Tahoma" panose="020B0604030504040204" pitchFamily="34" charset="0"/>
                          <a:cs typeface="Tahoma" panose="020B0604030504040204" pitchFamily="34" charset="0"/>
                        </a:rPr>
                        <a:t>3.9	Programma di miglioramento della </a:t>
                      </a:r>
                    </a:p>
                    <a:p>
                      <a:pPr>
                        <a:lnSpc>
                          <a:spcPct val="150000"/>
                        </a:lnSpc>
                      </a:pPr>
                      <a:r>
                        <a:rPr lang="it-IT" sz="1800" b="0" baseline="0" dirty="0" smtClean="0">
                          <a:latin typeface="Tahoma" panose="020B0604030504040204" pitchFamily="34" charset="0"/>
                          <a:ea typeface="Tahoma" panose="020B0604030504040204" pitchFamily="34" charset="0"/>
                          <a:cs typeface="Tahoma" panose="020B0604030504040204" pitchFamily="34" charset="0"/>
                        </a:rPr>
                        <a:t>       </a:t>
                      </a:r>
                      <a:r>
                        <a:rPr lang="it-IT" sz="1800" b="0" dirty="0" smtClean="0">
                          <a:latin typeface="Tahoma" panose="020B0604030504040204" pitchFamily="34" charset="0"/>
                          <a:ea typeface="Tahoma" panose="020B0604030504040204" pitchFamily="34" charset="0"/>
                          <a:cs typeface="Tahoma" panose="020B0604030504040204" pitchFamily="34" charset="0"/>
                        </a:rPr>
                        <a:t>sicurezza</a:t>
                      </a:r>
                      <a:endParaRPr lang="it-IT" dirty="0" smtClean="0"/>
                    </a:p>
                    <a:p>
                      <a:r>
                        <a:rPr lang="it-IT" sz="2000" b="1" dirty="0" smtClean="0">
                          <a:latin typeface="Tahoma" panose="020B0604030504040204" pitchFamily="34" charset="0"/>
                          <a:ea typeface="Tahoma" panose="020B0604030504040204" pitchFamily="34" charset="0"/>
                          <a:cs typeface="Tahoma" panose="020B0604030504040204" pitchFamily="34" charset="0"/>
                        </a:rPr>
                        <a:t>4.	Conclusioni</a:t>
                      </a:r>
                    </a:p>
                    <a:p>
                      <a:endParaRPr lang="it-IT" dirty="0"/>
                    </a:p>
                  </a:txBody>
                  <a:tcPr/>
                </a:tc>
              </a:tr>
            </a:tbl>
          </a:graphicData>
        </a:graphic>
      </p:graphicFrame>
      <p:sp>
        <p:nvSpPr>
          <p:cNvPr id="4" name="Rettangolo 3"/>
          <p:cNvSpPr/>
          <p:nvPr/>
        </p:nvSpPr>
        <p:spPr>
          <a:xfrm>
            <a:off x="43372" y="820814"/>
            <a:ext cx="8133908" cy="534762"/>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Il </a:t>
            </a:r>
            <a:r>
              <a:rPr lang="it-IT" sz="2500" dirty="0">
                <a:latin typeface="Tahoma" panose="020B0604030504040204" pitchFamily="34" charset="0"/>
                <a:ea typeface="Tahoma" panose="020B0604030504040204" pitchFamily="34" charset="0"/>
                <a:cs typeface="Tahoma" panose="020B0604030504040204" pitchFamily="34" charset="0"/>
              </a:rPr>
              <a:t>documento di valutazione dei rischi: rischi tradizionali</a:t>
            </a:r>
          </a:p>
        </p:txBody>
      </p:sp>
      <p:sp>
        <p:nvSpPr>
          <p:cNvPr id="5" name="Rettangolo 4"/>
          <p:cNvSpPr/>
          <p:nvPr/>
        </p:nvSpPr>
        <p:spPr>
          <a:xfrm>
            <a:off x="22105" y="1270516"/>
            <a:ext cx="8133908" cy="490006"/>
          </a:xfrm>
          <a:prstGeom prst="rect">
            <a:avLst/>
          </a:prstGeom>
        </p:spPr>
        <p:txBody>
          <a:bodyPr wrap="square">
            <a:spAutoFit/>
          </a:bodyPr>
          <a:lstStyle/>
          <a:p>
            <a:pPr marL="0" indent="0">
              <a:lnSpc>
                <a:spcPct val="115000"/>
              </a:lnSpc>
              <a:spcAft>
                <a:spcPts val="1000"/>
              </a:spcAft>
              <a:buNone/>
            </a:pPr>
            <a:r>
              <a:rPr lang="it-IT" sz="2400" dirty="0" smtClean="0">
                <a:latin typeface="Tahoma" panose="020B0604030504040204" pitchFamily="34" charset="0"/>
                <a:ea typeface="Tahoma" panose="020B0604030504040204" pitchFamily="34" charset="0"/>
                <a:cs typeface="Tahoma" panose="020B0604030504040204" pitchFamily="34" charset="0"/>
              </a:rPr>
              <a:t>Struttura </a:t>
            </a:r>
            <a:r>
              <a:rPr lang="it-IT" sz="2400" dirty="0">
                <a:latin typeface="Tahoma" panose="020B0604030504040204" pitchFamily="34" charset="0"/>
                <a:ea typeface="Tahoma" panose="020B0604030504040204" pitchFamily="34" charset="0"/>
                <a:cs typeface="Tahoma" panose="020B0604030504040204" pitchFamily="34" charset="0"/>
              </a:rPr>
              <a:t>del documento di valutazione dei rischi</a:t>
            </a:r>
          </a:p>
        </p:txBody>
      </p:sp>
      <p:sp>
        <p:nvSpPr>
          <p:cNvPr id="3" name="Segnaposto piè di pagina 2"/>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42</a:t>
            </a:fld>
            <a:endParaRPr lang="it-IT"/>
          </a:p>
        </p:txBody>
      </p:sp>
    </p:spTree>
    <p:extLst>
      <p:ext uri="{BB962C8B-B14F-4D97-AF65-F5344CB8AC3E}">
        <p14:creationId xmlns:p14="http://schemas.microsoft.com/office/powerpoint/2010/main" xmlns="" val="33480917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2650" y="2424223"/>
            <a:ext cx="8790673" cy="4328268"/>
          </a:xfrm>
        </p:spPr>
        <p:txBody>
          <a:bodyPr/>
          <a:lstStyle/>
          <a:p>
            <a:pPr marL="0" indent="0" algn="just">
              <a:lnSpc>
                <a:spcPct val="150000"/>
              </a:lnSpc>
              <a:spcAft>
                <a:spcPts val="1000"/>
              </a:spcAft>
              <a:buNone/>
            </a:pPr>
            <a:r>
              <a:rPr lang="it-IT" sz="2000" dirty="0">
                <a:latin typeface="Arial" panose="020B0604020202020204" pitchFamily="34" charset="0"/>
                <a:ea typeface="Calibri"/>
                <a:cs typeface="Arial" panose="020B0604020202020204" pitchFamily="34" charset="0"/>
              </a:rPr>
              <a:t>I Rischi per la sicurezza, o Rischi di natura infortunistica, sono quelli responsabili del potenziale verificarsi di incidenti o </a:t>
            </a:r>
            <a:r>
              <a:rPr lang="it-IT" sz="2000" dirty="0" smtClean="0">
                <a:latin typeface="Arial" panose="020B0604020202020204" pitchFamily="34" charset="0"/>
                <a:ea typeface="Calibri"/>
                <a:cs typeface="Arial" panose="020B0604020202020204" pitchFamily="34" charset="0"/>
              </a:rPr>
              <a:t>infortuni</a:t>
            </a:r>
          </a:p>
          <a:p>
            <a:pPr marL="0" indent="0" algn="just">
              <a:lnSpc>
                <a:spcPct val="150000"/>
              </a:lnSpc>
              <a:spcAft>
                <a:spcPts val="1000"/>
              </a:spcAft>
              <a:buNone/>
            </a:pPr>
            <a:r>
              <a:rPr lang="it-IT" sz="2000" dirty="0">
                <a:latin typeface="Arial" panose="020B0604020202020204" pitchFamily="34" charset="0"/>
                <a:ea typeface="Calibri"/>
                <a:cs typeface="Arial" panose="020B0604020202020204" pitchFamily="34" charset="0"/>
              </a:rPr>
              <a:t>Le cause di tali rischi sono da </a:t>
            </a:r>
            <a:r>
              <a:rPr lang="it-IT" sz="2000" dirty="0" smtClean="0">
                <a:latin typeface="Arial" panose="020B0604020202020204" pitchFamily="34" charset="0"/>
                <a:ea typeface="Calibri"/>
                <a:cs typeface="Arial" panose="020B0604020202020204" pitchFamily="34" charset="0"/>
              </a:rPr>
              <a:t>ricercare </a:t>
            </a:r>
          </a:p>
          <a:p>
            <a:pPr algn="just">
              <a:lnSpc>
                <a:spcPct val="150000"/>
              </a:lnSpc>
              <a:spcAft>
                <a:spcPts val="1000"/>
              </a:spcAft>
            </a:pPr>
            <a:r>
              <a:rPr lang="it-IT" sz="2000" dirty="0" smtClean="0">
                <a:latin typeface="Arial" panose="020B0604020202020204" pitchFamily="34" charset="0"/>
                <a:ea typeface="Calibri"/>
                <a:cs typeface="Arial" panose="020B0604020202020204" pitchFamily="34" charset="0"/>
              </a:rPr>
              <a:t>nelle apparecchiature utilizzate</a:t>
            </a:r>
          </a:p>
          <a:p>
            <a:pPr algn="just">
              <a:lnSpc>
                <a:spcPct val="150000"/>
              </a:lnSpc>
              <a:spcAft>
                <a:spcPts val="1000"/>
              </a:spcAft>
            </a:pPr>
            <a:r>
              <a:rPr lang="it-IT" sz="2000" dirty="0" smtClean="0">
                <a:latin typeface="Arial" panose="020B0604020202020204" pitchFamily="34" charset="0"/>
                <a:ea typeface="Calibri"/>
                <a:cs typeface="Arial" panose="020B0604020202020204" pitchFamily="34" charset="0"/>
              </a:rPr>
              <a:t>nelle </a:t>
            </a:r>
            <a:r>
              <a:rPr lang="it-IT" sz="2000" dirty="0">
                <a:latin typeface="Arial" panose="020B0604020202020204" pitchFamily="34" charset="0"/>
                <a:ea typeface="Calibri"/>
                <a:cs typeface="Arial" panose="020B0604020202020204" pitchFamily="34" charset="0"/>
              </a:rPr>
              <a:t>modalità </a:t>
            </a:r>
            <a:r>
              <a:rPr lang="it-IT" sz="2000" dirty="0" smtClean="0">
                <a:latin typeface="Arial" panose="020B0604020202020204" pitchFamily="34" charset="0"/>
                <a:ea typeface="Calibri"/>
                <a:cs typeface="Arial" panose="020B0604020202020204" pitchFamily="34" charset="0"/>
              </a:rPr>
              <a:t>operative</a:t>
            </a:r>
            <a:endParaRPr lang="it-IT" sz="2000" dirty="0">
              <a:latin typeface="Arial" panose="020B0604020202020204" pitchFamily="34" charset="0"/>
              <a:ea typeface="Calibri"/>
              <a:cs typeface="Arial" panose="020B0604020202020204" pitchFamily="34" charset="0"/>
            </a:endParaRPr>
          </a:p>
          <a:p>
            <a:pPr algn="just">
              <a:lnSpc>
                <a:spcPct val="150000"/>
              </a:lnSpc>
              <a:spcAft>
                <a:spcPts val="1000"/>
              </a:spcAft>
            </a:pPr>
            <a:r>
              <a:rPr lang="it-IT" sz="2000" dirty="0" smtClean="0">
                <a:latin typeface="Arial" panose="020B0604020202020204" pitchFamily="34" charset="0"/>
                <a:ea typeface="Calibri"/>
                <a:cs typeface="Arial" panose="020B0604020202020204" pitchFamily="34" charset="0"/>
              </a:rPr>
              <a:t>nell'organizzazione </a:t>
            </a:r>
            <a:r>
              <a:rPr lang="it-IT" sz="2000" dirty="0">
                <a:latin typeface="Arial" panose="020B0604020202020204" pitchFamily="34" charset="0"/>
                <a:ea typeface="Calibri"/>
                <a:cs typeface="Arial" panose="020B0604020202020204" pitchFamily="34" charset="0"/>
              </a:rPr>
              <a:t>del lavoro</a:t>
            </a:r>
            <a:endParaRPr lang="it-IT" sz="2000" dirty="0" smtClean="0">
              <a:latin typeface="Arial" panose="020B0604020202020204" pitchFamily="34" charset="0"/>
              <a:ea typeface="Calibri"/>
              <a:cs typeface="Arial" panose="020B0604020202020204" pitchFamily="34" charset="0"/>
            </a:endParaRPr>
          </a:p>
          <a:p>
            <a:pPr marL="0" indent="0">
              <a:lnSpc>
                <a:spcPct val="115000"/>
              </a:lnSpc>
              <a:spcAft>
                <a:spcPts val="1000"/>
              </a:spcAft>
              <a:buNone/>
            </a:pPr>
            <a:endParaRPr lang="it-IT" dirty="0"/>
          </a:p>
        </p:txBody>
      </p:sp>
      <p:sp>
        <p:nvSpPr>
          <p:cNvPr id="4" name="Rettangolo 3"/>
          <p:cNvSpPr/>
          <p:nvPr/>
        </p:nvSpPr>
        <p:spPr>
          <a:xfrm>
            <a:off x="212650" y="905875"/>
            <a:ext cx="8133908" cy="534762"/>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Il </a:t>
            </a:r>
            <a:r>
              <a:rPr lang="it-IT" sz="2500" dirty="0">
                <a:latin typeface="Tahoma" panose="020B0604030504040204" pitchFamily="34" charset="0"/>
                <a:ea typeface="Tahoma" panose="020B0604030504040204" pitchFamily="34" charset="0"/>
                <a:cs typeface="Tahoma" panose="020B0604030504040204" pitchFamily="34" charset="0"/>
              </a:rPr>
              <a:t>documento di valutazione dei rischi: rischi tradizionali</a:t>
            </a:r>
          </a:p>
        </p:txBody>
      </p:sp>
      <p:sp>
        <p:nvSpPr>
          <p:cNvPr id="5" name="Rettangolo 4"/>
          <p:cNvSpPr/>
          <p:nvPr/>
        </p:nvSpPr>
        <p:spPr>
          <a:xfrm>
            <a:off x="191384" y="1440637"/>
            <a:ext cx="8133908" cy="490006"/>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Rischi </a:t>
            </a:r>
            <a:r>
              <a:rPr lang="it-IT" sz="2500" dirty="0">
                <a:latin typeface="Tahoma" panose="020B0604030504040204" pitchFamily="34" charset="0"/>
                <a:ea typeface="Tahoma" panose="020B0604030504040204" pitchFamily="34" charset="0"/>
                <a:cs typeface="Tahoma" panose="020B0604030504040204" pitchFamily="34" charset="0"/>
              </a:rPr>
              <a:t>per la sicurezza</a:t>
            </a: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43</a:t>
            </a:fld>
            <a:endParaRPr lang="it-IT"/>
          </a:p>
        </p:txBody>
      </p:sp>
    </p:spTree>
    <p:extLst>
      <p:ext uri="{BB962C8B-B14F-4D97-AF65-F5344CB8AC3E}">
        <p14:creationId xmlns:p14="http://schemas.microsoft.com/office/powerpoint/2010/main" xmlns="" val="3339401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2650" y="2349794"/>
            <a:ext cx="8790673" cy="4402697"/>
          </a:xfrm>
        </p:spPr>
        <p:txBody>
          <a:bodyPr/>
          <a:lstStyle/>
          <a:p>
            <a:pPr marL="0" indent="0">
              <a:lnSpc>
                <a:spcPct val="115000"/>
              </a:lnSpc>
              <a:spcAft>
                <a:spcPts val="1000"/>
              </a:spcAft>
              <a:buNone/>
            </a:pPr>
            <a:endParaRPr lang="it-IT" sz="2000" dirty="0" smtClean="0">
              <a:latin typeface="Arial" panose="020B0604020202020204" pitchFamily="34" charset="0"/>
              <a:ea typeface="Calibri"/>
              <a:cs typeface="Arial" panose="020B0604020202020204" pitchFamily="34" charset="0"/>
            </a:endParaRPr>
          </a:p>
          <a:p>
            <a:pPr marL="0" indent="0">
              <a:lnSpc>
                <a:spcPct val="115000"/>
              </a:lnSpc>
              <a:spcAft>
                <a:spcPts val="1000"/>
              </a:spcAft>
              <a:buNone/>
            </a:pPr>
            <a:endParaRPr lang="it-IT" dirty="0"/>
          </a:p>
        </p:txBody>
      </p:sp>
      <p:sp>
        <p:nvSpPr>
          <p:cNvPr id="4" name="Rettangolo 3"/>
          <p:cNvSpPr/>
          <p:nvPr/>
        </p:nvSpPr>
        <p:spPr>
          <a:xfrm>
            <a:off x="212650" y="905875"/>
            <a:ext cx="8133908" cy="534762"/>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Il </a:t>
            </a:r>
            <a:r>
              <a:rPr lang="it-IT" sz="2500" dirty="0">
                <a:latin typeface="Tahoma" panose="020B0604030504040204" pitchFamily="34" charset="0"/>
                <a:ea typeface="Tahoma" panose="020B0604030504040204" pitchFamily="34" charset="0"/>
                <a:cs typeface="Tahoma" panose="020B0604030504040204" pitchFamily="34" charset="0"/>
              </a:rPr>
              <a:t>documento di valutazione dei rischi: rischi tradizionali</a:t>
            </a:r>
          </a:p>
        </p:txBody>
      </p:sp>
      <p:sp>
        <p:nvSpPr>
          <p:cNvPr id="5" name="Rettangolo 4"/>
          <p:cNvSpPr/>
          <p:nvPr/>
        </p:nvSpPr>
        <p:spPr>
          <a:xfrm>
            <a:off x="191384" y="1440637"/>
            <a:ext cx="8133908" cy="490006"/>
          </a:xfrm>
          <a:prstGeom prst="rect">
            <a:avLst/>
          </a:prstGeom>
        </p:spPr>
        <p:txBody>
          <a:bodyPr wrap="square">
            <a:spAutoFit/>
          </a:bodyPr>
          <a:lstStyle/>
          <a:p>
            <a:pPr marL="0" indent="0">
              <a:lnSpc>
                <a:spcPct val="115000"/>
              </a:lnSpc>
              <a:spcAft>
                <a:spcPts val="1000"/>
              </a:spcAft>
              <a:buNone/>
            </a:pPr>
            <a:r>
              <a:rPr lang="it-IT" sz="2400" dirty="0" smtClean="0">
                <a:latin typeface="Tahoma" panose="020B0604030504040204" pitchFamily="34" charset="0"/>
                <a:ea typeface="Tahoma" panose="020B0604030504040204" pitchFamily="34" charset="0"/>
                <a:cs typeface="Tahoma" panose="020B0604030504040204" pitchFamily="34" charset="0"/>
              </a:rPr>
              <a:t>Rischi </a:t>
            </a:r>
            <a:r>
              <a:rPr lang="it-IT" sz="2400" dirty="0">
                <a:latin typeface="Tahoma" panose="020B0604030504040204" pitchFamily="34" charset="0"/>
                <a:ea typeface="Tahoma" panose="020B0604030504040204" pitchFamily="34" charset="0"/>
                <a:cs typeface="Tahoma" panose="020B0604030504040204" pitchFamily="34" charset="0"/>
              </a:rPr>
              <a:t>per la sicurezza</a:t>
            </a:r>
          </a:p>
        </p:txBody>
      </p:sp>
      <p:sp>
        <p:nvSpPr>
          <p:cNvPr id="2" name="Rettangolo 1"/>
          <p:cNvSpPr/>
          <p:nvPr/>
        </p:nvSpPr>
        <p:spPr>
          <a:xfrm>
            <a:off x="212650" y="2796363"/>
            <a:ext cx="2796363" cy="1414130"/>
          </a:xfrm>
          <a:prstGeom prst="rect">
            <a:avLst/>
          </a:prstGeom>
          <a:solidFill>
            <a:schemeClr val="bg1">
              <a:lumMod val="95000"/>
            </a:schemeClr>
          </a:solidFill>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a:solidFill>
                  <a:prstClr val="black"/>
                </a:solidFill>
                <a:latin typeface="Arial" panose="020B0604020202020204" pitchFamily="34" charset="0"/>
                <a:ea typeface="Calibri"/>
                <a:cs typeface="Arial" panose="020B0604020202020204" pitchFamily="34" charset="0"/>
              </a:rPr>
              <a:t>L’ ATTENZIONE</a:t>
            </a:r>
            <a:endParaRPr lang="it-IT" dirty="0"/>
          </a:p>
        </p:txBody>
      </p:sp>
      <p:sp>
        <p:nvSpPr>
          <p:cNvPr id="6" name="Rettangolo 5"/>
          <p:cNvSpPr/>
          <p:nvPr/>
        </p:nvSpPr>
        <p:spPr>
          <a:xfrm>
            <a:off x="5433236" y="2844209"/>
            <a:ext cx="3444949" cy="2732567"/>
          </a:xfrm>
          <a:prstGeom prst="rect">
            <a:avLst/>
          </a:prstGeom>
          <a:solidFill>
            <a:schemeClr val="bg1">
              <a:lumMod val="95000"/>
            </a:schemeClr>
          </a:solidFill>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lvl="0" algn="ctr" eaLnBrk="0" hangingPunct="0">
              <a:lnSpc>
                <a:spcPct val="150000"/>
              </a:lnSpc>
              <a:spcBef>
                <a:spcPct val="20000"/>
              </a:spcBef>
              <a:spcAft>
                <a:spcPts val="1000"/>
              </a:spcAft>
            </a:pPr>
            <a:r>
              <a:rPr lang="it-IT" sz="2000" dirty="0" smtClean="0">
                <a:solidFill>
                  <a:prstClr val="black"/>
                </a:solidFill>
                <a:latin typeface="Arial" panose="020B0604020202020204" pitchFamily="34" charset="0"/>
                <a:ea typeface="Calibri"/>
                <a:cs typeface="Arial" panose="020B0604020202020204" pitchFamily="34" charset="0"/>
              </a:rPr>
              <a:t>"</a:t>
            </a:r>
            <a:r>
              <a:rPr lang="it-IT" sz="2000" dirty="0">
                <a:solidFill>
                  <a:prstClr val="black"/>
                </a:solidFill>
                <a:latin typeface="Arial" panose="020B0604020202020204" pitchFamily="34" charset="0"/>
                <a:ea typeface="Calibri"/>
                <a:cs typeface="Arial" panose="020B0604020202020204" pitchFamily="34" charset="0"/>
              </a:rPr>
              <a:t>idoneo equilibrio </a:t>
            </a:r>
            <a:r>
              <a:rPr lang="it-IT" sz="2000" dirty="0" err="1">
                <a:solidFill>
                  <a:prstClr val="black"/>
                </a:solidFill>
                <a:latin typeface="Arial" panose="020B0604020202020204" pitchFamily="34" charset="0"/>
                <a:ea typeface="Calibri"/>
                <a:cs typeface="Arial" panose="020B0604020202020204" pitchFamily="34" charset="0"/>
              </a:rPr>
              <a:t>bio</a:t>
            </a:r>
            <a:r>
              <a:rPr lang="it-IT" sz="2000" dirty="0">
                <a:solidFill>
                  <a:prstClr val="black"/>
                </a:solidFill>
                <a:latin typeface="Arial" panose="020B0604020202020204" pitchFamily="34" charset="0"/>
                <a:ea typeface="Calibri"/>
                <a:cs typeface="Arial" panose="020B0604020202020204" pitchFamily="34" charset="0"/>
              </a:rPr>
              <a:t>- meccanico tra uomo e struttura, macchina, impianto" </a:t>
            </a:r>
          </a:p>
        </p:txBody>
      </p:sp>
      <p:sp>
        <p:nvSpPr>
          <p:cNvPr id="7" name="Freccia a destra 6"/>
          <p:cNvSpPr/>
          <p:nvPr/>
        </p:nvSpPr>
        <p:spPr>
          <a:xfrm>
            <a:off x="3296093" y="3381153"/>
            <a:ext cx="1818167" cy="318977"/>
          </a:xfrm>
          <a:prstGeom prst="rightArrow">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Segnaposto piè di pagina 7"/>
          <p:cNvSpPr>
            <a:spLocks noGrp="1"/>
          </p:cNvSpPr>
          <p:nvPr>
            <p:ph type="ftr" sz="quarter" idx="11"/>
          </p:nvPr>
        </p:nvSpPr>
        <p:spPr/>
        <p:txBody>
          <a:bodyPr/>
          <a:lstStyle/>
          <a:p>
            <a:pPr>
              <a:defRPr/>
            </a:pPr>
            <a:r>
              <a:rPr lang="it-IT" smtClean="0"/>
              <a:t>Giuseppe Renato Croce</a:t>
            </a:r>
            <a:endParaRPr lang="it-IT"/>
          </a:p>
        </p:txBody>
      </p:sp>
      <p:sp>
        <p:nvSpPr>
          <p:cNvPr id="9" name="Segnaposto numero diapositiva 8"/>
          <p:cNvSpPr>
            <a:spLocks noGrp="1"/>
          </p:cNvSpPr>
          <p:nvPr>
            <p:ph type="sldNum" sz="quarter" idx="12"/>
          </p:nvPr>
        </p:nvSpPr>
        <p:spPr/>
        <p:txBody>
          <a:bodyPr/>
          <a:lstStyle/>
          <a:p>
            <a:pPr>
              <a:defRPr/>
            </a:pPr>
            <a:fld id="{7E41F698-E733-432A-904B-FD905F326C73}" type="slidenum">
              <a:rPr lang="it-IT" smtClean="0"/>
              <a:pPr>
                <a:defRPr/>
              </a:pPr>
              <a:t>44</a:t>
            </a:fld>
            <a:endParaRPr lang="it-IT"/>
          </a:p>
        </p:txBody>
      </p:sp>
    </p:spTree>
    <p:extLst>
      <p:ext uri="{BB962C8B-B14F-4D97-AF65-F5344CB8AC3E}">
        <p14:creationId xmlns:p14="http://schemas.microsoft.com/office/powerpoint/2010/main" xmlns="" val="2035657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2650" y="2137144"/>
            <a:ext cx="8790673" cy="4615347"/>
          </a:xfrm>
        </p:spPr>
        <p:txBody>
          <a:bodyPr/>
          <a:lstStyle/>
          <a:p>
            <a:pPr marL="0" indent="0">
              <a:lnSpc>
                <a:spcPct val="115000"/>
              </a:lnSpc>
              <a:spcAft>
                <a:spcPts val="1000"/>
              </a:spcAft>
              <a:buNone/>
            </a:pPr>
            <a:r>
              <a:rPr lang="it-IT" sz="2000" dirty="0" smtClean="0">
                <a:latin typeface="Arial" panose="020B0604020202020204" pitchFamily="34" charset="0"/>
                <a:ea typeface="Calibri"/>
                <a:cs typeface="Arial" panose="020B0604020202020204" pitchFamily="34" charset="0"/>
              </a:rPr>
              <a:t>È bene che DVR </a:t>
            </a:r>
            <a:r>
              <a:rPr lang="it-IT" sz="2000" dirty="0">
                <a:latin typeface="Arial" panose="020B0604020202020204" pitchFamily="34" charset="0"/>
                <a:ea typeface="Calibri"/>
                <a:cs typeface="Arial" panose="020B0604020202020204" pitchFamily="34" charset="0"/>
              </a:rPr>
              <a:t>contenga la valutazione per:</a:t>
            </a:r>
          </a:p>
          <a:p>
            <a:pPr marL="0" indent="0">
              <a:lnSpc>
                <a:spcPct val="115000"/>
              </a:lnSpc>
              <a:spcAft>
                <a:spcPts val="1000"/>
              </a:spcAft>
              <a:buNone/>
            </a:pPr>
            <a:r>
              <a:rPr lang="it-IT" sz="2000" dirty="0">
                <a:latin typeface="Arial" panose="020B0604020202020204" pitchFamily="34" charset="0"/>
                <a:ea typeface="Calibri"/>
                <a:cs typeface="Arial" panose="020B0604020202020204" pitchFamily="34" charset="0"/>
              </a:rPr>
              <a:t>a) Esposizione a radiazioni elettromagnetiche (calore, luce, raggi X, radiazioni ionizzanti).</a:t>
            </a:r>
          </a:p>
          <a:p>
            <a:pPr marL="0" indent="0">
              <a:lnSpc>
                <a:spcPct val="115000"/>
              </a:lnSpc>
              <a:spcAft>
                <a:spcPts val="1000"/>
              </a:spcAft>
              <a:buNone/>
            </a:pPr>
            <a:r>
              <a:rPr lang="it-IT" sz="2000" dirty="0">
                <a:latin typeface="Arial" panose="020B0604020202020204" pitchFamily="34" charset="0"/>
                <a:ea typeface="Calibri"/>
                <a:cs typeface="Arial" panose="020B0604020202020204" pitchFamily="34" charset="0"/>
              </a:rPr>
              <a:t>b) Esposizione a laser.</a:t>
            </a:r>
          </a:p>
          <a:p>
            <a:pPr marL="0" indent="0">
              <a:lnSpc>
                <a:spcPct val="115000"/>
              </a:lnSpc>
              <a:spcAft>
                <a:spcPts val="1000"/>
              </a:spcAft>
              <a:buNone/>
            </a:pPr>
            <a:r>
              <a:rPr lang="it-IT" sz="2000" dirty="0">
                <a:latin typeface="Arial" panose="020B0604020202020204" pitchFamily="34" charset="0"/>
                <a:ea typeface="Calibri"/>
                <a:cs typeface="Arial" panose="020B0604020202020204" pitchFamily="34" charset="0"/>
              </a:rPr>
              <a:t>c) Esposizione al rumore od a ultrasuoni.</a:t>
            </a:r>
          </a:p>
          <a:p>
            <a:pPr marL="0" indent="0">
              <a:lnSpc>
                <a:spcPct val="115000"/>
              </a:lnSpc>
              <a:spcAft>
                <a:spcPts val="1000"/>
              </a:spcAft>
              <a:buNone/>
            </a:pPr>
            <a:r>
              <a:rPr lang="it-IT" sz="2000" dirty="0">
                <a:latin typeface="Arial" panose="020B0604020202020204" pitchFamily="34" charset="0"/>
                <a:ea typeface="Calibri"/>
                <a:cs typeface="Arial" panose="020B0604020202020204" pitchFamily="34" charset="0"/>
              </a:rPr>
              <a:t>d) Esposizione a vibrazioni meccanica.</a:t>
            </a:r>
          </a:p>
          <a:p>
            <a:pPr marL="0" indent="0">
              <a:lnSpc>
                <a:spcPct val="115000"/>
              </a:lnSpc>
              <a:spcAft>
                <a:spcPts val="1000"/>
              </a:spcAft>
              <a:buNone/>
            </a:pPr>
            <a:r>
              <a:rPr lang="it-IT" sz="2000" dirty="0">
                <a:latin typeface="Arial" panose="020B0604020202020204" pitchFamily="34" charset="0"/>
                <a:ea typeface="Calibri"/>
                <a:cs typeface="Arial" panose="020B0604020202020204" pitchFamily="34" charset="0"/>
              </a:rPr>
              <a:t>e) Esposizione a sostanze/mezzi ad alta temperatura.</a:t>
            </a:r>
          </a:p>
          <a:p>
            <a:pPr marL="0" indent="0">
              <a:lnSpc>
                <a:spcPct val="115000"/>
              </a:lnSpc>
              <a:spcAft>
                <a:spcPts val="1000"/>
              </a:spcAft>
              <a:buNone/>
            </a:pPr>
            <a:r>
              <a:rPr lang="it-IT" sz="2000" dirty="0">
                <a:latin typeface="Arial" panose="020B0604020202020204" pitchFamily="34" charset="0"/>
                <a:ea typeface="Calibri"/>
                <a:cs typeface="Arial" panose="020B0604020202020204" pitchFamily="34" charset="0"/>
              </a:rPr>
              <a:t>f) Esposizione a sostanze/mezzi a temperatura molto bassa.</a:t>
            </a:r>
          </a:p>
          <a:p>
            <a:pPr marL="0" indent="0">
              <a:lnSpc>
                <a:spcPct val="115000"/>
              </a:lnSpc>
              <a:spcAft>
                <a:spcPts val="1000"/>
              </a:spcAft>
              <a:buNone/>
            </a:pPr>
            <a:r>
              <a:rPr lang="it-IT" sz="2000" dirty="0">
                <a:latin typeface="Arial" panose="020B0604020202020204" pitchFamily="34" charset="0"/>
                <a:ea typeface="Calibri"/>
                <a:cs typeface="Arial" panose="020B0604020202020204" pitchFamily="34" charset="0"/>
              </a:rPr>
              <a:t>g) Presenza di fluidi sotto pressione (aria, vapore, liquidi compressi).</a:t>
            </a:r>
          </a:p>
          <a:p>
            <a:pPr marL="0" indent="0">
              <a:lnSpc>
                <a:spcPct val="115000"/>
              </a:lnSpc>
              <a:spcAft>
                <a:spcPts val="1000"/>
              </a:spcAft>
              <a:buNone/>
            </a:pPr>
            <a:endParaRPr lang="it-IT" sz="2000" dirty="0" smtClean="0">
              <a:latin typeface="Arial" panose="020B0604020202020204" pitchFamily="34" charset="0"/>
              <a:ea typeface="Calibri"/>
              <a:cs typeface="Arial" panose="020B0604020202020204" pitchFamily="34" charset="0"/>
            </a:endParaRPr>
          </a:p>
          <a:p>
            <a:pPr marL="0" indent="0">
              <a:lnSpc>
                <a:spcPct val="115000"/>
              </a:lnSpc>
              <a:spcAft>
                <a:spcPts val="1000"/>
              </a:spcAft>
              <a:buNone/>
            </a:pPr>
            <a:endParaRPr lang="it-IT" dirty="0"/>
          </a:p>
        </p:txBody>
      </p:sp>
      <p:sp>
        <p:nvSpPr>
          <p:cNvPr id="4" name="Rettangolo 3"/>
          <p:cNvSpPr/>
          <p:nvPr/>
        </p:nvSpPr>
        <p:spPr>
          <a:xfrm>
            <a:off x="212650" y="905875"/>
            <a:ext cx="8133908" cy="534762"/>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Il </a:t>
            </a:r>
            <a:r>
              <a:rPr lang="it-IT" sz="2500" dirty="0">
                <a:latin typeface="Tahoma" panose="020B0604030504040204" pitchFamily="34" charset="0"/>
                <a:ea typeface="Tahoma" panose="020B0604030504040204" pitchFamily="34" charset="0"/>
                <a:cs typeface="Tahoma" panose="020B0604030504040204" pitchFamily="34" charset="0"/>
              </a:rPr>
              <a:t>documento di valutazione dei rischi: rischi tradizionali</a:t>
            </a:r>
          </a:p>
        </p:txBody>
      </p:sp>
      <p:sp>
        <p:nvSpPr>
          <p:cNvPr id="5" name="Rettangolo 4"/>
          <p:cNvSpPr/>
          <p:nvPr/>
        </p:nvSpPr>
        <p:spPr>
          <a:xfrm>
            <a:off x="191384" y="1440637"/>
            <a:ext cx="8133908" cy="490006"/>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Rischi </a:t>
            </a:r>
            <a:r>
              <a:rPr lang="it-IT" sz="2500" dirty="0">
                <a:latin typeface="Tahoma" panose="020B0604030504040204" pitchFamily="34" charset="0"/>
                <a:ea typeface="Tahoma" panose="020B0604030504040204" pitchFamily="34" charset="0"/>
                <a:cs typeface="Tahoma" panose="020B0604030504040204" pitchFamily="34" charset="0"/>
              </a:rPr>
              <a:t>per la sicurezza</a:t>
            </a: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45</a:t>
            </a:fld>
            <a:endParaRPr lang="it-IT"/>
          </a:p>
        </p:txBody>
      </p:sp>
    </p:spTree>
    <p:extLst>
      <p:ext uri="{BB962C8B-B14F-4D97-AF65-F5344CB8AC3E}">
        <p14:creationId xmlns:p14="http://schemas.microsoft.com/office/powerpoint/2010/main" xmlns="" val="2610341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97712" y="2222205"/>
            <a:ext cx="8537944" cy="4051004"/>
          </a:xfrm>
        </p:spPr>
        <p:txBody>
          <a:bodyPr/>
          <a:lstStyle/>
          <a:p>
            <a:pPr marL="0" indent="0" algn="ctr">
              <a:lnSpc>
                <a:spcPct val="200000"/>
              </a:lnSpc>
              <a:spcAft>
                <a:spcPts val="1000"/>
              </a:spcAft>
              <a:buNone/>
            </a:pPr>
            <a:r>
              <a:rPr lang="it-IT" sz="2000" dirty="0" smtClean="0">
                <a:latin typeface="Tahoma" panose="020B0604030504040204" pitchFamily="34" charset="0"/>
                <a:ea typeface="Tahoma" panose="020B0604030504040204" pitchFamily="34" charset="0"/>
                <a:cs typeface="Tahoma" panose="020B0604030504040204" pitchFamily="34" charset="0"/>
              </a:rPr>
              <a:t>I </a:t>
            </a:r>
            <a:r>
              <a:rPr lang="it-IT" sz="2000" dirty="0">
                <a:latin typeface="Tahoma" panose="020B0604030504040204" pitchFamily="34" charset="0"/>
                <a:ea typeface="Tahoma" panose="020B0604030504040204" pitchFamily="34" charset="0"/>
                <a:cs typeface="Tahoma" panose="020B0604030504040204" pitchFamily="34" charset="0"/>
              </a:rPr>
              <a:t>rischi per la salute, o rischi igienico- ambientale,  possono causare la potenziale compromissione dell'equilibrio biologico del personale </a:t>
            </a:r>
            <a:endParaRPr lang="it-IT" sz="2000" dirty="0" smtClean="0">
              <a:latin typeface="Tahoma" panose="020B0604030504040204" pitchFamily="34" charset="0"/>
              <a:ea typeface="Tahoma" panose="020B0604030504040204" pitchFamily="34" charset="0"/>
              <a:cs typeface="Tahoma" panose="020B0604030504040204" pitchFamily="34" charset="0"/>
            </a:endParaRPr>
          </a:p>
          <a:p>
            <a:pPr marL="0" indent="0" algn="ctr">
              <a:lnSpc>
                <a:spcPct val="200000"/>
              </a:lnSpc>
              <a:spcAft>
                <a:spcPts val="1000"/>
              </a:spcAft>
              <a:buNone/>
            </a:pPr>
            <a:r>
              <a:rPr lang="it-IT" sz="2000" dirty="0">
                <a:latin typeface="Tahoma" panose="020B0604030504040204" pitchFamily="34" charset="0"/>
                <a:ea typeface="Tahoma" panose="020B0604030504040204" pitchFamily="34" charset="0"/>
                <a:cs typeface="Tahoma" panose="020B0604030504040204" pitchFamily="34" charset="0"/>
              </a:rPr>
              <a:t>Le cause di tali rischi  sono generate da non idonee condizioni igienico-ambientali dovute alla presenza di fattori ambientali di rischio generati dalle lavorazioni </a:t>
            </a:r>
            <a:r>
              <a:rPr lang="it-IT" sz="2000" dirty="0" smtClean="0">
                <a:latin typeface="Tahoma" panose="020B0604030504040204" pitchFamily="34" charset="0"/>
                <a:ea typeface="Tahoma" panose="020B0604030504040204" pitchFamily="34" charset="0"/>
                <a:cs typeface="Tahoma" panose="020B0604030504040204" pitchFamily="34" charset="0"/>
              </a:rPr>
              <a:t>e </a:t>
            </a:r>
            <a:r>
              <a:rPr lang="it-IT" sz="2000" dirty="0">
                <a:latin typeface="Tahoma" panose="020B0604030504040204" pitchFamily="34" charset="0"/>
                <a:ea typeface="Tahoma" panose="020B0604030504040204" pitchFamily="34" charset="0"/>
                <a:cs typeface="Tahoma" panose="020B0604030504040204" pitchFamily="34" charset="0"/>
              </a:rPr>
              <a:t>da modalità operative. </a:t>
            </a:r>
          </a:p>
        </p:txBody>
      </p:sp>
      <p:sp>
        <p:nvSpPr>
          <p:cNvPr id="4" name="Rettangolo 3"/>
          <p:cNvSpPr/>
          <p:nvPr/>
        </p:nvSpPr>
        <p:spPr>
          <a:xfrm>
            <a:off x="212650" y="905875"/>
            <a:ext cx="8133908" cy="534762"/>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Il </a:t>
            </a:r>
            <a:r>
              <a:rPr lang="it-IT" sz="2500" dirty="0">
                <a:latin typeface="Tahoma" panose="020B0604030504040204" pitchFamily="34" charset="0"/>
                <a:ea typeface="Tahoma" panose="020B0604030504040204" pitchFamily="34" charset="0"/>
                <a:cs typeface="Tahoma" panose="020B0604030504040204" pitchFamily="34" charset="0"/>
              </a:rPr>
              <a:t>documento di valutazione dei rischi: rischi tradizionali</a:t>
            </a:r>
          </a:p>
        </p:txBody>
      </p:sp>
      <p:sp>
        <p:nvSpPr>
          <p:cNvPr id="5" name="Rettangolo 4"/>
          <p:cNvSpPr/>
          <p:nvPr/>
        </p:nvSpPr>
        <p:spPr>
          <a:xfrm>
            <a:off x="191384" y="1440637"/>
            <a:ext cx="8133908" cy="490006"/>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Rischi </a:t>
            </a:r>
            <a:r>
              <a:rPr lang="it-IT" sz="2500" dirty="0">
                <a:latin typeface="Tahoma" panose="020B0604030504040204" pitchFamily="34" charset="0"/>
                <a:ea typeface="Tahoma" panose="020B0604030504040204" pitchFamily="34" charset="0"/>
                <a:cs typeface="Tahoma" panose="020B0604030504040204" pitchFamily="34" charset="0"/>
              </a:rPr>
              <a:t>per la </a:t>
            </a:r>
            <a:r>
              <a:rPr lang="it-IT" sz="2500" dirty="0" smtClean="0">
                <a:latin typeface="Tahoma" panose="020B0604030504040204" pitchFamily="34" charset="0"/>
                <a:ea typeface="Tahoma" panose="020B0604030504040204" pitchFamily="34" charset="0"/>
                <a:cs typeface="Tahoma" panose="020B0604030504040204" pitchFamily="34" charset="0"/>
              </a:rPr>
              <a:t>salute</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46</a:t>
            </a:fld>
            <a:endParaRPr lang="it-IT"/>
          </a:p>
        </p:txBody>
      </p:sp>
    </p:spTree>
    <p:extLst>
      <p:ext uri="{BB962C8B-B14F-4D97-AF65-F5344CB8AC3E}">
        <p14:creationId xmlns:p14="http://schemas.microsoft.com/office/powerpoint/2010/main" xmlns="" val="401566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7908" y="2119258"/>
            <a:ext cx="8651630" cy="4409133"/>
          </a:xfrm>
        </p:spPr>
        <p:txBody>
          <a:bodyPr/>
          <a:lstStyle/>
          <a:p>
            <a:pPr marL="0" indent="0" algn="just">
              <a:lnSpc>
                <a:spcPct val="115000"/>
              </a:lnSpc>
              <a:spcAft>
                <a:spcPts val="1000"/>
              </a:spcAft>
              <a:buNone/>
            </a:pPr>
            <a:r>
              <a:rPr lang="it-IT" sz="2000" dirty="0" smtClean="0">
                <a:latin typeface="Tahoma" panose="020B0604030504040204" pitchFamily="34" charset="0"/>
                <a:ea typeface="Tahoma" panose="020B0604030504040204" pitchFamily="34" charset="0"/>
                <a:cs typeface="Tahoma" panose="020B0604030504040204" pitchFamily="34" charset="0"/>
              </a:rPr>
              <a:t>Questa tipologia di rischio è rilevabile  nel complesso rapporto </a:t>
            </a:r>
            <a:r>
              <a:rPr lang="it-IT" sz="2000" dirty="0">
                <a:latin typeface="Tahoma" panose="020B0604030504040204" pitchFamily="34" charset="0"/>
                <a:ea typeface="Tahoma" panose="020B0604030504040204" pitchFamily="34" charset="0"/>
                <a:cs typeface="Tahoma" panose="020B0604030504040204" pitchFamily="34" charset="0"/>
              </a:rPr>
              <a:t>tra "l'operatore" e "l'organizzazione lavoro</a:t>
            </a:r>
            <a:r>
              <a:rPr lang="it-IT" sz="2000" dirty="0" smtClean="0">
                <a:latin typeface="Tahoma" panose="020B0604030504040204" pitchFamily="34" charset="0"/>
                <a:ea typeface="Tahoma" panose="020B0604030504040204" pitchFamily="34" charset="0"/>
                <a:cs typeface="Tahoma" panose="020B0604030504040204" pitchFamily="34" charset="0"/>
              </a:rPr>
              <a:t>" in cui è inserito.</a:t>
            </a:r>
          </a:p>
          <a:p>
            <a:pPr marL="399734" lvl="1" indent="0" algn="just">
              <a:lnSpc>
                <a:spcPct val="115000"/>
              </a:lnSpc>
              <a:spcAft>
                <a:spcPts val="1000"/>
              </a:spcAft>
              <a:buNone/>
            </a:pPr>
            <a:r>
              <a:rPr lang="it-IT" sz="2000" dirty="0">
                <a:latin typeface="Tahoma" panose="020B0604030504040204" pitchFamily="34" charset="0"/>
                <a:ea typeface="Tahoma" panose="020B0604030504040204" pitchFamily="34" charset="0"/>
                <a:cs typeface="Tahoma" panose="020B0604030504040204" pitchFamily="34" charset="0"/>
              </a:rPr>
              <a:t>a) </a:t>
            </a:r>
            <a:r>
              <a:rPr lang="it-IT" sz="2000" dirty="0" smtClean="0">
                <a:latin typeface="Tahoma" panose="020B0604030504040204" pitchFamily="34" charset="0"/>
                <a:ea typeface="Tahoma" panose="020B0604030504040204" pitchFamily="34" charset="0"/>
                <a:cs typeface="Tahoma" panose="020B0604030504040204" pitchFamily="34" charset="0"/>
              </a:rPr>
              <a:t> Fattori </a:t>
            </a:r>
            <a:r>
              <a:rPr lang="it-IT" sz="2000" dirty="0">
                <a:latin typeface="Tahoma" panose="020B0604030504040204" pitchFamily="34" charset="0"/>
                <a:ea typeface="Tahoma" panose="020B0604030504040204" pitchFamily="34" charset="0"/>
                <a:cs typeface="Tahoma" panose="020B0604030504040204" pitchFamily="34" charset="0"/>
              </a:rPr>
              <a:t>condizionati dai processi di lavoro (per es: lavoro in continuo, sistemi di turni, lavoro notturno).</a:t>
            </a:r>
          </a:p>
          <a:p>
            <a:pPr marL="399734" lvl="1" indent="0" algn="just">
              <a:lnSpc>
                <a:spcPct val="115000"/>
              </a:lnSpc>
              <a:spcAft>
                <a:spcPts val="1000"/>
              </a:spcAft>
              <a:buNone/>
            </a:pPr>
            <a:r>
              <a:rPr lang="it-IT" sz="2000" dirty="0">
                <a:latin typeface="Tahoma" panose="020B0604030504040204" pitchFamily="34" charset="0"/>
                <a:ea typeface="Tahoma" panose="020B0604030504040204" pitchFamily="34" charset="0"/>
                <a:cs typeface="Tahoma" panose="020B0604030504040204" pitchFamily="34" charset="0"/>
              </a:rPr>
              <a:t>b) Sistemi efficaci di gestione e accordi per l'organizzazione, la pianificazione, il monitoraggio e il controllo degli aspetti attinenti alla sicurezza e alla sanità.</a:t>
            </a:r>
          </a:p>
          <a:p>
            <a:pPr marL="399734" lvl="1" indent="0" algn="just">
              <a:lnSpc>
                <a:spcPct val="115000"/>
              </a:lnSpc>
              <a:spcAft>
                <a:spcPts val="1000"/>
              </a:spcAft>
              <a:buNone/>
            </a:pPr>
            <a:r>
              <a:rPr lang="it-IT" sz="2000" dirty="0">
                <a:latin typeface="Tahoma" panose="020B0604030504040204" pitchFamily="34" charset="0"/>
                <a:ea typeface="Tahoma" panose="020B0604030504040204" pitchFamily="34" charset="0"/>
                <a:cs typeface="Tahoma" panose="020B0604030504040204" pitchFamily="34" charset="0"/>
              </a:rPr>
              <a:t>c) </a:t>
            </a:r>
            <a:r>
              <a:rPr lang="it-IT" sz="2000" dirty="0" smtClean="0">
                <a:latin typeface="Tahoma" panose="020B0604030504040204" pitchFamily="34" charset="0"/>
                <a:ea typeface="Tahoma" panose="020B0604030504040204" pitchFamily="34" charset="0"/>
                <a:cs typeface="Tahoma" panose="020B0604030504040204" pitchFamily="34" charset="0"/>
              </a:rPr>
              <a:t>  Manutenzione </a:t>
            </a:r>
            <a:r>
              <a:rPr lang="it-IT" sz="2000" dirty="0">
                <a:latin typeface="Tahoma" panose="020B0604030504040204" pitchFamily="34" charset="0"/>
                <a:ea typeface="Tahoma" panose="020B0604030504040204" pitchFamily="34" charset="0"/>
                <a:cs typeface="Tahoma" panose="020B0604030504040204" pitchFamily="34" charset="0"/>
              </a:rPr>
              <a:t>degli impianti, comprese le attrezzature di sicurezza.</a:t>
            </a:r>
          </a:p>
          <a:p>
            <a:pPr marL="399734" lvl="1" indent="0" algn="just">
              <a:lnSpc>
                <a:spcPct val="115000"/>
              </a:lnSpc>
              <a:spcAft>
                <a:spcPts val="1000"/>
              </a:spcAft>
              <a:buNone/>
            </a:pPr>
            <a:r>
              <a:rPr lang="it-IT" sz="2000" dirty="0" smtClean="0">
                <a:latin typeface="Tahoma" panose="020B0604030504040204" pitchFamily="34" charset="0"/>
                <a:ea typeface="Tahoma" panose="020B0604030504040204" pitchFamily="34" charset="0"/>
                <a:cs typeface="Tahoma" panose="020B0604030504040204" pitchFamily="34" charset="0"/>
              </a:rPr>
              <a:t>d) Accordi </a:t>
            </a:r>
            <a:r>
              <a:rPr lang="it-IT" sz="2000" dirty="0">
                <a:latin typeface="Tahoma" panose="020B0604030504040204" pitchFamily="34" charset="0"/>
                <a:ea typeface="Tahoma" panose="020B0604030504040204" pitchFamily="34" charset="0"/>
                <a:cs typeface="Tahoma" panose="020B0604030504040204" pitchFamily="34" charset="0"/>
              </a:rPr>
              <a:t>adeguati per far fronte agli incidenti e a situazioni di emergenza.</a:t>
            </a:r>
          </a:p>
          <a:p>
            <a:pPr marL="0" indent="0">
              <a:lnSpc>
                <a:spcPct val="115000"/>
              </a:lnSpc>
              <a:spcAft>
                <a:spcPts val="1000"/>
              </a:spcAft>
              <a:buNone/>
            </a:pPr>
            <a:endParaRPr lang="it-IT" sz="2000" dirty="0" smtClean="0">
              <a:latin typeface="Arial" panose="020B0604020202020204" pitchFamily="34" charset="0"/>
              <a:ea typeface="Calibri"/>
              <a:cs typeface="Arial" panose="020B0604020202020204" pitchFamily="34" charset="0"/>
            </a:endParaRPr>
          </a:p>
          <a:p>
            <a:pPr marL="0" indent="0">
              <a:lnSpc>
                <a:spcPct val="115000"/>
              </a:lnSpc>
              <a:spcAft>
                <a:spcPts val="1000"/>
              </a:spcAft>
              <a:buNone/>
            </a:pPr>
            <a:r>
              <a:rPr lang="it-IT" sz="2000" dirty="0" smtClean="0">
                <a:latin typeface="Arial" panose="020B0604020202020204" pitchFamily="34" charset="0"/>
                <a:ea typeface="Calibri"/>
                <a:cs typeface="Arial" panose="020B0604020202020204" pitchFamily="34" charset="0"/>
              </a:rPr>
              <a:t> </a:t>
            </a:r>
            <a:endParaRPr lang="it-IT" sz="2000" dirty="0">
              <a:latin typeface="Arial" panose="020B0604020202020204" pitchFamily="34" charset="0"/>
              <a:ea typeface="Calibri"/>
              <a:cs typeface="Arial" panose="020B0604020202020204" pitchFamily="34" charset="0"/>
            </a:endParaRPr>
          </a:p>
        </p:txBody>
      </p:sp>
      <p:sp>
        <p:nvSpPr>
          <p:cNvPr id="4" name="Rettangolo 3"/>
          <p:cNvSpPr/>
          <p:nvPr/>
        </p:nvSpPr>
        <p:spPr>
          <a:xfrm>
            <a:off x="212650" y="905875"/>
            <a:ext cx="8133908" cy="534762"/>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Il </a:t>
            </a:r>
            <a:r>
              <a:rPr lang="it-IT" sz="2500" dirty="0">
                <a:latin typeface="Tahoma" panose="020B0604030504040204" pitchFamily="34" charset="0"/>
                <a:ea typeface="Tahoma" panose="020B0604030504040204" pitchFamily="34" charset="0"/>
                <a:cs typeface="Tahoma" panose="020B0604030504040204" pitchFamily="34" charset="0"/>
              </a:rPr>
              <a:t>documento di valutazione dei rischi: rischi tradizionali</a:t>
            </a:r>
          </a:p>
        </p:txBody>
      </p:sp>
      <p:sp>
        <p:nvSpPr>
          <p:cNvPr id="5" name="Rettangolo 4"/>
          <p:cNvSpPr/>
          <p:nvPr/>
        </p:nvSpPr>
        <p:spPr>
          <a:xfrm>
            <a:off x="191384" y="1440637"/>
            <a:ext cx="8133908" cy="490006"/>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Rischi organizzativi</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47</a:t>
            </a:fld>
            <a:endParaRPr lang="it-IT"/>
          </a:p>
        </p:txBody>
      </p:sp>
    </p:spTree>
    <p:extLst>
      <p:ext uri="{BB962C8B-B14F-4D97-AF65-F5344CB8AC3E}">
        <p14:creationId xmlns:p14="http://schemas.microsoft.com/office/powerpoint/2010/main" xmlns="" val="3061392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594338"/>
            <a:ext cx="9061938" cy="4489939"/>
          </a:xfrm>
        </p:spPr>
        <p:txBody>
          <a:bodyPr/>
          <a:lstStyle/>
          <a:p>
            <a:pPr marL="0" indent="0">
              <a:buNone/>
            </a:pPr>
            <a:endParaRPr lang="it-IT" dirty="0" smtClean="0"/>
          </a:p>
          <a:p>
            <a:pPr marL="0" indent="0">
              <a:buNone/>
            </a:pPr>
            <a:endParaRPr lang="it-IT" dirty="0"/>
          </a:p>
          <a:p>
            <a:pPr marL="0" indent="0">
              <a:buNone/>
            </a:pPr>
            <a:endParaRPr lang="it-IT" dirty="0" smtClean="0"/>
          </a:p>
          <a:p>
            <a:pPr marL="0" indent="0">
              <a:buNone/>
            </a:pPr>
            <a:r>
              <a:rPr lang="it-IT" sz="2500" dirty="0" smtClean="0">
                <a:latin typeface="Tahoma" panose="020B0604030504040204" pitchFamily="34" charset="0"/>
                <a:ea typeface="Tahoma" panose="020B0604030504040204" pitchFamily="34" charset="0"/>
                <a:cs typeface="Tahoma" panose="020B0604030504040204" pitchFamily="34" charset="0"/>
              </a:rPr>
              <a:t>        Il documento di valutazione dei rischi: rischi </a:t>
            </a:r>
            <a:r>
              <a:rPr lang="it-IT" sz="2500" dirty="0">
                <a:latin typeface="Tahoma" panose="020B0604030504040204" pitchFamily="34" charset="0"/>
                <a:ea typeface="Tahoma" panose="020B0604030504040204" pitchFamily="34" charset="0"/>
                <a:cs typeface="Tahoma" panose="020B0604030504040204" pitchFamily="34" charset="0"/>
              </a:rPr>
              <a:t>p</a:t>
            </a:r>
            <a:r>
              <a:rPr lang="it-IT" sz="2500" dirty="0" smtClean="0">
                <a:latin typeface="Tahoma" panose="020B0604030504040204" pitchFamily="34" charset="0"/>
                <a:ea typeface="Tahoma" panose="020B0604030504040204" pitchFamily="34" charset="0"/>
                <a:cs typeface="Tahoma" panose="020B0604030504040204" pitchFamily="34" charset="0"/>
              </a:rPr>
              <a:t>articolari</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4" name="Segnaposto numero diapositiva 3"/>
          <p:cNvSpPr>
            <a:spLocks noGrp="1"/>
          </p:cNvSpPr>
          <p:nvPr>
            <p:ph type="sldNum" sz="quarter" idx="12"/>
          </p:nvPr>
        </p:nvSpPr>
        <p:spPr/>
        <p:txBody>
          <a:bodyPr/>
          <a:lstStyle/>
          <a:p>
            <a:pPr>
              <a:defRPr/>
            </a:pPr>
            <a:fld id="{7E41F698-E733-432A-904B-FD905F326C73}" type="slidenum">
              <a:rPr lang="it-IT" smtClean="0"/>
              <a:pPr>
                <a:defRPr/>
              </a:pPr>
              <a:t>48</a:t>
            </a:fld>
            <a:endParaRPr lang="it-IT"/>
          </a:p>
        </p:txBody>
      </p:sp>
    </p:spTree>
    <p:extLst>
      <p:ext uri="{BB962C8B-B14F-4D97-AF65-F5344CB8AC3E}">
        <p14:creationId xmlns:p14="http://schemas.microsoft.com/office/powerpoint/2010/main" xmlns="" val="3959910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46567" y="2073349"/>
            <a:ext cx="8176437" cy="4072270"/>
          </a:xfrm>
        </p:spPr>
        <p:txBody>
          <a:bodyPr/>
          <a:lstStyle/>
          <a:p>
            <a:pPr marL="0" indent="0" algn="ctr">
              <a:lnSpc>
                <a:spcPct val="150000"/>
              </a:lnSpc>
              <a:buNone/>
            </a:pPr>
            <a:r>
              <a:rPr lang="it-IT" altLang="it-IT" sz="2000" dirty="0" smtClean="0">
                <a:latin typeface="Tahoma" panose="020B0604030504040204" pitchFamily="34" charset="0"/>
                <a:ea typeface="Tahoma" panose="020B0604030504040204" pitchFamily="34" charset="0"/>
                <a:cs typeface="Tahoma" panose="020B0604030504040204" pitchFamily="34" charset="0"/>
              </a:rPr>
              <a:t>la valutazione […] deve riguardare tutti i rischi per la sicurezza e la salute dei lavoratori, ivi compresi quelli riguardanti gruppi di lavoratori esposti a rischi particolari, tra cui anche quelli collegati allo stress lavoro-correlato, secondo i contenuti dell’accordo europeo dell’8 ottobre 2004, e quelli riguardanti le lavoratrici in stato di gravidanza, secondo quanto previsto dal decreto legislativo 26 marzo 2001, n. 151, nonché quelli connessi alle differenze di genere, all’età, alla provenienza da altri Paesi</a:t>
            </a:r>
            <a:endParaRPr lang="it-IT" dirty="0">
              <a:latin typeface="Tahoma" panose="020B0604030504040204" pitchFamily="34" charset="0"/>
              <a:ea typeface="Tahoma" panose="020B0604030504040204" pitchFamily="34" charset="0"/>
              <a:cs typeface="Tahoma" panose="020B0604030504040204" pitchFamily="34" charset="0"/>
            </a:endParaRPr>
          </a:p>
        </p:txBody>
      </p:sp>
      <p:sp>
        <p:nvSpPr>
          <p:cNvPr id="4" name="Rettangolo 3"/>
          <p:cNvSpPr/>
          <p:nvPr/>
        </p:nvSpPr>
        <p:spPr>
          <a:xfrm>
            <a:off x="212650" y="905875"/>
            <a:ext cx="8133908" cy="534762"/>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Il </a:t>
            </a:r>
            <a:r>
              <a:rPr lang="it-IT" sz="2500" dirty="0">
                <a:latin typeface="Tahoma" panose="020B0604030504040204" pitchFamily="34" charset="0"/>
                <a:ea typeface="Tahoma" panose="020B0604030504040204" pitchFamily="34" charset="0"/>
                <a:cs typeface="Tahoma" panose="020B0604030504040204" pitchFamily="34" charset="0"/>
              </a:rPr>
              <a:t>documento di valutazione dei rischi: rischi </a:t>
            </a:r>
            <a:r>
              <a:rPr lang="it-IT" sz="2500" dirty="0" smtClean="0">
                <a:latin typeface="Tahoma" panose="020B0604030504040204" pitchFamily="34" charset="0"/>
                <a:ea typeface="Tahoma" panose="020B0604030504040204" pitchFamily="34" charset="0"/>
                <a:cs typeface="Tahoma" panose="020B0604030504040204" pitchFamily="34" charset="0"/>
              </a:rPr>
              <a:t>particolari</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3" name="Segnaposto piè di pagina 2"/>
          <p:cNvSpPr>
            <a:spLocks noGrp="1"/>
          </p:cNvSpPr>
          <p:nvPr>
            <p:ph type="ftr" sz="quarter" idx="11"/>
          </p:nvPr>
        </p:nvSpPr>
        <p:spPr/>
        <p:txBody>
          <a:bodyPr/>
          <a:lstStyle/>
          <a:p>
            <a:pPr>
              <a:defRPr/>
            </a:pPr>
            <a:r>
              <a:rPr lang="it-IT" smtClean="0"/>
              <a:t>Giuseppe Renato Croce</a:t>
            </a:r>
            <a:endParaRPr lang="it-IT"/>
          </a:p>
        </p:txBody>
      </p:sp>
      <p:sp>
        <p:nvSpPr>
          <p:cNvPr id="5" name="Segnaposto numero diapositiva 4"/>
          <p:cNvSpPr>
            <a:spLocks noGrp="1"/>
          </p:cNvSpPr>
          <p:nvPr>
            <p:ph type="sldNum" sz="quarter" idx="12"/>
          </p:nvPr>
        </p:nvSpPr>
        <p:spPr/>
        <p:txBody>
          <a:bodyPr/>
          <a:lstStyle/>
          <a:p>
            <a:pPr>
              <a:defRPr/>
            </a:pPr>
            <a:fld id="{7E41F698-E733-432A-904B-FD905F326C73}" type="slidenum">
              <a:rPr lang="it-IT" smtClean="0"/>
              <a:pPr>
                <a:defRPr/>
              </a:pPr>
              <a:t>49</a:t>
            </a:fld>
            <a:endParaRPr lang="it-IT"/>
          </a:p>
        </p:txBody>
      </p:sp>
    </p:spTree>
    <p:extLst>
      <p:ext uri="{BB962C8B-B14F-4D97-AF65-F5344CB8AC3E}">
        <p14:creationId xmlns:p14="http://schemas.microsoft.com/office/powerpoint/2010/main" xmlns="" val="393793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bwMode="auto">
          <a:extLst/>
        </p:spPr>
        <p:txBody>
          <a:bodyPr wrap="square" lIns="91440" tIns="45720" rIns="91440" bIns="45720" numCol="1" compatLnSpc="1">
            <a:prstTxWarp prst="textNoShape">
              <a:avLst/>
            </a:prstTxWarp>
          </a:bodyPr>
          <a:lstStyle>
            <a:lvl1pPr eaLnBrk="0" hangingPunct="0">
              <a:spcBef>
                <a:spcPts val="600"/>
              </a:spcBef>
              <a:buClr>
                <a:schemeClr val="accent2"/>
              </a:buClr>
              <a:buSzPct val="85000"/>
              <a:buFont typeface="Wingdings 2" pitchFamily="18" charset="2"/>
              <a:buChar char=""/>
              <a:defRPr sz="2600">
                <a:solidFill>
                  <a:schemeClr val="tx1"/>
                </a:solidFill>
                <a:latin typeface="Arial" pitchFamily="34"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Arial" pitchFamily="34"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Arial" pitchFamily="34"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Arial" pitchFamily="34"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Arial" pitchFamily="34"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Arial" pitchFamily="34"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Arial" pitchFamily="34"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Arial" pitchFamily="34"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Arial" pitchFamily="34" charset="0"/>
              </a:defRPr>
            </a:lvl9pPr>
          </a:lstStyle>
          <a:p>
            <a:pPr eaLnBrk="1" hangingPunct="1">
              <a:spcBef>
                <a:spcPct val="0"/>
              </a:spcBef>
              <a:buClrTx/>
              <a:buSzTx/>
              <a:buFontTx/>
              <a:buNone/>
              <a:defRPr/>
            </a:pPr>
            <a:r>
              <a:rPr lang="it-IT" altLang="it-IT" sz="1200" smtClean="0">
                <a:solidFill>
                  <a:srgbClr val="FEFAC9"/>
                </a:solidFill>
              </a:rPr>
              <a:t>Prof.Cons.Giuseppe Croce</a:t>
            </a:r>
          </a:p>
        </p:txBody>
      </p:sp>
      <p:sp>
        <p:nvSpPr>
          <p:cNvPr id="1022979" name="Segnaposto numero diapositiva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600"/>
              </a:spcBef>
              <a:buClr>
                <a:schemeClr val="accent2"/>
              </a:buClr>
              <a:buSzPct val="85000"/>
              <a:buFont typeface="Wingdings 2" pitchFamily="18" charset="2"/>
              <a:buChar char=""/>
              <a:defRPr sz="2600">
                <a:solidFill>
                  <a:schemeClr val="tx1"/>
                </a:solidFill>
                <a:latin typeface="Arial" pitchFamily="34" charset="0"/>
              </a:defRPr>
            </a:lvl1pPr>
            <a:lvl2pPr marL="742950" indent="-285750">
              <a:spcBef>
                <a:spcPts val="300"/>
              </a:spcBef>
              <a:buClr>
                <a:srgbClr val="D6903D"/>
              </a:buClr>
              <a:buSzPct val="85000"/>
              <a:buFont typeface="Wingdings 2" pitchFamily="18" charset="2"/>
              <a:buChar char=""/>
              <a:defRPr sz="2400">
                <a:solidFill>
                  <a:schemeClr val="tx2"/>
                </a:solidFill>
                <a:latin typeface="Arial" pitchFamily="34" charset="0"/>
              </a:defRPr>
            </a:lvl2pPr>
            <a:lvl3pPr marL="1143000" indent="-228600">
              <a:spcBef>
                <a:spcPts val="300"/>
              </a:spcBef>
              <a:buClr>
                <a:srgbClr val="B37732"/>
              </a:buClr>
              <a:buSzPct val="85000"/>
              <a:buFont typeface="Wingdings 2" pitchFamily="18" charset="2"/>
              <a:buChar char=""/>
              <a:defRPr sz="2100">
                <a:solidFill>
                  <a:schemeClr val="tx1"/>
                </a:solidFill>
                <a:latin typeface="Arial" pitchFamily="34" charset="0"/>
              </a:defRPr>
            </a:lvl3pPr>
            <a:lvl4pPr marL="1600200" indent="-228600">
              <a:spcBef>
                <a:spcPts val="300"/>
              </a:spcBef>
              <a:buClr>
                <a:srgbClr val="D6903D"/>
              </a:buClr>
              <a:buSzPct val="85000"/>
              <a:buFont typeface="Wingdings 2" pitchFamily="18" charset="2"/>
              <a:buChar char=""/>
              <a:defRPr sz="1900">
                <a:solidFill>
                  <a:schemeClr val="tx1"/>
                </a:solidFill>
                <a:latin typeface="Arial" pitchFamily="34" charset="0"/>
              </a:defRPr>
            </a:lvl4pPr>
            <a:lvl5pPr marL="2057400" indent="-228600">
              <a:spcBef>
                <a:spcPts val="338"/>
              </a:spcBef>
              <a:buClr>
                <a:srgbClr val="D6903D"/>
              </a:buClr>
              <a:buSzPct val="85000"/>
              <a:buFont typeface="Wingdings 2" pitchFamily="18" charset="2"/>
              <a:buChar char=""/>
              <a:defRPr sz="1600">
                <a:solidFill>
                  <a:schemeClr val="tx1"/>
                </a:solidFill>
                <a:latin typeface="Arial" pitchFamily="34"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Arial" pitchFamily="34"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Arial" pitchFamily="34"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Arial" pitchFamily="34"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Arial" pitchFamily="34" charset="0"/>
              </a:defRPr>
            </a:lvl9pPr>
          </a:lstStyle>
          <a:p>
            <a:pPr>
              <a:spcBef>
                <a:spcPct val="0"/>
              </a:spcBef>
              <a:buClrTx/>
              <a:buSzTx/>
              <a:buFontTx/>
              <a:buNone/>
            </a:pPr>
            <a:fld id="{DE35D933-17E9-48A9-ACA4-D20787B7FE37}" type="slidenum">
              <a:rPr lang="it-IT" altLang="it-IT" sz="1600">
                <a:solidFill>
                  <a:srgbClr val="FEFAC9"/>
                </a:solidFill>
              </a:rPr>
              <a:pPr>
                <a:spcBef>
                  <a:spcPct val="0"/>
                </a:spcBef>
                <a:buClrTx/>
                <a:buSzTx/>
                <a:buFontTx/>
                <a:buNone/>
              </a:pPr>
              <a:t>5</a:t>
            </a:fld>
            <a:endParaRPr lang="it-IT" altLang="it-IT" sz="1600">
              <a:solidFill>
                <a:srgbClr val="FEFAC9"/>
              </a:solidFill>
            </a:endParaRPr>
          </a:p>
        </p:txBody>
      </p:sp>
      <p:pic>
        <p:nvPicPr>
          <p:cNvPr id="296965" name="Picture 5" descr="_Pic4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2726267"/>
            <a:ext cx="5334000" cy="330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ttangolo 4"/>
          <p:cNvSpPr/>
          <p:nvPr/>
        </p:nvSpPr>
        <p:spPr>
          <a:xfrm>
            <a:off x="1400" y="152400"/>
            <a:ext cx="8982306" cy="175432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it-IT" sz="3600" b="1" i="1" dirty="0" smtClean="0">
                <a:ln w="11430"/>
                <a:effectLst>
                  <a:outerShdw blurRad="50800" dist="39000" dir="5460000" algn="tl">
                    <a:srgbClr val="000000">
                      <a:alpha val="38000"/>
                    </a:srgbClr>
                  </a:outerShdw>
                </a:effectLst>
                <a:latin typeface="Arial"/>
                <a:ea typeface="Times New Roman"/>
              </a:rPr>
              <a:t>METODICHE</a:t>
            </a:r>
          </a:p>
          <a:p>
            <a:pPr algn="ctr" defTabSz="914400">
              <a:defRPr/>
            </a:pPr>
            <a:endParaRPr lang="it-IT" sz="3600" b="1" dirty="0" smtClean="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outerShdw blurRad="50800" dist="39000" dir="5460000" algn="tl">
                  <a:srgbClr val="000000">
                    <a:alpha val="38000"/>
                  </a:srgbClr>
                </a:outerShdw>
              </a:effectLst>
              <a:latin typeface="Arial"/>
              <a:ea typeface="Times New Roman"/>
            </a:endParaRPr>
          </a:p>
          <a:p>
            <a:pPr algn="ctr" defTabSz="914400">
              <a:defRPr/>
            </a:pPr>
            <a:r>
              <a:rPr lang="it-IT" sz="3600" b="1" dirty="0" smtClean="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outerShdw blurRad="50800" dist="39000" dir="5460000" algn="tl">
                    <a:srgbClr val="000000">
                      <a:alpha val="38000"/>
                    </a:srgbClr>
                  </a:outerShdw>
                </a:effectLst>
                <a:latin typeface="Arial"/>
                <a:ea typeface="Times New Roman"/>
              </a:rPr>
              <a:t>Diagramma </a:t>
            </a:r>
            <a:r>
              <a:rPr lang="it-IT" sz="36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outerShdw blurRad="50800" dist="39000" dir="5460000" algn="tl">
                    <a:srgbClr val="000000">
                      <a:alpha val="38000"/>
                    </a:srgbClr>
                  </a:outerShdw>
                </a:effectLst>
                <a:latin typeface="Arial"/>
                <a:ea typeface="Times New Roman"/>
              </a:rPr>
              <a:t>a lisca di pesce</a:t>
            </a:r>
            <a:endParaRPr lang="it-IT" sz="36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outerShdw blurRad="50800" dist="39000" dir="5460000" algn="tl">
                  <a:srgbClr val="000000">
                    <a:alpha val="38000"/>
                  </a:srgbClr>
                </a:outerShdw>
              </a:effectLst>
            </a:endParaRPr>
          </a:p>
        </p:txBody>
      </p:sp>
      <p:sp>
        <p:nvSpPr>
          <p:cNvPr id="6" name="Rettangolo 5"/>
          <p:cNvSpPr/>
          <p:nvPr/>
        </p:nvSpPr>
        <p:spPr>
          <a:xfrm>
            <a:off x="5562600" y="2726267"/>
            <a:ext cx="3581400" cy="3426579"/>
          </a:xfrm>
          <a:prstGeom prst="rect">
            <a:avLst/>
          </a:prstGeom>
        </p:spPr>
        <p:txBody>
          <a:bodyPr wrap="square">
            <a:spAutoFit/>
          </a:bodyPr>
          <a:lstStyle/>
          <a:p>
            <a:pPr algn="just" defTabSz="914400" eaLnBrk="0" hangingPunct="0">
              <a:lnSpc>
                <a:spcPts val="2880"/>
              </a:lnSpc>
              <a:spcBef>
                <a:spcPts val="875"/>
              </a:spcBef>
              <a:spcAft>
                <a:spcPts val="0"/>
              </a:spcAft>
              <a:defRPr/>
            </a:pPr>
            <a:r>
              <a:rPr lang="it-IT" b="1" spc="70" dirty="0">
                <a:solidFill>
                  <a:srgbClr val="FFC000"/>
                </a:solidFill>
                <a:latin typeface="Arial"/>
                <a:ea typeface="Times New Roman"/>
              </a:rPr>
              <a:t>Il diagramma di </a:t>
            </a:r>
            <a:r>
              <a:rPr lang="it-IT" b="1" spc="70" dirty="0" err="1">
                <a:solidFill>
                  <a:srgbClr val="FFC000"/>
                </a:solidFill>
                <a:latin typeface="Arial"/>
                <a:ea typeface="Times New Roman"/>
              </a:rPr>
              <a:t>Ishikawa</a:t>
            </a:r>
            <a:r>
              <a:rPr lang="it-IT" b="1" spc="70" dirty="0">
                <a:solidFill>
                  <a:srgbClr val="FFC000"/>
                </a:solidFill>
                <a:latin typeface="Arial"/>
                <a:ea typeface="Times New Roman"/>
              </a:rPr>
              <a:t> </a:t>
            </a:r>
            <a:endParaRPr lang="it-IT" sz="1100" dirty="0">
              <a:solidFill>
                <a:prstClr val="white"/>
              </a:solidFill>
              <a:latin typeface="Times New Roman"/>
              <a:ea typeface="Times New Roman"/>
            </a:endParaRPr>
          </a:p>
          <a:p>
            <a:pPr algn="just" defTabSz="914400" eaLnBrk="0" hangingPunct="0">
              <a:lnSpc>
                <a:spcPts val="2880"/>
              </a:lnSpc>
              <a:spcAft>
                <a:spcPts val="0"/>
              </a:spcAft>
              <a:defRPr/>
            </a:pPr>
            <a:r>
              <a:rPr lang="it-IT" b="1" spc="80" dirty="0">
                <a:solidFill>
                  <a:srgbClr val="FFC000"/>
                </a:solidFill>
                <a:latin typeface="Arial"/>
                <a:ea typeface="Times New Roman"/>
              </a:rPr>
              <a:t>è uno strumento</a:t>
            </a:r>
            <a:endParaRPr lang="it-IT" sz="1100" dirty="0">
              <a:solidFill>
                <a:prstClr val="white"/>
              </a:solidFill>
              <a:latin typeface="Times New Roman"/>
              <a:ea typeface="Times New Roman"/>
            </a:endParaRPr>
          </a:p>
          <a:p>
            <a:pPr algn="just" defTabSz="914400" eaLnBrk="0" hangingPunct="0">
              <a:lnSpc>
                <a:spcPts val="2880"/>
              </a:lnSpc>
              <a:spcAft>
                <a:spcPts val="0"/>
              </a:spcAft>
              <a:defRPr/>
            </a:pPr>
            <a:r>
              <a:rPr lang="it-IT" b="1" spc="75" dirty="0">
                <a:solidFill>
                  <a:srgbClr val="FFC000"/>
                </a:solidFill>
                <a:latin typeface="Arial"/>
                <a:ea typeface="Times New Roman"/>
              </a:rPr>
              <a:t>grafico che permette di</a:t>
            </a:r>
            <a:endParaRPr lang="it-IT" sz="1100" dirty="0">
              <a:solidFill>
                <a:prstClr val="white"/>
              </a:solidFill>
              <a:latin typeface="Times New Roman"/>
              <a:ea typeface="Times New Roman"/>
            </a:endParaRPr>
          </a:p>
          <a:p>
            <a:pPr algn="just" defTabSz="914400" eaLnBrk="0" hangingPunct="0">
              <a:lnSpc>
                <a:spcPts val="2870"/>
              </a:lnSpc>
              <a:spcAft>
                <a:spcPts val="0"/>
              </a:spcAft>
              <a:defRPr/>
            </a:pPr>
            <a:r>
              <a:rPr lang="it-IT" b="1" spc="55" dirty="0">
                <a:solidFill>
                  <a:srgbClr val="FFC000"/>
                </a:solidFill>
                <a:latin typeface="Arial"/>
                <a:ea typeface="Times New Roman"/>
              </a:rPr>
              <a:t>identificare, riunire e</a:t>
            </a:r>
            <a:endParaRPr lang="it-IT" sz="1100" dirty="0">
              <a:solidFill>
                <a:prstClr val="white"/>
              </a:solidFill>
              <a:latin typeface="Times New Roman"/>
              <a:ea typeface="Times New Roman"/>
            </a:endParaRPr>
          </a:p>
          <a:p>
            <a:pPr algn="just" defTabSz="914400" eaLnBrk="0" hangingPunct="0">
              <a:lnSpc>
                <a:spcPts val="2870"/>
              </a:lnSpc>
              <a:spcAft>
                <a:spcPts val="0"/>
              </a:spcAft>
              <a:defRPr/>
            </a:pPr>
            <a:r>
              <a:rPr lang="it-IT" b="1" spc="85" dirty="0">
                <a:solidFill>
                  <a:srgbClr val="FFC000"/>
                </a:solidFill>
                <a:latin typeface="Arial"/>
                <a:ea typeface="Times New Roman"/>
              </a:rPr>
              <a:t>mostrare facilmente le cause</a:t>
            </a:r>
            <a:endParaRPr lang="it-IT" sz="1100" dirty="0">
              <a:solidFill>
                <a:prstClr val="white"/>
              </a:solidFill>
              <a:latin typeface="Times New Roman"/>
              <a:ea typeface="Times New Roman"/>
            </a:endParaRPr>
          </a:p>
          <a:p>
            <a:pPr algn="just" defTabSz="914400" eaLnBrk="0" hangingPunct="0">
              <a:lnSpc>
                <a:spcPts val="2880"/>
              </a:lnSpc>
              <a:spcAft>
                <a:spcPts val="0"/>
              </a:spcAft>
              <a:defRPr/>
            </a:pPr>
            <a:r>
              <a:rPr lang="it-IT" b="1" spc="60" dirty="0">
                <a:solidFill>
                  <a:srgbClr val="FFC000"/>
                </a:solidFill>
                <a:latin typeface="Arial"/>
                <a:ea typeface="Times New Roman"/>
              </a:rPr>
              <a:t>possibili che hanno originato</a:t>
            </a:r>
            <a:endParaRPr lang="it-IT" sz="1100" dirty="0">
              <a:solidFill>
                <a:prstClr val="white"/>
              </a:solidFill>
              <a:latin typeface="Times New Roman"/>
              <a:ea typeface="Times New Roman"/>
            </a:endParaRPr>
          </a:p>
          <a:p>
            <a:pPr algn="just" defTabSz="914400" eaLnBrk="0" hangingPunct="0">
              <a:lnSpc>
                <a:spcPts val="2880"/>
              </a:lnSpc>
              <a:spcAft>
                <a:spcPts val="0"/>
              </a:spcAft>
              <a:defRPr/>
            </a:pPr>
            <a:r>
              <a:rPr lang="it-IT" b="1" spc="90" dirty="0">
                <a:solidFill>
                  <a:srgbClr val="FFC000"/>
                </a:solidFill>
                <a:latin typeface="Arial"/>
                <a:ea typeface="Times New Roman"/>
              </a:rPr>
              <a:t>un problema o una certa</a:t>
            </a:r>
            <a:endParaRPr lang="it-IT" sz="1100" dirty="0">
              <a:solidFill>
                <a:prstClr val="white"/>
              </a:solidFill>
              <a:latin typeface="Times New Roman"/>
              <a:ea typeface="Times New Roman"/>
            </a:endParaRPr>
          </a:p>
          <a:p>
            <a:pPr algn="just" defTabSz="914400" eaLnBrk="0" hangingPunct="0">
              <a:lnSpc>
                <a:spcPts val="2815"/>
              </a:lnSpc>
              <a:spcAft>
                <a:spcPts val="0"/>
              </a:spcAft>
              <a:defRPr/>
            </a:pPr>
            <a:r>
              <a:rPr lang="it-IT" b="1" spc="50" dirty="0">
                <a:solidFill>
                  <a:srgbClr val="FFC000"/>
                </a:solidFill>
                <a:latin typeface="Arial"/>
                <a:ea typeface="Times New Roman"/>
              </a:rPr>
              <a:t>caratteristica</a:t>
            </a:r>
            <a:r>
              <a:rPr lang="it-IT" b="1" spc="50" dirty="0">
                <a:solidFill>
                  <a:prstClr val="white"/>
                </a:solidFill>
                <a:latin typeface="Arial"/>
                <a:ea typeface="Times New Roman"/>
              </a:rPr>
              <a:t>.</a:t>
            </a:r>
            <a:endParaRPr lang="it-IT" sz="1100" dirty="0">
              <a:solidFill>
                <a:prstClr val="white"/>
              </a:solidFill>
              <a:latin typeface="Times New Roman"/>
              <a:ea typeface="Times New Roman"/>
            </a:endParaRPr>
          </a:p>
        </p:txBody>
      </p:sp>
    </p:spTree>
    <p:extLst>
      <p:ext uri="{BB962C8B-B14F-4D97-AF65-F5344CB8AC3E}">
        <p14:creationId xmlns:p14="http://schemas.microsoft.com/office/powerpoint/2010/main" xmlns="" val="1315728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nodeType="clickEffect">
                                  <p:stCondLst>
                                    <p:cond delay="0"/>
                                  </p:stCondLst>
                                  <p:childTnLst>
                                    <p:set>
                                      <p:cBhvr>
                                        <p:cTn id="12" dur="1" fill="hold">
                                          <p:stCondLst>
                                            <p:cond delay="0"/>
                                          </p:stCondLst>
                                        </p:cTn>
                                        <p:tgtEl>
                                          <p:spTgt spid="296965"/>
                                        </p:tgtEl>
                                        <p:attrNameLst>
                                          <p:attrName>style.visibility</p:attrName>
                                        </p:attrNameLst>
                                      </p:cBhvr>
                                      <p:to>
                                        <p:strVal val="visible"/>
                                      </p:to>
                                    </p:set>
                                    <p:animEffect transition="in" filter="randombar(horizontal)">
                                      <p:cBhvr>
                                        <p:cTn id="13" dur="500"/>
                                        <p:tgtEl>
                                          <p:spTgt spid="29696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2650" y="1930643"/>
            <a:ext cx="8802395" cy="4746604"/>
          </a:xfrm>
        </p:spPr>
        <p:txBody>
          <a:bodyPr/>
          <a:lstStyle/>
          <a:p>
            <a:pPr marL="0" lvl="0" indent="0">
              <a:buNone/>
            </a:pPr>
            <a:r>
              <a:rPr lang="it-IT" sz="2000" kern="0" dirty="0" smtClean="0">
                <a:latin typeface="Tahoma" panose="020B0604030504040204" pitchFamily="34" charset="0"/>
                <a:ea typeface="Tahoma" panose="020B0604030504040204" pitchFamily="34" charset="0"/>
                <a:cs typeface="Tahoma" panose="020B0604030504040204" pitchFamily="34" charset="0"/>
              </a:rPr>
              <a:t>Il capo </a:t>
            </a:r>
            <a:r>
              <a:rPr lang="it-IT" sz="2000" kern="0" dirty="0">
                <a:latin typeface="Tahoma" panose="020B0604030504040204" pitchFamily="34" charset="0"/>
                <a:ea typeface="Tahoma" panose="020B0604030504040204" pitchFamily="34" charset="0"/>
                <a:cs typeface="Tahoma" panose="020B0604030504040204" pitchFamily="34" charset="0"/>
              </a:rPr>
              <a:t>II del d.lgs. n. </a:t>
            </a:r>
            <a:r>
              <a:rPr lang="it-IT" sz="2000" kern="0" dirty="0" smtClean="0">
                <a:latin typeface="Tahoma" panose="020B0604030504040204" pitchFamily="34" charset="0"/>
                <a:ea typeface="Tahoma" panose="020B0604030504040204" pitchFamily="34" charset="0"/>
                <a:cs typeface="Tahoma" panose="020B0604030504040204" pitchFamily="34" charset="0"/>
              </a:rPr>
              <a:t>151/2001 stabilisce divieto </a:t>
            </a:r>
            <a:r>
              <a:rPr lang="it-IT" sz="2000" kern="0" dirty="0">
                <a:latin typeface="Tahoma" panose="020B0604030504040204" pitchFamily="34" charset="0"/>
                <a:ea typeface="Tahoma" panose="020B0604030504040204" pitchFamily="34" charset="0"/>
                <a:cs typeface="Tahoma" panose="020B0604030504040204" pitchFamily="34" charset="0"/>
              </a:rPr>
              <a:t>di adibire le lavoratrici gestanti e puerpere in lavori pericolosi, faticosi e insalubri o che espongano a radiazioni ionizzanti</a:t>
            </a:r>
            <a:r>
              <a:rPr lang="it-IT" sz="2000" kern="0" dirty="0" smtClean="0">
                <a:latin typeface="Tahoma" panose="020B0604030504040204" pitchFamily="34" charset="0"/>
                <a:ea typeface="Tahoma" panose="020B0604030504040204" pitchFamily="34" charset="0"/>
                <a:cs typeface="Tahoma" panose="020B0604030504040204" pitchFamily="34" charset="0"/>
              </a:rPr>
              <a:t>.</a:t>
            </a:r>
            <a:endParaRPr lang="it-IT" sz="2000" kern="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it-IT" sz="2000" dirty="0" smtClean="0">
                <a:latin typeface="Tahoma" panose="020B0604030504040204" pitchFamily="34" charset="0"/>
                <a:ea typeface="Tahoma" panose="020B0604030504040204" pitchFamily="34" charset="0"/>
                <a:cs typeface="Tahoma" panose="020B0604030504040204" pitchFamily="34" charset="0"/>
              </a:rPr>
              <a:t>Il </a:t>
            </a:r>
            <a:r>
              <a:rPr lang="it-IT" sz="2000" dirty="0">
                <a:latin typeface="Tahoma" panose="020B0604030504040204" pitchFamily="34" charset="0"/>
                <a:ea typeface="Tahoma" panose="020B0604030504040204" pitchFamily="34" charset="0"/>
                <a:cs typeface="Tahoma" panose="020B0604030504040204" pitchFamily="34" charset="0"/>
              </a:rPr>
              <a:t>Datore di Lavoro e il </a:t>
            </a:r>
            <a:r>
              <a:rPr lang="it-IT" sz="2000" dirty="0" smtClean="0">
                <a:latin typeface="Tahoma" panose="020B0604030504040204" pitchFamily="34" charset="0"/>
                <a:ea typeface="Tahoma" panose="020B0604030504040204" pitchFamily="34" charset="0"/>
                <a:cs typeface="Tahoma" panose="020B0604030504040204" pitchFamily="34" charset="0"/>
              </a:rPr>
              <a:t>RSPP debbono </a:t>
            </a:r>
            <a:r>
              <a:rPr lang="it-IT" sz="2000" dirty="0">
                <a:latin typeface="Tahoma" panose="020B0604030504040204" pitchFamily="34" charset="0"/>
                <a:ea typeface="Tahoma" panose="020B0604030504040204" pitchFamily="34" charset="0"/>
                <a:cs typeface="Tahoma" panose="020B0604030504040204" pitchFamily="34" charset="0"/>
              </a:rPr>
              <a:t>tenere conto anche di alcuni </a:t>
            </a:r>
            <a:r>
              <a:rPr lang="it-IT" sz="2000" dirty="0" smtClean="0">
                <a:latin typeface="Tahoma" panose="020B0604030504040204" pitchFamily="34" charset="0"/>
                <a:ea typeface="Tahoma" panose="020B0604030504040204" pitchFamily="34" charset="0"/>
                <a:cs typeface="Tahoma" panose="020B0604030504040204" pitchFamily="34" charset="0"/>
              </a:rPr>
              <a:t>possibili rischi infortunistici.</a:t>
            </a:r>
          </a:p>
          <a:p>
            <a:pPr marL="0" indent="0">
              <a:buNone/>
            </a:pPr>
            <a:endParaRPr lang="it-IT"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it-IT" sz="2000" dirty="0">
                <a:latin typeface="Tahoma" panose="020B0604030504040204" pitchFamily="34" charset="0"/>
                <a:ea typeface="Tahoma" panose="020B0604030504040204" pitchFamily="34" charset="0"/>
                <a:cs typeface="Tahoma" panose="020B0604030504040204" pitchFamily="34" charset="0"/>
              </a:rPr>
              <a:t>Completata questa  fase  si indicheranno nel DVR  tutte le mansioni a rischio le relative  le misure di prevenzione e protezione che si intendono adottare nel caso di </a:t>
            </a:r>
            <a:r>
              <a:rPr lang="it-IT" sz="2000" dirty="0" smtClean="0">
                <a:latin typeface="Tahoma" panose="020B0604030504040204" pitchFamily="34" charset="0"/>
                <a:ea typeface="Tahoma" panose="020B0604030504040204" pitchFamily="34" charset="0"/>
                <a:cs typeface="Tahoma" panose="020B0604030504040204" pitchFamily="34" charset="0"/>
              </a:rPr>
              <a:t>gravidanza come:</a:t>
            </a:r>
          </a:p>
          <a:p>
            <a:pPr marL="399734" lvl="1" indent="0">
              <a:buNone/>
            </a:pPr>
            <a:r>
              <a:rPr lang="it-IT" sz="2000" dirty="0" smtClean="0">
                <a:latin typeface="Tahoma" panose="020B0604030504040204" pitchFamily="34" charset="0"/>
                <a:ea typeface="Tahoma" panose="020B0604030504040204" pitchFamily="34" charset="0"/>
                <a:cs typeface="Tahoma" panose="020B0604030504040204" pitchFamily="34" charset="0"/>
              </a:rPr>
              <a:t> -   spostamento della lavoratrice ad altra mansione non a rischio;</a:t>
            </a:r>
          </a:p>
          <a:p>
            <a:pPr lvl="1">
              <a:buFontTx/>
              <a:buChar char="-"/>
            </a:pPr>
            <a:r>
              <a:rPr lang="it-IT" sz="2000" dirty="0" smtClean="0">
                <a:latin typeface="Tahoma" panose="020B0604030504040204" pitchFamily="34" charset="0"/>
                <a:ea typeface="Tahoma" panose="020B0604030504040204" pitchFamily="34" charset="0"/>
                <a:cs typeface="Tahoma" panose="020B0604030504040204" pitchFamily="34" charset="0"/>
              </a:rPr>
              <a:t>modifica delle condizioni di lavoro o del posto di lavoro</a:t>
            </a:r>
          </a:p>
          <a:p>
            <a:pPr lvl="1">
              <a:buFontTx/>
              <a:buChar char="-"/>
            </a:pPr>
            <a:r>
              <a:rPr lang="it-IT" sz="2000" dirty="0" smtClean="0">
                <a:latin typeface="Tahoma" panose="020B0604030504040204" pitchFamily="34" charset="0"/>
                <a:ea typeface="Tahoma" panose="020B0604030504040204" pitchFamily="34" charset="0"/>
                <a:cs typeface="Tahoma" panose="020B0604030504040204" pitchFamily="34" charset="0"/>
              </a:rPr>
              <a:t>eventuale invio della richiesta dell’interdizione anticipata dal lavoro agli Enti Competenti.</a:t>
            </a:r>
          </a:p>
          <a:p>
            <a:pPr marL="0" indent="0">
              <a:buNone/>
            </a:pPr>
            <a:endParaRPr lang="it-IT" sz="2000" dirty="0">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191383" y="799550"/>
            <a:ext cx="8133908" cy="534762"/>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Il </a:t>
            </a:r>
            <a:r>
              <a:rPr lang="it-IT" sz="2500" dirty="0">
                <a:latin typeface="Tahoma" panose="020B0604030504040204" pitchFamily="34" charset="0"/>
                <a:ea typeface="Tahoma" panose="020B0604030504040204" pitchFamily="34" charset="0"/>
                <a:cs typeface="Tahoma" panose="020B0604030504040204" pitchFamily="34" charset="0"/>
              </a:rPr>
              <a:t>documento di valutazione dei rischi: rischi </a:t>
            </a:r>
            <a:r>
              <a:rPr lang="it-IT" sz="2500" dirty="0" smtClean="0">
                <a:latin typeface="Tahoma" panose="020B0604030504040204" pitchFamily="34" charset="0"/>
                <a:ea typeface="Tahoma" panose="020B0604030504040204" pitchFamily="34" charset="0"/>
                <a:cs typeface="Tahoma" panose="020B0604030504040204" pitchFamily="34" charset="0"/>
              </a:rPr>
              <a:t>particolari</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6" name="Rettangolo 5"/>
          <p:cNvSpPr/>
          <p:nvPr/>
        </p:nvSpPr>
        <p:spPr>
          <a:xfrm>
            <a:off x="180749" y="1265125"/>
            <a:ext cx="8133908" cy="490006"/>
          </a:xfrm>
          <a:prstGeom prst="rect">
            <a:avLst/>
          </a:prstGeom>
        </p:spPr>
        <p:txBody>
          <a:bodyPr wrap="square">
            <a:spAutoFit/>
          </a:bodyPr>
          <a:lstStyle/>
          <a:p>
            <a:pPr marL="0" indent="0">
              <a:lnSpc>
                <a:spcPct val="115000"/>
              </a:lnSpc>
              <a:spcAft>
                <a:spcPts val="1000"/>
              </a:spcAft>
              <a:buNone/>
            </a:pPr>
            <a:r>
              <a:rPr lang="it-IT" sz="2500" dirty="0">
                <a:latin typeface="Tahoma" panose="020B0604030504040204" pitchFamily="34" charset="0"/>
                <a:ea typeface="Tahoma" panose="020B0604030504040204" pitchFamily="34" charset="0"/>
                <a:cs typeface="Tahoma" panose="020B0604030504040204" pitchFamily="34" charset="0"/>
              </a:rPr>
              <a:t>Le lavoratrici in gravidanza</a:t>
            </a: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4" name="Segnaposto numero diapositiva 3"/>
          <p:cNvSpPr>
            <a:spLocks noGrp="1"/>
          </p:cNvSpPr>
          <p:nvPr>
            <p:ph type="sldNum" sz="quarter" idx="12"/>
          </p:nvPr>
        </p:nvSpPr>
        <p:spPr/>
        <p:txBody>
          <a:bodyPr/>
          <a:lstStyle/>
          <a:p>
            <a:pPr>
              <a:defRPr/>
            </a:pPr>
            <a:fld id="{7E41F698-E733-432A-904B-FD905F326C73}" type="slidenum">
              <a:rPr lang="it-IT" smtClean="0"/>
              <a:pPr>
                <a:defRPr/>
              </a:pPr>
              <a:t>50</a:t>
            </a:fld>
            <a:endParaRPr lang="it-IT"/>
          </a:p>
        </p:txBody>
      </p:sp>
    </p:spTree>
    <p:extLst>
      <p:ext uri="{BB962C8B-B14F-4D97-AF65-F5344CB8AC3E}">
        <p14:creationId xmlns:p14="http://schemas.microsoft.com/office/powerpoint/2010/main" xmlns="" val="1603134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2651" y="2179674"/>
            <a:ext cx="8644270" cy="4603898"/>
          </a:xfrm>
        </p:spPr>
        <p:txBody>
          <a:bodyPr/>
          <a:lstStyle/>
          <a:p>
            <a:pPr marL="0" indent="0">
              <a:buNone/>
            </a:pPr>
            <a:r>
              <a:rPr lang="it-IT" sz="2000" b="1" kern="0" dirty="0" smtClean="0">
                <a:latin typeface="Tahoma" panose="020B0604030504040204" pitchFamily="34" charset="0"/>
                <a:ea typeface="Tahoma" panose="020B0604030504040204" pitchFamily="34" charset="0"/>
                <a:cs typeface="Tahoma" panose="020B0604030504040204" pitchFamily="34" charset="0"/>
              </a:rPr>
              <a:t>Lavoratrici</a:t>
            </a:r>
            <a:r>
              <a:rPr lang="it-IT" sz="2000" kern="0" dirty="0">
                <a:latin typeface="Tahoma" panose="020B0604030504040204" pitchFamily="34" charset="0"/>
                <a:ea typeface="Tahoma" panose="020B0604030504040204" pitchFamily="34" charset="0"/>
                <a:cs typeface="Tahoma" panose="020B0604030504040204" pitchFamily="34" charset="0"/>
              </a:rPr>
              <a:t>: probabile tentativo di permettere un maggiore equilibrio tra responsabilità professionali e familiari.</a:t>
            </a:r>
          </a:p>
          <a:p>
            <a:pPr marL="0" indent="0">
              <a:buNone/>
            </a:pPr>
            <a:endParaRPr lang="it-IT" sz="2000" kern="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it-IT" sz="2000" b="1" kern="0" dirty="0">
                <a:latin typeface="Tahoma" panose="020B0604030504040204" pitchFamily="34" charset="0"/>
                <a:ea typeface="Tahoma" panose="020B0604030504040204" pitchFamily="34" charset="0"/>
                <a:cs typeface="Tahoma" panose="020B0604030504040204" pitchFamily="34" charset="0"/>
              </a:rPr>
              <a:t>Giovani</a:t>
            </a:r>
            <a:r>
              <a:rPr lang="it-IT" sz="2000" kern="0" dirty="0">
                <a:latin typeface="Tahoma" panose="020B0604030504040204" pitchFamily="34" charset="0"/>
                <a:ea typeface="Tahoma" panose="020B0604030504040204" pitchFamily="34" charset="0"/>
                <a:cs typeface="Tahoma" panose="020B0604030504040204" pitchFamily="34" charset="0"/>
              </a:rPr>
              <a:t>: obbligo di valutare il rischio derivante dall’attività lavorativa con riguardo al grado di sviluppo fisico del lavoratore (L. n. 977/1967 in tema di tutela del lavoro dei bambini e degli adolescenti).</a:t>
            </a:r>
          </a:p>
          <a:p>
            <a:pPr marL="0" indent="0">
              <a:buNone/>
            </a:pPr>
            <a:endParaRPr lang="it-IT" sz="2000" kern="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it-IT" sz="2000" b="1" kern="0" dirty="0">
                <a:latin typeface="Tahoma" panose="020B0604030504040204" pitchFamily="34" charset="0"/>
                <a:ea typeface="Tahoma" panose="020B0604030504040204" pitchFamily="34" charset="0"/>
                <a:cs typeface="Tahoma" panose="020B0604030504040204" pitchFamily="34" charset="0"/>
              </a:rPr>
              <a:t>Anziani</a:t>
            </a:r>
            <a:r>
              <a:rPr lang="it-IT" sz="2000" kern="0" dirty="0">
                <a:latin typeface="Tahoma" panose="020B0604030504040204" pitchFamily="34" charset="0"/>
                <a:ea typeface="Tahoma" panose="020B0604030504040204" pitchFamily="34" charset="0"/>
                <a:cs typeface="Tahoma" panose="020B0604030504040204" pitchFamily="34" charset="0"/>
              </a:rPr>
              <a:t>: probabile riferimento agli aspetti ergonomici e dei luoghi di lavoro e agli orari.</a:t>
            </a:r>
          </a:p>
          <a:p>
            <a:pPr marL="0" indent="0">
              <a:buNone/>
            </a:pPr>
            <a:endParaRPr lang="it-IT" sz="2000" kern="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it-IT" sz="2000" b="1" kern="0" dirty="0">
                <a:latin typeface="Tahoma" panose="020B0604030504040204" pitchFamily="34" charset="0"/>
                <a:ea typeface="Tahoma" panose="020B0604030504040204" pitchFamily="34" charset="0"/>
                <a:cs typeface="Tahoma" panose="020B0604030504040204" pitchFamily="34" charset="0"/>
              </a:rPr>
              <a:t>Lavoratori stranieri</a:t>
            </a:r>
            <a:r>
              <a:rPr lang="it-IT" sz="2000" kern="0" dirty="0">
                <a:latin typeface="Tahoma" panose="020B0604030504040204" pitchFamily="34" charset="0"/>
                <a:ea typeface="Tahoma" panose="020B0604030504040204" pitchFamily="34" charset="0"/>
                <a:cs typeface="Tahoma" panose="020B0604030504040204" pitchFamily="34" charset="0"/>
              </a:rPr>
              <a:t>: probabile riferimento alle differenze linguistiche culturali e conoscitive e possibili interazioni con il principio di non discriminazione.</a:t>
            </a:r>
          </a:p>
        </p:txBody>
      </p:sp>
      <p:sp>
        <p:nvSpPr>
          <p:cNvPr id="5" name="Rettangolo 4"/>
          <p:cNvSpPr/>
          <p:nvPr/>
        </p:nvSpPr>
        <p:spPr>
          <a:xfrm>
            <a:off x="212650" y="905875"/>
            <a:ext cx="8133908" cy="534762"/>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Il </a:t>
            </a:r>
            <a:r>
              <a:rPr lang="it-IT" sz="2500" dirty="0">
                <a:latin typeface="Tahoma" panose="020B0604030504040204" pitchFamily="34" charset="0"/>
                <a:ea typeface="Tahoma" panose="020B0604030504040204" pitchFamily="34" charset="0"/>
                <a:cs typeface="Tahoma" panose="020B0604030504040204" pitchFamily="34" charset="0"/>
              </a:rPr>
              <a:t>documento di valutazione dei rischi: rischi </a:t>
            </a:r>
            <a:r>
              <a:rPr lang="it-IT" sz="2500" dirty="0" smtClean="0">
                <a:latin typeface="Tahoma" panose="020B0604030504040204" pitchFamily="34" charset="0"/>
                <a:ea typeface="Tahoma" panose="020B0604030504040204" pitchFamily="34" charset="0"/>
                <a:cs typeface="Tahoma" panose="020B0604030504040204" pitchFamily="34" charset="0"/>
              </a:rPr>
              <a:t>particolari</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6" name="Rettangolo 5"/>
          <p:cNvSpPr/>
          <p:nvPr/>
        </p:nvSpPr>
        <p:spPr>
          <a:xfrm>
            <a:off x="191384" y="1440637"/>
            <a:ext cx="8133908" cy="490006"/>
          </a:xfrm>
          <a:prstGeom prst="rect">
            <a:avLst/>
          </a:prstGeom>
        </p:spPr>
        <p:txBody>
          <a:bodyPr wrap="square">
            <a:spAutoFit/>
          </a:bodyPr>
          <a:lstStyle/>
          <a:p>
            <a:pPr marL="0" indent="0">
              <a:lnSpc>
                <a:spcPct val="115000"/>
              </a:lnSpc>
              <a:spcAft>
                <a:spcPts val="1000"/>
              </a:spcAft>
              <a:buNone/>
            </a:pPr>
            <a:r>
              <a:rPr lang="it-IT" sz="2500" dirty="0">
                <a:latin typeface="Tahoma" panose="020B0604030504040204" pitchFamily="34" charset="0"/>
                <a:ea typeface="Tahoma" panose="020B0604030504040204" pitchFamily="34" charset="0"/>
                <a:cs typeface="Tahoma" panose="020B0604030504040204" pitchFamily="34" charset="0"/>
              </a:rPr>
              <a:t>La tutela di lavoratrici, giovani, anziani e stranieri</a:t>
            </a: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4" name="Segnaposto numero diapositiva 3"/>
          <p:cNvSpPr>
            <a:spLocks noGrp="1"/>
          </p:cNvSpPr>
          <p:nvPr>
            <p:ph type="sldNum" sz="quarter" idx="12"/>
          </p:nvPr>
        </p:nvSpPr>
        <p:spPr/>
        <p:txBody>
          <a:bodyPr/>
          <a:lstStyle/>
          <a:p>
            <a:pPr>
              <a:defRPr/>
            </a:pPr>
            <a:fld id="{7E41F698-E733-432A-904B-FD905F326C73}" type="slidenum">
              <a:rPr lang="it-IT" smtClean="0"/>
              <a:pPr>
                <a:defRPr/>
              </a:pPr>
              <a:t>51</a:t>
            </a:fld>
            <a:endParaRPr lang="it-IT"/>
          </a:p>
        </p:txBody>
      </p:sp>
    </p:spTree>
    <p:extLst>
      <p:ext uri="{BB962C8B-B14F-4D97-AF65-F5344CB8AC3E}">
        <p14:creationId xmlns:p14="http://schemas.microsoft.com/office/powerpoint/2010/main" xmlns="" val="189455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r>
              <a:rPr lang="it-IT" sz="2000" dirty="0" smtClean="0">
                <a:latin typeface="Arial" panose="020B0604020202020204" pitchFamily="34" charset="0"/>
                <a:cs typeface="Arial" panose="020B0604020202020204" pitchFamily="34" charset="0"/>
              </a:rPr>
              <a:t>                        </a:t>
            </a:r>
          </a:p>
          <a:p>
            <a:pPr marL="0" indent="0">
              <a:buNone/>
            </a:pPr>
            <a:endParaRPr lang="it-IT" sz="2000" dirty="0">
              <a:latin typeface="Arial" panose="020B0604020202020204" pitchFamily="34" charset="0"/>
              <a:cs typeface="Arial" panose="020B0604020202020204" pitchFamily="34" charset="0"/>
            </a:endParaRPr>
          </a:p>
          <a:p>
            <a:pPr marL="0" indent="0">
              <a:buNone/>
            </a:pPr>
            <a:endParaRPr lang="it-IT" sz="2000" dirty="0" smtClean="0">
              <a:latin typeface="Arial" panose="020B0604020202020204" pitchFamily="34" charset="0"/>
              <a:cs typeface="Arial" panose="020B0604020202020204" pitchFamily="34" charset="0"/>
            </a:endParaRPr>
          </a:p>
          <a:p>
            <a:pPr marL="0" indent="0">
              <a:buNone/>
            </a:pPr>
            <a:r>
              <a:rPr lang="it-IT" sz="2000" dirty="0" smtClean="0">
                <a:latin typeface="Arial" panose="020B0604020202020204" pitchFamily="34" charset="0"/>
                <a:cs typeface="Arial" panose="020B0604020202020204" pitchFamily="34" charset="0"/>
              </a:rPr>
              <a:t>                       La tutela delle lavoratrici</a:t>
            </a:r>
            <a:endParaRPr lang="it-IT" sz="2000" dirty="0">
              <a:latin typeface="Arial" panose="020B0604020202020204" pitchFamily="34" charset="0"/>
              <a:cs typeface="Arial" panose="020B0604020202020204" pitchFamily="34" charset="0"/>
            </a:endParaRPr>
          </a:p>
        </p:txBody>
      </p:sp>
      <p:sp>
        <p:nvSpPr>
          <p:cNvPr id="4" name="Rettangolo 3"/>
          <p:cNvSpPr/>
          <p:nvPr/>
        </p:nvSpPr>
        <p:spPr>
          <a:xfrm>
            <a:off x="191373" y="1012559"/>
            <a:ext cx="1577676" cy="307777"/>
          </a:xfrm>
          <a:prstGeom prst="rect">
            <a:avLst/>
          </a:prstGeom>
        </p:spPr>
        <p:txBody>
          <a:bodyPr wrap="none">
            <a:spAutoFit/>
          </a:bodyPr>
          <a:lstStyle/>
          <a:p>
            <a:pPr eaLnBrk="0" hangingPunct="0">
              <a:spcBef>
                <a:spcPct val="20000"/>
              </a:spcBef>
            </a:pPr>
            <a:r>
              <a:rPr lang="it-IT" sz="1400" b="1" u="sng" kern="0" dirty="0" smtClean="0">
                <a:solidFill>
                  <a:prstClr val="black"/>
                </a:solidFill>
                <a:latin typeface="Arial"/>
              </a:rPr>
              <a:t>rischi particolari</a:t>
            </a:r>
            <a:endParaRPr lang="it-IT" sz="1400" b="1" u="sng" kern="0" dirty="0">
              <a:solidFill>
                <a:prstClr val="black"/>
              </a:solidFill>
              <a:latin typeface="Arial"/>
            </a:endParaRP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5" name="Segnaposto numero diapositiva 4"/>
          <p:cNvSpPr>
            <a:spLocks noGrp="1"/>
          </p:cNvSpPr>
          <p:nvPr>
            <p:ph type="sldNum" sz="quarter" idx="12"/>
          </p:nvPr>
        </p:nvSpPr>
        <p:spPr/>
        <p:txBody>
          <a:bodyPr/>
          <a:lstStyle/>
          <a:p>
            <a:pPr>
              <a:defRPr/>
            </a:pPr>
            <a:fld id="{7E41F698-E733-432A-904B-FD905F326C73}" type="slidenum">
              <a:rPr lang="it-IT" smtClean="0"/>
              <a:pPr>
                <a:defRPr/>
              </a:pPr>
              <a:t>52</a:t>
            </a:fld>
            <a:endParaRPr lang="it-IT"/>
          </a:p>
        </p:txBody>
      </p:sp>
    </p:spTree>
    <p:extLst>
      <p:ext uri="{BB962C8B-B14F-4D97-AF65-F5344CB8AC3E}">
        <p14:creationId xmlns:p14="http://schemas.microsoft.com/office/powerpoint/2010/main" xmlns="" val="12208144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r>
              <a:rPr lang="it-IT" dirty="0" smtClean="0"/>
              <a:t>                   </a:t>
            </a:r>
          </a:p>
          <a:p>
            <a:pPr marL="0" indent="0">
              <a:buNone/>
            </a:pPr>
            <a:endParaRPr lang="it-IT" sz="2000" dirty="0">
              <a:latin typeface="Arial" panose="020B0604020202020204" pitchFamily="34" charset="0"/>
              <a:cs typeface="Arial" panose="020B0604020202020204" pitchFamily="34" charset="0"/>
            </a:endParaRPr>
          </a:p>
          <a:p>
            <a:pPr marL="0" indent="0">
              <a:buNone/>
            </a:pPr>
            <a:r>
              <a:rPr lang="it-IT" sz="2000" dirty="0" smtClean="0">
                <a:latin typeface="Arial" panose="020B0604020202020204" pitchFamily="34" charset="0"/>
                <a:cs typeface="Arial" panose="020B0604020202020204" pitchFamily="34" charset="0"/>
              </a:rPr>
              <a:t>                       la tutela dei giovani lavoratori</a:t>
            </a:r>
            <a:endParaRPr lang="it-IT" sz="2000" dirty="0">
              <a:latin typeface="Arial" panose="020B0604020202020204" pitchFamily="34" charset="0"/>
              <a:cs typeface="Arial" panose="020B0604020202020204" pitchFamily="34" charset="0"/>
            </a:endParaRPr>
          </a:p>
        </p:txBody>
      </p:sp>
      <p:sp>
        <p:nvSpPr>
          <p:cNvPr id="4" name="Rettangolo 3"/>
          <p:cNvSpPr/>
          <p:nvPr/>
        </p:nvSpPr>
        <p:spPr>
          <a:xfrm>
            <a:off x="274914" y="1047728"/>
            <a:ext cx="1577676" cy="307777"/>
          </a:xfrm>
          <a:prstGeom prst="rect">
            <a:avLst/>
          </a:prstGeom>
        </p:spPr>
        <p:txBody>
          <a:bodyPr wrap="none">
            <a:spAutoFit/>
          </a:bodyPr>
          <a:lstStyle/>
          <a:p>
            <a:pPr eaLnBrk="0" hangingPunct="0">
              <a:spcBef>
                <a:spcPct val="20000"/>
              </a:spcBef>
            </a:pPr>
            <a:r>
              <a:rPr lang="it-IT" sz="1400" b="1" u="sng" kern="0" dirty="0" smtClean="0">
                <a:solidFill>
                  <a:prstClr val="black"/>
                </a:solidFill>
                <a:latin typeface="Arial"/>
              </a:rPr>
              <a:t>rischi particolari</a:t>
            </a:r>
            <a:endParaRPr lang="it-IT" sz="1400" b="1" u="sng" kern="0" dirty="0">
              <a:solidFill>
                <a:prstClr val="black"/>
              </a:solidFill>
              <a:latin typeface="Arial"/>
            </a:endParaRP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5" name="Segnaposto numero diapositiva 4"/>
          <p:cNvSpPr>
            <a:spLocks noGrp="1"/>
          </p:cNvSpPr>
          <p:nvPr>
            <p:ph type="sldNum" sz="quarter" idx="12"/>
          </p:nvPr>
        </p:nvSpPr>
        <p:spPr/>
        <p:txBody>
          <a:bodyPr/>
          <a:lstStyle/>
          <a:p>
            <a:pPr>
              <a:defRPr/>
            </a:pPr>
            <a:fld id="{7E41F698-E733-432A-904B-FD905F326C73}" type="slidenum">
              <a:rPr lang="it-IT" smtClean="0"/>
              <a:pPr>
                <a:defRPr/>
              </a:pPr>
              <a:t>53</a:t>
            </a:fld>
            <a:endParaRPr lang="it-IT"/>
          </a:p>
        </p:txBody>
      </p:sp>
    </p:spTree>
    <p:extLst>
      <p:ext uri="{BB962C8B-B14F-4D97-AF65-F5344CB8AC3E}">
        <p14:creationId xmlns:p14="http://schemas.microsoft.com/office/powerpoint/2010/main" xmlns="" val="3922934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endParaRPr lang="it-IT" sz="2000" dirty="0" smtClean="0">
              <a:latin typeface="Arial" panose="020B0604020202020204" pitchFamily="34" charset="0"/>
              <a:cs typeface="Arial" panose="020B0604020202020204" pitchFamily="34" charset="0"/>
            </a:endParaRPr>
          </a:p>
          <a:p>
            <a:pPr marL="0" indent="0">
              <a:buNone/>
            </a:pPr>
            <a:endParaRPr lang="it-IT" sz="2000" dirty="0">
              <a:latin typeface="Arial" panose="020B0604020202020204" pitchFamily="34" charset="0"/>
              <a:cs typeface="Arial" panose="020B0604020202020204" pitchFamily="34" charset="0"/>
            </a:endParaRPr>
          </a:p>
          <a:p>
            <a:pPr marL="0" indent="0">
              <a:buNone/>
            </a:pPr>
            <a:endParaRPr lang="it-IT" sz="2000" dirty="0" smtClean="0">
              <a:latin typeface="Arial" panose="020B0604020202020204" pitchFamily="34" charset="0"/>
              <a:cs typeface="Arial" panose="020B0604020202020204" pitchFamily="34" charset="0"/>
            </a:endParaRPr>
          </a:p>
          <a:p>
            <a:pPr marL="0" indent="0">
              <a:buNone/>
            </a:pPr>
            <a:r>
              <a:rPr lang="it-IT" sz="2000" dirty="0">
                <a:latin typeface="Arial" panose="020B0604020202020204" pitchFamily="34" charset="0"/>
                <a:cs typeface="Arial" panose="020B0604020202020204" pitchFamily="34" charset="0"/>
              </a:rPr>
              <a:t> </a:t>
            </a:r>
            <a:r>
              <a:rPr lang="it-IT" sz="2000" dirty="0" smtClean="0">
                <a:latin typeface="Arial" panose="020B0604020202020204" pitchFamily="34" charset="0"/>
                <a:cs typeface="Arial" panose="020B0604020202020204" pitchFamily="34" charset="0"/>
              </a:rPr>
              <a:t>                     la tutela dei lavoratori maturi</a:t>
            </a:r>
            <a:endParaRPr lang="it-IT" sz="2000" dirty="0">
              <a:latin typeface="Arial" panose="020B0604020202020204" pitchFamily="34" charset="0"/>
              <a:cs typeface="Arial" panose="020B0604020202020204" pitchFamily="34" charset="0"/>
            </a:endParaRPr>
          </a:p>
        </p:txBody>
      </p:sp>
      <p:sp>
        <p:nvSpPr>
          <p:cNvPr id="4" name="Rettangolo 3"/>
          <p:cNvSpPr/>
          <p:nvPr/>
        </p:nvSpPr>
        <p:spPr>
          <a:xfrm>
            <a:off x="274914" y="1211851"/>
            <a:ext cx="1577676" cy="307777"/>
          </a:xfrm>
          <a:prstGeom prst="rect">
            <a:avLst/>
          </a:prstGeom>
        </p:spPr>
        <p:txBody>
          <a:bodyPr wrap="none">
            <a:spAutoFit/>
          </a:bodyPr>
          <a:lstStyle/>
          <a:p>
            <a:pPr eaLnBrk="0" hangingPunct="0">
              <a:spcBef>
                <a:spcPct val="20000"/>
              </a:spcBef>
            </a:pPr>
            <a:r>
              <a:rPr lang="it-IT" sz="1400" b="1" u="sng" kern="0" dirty="0" smtClean="0">
                <a:solidFill>
                  <a:prstClr val="black"/>
                </a:solidFill>
                <a:latin typeface="Arial"/>
              </a:rPr>
              <a:t>rischi particolari</a:t>
            </a:r>
            <a:endParaRPr lang="it-IT" sz="1400" b="1" u="sng" kern="0" dirty="0">
              <a:solidFill>
                <a:prstClr val="black"/>
              </a:solidFill>
              <a:latin typeface="Arial"/>
            </a:endParaRP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5" name="Segnaposto numero diapositiva 4"/>
          <p:cNvSpPr>
            <a:spLocks noGrp="1"/>
          </p:cNvSpPr>
          <p:nvPr>
            <p:ph type="sldNum" sz="quarter" idx="12"/>
          </p:nvPr>
        </p:nvSpPr>
        <p:spPr/>
        <p:txBody>
          <a:bodyPr/>
          <a:lstStyle/>
          <a:p>
            <a:pPr>
              <a:defRPr/>
            </a:pPr>
            <a:fld id="{7E41F698-E733-432A-904B-FD905F326C73}" type="slidenum">
              <a:rPr lang="it-IT" smtClean="0"/>
              <a:pPr>
                <a:defRPr/>
              </a:pPr>
              <a:t>54</a:t>
            </a:fld>
            <a:endParaRPr lang="it-IT"/>
          </a:p>
        </p:txBody>
      </p:sp>
    </p:spTree>
    <p:extLst>
      <p:ext uri="{BB962C8B-B14F-4D97-AF65-F5344CB8AC3E}">
        <p14:creationId xmlns:p14="http://schemas.microsoft.com/office/powerpoint/2010/main" xmlns="" val="7772796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endParaRPr lang="it-IT" sz="2000" dirty="0" smtClean="0">
              <a:latin typeface="Arial" panose="020B0604020202020204" pitchFamily="34" charset="0"/>
              <a:cs typeface="Arial" panose="020B0604020202020204" pitchFamily="34" charset="0"/>
            </a:endParaRPr>
          </a:p>
          <a:p>
            <a:pPr marL="0" indent="0">
              <a:buNone/>
            </a:pPr>
            <a:endParaRPr lang="it-IT" sz="2000" dirty="0">
              <a:latin typeface="Arial" panose="020B0604020202020204" pitchFamily="34" charset="0"/>
              <a:cs typeface="Arial" panose="020B0604020202020204" pitchFamily="34" charset="0"/>
            </a:endParaRPr>
          </a:p>
          <a:p>
            <a:pPr marL="0" indent="0">
              <a:buNone/>
            </a:pPr>
            <a:endParaRPr lang="it-IT" sz="2000" dirty="0" smtClean="0">
              <a:latin typeface="Arial" panose="020B0604020202020204" pitchFamily="34" charset="0"/>
              <a:cs typeface="Arial" panose="020B0604020202020204" pitchFamily="34" charset="0"/>
            </a:endParaRPr>
          </a:p>
          <a:p>
            <a:pPr marL="0" indent="0">
              <a:buNone/>
            </a:pPr>
            <a:r>
              <a:rPr lang="it-IT" sz="2000" dirty="0">
                <a:latin typeface="Arial" panose="020B0604020202020204" pitchFamily="34" charset="0"/>
                <a:cs typeface="Arial" panose="020B0604020202020204" pitchFamily="34" charset="0"/>
              </a:rPr>
              <a:t> </a:t>
            </a:r>
            <a:r>
              <a:rPr lang="it-IT" sz="2000" dirty="0" smtClean="0">
                <a:latin typeface="Arial" panose="020B0604020202020204" pitchFamily="34" charset="0"/>
                <a:cs typeface="Arial" panose="020B0604020202020204" pitchFamily="34" charset="0"/>
              </a:rPr>
              <a:t>                  La tutela dei lavoratori stranieri</a:t>
            </a:r>
            <a:endParaRPr lang="it-IT" sz="2000" dirty="0">
              <a:latin typeface="Arial" panose="020B0604020202020204" pitchFamily="34" charset="0"/>
              <a:cs typeface="Arial" panose="020B0604020202020204" pitchFamily="34" charset="0"/>
            </a:endParaRPr>
          </a:p>
        </p:txBody>
      </p:sp>
      <p:sp>
        <p:nvSpPr>
          <p:cNvPr id="4" name="Rettangolo 3"/>
          <p:cNvSpPr/>
          <p:nvPr/>
        </p:nvSpPr>
        <p:spPr>
          <a:xfrm>
            <a:off x="347133" y="1188404"/>
            <a:ext cx="1808778" cy="307777"/>
          </a:xfrm>
          <a:prstGeom prst="rect">
            <a:avLst/>
          </a:prstGeom>
        </p:spPr>
        <p:txBody>
          <a:bodyPr wrap="square">
            <a:spAutoFit/>
          </a:bodyPr>
          <a:lstStyle/>
          <a:p>
            <a:pPr eaLnBrk="0" hangingPunct="0">
              <a:spcBef>
                <a:spcPct val="20000"/>
              </a:spcBef>
            </a:pPr>
            <a:r>
              <a:rPr lang="it-IT" sz="1400" b="1" u="sng" kern="0" dirty="0" smtClean="0">
                <a:solidFill>
                  <a:prstClr val="black"/>
                </a:solidFill>
                <a:latin typeface="Arial"/>
              </a:rPr>
              <a:t>rischi particolari</a:t>
            </a:r>
            <a:endParaRPr lang="it-IT" sz="1400" b="1" u="sng" kern="0" dirty="0">
              <a:solidFill>
                <a:prstClr val="black"/>
              </a:solidFill>
              <a:latin typeface="Arial"/>
            </a:endParaRP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5" name="Segnaposto numero diapositiva 4"/>
          <p:cNvSpPr>
            <a:spLocks noGrp="1"/>
          </p:cNvSpPr>
          <p:nvPr>
            <p:ph type="sldNum" sz="quarter" idx="12"/>
          </p:nvPr>
        </p:nvSpPr>
        <p:spPr/>
        <p:txBody>
          <a:bodyPr/>
          <a:lstStyle/>
          <a:p>
            <a:pPr>
              <a:defRPr/>
            </a:pPr>
            <a:fld id="{7E41F698-E733-432A-904B-FD905F326C73}" type="slidenum">
              <a:rPr lang="it-IT" smtClean="0"/>
              <a:pPr>
                <a:defRPr/>
              </a:pPr>
              <a:t>55</a:t>
            </a:fld>
            <a:endParaRPr lang="it-IT"/>
          </a:p>
        </p:txBody>
      </p:sp>
    </p:spTree>
    <p:extLst>
      <p:ext uri="{BB962C8B-B14F-4D97-AF65-F5344CB8AC3E}">
        <p14:creationId xmlns:p14="http://schemas.microsoft.com/office/powerpoint/2010/main" xmlns="" val="42453502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97713" y="2307265"/>
            <a:ext cx="8325292" cy="3415806"/>
          </a:xfrm>
        </p:spPr>
        <p:txBody>
          <a:bodyPr/>
          <a:lstStyle/>
          <a:p>
            <a:pPr marL="0" indent="0">
              <a:lnSpc>
                <a:spcPct val="150000"/>
              </a:lnSpc>
              <a:buNone/>
            </a:pPr>
            <a:r>
              <a:rPr lang="it-IT" sz="2000" kern="0" dirty="0">
                <a:latin typeface="Arial"/>
                <a:ea typeface="+mj-ea"/>
                <a:cs typeface="+mj-cs"/>
              </a:rPr>
              <a:t>L</a:t>
            </a:r>
            <a:r>
              <a:rPr lang="it-IT" sz="2000" kern="0" dirty="0" smtClean="0">
                <a:latin typeface="Arial"/>
                <a:ea typeface="+mj-ea"/>
                <a:cs typeface="+mj-cs"/>
              </a:rPr>
              <a:t>o </a:t>
            </a:r>
            <a:r>
              <a:rPr lang="it-IT" sz="2000" kern="0" dirty="0">
                <a:latin typeface="Arial"/>
                <a:ea typeface="+mj-ea"/>
                <a:cs typeface="+mj-cs"/>
              </a:rPr>
              <a:t>Stress da Lavoro </a:t>
            </a:r>
            <a:r>
              <a:rPr lang="it-IT" sz="2000" kern="0" dirty="0" smtClean="0">
                <a:latin typeface="Arial"/>
                <a:ea typeface="+mj-ea"/>
                <a:cs typeface="+mj-cs"/>
              </a:rPr>
              <a:t>Correlato (art. </a:t>
            </a:r>
            <a:r>
              <a:rPr lang="it-IT" sz="2000" kern="0" dirty="0">
                <a:latin typeface="Arial"/>
                <a:ea typeface="+mj-ea"/>
                <a:cs typeface="+mj-cs"/>
              </a:rPr>
              <a:t>3 comma 1  dell'Accordo Europeo dell'8 ottobre </a:t>
            </a:r>
            <a:r>
              <a:rPr lang="it-IT" sz="2000" kern="0" dirty="0" smtClean="0">
                <a:latin typeface="Arial"/>
                <a:ea typeface="+mj-ea"/>
                <a:cs typeface="+mj-cs"/>
              </a:rPr>
              <a:t>2004) è:</a:t>
            </a:r>
          </a:p>
          <a:p>
            <a:pPr marL="0" indent="0">
              <a:lnSpc>
                <a:spcPct val="150000"/>
              </a:lnSpc>
              <a:buNone/>
            </a:pPr>
            <a:endParaRPr lang="it-IT" sz="2000" kern="0" dirty="0" smtClean="0">
              <a:latin typeface="Arial"/>
              <a:ea typeface="+mj-ea"/>
              <a:cs typeface="+mj-cs"/>
            </a:endParaRPr>
          </a:p>
          <a:p>
            <a:pPr marL="0" indent="0" algn="ctr">
              <a:lnSpc>
                <a:spcPct val="150000"/>
              </a:lnSpc>
              <a:buNone/>
            </a:pPr>
            <a:r>
              <a:rPr lang="it-IT" sz="2000" kern="0" dirty="0" smtClean="0">
                <a:latin typeface="Arial"/>
                <a:ea typeface="+mj-ea"/>
                <a:cs typeface="+mj-cs"/>
              </a:rPr>
              <a:t>“condizione </a:t>
            </a:r>
            <a:r>
              <a:rPr lang="it-IT" sz="2000" kern="0" dirty="0">
                <a:latin typeface="Arial"/>
                <a:ea typeface="+mj-ea"/>
                <a:cs typeface="+mj-cs"/>
              </a:rPr>
              <a:t>che può essere accompagnata da disturbi o disfunzioni di natura fisica, psicologica o sociale ed è conseguenza del fatto che taluni individui non si sentono in grado di corrispondere alle richieste o aspettative riposte in loro”. </a:t>
            </a:r>
            <a:endParaRPr lang="it-IT" sz="2000" dirty="0"/>
          </a:p>
        </p:txBody>
      </p:sp>
      <p:sp>
        <p:nvSpPr>
          <p:cNvPr id="5" name="Rettangolo 4"/>
          <p:cNvSpPr/>
          <p:nvPr/>
        </p:nvSpPr>
        <p:spPr>
          <a:xfrm>
            <a:off x="212650" y="905875"/>
            <a:ext cx="8133908" cy="534762"/>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Il </a:t>
            </a:r>
            <a:r>
              <a:rPr lang="it-IT" sz="2500" dirty="0">
                <a:latin typeface="Tahoma" panose="020B0604030504040204" pitchFamily="34" charset="0"/>
                <a:ea typeface="Tahoma" panose="020B0604030504040204" pitchFamily="34" charset="0"/>
                <a:cs typeface="Tahoma" panose="020B0604030504040204" pitchFamily="34" charset="0"/>
              </a:rPr>
              <a:t>documento di valutazione dei rischi: rischi </a:t>
            </a:r>
            <a:r>
              <a:rPr lang="it-IT" sz="2500" dirty="0" smtClean="0">
                <a:latin typeface="Tahoma" panose="020B0604030504040204" pitchFamily="34" charset="0"/>
                <a:ea typeface="Tahoma" panose="020B0604030504040204" pitchFamily="34" charset="0"/>
                <a:cs typeface="Tahoma" panose="020B0604030504040204" pitchFamily="34" charset="0"/>
              </a:rPr>
              <a:t>particolari</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4" name="Segnaposto numero diapositiva 3"/>
          <p:cNvSpPr>
            <a:spLocks noGrp="1"/>
          </p:cNvSpPr>
          <p:nvPr>
            <p:ph type="sldNum" sz="quarter" idx="12"/>
          </p:nvPr>
        </p:nvSpPr>
        <p:spPr/>
        <p:txBody>
          <a:bodyPr/>
          <a:lstStyle/>
          <a:p>
            <a:pPr>
              <a:defRPr/>
            </a:pPr>
            <a:fld id="{7E41F698-E733-432A-904B-FD905F326C73}" type="slidenum">
              <a:rPr lang="it-IT" smtClean="0"/>
              <a:pPr>
                <a:defRPr/>
              </a:pPr>
              <a:t>56</a:t>
            </a:fld>
            <a:endParaRPr lang="it-IT"/>
          </a:p>
        </p:txBody>
      </p:sp>
    </p:spTree>
    <p:extLst>
      <p:ext uri="{BB962C8B-B14F-4D97-AF65-F5344CB8AC3E}">
        <p14:creationId xmlns:p14="http://schemas.microsoft.com/office/powerpoint/2010/main" xmlns="" val="42086087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97713" y="2307264"/>
            <a:ext cx="8325292" cy="3976577"/>
          </a:xfrm>
        </p:spPr>
        <p:txBody>
          <a:bodyPr/>
          <a:lstStyle/>
          <a:p>
            <a:pPr marL="0" indent="0">
              <a:buNone/>
            </a:pPr>
            <a:r>
              <a:rPr lang="it-IT" sz="2000" kern="0" dirty="0" smtClean="0">
                <a:latin typeface="Arial"/>
                <a:ea typeface="+mj-ea"/>
                <a:cs typeface="+mj-cs"/>
              </a:rPr>
              <a:t>Fonte </a:t>
            </a:r>
            <a:r>
              <a:rPr lang="it-IT" sz="2000" kern="0" dirty="0">
                <a:latin typeface="Arial"/>
                <a:ea typeface="+mj-ea"/>
                <a:cs typeface="+mj-cs"/>
              </a:rPr>
              <a:t>di rischio per la salute dell’individuo, sia di tipo psicologico che fisico</a:t>
            </a:r>
            <a:r>
              <a:rPr lang="it-IT" sz="2000" kern="0" dirty="0" smtClean="0">
                <a:latin typeface="Arial"/>
                <a:ea typeface="+mj-ea"/>
                <a:cs typeface="+mj-cs"/>
              </a:rPr>
              <a:t>, può essere l’esposizione </a:t>
            </a:r>
            <a:r>
              <a:rPr lang="it-IT" sz="2000" kern="0" dirty="0">
                <a:latin typeface="Arial"/>
                <a:ea typeface="+mj-ea"/>
                <a:cs typeface="+mj-cs"/>
              </a:rPr>
              <a:t>prolungata a fattori </a:t>
            </a:r>
            <a:r>
              <a:rPr lang="it-IT" sz="2000" kern="0" dirty="0" err="1">
                <a:latin typeface="Arial"/>
                <a:ea typeface="+mj-ea"/>
                <a:cs typeface="+mj-cs"/>
              </a:rPr>
              <a:t>stressogeni</a:t>
            </a:r>
            <a:r>
              <a:rPr lang="it-IT" sz="2000" kern="0" dirty="0">
                <a:latin typeface="Arial"/>
                <a:ea typeface="+mj-ea"/>
                <a:cs typeface="+mj-cs"/>
              </a:rPr>
              <a:t> </a:t>
            </a:r>
            <a:r>
              <a:rPr lang="it-IT" sz="2000" kern="0" dirty="0" smtClean="0">
                <a:latin typeface="Arial"/>
                <a:ea typeface="+mj-ea"/>
                <a:cs typeface="+mj-cs"/>
              </a:rPr>
              <a:t>quali:</a:t>
            </a:r>
          </a:p>
          <a:p>
            <a:pPr marL="0" indent="0">
              <a:buNone/>
            </a:pPr>
            <a:endParaRPr lang="it-IT" sz="2000" kern="0" dirty="0">
              <a:latin typeface="Arial"/>
              <a:ea typeface="+mj-ea"/>
              <a:cs typeface="+mj-cs"/>
            </a:endParaRPr>
          </a:p>
          <a:p>
            <a:pPr marL="0" indent="0">
              <a:buNone/>
            </a:pPr>
            <a:r>
              <a:rPr lang="it-IT" sz="2000" kern="0" dirty="0">
                <a:latin typeface="Arial"/>
                <a:ea typeface="+mj-ea"/>
                <a:cs typeface="+mj-cs"/>
              </a:rPr>
              <a:t>a) Difficoltà di lavoro (intensità, monotonia).</a:t>
            </a:r>
          </a:p>
          <a:p>
            <a:pPr marL="0" indent="0">
              <a:buNone/>
            </a:pPr>
            <a:r>
              <a:rPr lang="it-IT" sz="2000" kern="0" dirty="0">
                <a:latin typeface="Arial"/>
                <a:ea typeface="+mj-ea"/>
                <a:cs typeface="+mj-cs"/>
              </a:rPr>
              <a:t>b) Dimensioni dell'ambiente di lavoro, per es: claustrofobia, solitudine.</a:t>
            </a:r>
          </a:p>
          <a:p>
            <a:pPr marL="0" indent="0">
              <a:buNone/>
            </a:pPr>
            <a:r>
              <a:rPr lang="it-IT" sz="2000" kern="0" dirty="0">
                <a:latin typeface="Arial"/>
                <a:ea typeface="+mj-ea"/>
                <a:cs typeface="+mj-cs"/>
              </a:rPr>
              <a:t>c) Ambiguità del ruolo e/o situazione conflittuale.</a:t>
            </a:r>
          </a:p>
          <a:p>
            <a:pPr marL="0" indent="0">
              <a:buNone/>
            </a:pPr>
            <a:r>
              <a:rPr lang="it-IT" sz="2000" kern="0" dirty="0">
                <a:latin typeface="Arial"/>
                <a:ea typeface="+mj-ea"/>
                <a:cs typeface="+mj-cs"/>
              </a:rPr>
              <a:t>d) Contributo al processo decisionale con conseguenze sul lavoro e </a:t>
            </a:r>
            <a:r>
              <a:rPr lang="it-IT" sz="2000" kern="0" dirty="0" smtClean="0">
                <a:latin typeface="Arial"/>
                <a:ea typeface="+mj-ea"/>
                <a:cs typeface="+mj-cs"/>
              </a:rPr>
              <a:t>     </a:t>
            </a:r>
          </a:p>
          <a:p>
            <a:pPr marL="0" indent="0">
              <a:buNone/>
            </a:pPr>
            <a:r>
              <a:rPr lang="it-IT" sz="2000" kern="0" dirty="0" smtClean="0">
                <a:latin typeface="Arial"/>
                <a:ea typeface="+mj-ea"/>
                <a:cs typeface="+mj-cs"/>
              </a:rPr>
              <a:t>     sulle </a:t>
            </a:r>
            <a:r>
              <a:rPr lang="it-IT" sz="2000" kern="0" dirty="0">
                <a:latin typeface="Arial"/>
                <a:ea typeface="+mj-ea"/>
                <a:cs typeface="+mj-cs"/>
              </a:rPr>
              <a:t>mansioni.</a:t>
            </a:r>
          </a:p>
          <a:p>
            <a:pPr marL="0" indent="0">
              <a:buNone/>
            </a:pPr>
            <a:r>
              <a:rPr lang="it-IT" sz="2000" kern="0" dirty="0">
                <a:latin typeface="Arial"/>
                <a:ea typeface="+mj-ea"/>
                <a:cs typeface="+mj-cs"/>
              </a:rPr>
              <a:t>e) Lavoro molto esigente a scarso controllo.</a:t>
            </a:r>
          </a:p>
          <a:p>
            <a:pPr marL="0" indent="0">
              <a:buNone/>
            </a:pPr>
            <a:r>
              <a:rPr lang="it-IT" sz="2000" kern="0" dirty="0">
                <a:latin typeface="Arial"/>
                <a:ea typeface="+mj-ea"/>
                <a:cs typeface="+mj-cs"/>
              </a:rPr>
              <a:t>f) </a:t>
            </a:r>
            <a:r>
              <a:rPr lang="it-IT" sz="2000" kern="0" dirty="0" smtClean="0">
                <a:latin typeface="Arial"/>
                <a:ea typeface="+mj-ea"/>
                <a:cs typeface="+mj-cs"/>
              </a:rPr>
              <a:t> Reazioni </a:t>
            </a:r>
            <a:r>
              <a:rPr lang="it-IT" sz="2000" kern="0" dirty="0">
                <a:latin typeface="Arial"/>
                <a:ea typeface="+mj-ea"/>
                <a:cs typeface="+mj-cs"/>
              </a:rPr>
              <a:t>in caso di emergenza</a:t>
            </a:r>
            <a:endParaRPr lang="it-IT" sz="2000" dirty="0"/>
          </a:p>
        </p:txBody>
      </p:sp>
      <p:sp>
        <p:nvSpPr>
          <p:cNvPr id="5" name="Rettangolo 4"/>
          <p:cNvSpPr/>
          <p:nvPr/>
        </p:nvSpPr>
        <p:spPr>
          <a:xfrm>
            <a:off x="212650" y="905875"/>
            <a:ext cx="8133908" cy="534762"/>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Il </a:t>
            </a:r>
            <a:r>
              <a:rPr lang="it-IT" sz="2500" dirty="0">
                <a:latin typeface="Tahoma" panose="020B0604030504040204" pitchFamily="34" charset="0"/>
                <a:ea typeface="Tahoma" panose="020B0604030504040204" pitchFamily="34" charset="0"/>
                <a:cs typeface="Tahoma" panose="020B0604030504040204" pitchFamily="34" charset="0"/>
              </a:rPr>
              <a:t>documento di valutazione dei rischi: rischi </a:t>
            </a:r>
            <a:r>
              <a:rPr lang="it-IT" sz="2500" dirty="0" smtClean="0">
                <a:latin typeface="Tahoma" panose="020B0604030504040204" pitchFamily="34" charset="0"/>
                <a:ea typeface="Tahoma" panose="020B0604030504040204" pitchFamily="34" charset="0"/>
                <a:cs typeface="Tahoma" panose="020B0604030504040204" pitchFamily="34" charset="0"/>
              </a:rPr>
              <a:t>particolari</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6" name="Rettangolo 5"/>
          <p:cNvSpPr/>
          <p:nvPr/>
        </p:nvSpPr>
        <p:spPr>
          <a:xfrm>
            <a:off x="191384" y="1440637"/>
            <a:ext cx="8133908" cy="490006"/>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Lo stress da lavoro correlato</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4" name="Segnaposto numero diapositiva 3"/>
          <p:cNvSpPr>
            <a:spLocks noGrp="1"/>
          </p:cNvSpPr>
          <p:nvPr>
            <p:ph type="sldNum" sz="quarter" idx="12"/>
          </p:nvPr>
        </p:nvSpPr>
        <p:spPr/>
        <p:txBody>
          <a:bodyPr/>
          <a:lstStyle/>
          <a:p>
            <a:pPr>
              <a:defRPr/>
            </a:pPr>
            <a:fld id="{7E41F698-E733-432A-904B-FD905F326C73}" type="slidenum">
              <a:rPr lang="it-IT" smtClean="0"/>
              <a:pPr>
                <a:defRPr/>
              </a:pPr>
              <a:t>57</a:t>
            </a:fld>
            <a:endParaRPr lang="it-IT"/>
          </a:p>
        </p:txBody>
      </p:sp>
    </p:spTree>
    <p:extLst>
      <p:ext uri="{BB962C8B-B14F-4D97-AF65-F5344CB8AC3E}">
        <p14:creationId xmlns:p14="http://schemas.microsoft.com/office/powerpoint/2010/main" xmlns="" val="5526863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2140" y="2232836"/>
            <a:ext cx="8304027" cy="4253023"/>
          </a:xfrm>
        </p:spPr>
        <p:txBody>
          <a:bodyPr/>
          <a:lstStyle/>
          <a:p>
            <a:pPr marL="0" indent="0" algn="just">
              <a:buNone/>
            </a:pPr>
            <a:r>
              <a:rPr lang="it-IT" sz="2000" u="sng" dirty="0" smtClean="0">
                <a:latin typeface="Arial" panose="020B0604020202020204" pitchFamily="34" charset="0"/>
                <a:cs typeface="Arial" panose="020B0604020202020204" pitchFamily="34" charset="0"/>
              </a:rPr>
              <a:t>Il </a:t>
            </a:r>
            <a:r>
              <a:rPr lang="it-IT" sz="2000" u="sng" dirty="0">
                <a:latin typeface="Arial" panose="020B0604020202020204" pitchFamily="34" charset="0"/>
                <a:cs typeface="Arial" panose="020B0604020202020204" pitchFamily="34" charset="0"/>
              </a:rPr>
              <a:t>Mobbing : </a:t>
            </a:r>
            <a:endParaRPr lang="it-IT" sz="2000" u="sng" dirty="0" smtClean="0">
              <a:latin typeface="Arial" panose="020B0604020202020204" pitchFamily="34" charset="0"/>
              <a:cs typeface="Arial" panose="020B0604020202020204" pitchFamily="34" charset="0"/>
            </a:endParaRPr>
          </a:p>
          <a:p>
            <a:pPr marL="0" indent="0" algn="just">
              <a:buNone/>
            </a:pPr>
            <a:r>
              <a:rPr lang="it-IT" sz="2000" dirty="0" smtClean="0">
                <a:latin typeface="Arial" panose="020B0604020202020204" pitchFamily="34" charset="0"/>
                <a:cs typeface="Arial" panose="020B0604020202020204" pitchFamily="34" charset="0"/>
              </a:rPr>
              <a:t>persecuzione </a:t>
            </a:r>
            <a:r>
              <a:rPr lang="it-IT" sz="2000" dirty="0">
                <a:latin typeface="Arial" panose="020B0604020202020204" pitchFamily="34" charset="0"/>
                <a:cs typeface="Arial" panose="020B0604020202020204" pitchFamily="34" charset="0"/>
              </a:rPr>
              <a:t>sistematica messa in atto da una o più persone allo scopo di danneggiare chi ne è vittima fino alla perdita del lavoro</a:t>
            </a:r>
            <a:r>
              <a:rPr lang="it-IT" sz="2000" dirty="0" smtClean="0">
                <a:latin typeface="Arial" panose="020B0604020202020204" pitchFamily="34" charset="0"/>
                <a:cs typeface="Arial" panose="020B0604020202020204" pitchFamily="34" charset="0"/>
              </a:rPr>
              <a:t>.</a:t>
            </a:r>
          </a:p>
          <a:p>
            <a:pPr marL="0" indent="0" algn="just">
              <a:buNone/>
            </a:pPr>
            <a:endParaRPr lang="it-IT" sz="2000" dirty="0" smtClean="0">
              <a:latin typeface="Arial" panose="020B0604020202020204" pitchFamily="34" charset="0"/>
              <a:cs typeface="Arial" panose="020B0604020202020204" pitchFamily="34" charset="0"/>
            </a:endParaRPr>
          </a:p>
          <a:p>
            <a:pPr marL="0" indent="0" algn="just">
              <a:buNone/>
            </a:pPr>
            <a:endParaRPr lang="it-IT" sz="2000" dirty="0">
              <a:latin typeface="Arial" panose="020B0604020202020204" pitchFamily="34" charset="0"/>
              <a:cs typeface="Arial" panose="020B0604020202020204" pitchFamily="34" charset="0"/>
            </a:endParaRPr>
          </a:p>
          <a:p>
            <a:pPr marL="0" indent="0" algn="just">
              <a:buNone/>
            </a:pPr>
            <a:r>
              <a:rPr lang="it-IT" sz="2000" u="sng" dirty="0">
                <a:latin typeface="Arial" panose="020B0604020202020204" pitchFamily="34" charset="0"/>
                <a:cs typeface="Arial" panose="020B0604020202020204" pitchFamily="34" charset="0"/>
              </a:rPr>
              <a:t>Il  </a:t>
            </a:r>
            <a:r>
              <a:rPr lang="it-IT" sz="2000" u="sng" dirty="0" err="1">
                <a:latin typeface="Arial" panose="020B0604020202020204" pitchFamily="34" charset="0"/>
                <a:cs typeface="Arial" panose="020B0604020202020204" pitchFamily="34" charset="0"/>
              </a:rPr>
              <a:t>Burn</a:t>
            </a:r>
            <a:r>
              <a:rPr lang="it-IT" sz="2000" u="sng" dirty="0">
                <a:latin typeface="Arial" panose="020B0604020202020204" pitchFamily="34" charset="0"/>
                <a:cs typeface="Arial" panose="020B0604020202020204" pitchFamily="34" charset="0"/>
              </a:rPr>
              <a:t>-Out </a:t>
            </a:r>
            <a:r>
              <a:rPr lang="it-IT" sz="2000" dirty="0">
                <a:latin typeface="Arial" panose="020B0604020202020204" pitchFamily="34" charset="0"/>
                <a:cs typeface="Arial" panose="020B0604020202020204" pitchFamily="34" charset="0"/>
              </a:rPr>
              <a:t>( </a:t>
            </a:r>
            <a:r>
              <a:rPr lang="it-IT" sz="2000" dirty="0" smtClean="0">
                <a:latin typeface="Arial" panose="020B0604020202020204" pitchFamily="34" charset="0"/>
                <a:cs typeface="Arial" panose="020B0604020202020204" pitchFamily="34" charset="0"/>
              </a:rPr>
              <a:t>«bruciarsi») </a:t>
            </a:r>
            <a:r>
              <a:rPr lang="it-IT" sz="2000" dirty="0">
                <a:latin typeface="Arial" panose="020B0604020202020204" pitchFamily="34" charset="0"/>
                <a:cs typeface="Arial" panose="020B0604020202020204" pitchFamily="34" charset="0"/>
              </a:rPr>
              <a:t>: </a:t>
            </a:r>
            <a:endParaRPr lang="it-IT" sz="2000" dirty="0" smtClean="0">
              <a:latin typeface="Arial" panose="020B0604020202020204" pitchFamily="34" charset="0"/>
              <a:cs typeface="Arial" panose="020B0604020202020204" pitchFamily="34" charset="0"/>
            </a:endParaRPr>
          </a:p>
          <a:p>
            <a:pPr marL="0" indent="0" algn="just">
              <a:buNone/>
            </a:pPr>
            <a:r>
              <a:rPr lang="it-IT" sz="2000" dirty="0" smtClean="0">
                <a:latin typeface="Arial" panose="020B0604020202020204" pitchFamily="34" charset="0"/>
                <a:cs typeface="Arial" panose="020B0604020202020204" pitchFamily="34" charset="0"/>
              </a:rPr>
              <a:t>esito </a:t>
            </a:r>
            <a:r>
              <a:rPr lang="it-IT" sz="2000" dirty="0">
                <a:latin typeface="Arial" panose="020B0604020202020204" pitchFamily="34" charset="0"/>
                <a:cs typeface="Arial" panose="020B0604020202020204" pitchFamily="34" charset="0"/>
              </a:rPr>
              <a:t>patologico di un processo </a:t>
            </a:r>
            <a:r>
              <a:rPr lang="it-IT" sz="2000" dirty="0" err="1">
                <a:latin typeface="Arial" panose="020B0604020202020204" pitchFamily="34" charset="0"/>
                <a:cs typeface="Arial" panose="020B0604020202020204" pitchFamily="34" charset="0"/>
              </a:rPr>
              <a:t>stressogeno</a:t>
            </a:r>
            <a:r>
              <a:rPr lang="it-IT" sz="2000" dirty="0">
                <a:latin typeface="Arial" panose="020B0604020202020204" pitchFamily="34" charset="0"/>
                <a:cs typeface="Arial" panose="020B0604020202020204" pitchFamily="34" charset="0"/>
              </a:rPr>
              <a:t> che colpisce le persone che esercitano professioni d’aiuto, qualora queste non rispondano in maniera adeguata ai carichi eccessivi di stress che il loro lavoro li porta ad assumere. </a:t>
            </a:r>
          </a:p>
        </p:txBody>
      </p:sp>
      <p:sp>
        <p:nvSpPr>
          <p:cNvPr id="5" name="Rettangolo 4"/>
          <p:cNvSpPr/>
          <p:nvPr/>
        </p:nvSpPr>
        <p:spPr>
          <a:xfrm>
            <a:off x="212650" y="905875"/>
            <a:ext cx="8133908" cy="534762"/>
          </a:xfrm>
          <a:prstGeom prst="rect">
            <a:avLst/>
          </a:prstGeom>
        </p:spPr>
        <p:txBody>
          <a:bodyPr wrap="square">
            <a:spAutoFit/>
          </a:bodyPr>
          <a:lstStyle/>
          <a:p>
            <a:pPr marL="0" indent="0">
              <a:lnSpc>
                <a:spcPct val="115000"/>
              </a:lnSpc>
              <a:spcAft>
                <a:spcPts val="1000"/>
              </a:spcAft>
              <a:buNone/>
            </a:pPr>
            <a:r>
              <a:rPr lang="it-IT" sz="2500" dirty="0" smtClean="0">
                <a:latin typeface="Tahoma" panose="020B0604030504040204" pitchFamily="34" charset="0"/>
                <a:ea typeface="Tahoma" panose="020B0604030504040204" pitchFamily="34" charset="0"/>
                <a:cs typeface="Tahoma" panose="020B0604030504040204" pitchFamily="34" charset="0"/>
              </a:rPr>
              <a:t>Il </a:t>
            </a:r>
            <a:r>
              <a:rPr lang="it-IT" sz="2500" dirty="0">
                <a:latin typeface="Tahoma" panose="020B0604030504040204" pitchFamily="34" charset="0"/>
                <a:ea typeface="Tahoma" panose="020B0604030504040204" pitchFamily="34" charset="0"/>
                <a:cs typeface="Tahoma" panose="020B0604030504040204" pitchFamily="34" charset="0"/>
              </a:rPr>
              <a:t>documento di valutazione dei rischi: rischi </a:t>
            </a:r>
            <a:r>
              <a:rPr lang="it-IT" sz="2500" dirty="0" smtClean="0">
                <a:latin typeface="Tahoma" panose="020B0604030504040204" pitchFamily="34" charset="0"/>
                <a:ea typeface="Tahoma" panose="020B0604030504040204" pitchFamily="34" charset="0"/>
                <a:cs typeface="Tahoma" panose="020B0604030504040204" pitchFamily="34" charset="0"/>
              </a:rPr>
              <a:t>particolari</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6" name="Rettangolo 5"/>
          <p:cNvSpPr/>
          <p:nvPr/>
        </p:nvSpPr>
        <p:spPr>
          <a:xfrm>
            <a:off x="191384" y="1440637"/>
            <a:ext cx="8133908" cy="490006"/>
          </a:xfrm>
          <a:prstGeom prst="rect">
            <a:avLst/>
          </a:prstGeom>
        </p:spPr>
        <p:txBody>
          <a:bodyPr wrap="square">
            <a:spAutoFit/>
          </a:bodyPr>
          <a:lstStyle/>
          <a:p>
            <a:pPr marL="0" indent="0">
              <a:lnSpc>
                <a:spcPct val="115000"/>
              </a:lnSpc>
              <a:spcAft>
                <a:spcPts val="1000"/>
              </a:spcAft>
              <a:buNone/>
            </a:pPr>
            <a:r>
              <a:rPr lang="it-IT" sz="2500" dirty="0">
                <a:latin typeface="Tahoma" panose="020B0604030504040204" pitchFamily="34" charset="0"/>
                <a:ea typeface="Tahoma" panose="020B0604030504040204" pitchFamily="34" charset="0"/>
                <a:cs typeface="Tahoma" panose="020B0604030504040204" pitchFamily="34" charset="0"/>
              </a:rPr>
              <a:t> </a:t>
            </a:r>
            <a:r>
              <a:rPr lang="it-IT" sz="2500" dirty="0" smtClean="0">
                <a:latin typeface="Tahoma" panose="020B0604030504040204" pitchFamily="34" charset="0"/>
                <a:ea typeface="Tahoma" panose="020B0604030504040204" pitchFamily="34" charset="0"/>
                <a:cs typeface="Tahoma" panose="020B0604030504040204" pitchFamily="34" charset="0"/>
              </a:rPr>
              <a:t>Mobbing </a:t>
            </a:r>
            <a:r>
              <a:rPr lang="it-IT" sz="2500" dirty="0">
                <a:latin typeface="Tahoma" panose="020B0604030504040204" pitchFamily="34" charset="0"/>
                <a:ea typeface="Tahoma" panose="020B0604030504040204" pitchFamily="34" charset="0"/>
                <a:cs typeface="Tahoma" panose="020B0604030504040204" pitchFamily="34" charset="0"/>
              </a:rPr>
              <a:t>e </a:t>
            </a:r>
            <a:r>
              <a:rPr lang="it-IT" sz="2500" dirty="0" err="1">
                <a:latin typeface="Tahoma" panose="020B0604030504040204" pitchFamily="34" charset="0"/>
                <a:ea typeface="Tahoma" panose="020B0604030504040204" pitchFamily="34" charset="0"/>
                <a:cs typeface="Tahoma" panose="020B0604030504040204" pitchFamily="34" charset="0"/>
              </a:rPr>
              <a:t>burn</a:t>
            </a:r>
            <a:r>
              <a:rPr lang="it-IT" sz="2500" dirty="0">
                <a:latin typeface="Tahoma" panose="020B0604030504040204" pitchFamily="34" charset="0"/>
                <a:ea typeface="Tahoma" panose="020B0604030504040204" pitchFamily="34" charset="0"/>
                <a:cs typeface="Tahoma" panose="020B0604030504040204" pitchFamily="34" charset="0"/>
              </a:rPr>
              <a:t>-out</a:t>
            </a: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4" name="Segnaposto numero diapositiva 3"/>
          <p:cNvSpPr>
            <a:spLocks noGrp="1"/>
          </p:cNvSpPr>
          <p:nvPr>
            <p:ph type="sldNum" sz="quarter" idx="12"/>
          </p:nvPr>
        </p:nvSpPr>
        <p:spPr/>
        <p:txBody>
          <a:bodyPr/>
          <a:lstStyle/>
          <a:p>
            <a:pPr>
              <a:defRPr/>
            </a:pPr>
            <a:fld id="{7E41F698-E733-432A-904B-FD905F326C73}" type="slidenum">
              <a:rPr lang="it-IT" smtClean="0"/>
              <a:pPr>
                <a:defRPr/>
              </a:pPr>
              <a:t>58</a:t>
            </a:fld>
            <a:endParaRPr lang="it-IT"/>
          </a:p>
        </p:txBody>
      </p:sp>
    </p:spTree>
    <p:extLst>
      <p:ext uri="{BB962C8B-B14F-4D97-AF65-F5344CB8AC3E}">
        <p14:creationId xmlns:p14="http://schemas.microsoft.com/office/powerpoint/2010/main" xmlns="" val="2858054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9969" y="1125414"/>
            <a:ext cx="8721969" cy="5498123"/>
          </a:xfrm>
        </p:spPr>
        <p:txBody>
          <a:bodyPr/>
          <a:lstStyle/>
          <a:p>
            <a:pPr marL="0" indent="0">
              <a:buNone/>
            </a:pPr>
            <a:endParaRPr lang="it-IT" sz="2000" dirty="0">
              <a:latin typeface="Arial" panose="020B0604020202020204" pitchFamily="34" charset="0"/>
              <a:cs typeface="Arial" panose="020B0604020202020204" pitchFamily="34" charset="0"/>
            </a:endParaRPr>
          </a:p>
          <a:p>
            <a:pPr marL="0" indent="0">
              <a:buNone/>
            </a:pPr>
            <a:endParaRPr lang="it-IT" sz="2000" dirty="0" smtClean="0">
              <a:latin typeface="Arial" panose="020B0604020202020204" pitchFamily="34" charset="0"/>
              <a:cs typeface="Arial" panose="020B0604020202020204" pitchFamily="34" charset="0"/>
            </a:endParaRPr>
          </a:p>
          <a:p>
            <a:pPr marL="0" indent="0">
              <a:buNone/>
            </a:pPr>
            <a:endParaRPr lang="it-IT" sz="2000" dirty="0">
              <a:latin typeface="Arial" panose="020B0604020202020204" pitchFamily="34" charset="0"/>
              <a:cs typeface="Arial" panose="020B0604020202020204" pitchFamily="34" charset="0"/>
            </a:endParaRPr>
          </a:p>
          <a:p>
            <a:pPr marL="0" indent="0">
              <a:buNone/>
            </a:pPr>
            <a:endParaRPr lang="it-IT" sz="2000" dirty="0" smtClean="0">
              <a:latin typeface="Arial" panose="020B0604020202020204" pitchFamily="34" charset="0"/>
              <a:cs typeface="Arial" panose="020B0604020202020204" pitchFamily="34" charset="0"/>
            </a:endParaRPr>
          </a:p>
          <a:p>
            <a:pPr marL="0" indent="0">
              <a:buNone/>
            </a:pPr>
            <a:endParaRPr lang="it-IT" sz="2000" dirty="0">
              <a:latin typeface="Arial" panose="020B0604020202020204" pitchFamily="34" charset="0"/>
              <a:cs typeface="Arial" panose="020B0604020202020204" pitchFamily="34" charset="0"/>
            </a:endParaRPr>
          </a:p>
          <a:p>
            <a:pPr marL="0" indent="0">
              <a:buNone/>
            </a:pPr>
            <a:endParaRPr lang="it-IT" sz="2000" dirty="0" smtClean="0">
              <a:latin typeface="Arial" panose="020B0604020202020204" pitchFamily="34" charset="0"/>
              <a:cs typeface="Arial" panose="020B0604020202020204" pitchFamily="34" charset="0"/>
            </a:endParaRPr>
          </a:p>
          <a:p>
            <a:pPr marL="0" indent="0" algn="ctr">
              <a:buNone/>
            </a:pPr>
            <a:r>
              <a:rPr lang="it-IT" sz="2500" dirty="0">
                <a:latin typeface="Tahoma" panose="020B0604030504040204" pitchFamily="34" charset="0"/>
                <a:ea typeface="Tahoma" panose="020B0604030504040204" pitchFamily="34" charset="0"/>
                <a:cs typeface="Tahoma" panose="020B0604030504040204" pitchFamily="34" charset="0"/>
              </a:rPr>
              <a:t>V</a:t>
            </a:r>
            <a:r>
              <a:rPr lang="it-IT" sz="2500" dirty="0" smtClean="0">
                <a:latin typeface="Tahoma" panose="020B0604030504040204" pitchFamily="34" charset="0"/>
                <a:ea typeface="Tahoma" panose="020B0604030504040204" pitchFamily="34" charset="0"/>
                <a:cs typeface="Tahoma" panose="020B0604030504040204" pitchFamily="34" charset="0"/>
              </a:rPr>
              <a:t>alutazione dei rischi nella scuola</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4" name="Segnaposto numero diapositiva 3"/>
          <p:cNvSpPr>
            <a:spLocks noGrp="1"/>
          </p:cNvSpPr>
          <p:nvPr>
            <p:ph type="sldNum" sz="quarter" idx="12"/>
          </p:nvPr>
        </p:nvSpPr>
        <p:spPr/>
        <p:txBody>
          <a:bodyPr/>
          <a:lstStyle/>
          <a:p>
            <a:pPr>
              <a:defRPr/>
            </a:pPr>
            <a:fld id="{7E41F698-E733-432A-904B-FD905F326C73}" type="slidenum">
              <a:rPr lang="it-IT" smtClean="0"/>
              <a:pPr>
                <a:defRPr/>
              </a:pPr>
              <a:t>59</a:t>
            </a:fld>
            <a:endParaRPr lang="it-IT"/>
          </a:p>
        </p:txBody>
      </p:sp>
    </p:spTree>
    <p:extLst>
      <p:ext uri="{BB962C8B-B14F-4D97-AF65-F5344CB8AC3E}">
        <p14:creationId xmlns:p14="http://schemas.microsoft.com/office/powerpoint/2010/main" xmlns="" val="3093803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72418" name="Segnaposto piè di pagina 1"/>
          <p:cNvSpPr>
            <a:spLocks noGrp="1"/>
          </p:cNvSpPr>
          <p:nvPr>
            <p:ph type="ftr" sz="quarter" idx="11"/>
          </p:nvPr>
        </p:nvSpPr>
        <p:spPr/>
        <p:txBody>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it-IT" altLang="it-IT" sz="1400" smtClean="0">
              <a:solidFill>
                <a:srgbClr val="000099"/>
              </a:solidFill>
            </a:endParaRPr>
          </a:p>
          <a:p>
            <a:pPr algn="ctr" eaLnBrk="1" hangingPunct="1">
              <a:spcBef>
                <a:spcPct val="0"/>
              </a:spcBef>
              <a:buFontTx/>
              <a:buNone/>
              <a:defRPr/>
            </a:pPr>
            <a:r>
              <a:rPr lang="it-IT" altLang="it-IT" sz="1100" b="1" smtClean="0">
                <a:solidFill>
                  <a:srgbClr val="000099"/>
                </a:solidFill>
              </a:rPr>
              <a:t>Prof.Cons.Giuseppe Croce</a:t>
            </a:r>
          </a:p>
        </p:txBody>
      </p:sp>
      <p:sp>
        <p:nvSpPr>
          <p:cNvPr id="1024003" name="Segnaposto numero diapositiva 2"/>
          <p:cNvSpPr>
            <a:spLocks noGrp="1"/>
          </p:cNvSpPr>
          <p:nvPr>
            <p:ph type="sldNum" sz="quarter" idx="12"/>
          </p:nvPr>
        </p:nvSpPr>
        <p:spPr>
          <a:xfrm>
            <a:off x="6629400" y="6248400"/>
            <a:ext cx="2133600" cy="476250"/>
          </a:xfrm>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477850DD-4349-40F5-8D83-115D4FF5E0E0}" type="slidenum">
              <a:rPr lang="it-IT" altLang="it-IT" sz="1400">
                <a:solidFill>
                  <a:srgbClr val="000099"/>
                </a:solidFill>
              </a:rPr>
              <a:pPr>
                <a:spcBef>
                  <a:spcPct val="0"/>
                </a:spcBef>
                <a:buFontTx/>
                <a:buNone/>
              </a:pPr>
              <a:t>6</a:t>
            </a:fld>
            <a:endParaRPr lang="it-IT" altLang="it-IT" sz="1400">
              <a:solidFill>
                <a:srgbClr val="000099"/>
              </a:solidFill>
            </a:endParaRPr>
          </a:p>
        </p:txBody>
      </p:sp>
      <p:pic>
        <p:nvPicPr>
          <p:cNvPr id="40653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66900" y="401638"/>
            <a:ext cx="5510213" cy="6313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653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19600" y="401638"/>
            <a:ext cx="6577013" cy="665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ttangolo 1"/>
          <p:cNvSpPr/>
          <p:nvPr/>
        </p:nvSpPr>
        <p:spPr>
          <a:xfrm>
            <a:off x="177881" y="227168"/>
            <a:ext cx="2946319" cy="646331"/>
          </a:xfrm>
          <a:prstGeom prst="rect">
            <a:avLst/>
          </a:prstGeom>
        </p:spPr>
        <p:txBody>
          <a:bodyPr wrap="none">
            <a:spAutoFit/>
          </a:bodyPr>
          <a:lstStyle/>
          <a:p>
            <a:pPr lvl="0" algn="ctr" defTabSz="914400">
              <a:defRPr/>
            </a:pPr>
            <a:r>
              <a:rPr lang="it-IT" sz="3600" b="1" i="1" dirty="0">
                <a:ln w="11430"/>
                <a:solidFill>
                  <a:srgbClr val="002060"/>
                </a:solidFill>
                <a:effectLst>
                  <a:outerShdw blurRad="50800" dist="39000" dir="5460000" algn="tl">
                    <a:srgbClr val="000000">
                      <a:alpha val="38000"/>
                    </a:srgbClr>
                  </a:outerShdw>
                </a:effectLst>
                <a:latin typeface="Arial"/>
                <a:ea typeface="Times New Roman"/>
              </a:rPr>
              <a:t>METODICHE</a:t>
            </a:r>
          </a:p>
        </p:txBody>
      </p:sp>
    </p:spTree>
    <p:extLst>
      <p:ext uri="{BB962C8B-B14F-4D97-AF65-F5344CB8AC3E}">
        <p14:creationId xmlns:p14="http://schemas.microsoft.com/office/powerpoint/2010/main" xmlns="" val="1253952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6532"/>
                                        </p:tgtEl>
                                        <p:attrNameLst>
                                          <p:attrName>style.visibility</p:attrName>
                                        </p:attrNameLst>
                                      </p:cBhvr>
                                      <p:to>
                                        <p:strVal val="visible"/>
                                      </p:to>
                                    </p:set>
                                    <p:animEffect transition="in" filter="fade">
                                      <p:cBhvr>
                                        <p:cTn id="7" dur="500"/>
                                        <p:tgtEl>
                                          <p:spTgt spid="406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406531"/>
                                        </p:tgtEl>
                                        <p:attrNameLst>
                                          <p:attrName>style.visibility</p:attrName>
                                        </p:attrNameLst>
                                      </p:cBhvr>
                                      <p:to>
                                        <p:strVal val="visible"/>
                                      </p:to>
                                    </p:set>
                                    <p:animEffect transition="in" filter="wheel(1)">
                                      <p:cBhvr>
                                        <p:cTn id="12" dur="2000"/>
                                        <p:tgtEl>
                                          <p:spTgt spid="406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9608" y="2190308"/>
            <a:ext cx="8442252" cy="4295552"/>
          </a:xfrm>
        </p:spPr>
        <p:txBody>
          <a:bodyPr/>
          <a:lstStyle/>
          <a:p>
            <a:pPr marL="0" lvl="0" indent="0" eaLnBrk="1" hangingPunct="1">
              <a:lnSpc>
                <a:spcPct val="150000"/>
              </a:lnSpc>
              <a:spcBef>
                <a:spcPct val="0"/>
              </a:spcBef>
              <a:buNone/>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Anche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per nella Scuola bisogna tenere presenti: </a:t>
            </a: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200000"/>
              </a:lnSpc>
              <a:spcBef>
                <a:spcPct val="0"/>
              </a:spcBef>
              <a:buFont typeface="Wingdings" panose="05000000000000000000" pitchFamily="2" charset="2"/>
              <a:buChar char="v"/>
            </a:pPr>
            <a:r>
              <a:rPr lang="it-IT" sz="2000" dirty="0" smtClean="0">
                <a:latin typeface="Tahoma" panose="020B0604030504040204" pitchFamily="34" charset="0"/>
                <a:ea typeface="Tahoma" panose="020B0604030504040204" pitchFamily="34" charset="0"/>
                <a:cs typeface="Tahoma" panose="020B0604030504040204" pitchFamily="34" charset="0"/>
              </a:rPr>
              <a:t>Condizioni </a:t>
            </a:r>
            <a:r>
              <a:rPr lang="it-IT" sz="2000" dirty="0">
                <a:latin typeface="Tahoma" panose="020B0604030504040204" pitchFamily="34" charset="0"/>
                <a:ea typeface="Tahoma" panose="020B0604030504040204" pitchFamily="34" charset="0"/>
                <a:cs typeface="Tahoma" panose="020B0604030504040204" pitchFamily="34" charset="0"/>
              </a:rPr>
              <a:t>di fornitura  </a:t>
            </a:r>
          </a:p>
          <a:p>
            <a:pPr eaLnBrk="1" hangingPunct="1">
              <a:lnSpc>
                <a:spcPct val="200000"/>
              </a:lnSpc>
              <a:spcBef>
                <a:spcPct val="0"/>
              </a:spcBef>
              <a:buFont typeface="Wingdings" panose="05000000000000000000" pitchFamily="2" charset="2"/>
              <a:buChar char="v"/>
            </a:pPr>
            <a:r>
              <a:rPr lang="it-IT" sz="2000" dirty="0" smtClean="0">
                <a:latin typeface="Tahoma" panose="020B0604030504040204" pitchFamily="34" charset="0"/>
                <a:ea typeface="Tahoma" panose="020B0604030504040204" pitchFamily="34" charset="0"/>
                <a:cs typeface="Tahoma" panose="020B0604030504040204" pitchFamily="34" charset="0"/>
              </a:rPr>
              <a:t>Servizi </a:t>
            </a:r>
            <a:r>
              <a:rPr lang="it-IT" sz="2000" dirty="0">
                <a:latin typeface="Tahoma" panose="020B0604030504040204" pitchFamily="34" charset="0"/>
                <a:ea typeface="Tahoma" panose="020B0604030504040204" pitchFamily="34" charset="0"/>
                <a:cs typeface="Tahoma" panose="020B0604030504040204" pitchFamily="34" charset="0"/>
              </a:rPr>
              <a:t>di assistenza</a:t>
            </a:r>
          </a:p>
          <a:p>
            <a:pPr eaLnBrk="1" hangingPunct="1">
              <a:lnSpc>
                <a:spcPct val="200000"/>
              </a:lnSpc>
              <a:spcBef>
                <a:spcPct val="0"/>
              </a:spcBef>
              <a:buFont typeface="Wingdings" panose="05000000000000000000" pitchFamily="2" charset="2"/>
              <a:buChar char="v"/>
            </a:pPr>
            <a:r>
              <a:rPr lang="it-IT" sz="2000" dirty="0" smtClean="0">
                <a:latin typeface="Tahoma" panose="020B0604030504040204" pitchFamily="34" charset="0"/>
                <a:ea typeface="Tahoma" panose="020B0604030504040204" pitchFamily="34" charset="0"/>
                <a:cs typeface="Tahoma" panose="020B0604030504040204" pitchFamily="34" charset="0"/>
              </a:rPr>
              <a:t>Personalizzazione </a:t>
            </a:r>
            <a:endParaRPr lang="it-IT" sz="2000"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200000"/>
              </a:lnSpc>
              <a:spcBef>
                <a:spcPct val="0"/>
              </a:spcBef>
              <a:buFont typeface="Wingdings" panose="05000000000000000000" pitchFamily="2" charset="2"/>
              <a:buChar char="v"/>
            </a:pPr>
            <a:r>
              <a:rPr lang="it-IT" sz="2000" dirty="0" smtClean="0">
                <a:latin typeface="Tahoma" panose="020B0604030504040204" pitchFamily="34" charset="0"/>
                <a:ea typeface="Tahoma" panose="020B0604030504040204" pitchFamily="34" charset="0"/>
                <a:cs typeface="Tahoma" panose="020B0604030504040204" pitchFamily="34" charset="0"/>
              </a:rPr>
              <a:t>Livelli </a:t>
            </a:r>
            <a:r>
              <a:rPr lang="it-IT" sz="2000" dirty="0">
                <a:latin typeface="Tahoma" panose="020B0604030504040204" pitchFamily="34" charset="0"/>
                <a:ea typeface="Tahoma" panose="020B0604030504040204" pitchFamily="34" charset="0"/>
                <a:cs typeface="Tahoma" panose="020B0604030504040204" pitchFamily="34" charset="0"/>
              </a:rPr>
              <a:t>di SICUREZZA  in termini di prevenzione e protezione che si vogliono raggiungere nella  produzione del SAPERE </a:t>
            </a:r>
          </a:p>
          <a:p>
            <a:pPr marL="0" lvl="0" indent="0" eaLnBrk="1" hangingPunct="1">
              <a:spcBef>
                <a:spcPct val="0"/>
              </a:spcBef>
              <a:buNone/>
            </a:pPr>
            <a:endParaRPr lang="it-IT" sz="2000" dirty="0"/>
          </a:p>
        </p:txBody>
      </p:sp>
      <p:sp>
        <p:nvSpPr>
          <p:cNvPr id="4" name="Rettangolo 3"/>
          <p:cNvSpPr/>
          <p:nvPr/>
        </p:nvSpPr>
        <p:spPr>
          <a:xfrm>
            <a:off x="209104" y="1403267"/>
            <a:ext cx="6804837" cy="477054"/>
          </a:xfrm>
          <a:prstGeom prst="rect">
            <a:avLst/>
          </a:prstGeom>
        </p:spPr>
        <p:txBody>
          <a:bodyPr wrap="square">
            <a:spAutoFit/>
          </a:bodyPr>
          <a:lstStyle/>
          <a:p>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Valutazione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del rischio e </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DVR nella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scuola</a:t>
            </a:r>
          </a:p>
        </p:txBody>
      </p:sp>
      <p:sp>
        <p:nvSpPr>
          <p:cNvPr id="5" name="Rettangolo 4"/>
          <p:cNvSpPr/>
          <p:nvPr/>
        </p:nvSpPr>
        <p:spPr>
          <a:xfrm>
            <a:off x="209105" y="926213"/>
            <a:ext cx="6804837"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V</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alutazione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dei rischi nella scuola</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3" name="Segnaposto piè di pagina 2"/>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60</a:t>
            </a:fld>
            <a:endParaRPr lang="it-IT"/>
          </a:p>
        </p:txBody>
      </p:sp>
    </p:spTree>
    <p:extLst>
      <p:ext uri="{BB962C8B-B14F-4D97-AF65-F5344CB8AC3E}">
        <p14:creationId xmlns:p14="http://schemas.microsoft.com/office/powerpoint/2010/main" xmlns="" val="35675545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9609" y="2190308"/>
            <a:ext cx="8569842" cy="3532764"/>
          </a:xfrm>
        </p:spPr>
        <p:txBody>
          <a:bodyPr/>
          <a:lstStyle/>
          <a:p>
            <a:pPr marL="0" lvl="0" indent="0" algn="just" eaLnBrk="1" hangingPunct="1">
              <a:lnSpc>
                <a:spcPct val="200000"/>
              </a:lnSpc>
              <a:spcBef>
                <a:spcPct val="0"/>
              </a:spcBef>
              <a:buNone/>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sicurezza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scuola non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si esaurisce nelle situazioni di rischio connesse alla  </a:t>
            </a:r>
            <a:r>
              <a:rPr lang="it-IT" sz="2000" u="sng" dirty="0">
                <a:solidFill>
                  <a:prstClr val="black"/>
                </a:solidFill>
                <a:latin typeface="Tahoma" panose="020B0604030504040204" pitchFamily="34" charset="0"/>
                <a:ea typeface="Tahoma" panose="020B0604030504040204" pitchFamily="34" charset="0"/>
                <a:cs typeface="Tahoma" panose="020B0604030504040204" pitchFamily="34" charset="0"/>
              </a:rPr>
              <a:t>vulnerabilità degli edifici scolastici</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o alle questioni inerenti la </a:t>
            </a:r>
            <a:r>
              <a:rPr lang="it-IT" sz="2000" u="sng" dirty="0">
                <a:solidFill>
                  <a:prstClr val="black"/>
                </a:solidFill>
                <a:latin typeface="Tahoma" panose="020B0604030504040204" pitchFamily="34" charset="0"/>
                <a:ea typeface="Tahoma" panose="020B0604030504040204" pitchFamily="34" charset="0"/>
                <a:cs typeface="Tahoma" panose="020B0604030504040204" pitchFamily="34" charset="0"/>
              </a:rPr>
              <a:t>sicurezza strutturale</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it-IT" sz="2000" u="sng" dirty="0">
                <a:solidFill>
                  <a:prstClr val="black"/>
                </a:solidFill>
                <a:latin typeface="Tahoma" panose="020B0604030504040204" pitchFamily="34" charset="0"/>
                <a:ea typeface="Tahoma" panose="020B0604030504040204" pitchFamily="34" charset="0"/>
                <a:cs typeface="Tahoma" panose="020B0604030504040204" pitchFamily="34" charset="0"/>
              </a:rPr>
              <a:t>igienica</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e </a:t>
            </a:r>
            <a:r>
              <a:rPr lang="it-IT" sz="2000" u="sng" dirty="0">
                <a:solidFill>
                  <a:prstClr val="black"/>
                </a:solidFill>
                <a:latin typeface="Tahoma" panose="020B0604030504040204" pitchFamily="34" charset="0"/>
                <a:ea typeface="Tahoma" panose="020B0604030504040204" pitchFamily="34" charset="0"/>
                <a:cs typeface="Tahoma" panose="020B0604030504040204" pitchFamily="34" charset="0"/>
              </a:rPr>
              <a:t>impiantistica</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lgn="just" eaLnBrk="1" hangingPunct="1">
              <a:lnSpc>
                <a:spcPct val="200000"/>
              </a:lnSpc>
              <a:spcBef>
                <a:spcPct val="0"/>
              </a:spcBef>
              <a:buNone/>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Nella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scuola vi è la presenza determinante del </a:t>
            </a: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«rischio </a:t>
            </a: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minori»</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è necessario agire anche sui comportamenti messi in atto nelle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varie attività. </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eaLnBrk="1" hangingPunct="1">
              <a:spcBef>
                <a:spcPct val="0"/>
              </a:spcBef>
              <a:buNone/>
            </a:pPr>
            <a:endParaRPr lang="it-IT" sz="2000" dirty="0"/>
          </a:p>
        </p:txBody>
      </p:sp>
      <p:sp>
        <p:nvSpPr>
          <p:cNvPr id="4" name="Rettangolo 3"/>
          <p:cNvSpPr/>
          <p:nvPr/>
        </p:nvSpPr>
        <p:spPr>
          <a:xfrm>
            <a:off x="209104" y="1403267"/>
            <a:ext cx="6804837" cy="477054"/>
          </a:xfrm>
          <a:prstGeom prst="rect">
            <a:avLst/>
          </a:prstGeom>
        </p:spPr>
        <p:txBody>
          <a:bodyPr wrap="square">
            <a:spAutoFit/>
          </a:bodyPr>
          <a:lstStyle/>
          <a:p>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Valutazione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del rischio e </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DVR nella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scuola</a:t>
            </a:r>
          </a:p>
        </p:txBody>
      </p:sp>
      <p:sp>
        <p:nvSpPr>
          <p:cNvPr id="5" name="Rettangolo 4"/>
          <p:cNvSpPr/>
          <p:nvPr/>
        </p:nvSpPr>
        <p:spPr>
          <a:xfrm>
            <a:off x="209105" y="926213"/>
            <a:ext cx="6804837"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V</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alutazione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dei rischi nella scuola</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3" name="Segnaposto piè di pagina 2"/>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61</a:t>
            </a:fld>
            <a:endParaRPr lang="it-IT"/>
          </a:p>
        </p:txBody>
      </p:sp>
    </p:spTree>
    <p:extLst>
      <p:ext uri="{BB962C8B-B14F-4D97-AF65-F5344CB8AC3E}">
        <p14:creationId xmlns:p14="http://schemas.microsoft.com/office/powerpoint/2010/main" xmlns="" val="17585413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2190308"/>
            <a:ext cx="8899451" cy="4019106"/>
          </a:xfrm>
        </p:spPr>
        <p:txBody>
          <a:bodyPr/>
          <a:lstStyle/>
          <a:p>
            <a:pPr marL="0" lvl="0" indent="0" eaLnBrk="1" hangingPunct="1">
              <a:lnSpc>
                <a:spcPct val="200000"/>
              </a:lnSpc>
              <a:spcBef>
                <a:spcPct val="0"/>
              </a:spcBef>
              <a:buNone/>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Finalità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cui tende una vera  valutazione del rischio:</a:t>
            </a:r>
          </a:p>
          <a:p>
            <a:pPr eaLnBrk="1" hangingPunct="1">
              <a:lnSpc>
                <a:spcPct val="200000"/>
              </a:lnSpc>
              <a:spcBef>
                <a:spcPct val="0"/>
              </a:spcBef>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RIDURRE i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200000"/>
              </a:lnSpc>
              <a:spcBef>
                <a:spcPct val="0"/>
              </a:spcBef>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SOSTITUIRE ciò che è pericoloso con ciò che non lo è o lo è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meno</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200000"/>
              </a:lnSpc>
              <a:spcBef>
                <a:spcPct val="0"/>
              </a:spcBef>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PREVENIRE i rischi alla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fonte</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200000"/>
              </a:lnSpc>
              <a:spcBef>
                <a:spcPct val="0"/>
              </a:spcBef>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APPLICARE provvedimenti collettivi di protezione piuttosto che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individuali</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200000"/>
              </a:lnSpc>
              <a:spcBef>
                <a:spcPct val="0"/>
              </a:spcBef>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ADEGUARSI al progresso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tecnico</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eaLnBrk="1" hangingPunct="1">
              <a:lnSpc>
                <a:spcPct val="150000"/>
              </a:lnSpc>
              <a:spcBef>
                <a:spcPct val="0"/>
              </a:spcBef>
              <a:buNone/>
            </a:pP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eaLnBrk="1" hangingPunct="1">
              <a:spcBef>
                <a:spcPct val="0"/>
              </a:spcBef>
              <a:buNone/>
            </a:pPr>
            <a:endParaRPr lang="it-IT" sz="2000" dirty="0"/>
          </a:p>
        </p:txBody>
      </p:sp>
      <p:sp>
        <p:nvSpPr>
          <p:cNvPr id="4" name="Rettangolo 3"/>
          <p:cNvSpPr/>
          <p:nvPr/>
        </p:nvSpPr>
        <p:spPr>
          <a:xfrm>
            <a:off x="209104" y="1403267"/>
            <a:ext cx="6804837" cy="477054"/>
          </a:xfrm>
          <a:prstGeom prst="rect">
            <a:avLst/>
          </a:prstGeom>
        </p:spPr>
        <p:txBody>
          <a:bodyPr wrap="square">
            <a:spAutoFit/>
          </a:bodyPr>
          <a:lstStyle/>
          <a:p>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Valutazione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del rischio e </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DVR nella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scuola</a:t>
            </a:r>
          </a:p>
        </p:txBody>
      </p:sp>
      <p:sp>
        <p:nvSpPr>
          <p:cNvPr id="5" name="Rettangolo 4"/>
          <p:cNvSpPr/>
          <p:nvPr/>
        </p:nvSpPr>
        <p:spPr>
          <a:xfrm>
            <a:off x="209105" y="926213"/>
            <a:ext cx="6804837"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V</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alutazione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dei rischi nella scuola</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3" name="Segnaposto piè di pagina 2"/>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62</a:t>
            </a:fld>
            <a:endParaRPr lang="it-IT"/>
          </a:p>
        </p:txBody>
      </p:sp>
    </p:spTree>
    <p:extLst>
      <p:ext uri="{BB962C8B-B14F-4D97-AF65-F5344CB8AC3E}">
        <p14:creationId xmlns:p14="http://schemas.microsoft.com/office/powerpoint/2010/main" xmlns="" val="12236059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9609" y="2062715"/>
            <a:ext cx="8569842" cy="4348717"/>
          </a:xfrm>
        </p:spPr>
        <p:txBody>
          <a:bodyPr/>
          <a:lstStyle/>
          <a:p>
            <a:pPr marL="0" lvl="0" indent="0" algn="just" eaLnBrk="1" hangingPunct="1">
              <a:lnSpc>
                <a:spcPct val="200000"/>
              </a:lnSpc>
              <a:spcBef>
                <a:spcPct val="0"/>
              </a:spcBef>
              <a:buNone/>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Il processo di valutazione dei rischi in ambito scolastico va quindi condotto secondo due principali importanti direttrici: </a:t>
            </a:r>
          </a:p>
          <a:p>
            <a:pPr algn="just" eaLnBrk="1" hangingPunct="1">
              <a:lnSpc>
                <a:spcPct val="200000"/>
              </a:lnSpc>
              <a:spcBef>
                <a:spcPct val="0"/>
              </a:spcBef>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l’analisi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dei rischi derivanti dalle attività, dall’impiego di macchine, attrezzature, sostanze e quant’altro afferisce alle scelte didattiche dell’istituzione scolastica; </a:t>
            </a:r>
          </a:p>
          <a:p>
            <a:pPr algn="just" eaLnBrk="1" hangingPunct="1">
              <a:lnSpc>
                <a:spcPct val="200000"/>
              </a:lnSpc>
              <a:spcBef>
                <a:spcPct val="0"/>
              </a:spcBef>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l’individuazione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delle situazioni di rischio connesse ad inadeguatezze degli immobili, delle strutture e degli impianti”.</a:t>
            </a:r>
          </a:p>
          <a:p>
            <a:pPr marL="0" lvl="0" indent="0" eaLnBrk="1" hangingPunct="1">
              <a:spcBef>
                <a:spcPct val="0"/>
              </a:spcBef>
              <a:buNone/>
            </a:pPr>
            <a:endParaRPr lang="it-IT" sz="2000" dirty="0"/>
          </a:p>
        </p:txBody>
      </p:sp>
      <p:sp>
        <p:nvSpPr>
          <p:cNvPr id="4" name="Rettangolo 3"/>
          <p:cNvSpPr/>
          <p:nvPr/>
        </p:nvSpPr>
        <p:spPr>
          <a:xfrm>
            <a:off x="209104" y="1403267"/>
            <a:ext cx="6804837" cy="477054"/>
          </a:xfrm>
          <a:prstGeom prst="rect">
            <a:avLst/>
          </a:prstGeom>
        </p:spPr>
        <p:txBody>
          <a:bodyPr wrap="square">
            <a:spAutoFit/>
          </a:bodyPr>
          <a:lstStyle/>
          <a:p>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Valutazione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del rischio e </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DVR nella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scuola</a:t>
            </a:r>
          </a:p>
        </p:txBody>
      </p:sp>
      <p:sp>
        <p:nvSpPr>
          <p:cNvPr id="5" name="Rettangolo 4"/>
          <p:cNvSpPr/>
          <p:nvPr/>
        </p:nvSpPr>
        <p:spPr>
          <a:xfrm>
            <a:off x="209105" y="926213"/>
            <a:ext cx="6804837"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V</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alutazione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dei rischi nella scuola</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3" name="Segnaposto piè di pagina 2"/>
          <p:cNvSpPr>
            <a:spLocks noGrp="1"/>
          </p:cNvSpPr>
          <p:nvPr>
            <p:ph type="ftr" sz="quarter" idx="11"/>
          </p:nvPr>
        </p:nvSpPr>
        <p:spPr/>
        <p:txBody>
          <a:bodyPr/>
          <a:lstStyle/>
          <a:p>
            <a:pPr>
              <a:defRPr/>
            </a:pPr>
            <a:r>
              <a:rPr lang="it-IT" smtClean="0"/>
              <a:t>Giuseppe Renato Croce</a:t>
            </a:r>
            <a:endParaRPr lang="it-IT"/>
          </a:p>
        </p:txBody>
      </p:sp>
      <p:sp>
        <p:nvSpPr>
          <p:cNvPr id="6" name="Segnaposto numero diapositiva 5"/>
          <p:cNvSpPr>
            <a:spLocks noGrp="1"/>
          </p:cNvSpPr>
          <p:nvPr>
            <p:ph type="sldNum" sz="quarter" idx="12"/>
          </p:nvPr>
        </p:nvSpPr>
        <p:spPr/>
        <p:txBody>
          <a:bodyPr/>
          <a:lstStyle/>
          <a:p>
            <a:pPr>
              <a:defRPr/>
            </a:pPr>
            <a:fld id="{7E41F698-E733-432A-904B-FD905F326C73}" type="slidenum">
              <a:rPr lang="it-IT" smtClean="0"/>
              <a:pPr>
                <a:defRPr/>
              </a:pPr>
              <a:t>63</a:t>
            </a:fld>
            <a:endParaRPr lang="it-IT"/>
          </a:p>
        </p:txBody>
      </p:sp>
    </p:spTree>
    <p:extLst>
      <p:ext uri="{BB962C8B-B14F-4D97-AF65-F5344CB8AC3E}">
        <p14:creationId xmlns:p14="http://schemas.microsoft.com/office/powerpoint/2010/main" xmlns="" val="10387588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9104" y="2158408"/>
            <a:ext cx="8403268" cy="4284922"/>
          </a:xfrm>
        </p:spPr>
        <p:txBody>
          <a:bodyPr/>
          <a:lstStyle/>
          <a:p>
            <a:pPr marL="0" lvl="0" indent="0" defTabSz="914400" eaLnBrk="1" hangingPunct="1">
              <a:lnSpc>
                <a:spcPct val="150000"/>
              </a:lnSpc>
              <a:spcBef>
                <a:spcPct val="0"/>
              </a:spcBef>
              <a:buNone/>
            </a:pPr>
            <a:r>
              <a:rPr lang="it-IT" altLang="it-IT" sz="2000" dirty="0" smtClean="0">
                <a:latin typeface="Tahoma" panose="020B0604030504040204" pitchFamily="34" charset="0"/>
                <a:ea typeface="Tahoma" panose="020B0604030504040204" pitchFamily="34" charset="0"/>
                <a:cs typeface="Tahoma" panose="020B0604030504040204" pitchFamily="34" charset="0"/>
              </a:rPr>
              <a:t>Aree </a:t>
            </a:r>
            <a:r>
              <a:rPr lang="it-IT" altLang="it-IT" sz="2000" dirty="0">
                <a:latin typeface="Tahoma" panose="020B0604030504040204" pitchFamily="34" charset="0"/>
                <a:ea typeface="Tahoma" panose="020B0604030504040204" pitchFamily="34" charset="0"/>
                <a:cs typeface="Tahoma" panose="020B0604030504040204" pitchFamily="34" charset="0"/>
              </a:rPr>
              <a:t>omogenee di rischio  per i lavoratori:</a:t>
            </a:r>
          </a:p>
          <a:p>
            <a:pPr marL="0" lvl="0" indent="0" defTabSz="914400" eaLnBrk="1" hangingPunct="1">
              <a:lnSpc>
                <a:spcPct val="150000"/>
              </a:lnSpc>
              <a:spcBef>
                <a:spcPct val="0"/>
              </a:spcBef>
              <a:buNone/>
            </a:pPr>
            <a:endParaRPr lang="it-IT" altLang="it-IT" sz="2000" dirty="0">
              <a:latin typeface="Tahoma" panose="020B0604030504040204" pitchFamily="34" charset="0"/>
              <a:ea typeface="Tahoma" panose="020B0604030504040204" pitchFamily="34" charset="0"/>
              <a:cs typeface="Tahoma" panose="020B0604030504040204" pitchFamily="34" charset="0"/>
            </a:endParaRPr>
          </a:p>
          <a:p>
            <a:pPr defTabSz="914400" eaLnBrk="1" hangingPunct="1">
              <a:lnSpc>
                <a:spcPct val="150000"/>
              </a:lnSpc>
              <a:spcBef>
                <a:spcPct val="0"/>
              </a:spcBef>
            </a:pPr>
            <a:r>
              <a:rPr lang="it-IT" altLang="it-IT" sz="2000"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zona </a:t>
            </a:r>
            <a:r>
              <a:rPr lang="it-IT" altLang="it-IT"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per la didattica</a:t>
            </a:r>
          </a:p>
          <a:p>
            <a:pPr defTabSz="914400" eaLnBrk="1" hangingPunct="1">
              <a:lnSpc>
                <a:spcPct val="150000"/>
              </a:lnSpc>
              <a:spcBef>
                <a:spcPct val="0"/>
              </a:spcBef>
            </a:pPr>
            <a:r>
              <a:rPr lang="it-IT" altLang="it-IT" sz="2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aree </a:t>
            </a:r>
            <a:r>
              <a:rPr lang="it-IT" altLang="it-IT"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 transito</a:t>
            </a:r>
          </a:p>
          <a:p>
            <a:pPr defTabSz="914400" eaLnBrk="1" hangingPunct="1">
              <a:lnSpc>
                <a:spcPct val="150000"/>
              </a:lnSpc>
              <a:spcBef>
                <a:spcPct val="0"/>
              </a:spcBef>
            </a:pPr>
            <a:r>
              <a:rPr lang="it-IT" altLang="it-IT" sz="2000"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zona </a:t>
            </a:r>
            <a:r>
              <a:rPr lang="it-IT" altLang="it-IT"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uffici</a:t>
            </a:r>
          </a:p>
          <a:p>
            <a:pPr defTabSz="914400" eaLnBrk="1" hangingPunct="1">
              <a:lnSpc>
                <a:spcPct val="150000"/>
              </a:lnSpc>
              <a:spcBef>
                <a:spcPct val="0"/>
              </a:spcBef>
            </a:pPr>
            <a:r>
              <a:rPr lang="it-IT" altLang="it-IT" sz="2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zona </a:t>
            </a:r>
            <a:r>
              <a:rPr lang="it-IT" altLang="it-IT"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servizi igienici</a:t>
            </a:r>
          </a:p>
          <a:p>
            <a:pPr defTabSz="914400" eaLnBrk="1" hangingPunct="1">
              <a:lnSpc>
                <a:spcPct val="150000"/>
              </a:lnSpc>
              <a:spcBef>
                <a:spcPct val="0"/>
              </a:spcBef>
            </a:pPr>
            <a:r>
              <a:rPr lang="it-IT" altLang="it-IT" sz="2000"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zona </a:t>
            </a:r>
            <a:r>
              <a:rPr lang="it-IT" altLang="it-IT"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mensa</a:t>
            </a:r>
          </a:p>
          <a:p>
            <a:pPr defTabSz="914400" eaLnBrk="1" hangingPunct="1">
              <a:lnSpc>
                <a:spcPct val="150000"/>
              </a:lnSpc>
              <a:spcBef>
                <a:spcPct val="0"/>
              </a:spcBef>
            </a:pPr>
            <a:r>
              <a:rPr lang="it-IT" altLang="it-IT" sz="2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zona </a:t>
            </a:r>
            <a:r>
              <a:rPr lang="it-IT" altLang="it-IT"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archivio</a:t>
            </a:r>
          </a:p>
          <a:p>
            <a:pPr defTabSz="914400" eaLnBrk="1" hangingPunct="1">
              <a:lnSpc>
                <a:spcPct val="150000"/>
              </a:lnSpc>
              <a:spcBef>
                <a:spcPct val="0"/>
              </a:spcBef>
            </a:pPr>
            <a:r>
              <a:rPr lang="it-IT" altLang="it-IT" sz="2000"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giardino</a:t>
            </a:r>
            <a:endParaRPr lang="it-IT" altLang="it-IT"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marL="0" lvl="0" indent="0" defTabSz="914400" eaLnBrk="1" hangingPunct="1">
              <a:spcBef>
                <a:spcPct val="0"/>
              </a:spcBef>
              <a:buNone/>
            </a:pPr>
            <a:endParaRPr lang="it-IT" altLang="it-IT" sz="2000" dirty="0">
              <a:latin typeface="Arial" charset="0"/>
            </a:endParaRPr>
          </a:p>
          <a:p>
            <a:pPr marL="0" lvl="0" indent="0" defTabSz="914400" eaLnBrk="1" hangingPunct="1">
              <a:spcBef>
                <a:spcPct val="0"/>
              </a:spcBef>
              <a:buNone/>
            </a:pPr>
            <a:endParaRPr lang="it-IT" altLang="it-IT" sz="2000" dirty="0">
              <a:latin typeface="Arial" charset="0"/>
            </a:endParaRPr>
          </a:p>
          <a:p>
            <a:endParaRPr lang="it-IT" dirty="0"/>
          </a:p>
        </p:txBody>
      </p:sp>
      <p:sp>
        <p:nvSpPr>
          <p:cNvPr id="5" name="Rettangolo 4"/>
          <p:cNvSpPr/>
          <p:nvPr/>
        </p:nvSpPr>
        <p:spPr>
          <a:xfrm>
            <a:off x="191386" y="1012340"/>
            <a:ext cx="6804837"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V</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alutazione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dei rischi nella scuola</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6" name="Rettangolo 5"/>
          <p:cNvSpPr/>
          <p:nvPr/>
        </p:nvSpPr>
        <p:spPr>
          <a:xfrm>
            <a:off x="209104" y="1403267"/>
            <a:ext cx="6804837" cy="477054"/>
          </a:xfrm>
          <a:prstGeom prst="rect">
            <a:avLst/>
          </a:prstGeom>
        </p:spPr>
        <p:txBody>
          <a:bodyPr wrap="square">
            <a:spAutoFit/>
          </a:bodyPr>
          <a:lstStyle/>
          <a:p>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I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luoghi di lavoro omogenei nella scuola</a:t>
            </a: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4" name="Segnaposto numero diapositiva 3"/>
          <p:cNvSpPr>
            <a:spLocks noGrp="1"/>
          </p:cNvSpPr>
          <p:nvPr>
            <p:ph type="sldNum" sz="quarter" idx="12"/>
          </p:nvPr>
        </p:nvSpPr>
        <p:spPr/>
        <p:txBody>
          <a:bodyPr/>
          <a:lstStyle/>
          <a:p>
            <a:pPr>
              <a:defRPr/>
            </a:pPr>
            <a:fld id="{7E41F698-E733-432A-904B-FD905F326C73}" type="slidenum">
              <a:rPr lang="it-IT" smtClean="0"/>
              <a:pPr>
                <a:defRPr/>
              </a:pPr>
              <a:t>64</a:t>
            </a:fld>
            <a:endParaRPr lang="it-IT"/>
          </a:p>
        </p:txBody>
      </p:sp>
    </p:spTree>
    <p:extLst>
      <p:ext uri="{BB962C8B-B14F-4D97-AF65-F5344CB8AC3E}">
        <p14:creationId xmlns:p14="http://schemas.microsoft.com/office/powerpoint/2010/main" xmlns="" val="35114135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xmlns="" val="2967415831"/>
              </p:ext>
            </p:extLst>
          </p:nvPr>
        </p:nvGraphicFramePr>
        <p:xfrm>
          <a:off x="265814" y="1489398"/>
          <a:ext cx="8591106" cy="5130433"/>
        </p:xfrm>
        <a:graphic>
          <a:graphicData uri="http://schemas.openxmlformats.org/drawingml/2006/table">
            <a:tbl>
              <a:tblPr/>
              <a:tblGrid>
                <a:gridCol w="3912781"/>
                <a:gridCol w="1031358"/>
                <a:gridCol w="571919"/>
                <a:gridCol w="786426"/>
                <a:gridCol w="697814"/>
                <a:gridCol w="797502"/>
                <a:gridCol w="793306"/>
              </a:tblGrid>
              <a:tr h="714961">
                <a:tc>
                  <a:txBody>
                    <a:bodyPr/>
                    <a:lstStyle/>
                    <a:p>
                      <a:pPr algn="ctr">
                        <a:spcAft>
                          <a:spcPts val="0"/>
                        </a:spcAft>
                      </a:pPr>
                      <a:r>
                        <a:rPr lang="it-IT" sz="1400" b="0" dirty="0">
                          <a:effectLst/>
                          <a:latin typeface="Tahoma" panose="020B0604030504040204" pitchFamily="34" charset="0"/>
                          <a:ea typeface="Tahoma" panose="020B0604030504040204" pitchFamily="34" charset="0"/>
                          <a:cs typeface="Tahoma" panose="020B0604030504040204" pitchFamily="34" charset="0"/>
                        </a:rPr>
                        <a:t> </a:t>
                      </a:r>
                      <a:endParaRPr lang="it-IT" sz="1000" b="0" dirty="0">
                        <a:effectLst/>
                        <a:latin typeface="Tahoma" panose="020B0604030504040204" pitchFamily="34" charset="0"/>
                        <a:ea typeface="Tahoma" panose="020B0604030504040204" pitchFamily="34" charset="0"/>
                        <a:cs typeface="Tahoma" panose="020B0604030504040204" pitchFamily="34" charset="0"/>
                      </a:endParaRPr>
                    </a:p>
                    <a:p>
                      <a:pPr algn="ctr">
                        <a:spcAft>
                          <a:spcPts val="0"/>
                        </a:spcAft>
                      </a:pPr>
                      <a:r>
                        <a:rPr lang="it-IT" sz="1400" b="0" dirty="0">
                          <a:effectLst/>
                          <a:latin typeface="Tahoma" panose="020B0604030504040204" pitchFamily="34" charset="0"/>
                          <a:ea typeface="Tahoma" panose="020B0604030504040204" pitchFamily="34" charset="0"/>
                          <a:cs typeface="Tahoma" panose="020B0604030504040204" pitchFamily="34" charset="0"/>
                        </a:rPr>
                        <a:t>FATTORI DI </a:t>
                      </a:r>
                      <a:r>
                        <a:rPr lang="it-IT" sz="1400" b="0" dirty="0" smtClean="0">
                          <a:effectLst/>
                          <a:latin typeface="Tahoma" panose="020B0604030504040204" pitchFamily="34" charset="0"/>
                          <a:ea typeface="Tahoma" panose="020B0604030504040204" pitchFamily="34" charset="0"/>
                          <a:cs typeface="Tahoma" panose="020B0604030504040204" pitchFamily="34" charset="0"/>
                        </a:rPr>
                        <a:t>RISCHIO</a:t>
                      </a:r>
                      <a:r>
                        <a:rPr lang="it-IT" sz="1400" b="0" dirty="0">
                          <a:effectLst/>
                          <a:latin typeface="Tahoma" panose="020B0604030504040204" pitchFamily="34" charset="0"/>
                          <a:ea typeface="Tahoma" panose="020B0604030504040204" pitchFamily="34" charset="0"/>
                          <a:cs typeface="Tahoma" panose="020B0604030504040204" pitchFamily="34" charset="0"/>
                        </a:rPr>
                        <a:t> </a:t>
                      </a:r>
                      <a:endParaRPr lang="it-IT" sz="1000" b="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400" b="0" dirty="0">
                          <a:effectLst/>
                          <a:latin typeface="Tahoma" panose="020B0604030504040204" pitchFamily="34" charset="0"/>
                          <a:ea typeface="Tahoma" panose="020B0604030504040204" pitchFamily="34" charset="0"/>
                          <a:cs typeface="Tahoma" panose="020B0604030504040204" pitchFamily="34" charset="0"/>
                        </a:rPr>
                        <a:t>Zona per la didattica</a:t>
                      </a:r>
                      <a:endParaRPr lang="it-IT" sz="1000" b="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400" b="0" dirty="0">
                          <a:effectLst/>
                          <a:latin typeface="Tahoma" panose="020B0604030504040204" pitchFamily="34" charset="0"/>
                          <a:ea typeface="Tahoma" panose="020B0604030504040204" pitchFamily="34" charset="0"/>
                          <a:cs typeface="Tahoma" panose="020B0604030504040204" pitchFamily="34" charset="0"/>
                        </a:rPr>
                        <a:t>Zona uffici</a:t>
                      </a:r>
                      <a:endParaRPr lang="it-IT" sz="1000" b="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400" b="0" dirty="0">
                          <a:effectLst/>
                          <a:latin typeface="Tahoma" panose="020B0604030504040204" pitchFamily="34" charset="0"/>
                          <a:ea typeface="Tahoma" panose="020B0604030504040204" pitchFamily="34" charset="0"/>
                          <a:cs typeface="Tahoma" panose="020B0604030504040204" pitchFamily="34" charset="0"/>
                        </a:rPr>
                        <a:t>Zona servizi </a:t>
                      </a:r>
                      <a:r>
                        <a:rPr lang="it-IT" sz="1400" b="0" dirty="0" smtClean="0">
                          <a:effectLst/>
                          <a:latin typeface="Tahoma" panose="020B0604030504040204" pitchFamily="34" charset="0"/>
                          <a:ea typeface="Tahoma" panose="020B0604030504040204" pitchFamily="34" charset="0"/>
                          <a:cs typeface="Tahoma" panose="020B0604030504040204" pitchFamily="34" charset="0"/>
                        </a:rPr>
                        <a:t>igienici </a:t>
                      </a:r>
                      <a:endParaRPr lang="it-IT" sz="1000" b="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400" b="0" dirty="0">
                          <a:effectLst/>
                          <a:latin typeface="Tahoma" panose="020B0604030504040204" pitchFamily="34" charset="0"/>
                          <a:ea typeface="Tahoma" panose="020B0604030504040204" pitchFamily="34" charset="0"/>
                          <a:cs typeface="Tahoma" panose="020B0604030504040204" pitchFamily="34" charset="0"/>
                        </a:rPr>
                        <a:t>Zona mensa</a:t>
                      </a:r>
                      <a:endParaRPr lang="it-IT" sz="1000" b="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400" b="0" dirty="0">
                          <a:effectLst/>
                          <a:latin typeface="Tahoma" panose="020B0604030504040204" pitchFamily="34" charset="0"/>
                          <a:ea typeface="Tahoma" panose="020B0604030504040204" pitchFamily="34" charset="0"/>
                          <a:cs typeface="Tahoma" panose="020B0604030504040204" pitchFamily="34" charset="0"/>
                        </a:rPr>
                        <a:t>Zona archivio</a:t>
                      </a:r>
                      <a:endParaRPr lang="it-IT" sz="1000" b="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585470" indent="-585470" algn="ctr">
                        <a:spcAft>
                          <a:spcPts val="0"/>
                        </a:spcAft>
                      </a:pPr>
                      <a:r>
                        <a:rPr lang="it-IT" sz="1400" b="0" dirty="0">
                          <a:effectLst/>
                          <a:latin typeface="Tahoma" panose="020B0604030504040204" pitchFamily="34" charset="0"/>
                          <a:ea typeface="Tahoma" panose="020B0604030504040204" pitchFamily="34" charset="0"/>
                          <a:cs typeface="Tahoma" panose="020B0604030504040204" pitchFamily="34" charset="0"/>
                        </a:rPr>
                        <a:t>giardino</a:t>
                      </a:r>
                      <a:endParaRPr lang="it-IT" sz="1000" b="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3104">
                <a:tc>
                  <a:txBody>
                    <a:bodyPr/>
                    <a:lstStyle/>
                    <a:p>
                      <a:pPr>
                        <a:spcAft>
                          <a:spcPts val="0"/>
                        </a:spcAft>
                      </a:pPr>
                      <a:r>
                        <a:rPr lang="it-IT" sz="1600" b="0" dirty="0">
                          <a:effectLst/>
                          <a:latin typeface="Tahoma" panose="020B0604030504040204" pitchFamily="34" charset="0"/>
                          <a:ea typeface="Tahoma" panose="020B0604030504040204" pitchFamily="34" charset="0"/>
                          <a:cs typeface="Tahoma" panose="020B0604030504040204" pitchFamily="34" charset="0"/>
                        </a:rPr>
                        <a:t> 1. Agenti Biologici</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3104">
                <a:tc>
                  <a:txBody>
                    <a:bodyPr/>
                    <a:lstStyle/>
                    <a:p>
                      <a:pPr>
                        <a:spcAft>
                          <a:spcPts val="0"/>
                        </a:spcAft>
                      </a:pPr>
                      <a:r>
                        <a:rPr lang="it-IT" sz="1600" b="0" dirty="0">
                          <a:effectLst/>
                          <a:latin typeface="Tahoma" panose="020B0604030504040204" pitchFamily="34" charset="0"/>
                          <a:ea typeface="Tahoma" panose="020B0604030504040204" pitchFamily="34" charset="0"/>
                          <a:cs typeface="Tahoma" panose="020B0604030504040204" pitchFamily="34" charset="0"/>
                        </a:rPr>
                        <a:t> 2. Agenti Cancerogeni</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3104">
                <a:tc>
                  <a:txBody>
                    <a:bodyPr/>
                    <a:lstStyle/>
                    <a:p>
                      <a:pPr>
                        <a:spcAft>
                          <a:spcPts val="0"/>
                        </a:spcAft>
                      </a:pPr>
                      <a:r>
                        <a:rPr lang="it-IT" sz="1600" b="0" dirty="0">
                          <a:effectLst/>
                          <a:latin typeface="Tahoma" panose="020B0604030504040204" pitchFamily="34" charset="0"/>
                          <a:ea typeface="Tahoma" panose="020B0604030504040204" pitchFamily="34" charset="0"/>
                          <a:cs typeface="Tahoma" panose="020B0604030504040204" pitchFamily="34" charset="0"/>
                        </a:rPr>
                        <a:t> 3. Agenti Chimici</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3104">
                <a:tc>
                  <a:txBody>
                    <a:bodyPr/>
                    <a:lstStyle/>
                    <a:p>
                      <a:pPr>
                        <a:spcAft>
                          <a:spcPts val="0"/>
                        </a:spcAft>
                      </a:pPr>
                      <a:r>
                        <a:rPr lang="it-IT" sz="1600" b="0" dirty="0">
                          <a:effectLst/>
                          <a:latin typeface="Tahoma" panose="020B0604030504040204" pitchFamily="34" charset="0"/>
                          <a:ea typeface="Tahoma" panose="020B0604030504040204" pitchFamily="34" charset="0"/>
                          <a:cs typeface="Tahoma" panose="020B0604030504040204" pitchFamily="34" charset="0"/>
                        </a:rPr>
                        <a:t> 4. Aree di Transito</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223104">
                <a:tc>
                  <a:txBody>
                    <a:bodyPr/>
                    <a:lstStyle/>
                    <a:p>
                      <a:pPr>
                        <a:spcAft>
                          <a:spcPts val="0"/>
                        </a:spcAft>
                      </a:pPr>
                      <a:r>
                        <a:rPr lang="it-IT" sz="1600" b="0" dirty="0">
                          <a:effectLst/>
                          <a:latin typeface="Tahoma" panose="020B0604030504040204" pitchFamily="34" charset="0"/>
                          <a:ea typeface="Tahoma" panose="020B0604030504040204" pitchFamily="34" charset="0"/>
                          <a:cs typeface="Tahoma" panose="020B0604030504040204" pitchFamily="34" charset="0"/>
                        </a:rPr>
                        <a:t> 5. Attrezzature di Lavoro</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223104">
                <a:tc>
                  <a:txBody>
                    <a:bodyPr/>
                    <a:lstStyle/>
                    <a:p>
                      <a:pPr>
                        <a:spcAft>
                          <a:spcPts val="0"/>
                        </a:spcAft>
                      </a:pPr>
                      <a:r>
                        <a:rPr lang="it-IT" sz="1600" b="0" dirty="0">
                          <a:effectLst/>
                          <a:latin typeface="Tahoma" panose="020B0604030504040204" pitchFamily="34" charset="0"/>
                          <a:ea typeface="Tahoma" panose="020B0604030504040204" pitchFamily="34" charset="0"/>
                          <a:cs typeface="Tahoma" panose="020B0604030504040204" pitchFamily="34" charset="0"/>
                        </a:rPr>
                        <a:t> 6. Impianti Elettrici</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3104">
                <a:tc>
                  <a:txBody>
                    <a:bodyPr/>
                    <a:lstStyle/>
                    <a:p>
                      <a:pPr>
                        <a:spcAft>
                          <a:spcPts val="0"/>
                        </a:spcAft>
                      </a:pPr>
                      <a:r>
                        <a:rPr lang="it-IT" sz="1600" b="0" dirty="0">
                          <a:effectLst/>
                          <a:latin typeface="Tahoma" panose="020B0604030504040204" pitchFamily="34" charset="0"/>
                          <a:ea typeface="Tahoma" panose="020B0604030504040204" pitchFamily="34" charset="0"/>
                          <a:cs typeface="Tahoma" panose="020B0604030504040204" pitchFamily="34" charset="0"/>
                        </a:rPr>
                        <a:t> 7. Illuminazione</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3104">
                <a:tc>
                  <a:txBody>
                    <a:bodyPr/>
                    <a:lstStyle/>
                    <a:p>
                      <a:pPr>
                        <a:spcAft>
                          <a:spcPts val="0"/>
                        </a:spcAft>
                      </a:pPr>
                      <a:r>
                        <a:rPr lang="it-IT" sz="1600" b="0" dirty="0">
                          <a:effectLst/>
                          <a:latin typeface="Tahoma" panose="020B0604030504040204" pitchFamily="34" charset="0"/>
                          <a:ea typeface="Tahoma" panose="020B0604030504040204" pitchFamily="34" charset="0"/>
                          <a:cs typeface="Tahoma" panose="020B0604030504040204" pitchFamily="34" charset="0"/>
                        </a:rPr>
                        <a:t> 8. Rischi di Incendio ed Esplosione</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223104">
                <a:tc>
                  <a:txBody>
                    <a:bodyPr/>
                    <a:lstStyle/>
                    <a:p>
                      <a:pPr>
                        <a:spcAft>
                          <a:spcPts val="0"/>
                        </a:spcAft>
                      </a:pPr>
                      <a:r>
                        <a:rPr lang="it-IT" sz="1600" b="0" dirty="0">
                          <a:effectLst/>
                          <a:latin typeface="Tahoma" panose="020B0604030504040204" pitchFamily="34" charset="0"/>
                          <a:ea typeface="Tahoma" panose="020B0604030504040204" pitchFamily="34" charset="0"/>
                          <a:cs typeface="Tahoma" panose="020B0604030504040204" pitchFamily="34" charset="0"/>
                        </a:rPr>
                        <a:t> 9. Luoghi e Locali e Posti di Lavoro</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223104">
                <a:tc>
                  <a:txBody>
                    <a:bodyPr/>
                    <a:lstStyle/>
                    <a:p>
                      <a:pPr>
                        <a:spcAft>
                          <a:spcPts val="0"/>
                        </a:spcAft>
                      </a:pPr>
                      <a:r>
                        <a:rPr lang="it-IT" sz="1600" b="0" dirty="0">
                          <a:effectLst/>
                          <a:latin typeface="Tahoma" panose="020B0604030504040204" pitchFamily="34" charset="0"/>
                          <a:ea typeface="Tahoma" panose="020B0604030504040204" pitchFamily="34" charset="0"/>
                          <a:cs typeface="Tahoma" panose="020B0604030504040204" pitchFamily="34" charset="0"/>
                        </a:rPr>
                        <a:t>10. Macchine</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3104">
                <a:tc>
                  <a:txBody>
                    <a:bodyPr/>
                    <a:lstStyle/>
                    <a:p>
                      <a:pPr>
                        <a:spcAft>
                          <a:spcPts val="0"/>
                        </a:spcAft>
                      </a:pPr>
                      <a:r>
                        <a:rPr lang="it-IT" sz="1600" b="0" dirty="0">
                          <a:effectLst/>
                          <a:latin typeface="Tahoma" panose="020B0604030504040204" pitchFamily="34" charset="0"/>
                          <a:ea typeface="Tahoma" panose="020B0604030504040204" pitchFamily="34" charset="0"/>
                          <a:cs typeface="Tahoma" panose="020B0604030504040204" pitchFamily="34" charset="0"/>
                        </a:rPr>
                        <a:t>11. Microclima Termico</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270192">
                <a:tc>
                  <a:txBody>
                    <a:bodyPr/>
                    <a:lstStyle/>
                    <a:p>
                      <a:pPr>
                        <a:spcAft>
                          <a:spcPts val="0"/>
                        </a:spcAft>
                      </a:pPr>
                      <a:r>
                        <a:rPr lang="it-IT" sz="1600" b="0" dirty="0">
                          <a:effectLst/>
                          <a:latin typeface="Tahoma" panose="020B0604030504040204" pitchFamily="34" charset="0"/>
                          <a:ea typeface="Tahoma" panose="020B0604030504040204" pitchFamily="34" charset="0"/>
                          <a:cs typeface="Tahoma" panose="020B0604030504040204" pitchFamily="34" charset="0"/>
                        </a:rPr>
                        <a:t>12. Movimentazione Manuale dei Carichi  </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dirty="0">
                          <a:effectLst/>
                          <a:latin typeface="Times New Roman"/>
                          <a:ea typeface="Times New Roman"/>
                        </a:rPr>
                        <a:t> </a:t>
                      </a:r>
                      <a:endParaRPr lang="it-IT" sz="1000" dirty="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dirty="0">
                          <a:effectLst/>
                          <a:latin typeface="Times New Roman"/>
                          <a:ea typeface="Times New Roman"/>
                        </a:rPr>
                        <a:t> </a:t>
                      </a:r>
                      <a:endParaRPr lang="it-IT" sz="1000" dirty="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endParaRPr lang="it-IT" sz="1000" dirty="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endParaRPr lang="it-IT" sz="1000" dirty="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dirty="0">
                          <a:effectLst/>
                          <a:latin typeface="Times New Roman"/>
                          <a:ea typeface="Times New Roman"/>
                        </a:rPr>
                        <a:t> </a:t>
                      </a:r>
                      <a:endParaRPr lang="it-IT" sz="1000" dirty="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endParaRPr lang="it-IT" sz="1000" dirty="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223104">
                <a:tc>
                  <a:txBody>
                    <a:bodyPr/>
                    <a:lstStyle/>
                    <a:p>
                      <a:pPr>
                        <a:spcAft>
                          <a:spcPts val="0"/>
                        </a:spcAft>
                      </a:pPr>
                      <a:r>
                        <a:rPr lang="it-IT" sz="1600" b="0" dirty="0">
                          <a:effectLst/>
                          <a:latin typeface="Tahoma" panose="020B0604030504040204" pitchFamily="34" charset="0"/>
                          <a:ea typeface="Tahoma" panose="020B0604030504040204" pitchFamily="34" charset="0"/>
                          <a:cs typeface="Tahoma" panose="020B0604030504040204" pitchFamily="34" charset="0"/>
                        </a:rPr>
                        <a:t>13. Organizzazione del Lavoro</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223104">
                <a:tc>
                  <a:txBody>
                    <a:bodyPr/>
                    <a:lstStyle/>
                    <a:p>
                      <a:pPr>
                        <a:spcAft>
                          <a:spcPts val="0"/>
                        </a:spcAft>
                      </a:pPr>
                      <a:r>
                        <a:rPr lang="it-IT" sz="1600" b="0" dirty="0">
                          <a:effectLst/>
                          <a:latin typeface="Tahoma" panose="020B0604030504040204" pitchFamily="34" charset="0"/>
                          <a:ea typeface="Tahoma" panose="020B0604030504040204" pitchFamily="34" charset="0"/>
                          <a:cs typeface="Tahoma" panose="020B0604030504040204" pitchFamily="34" charset="0"/>
                        </a:rPr>
                        <a:t>14. Radiazioni Ionizzanti</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3104">
                <a:tc>
                  <a:txBody>
                    <a:bodyPr/>
                    <a:lstStyle/>
                    <a:p>
                      <a:pPr>
                        <a:spcAft>
                          <a:spcPts val="0"/>
                        </a:spcAft>
                      </a:pPr>
                      <a:r>
                        <a:rPr lang="it-IT" sz="1600" b="0" dirty="0">
                          <a:effectLst/>
                          <a:latin typeface="Tahoma" panose="020B0604030504040204" pitchFamily="34" charset="0"/>
                          <a:ea typeface="Tahoma" panose="020B0604030504040204" pitchFamily="34" charset="0"/>
                          <a:cs typeface="Tahoma" panose="020B0604030504040204" pitchFamily="34" charset="0"/>
                        </a:rPr>
                        <a:t>15. Radiazioni Non Ionizzanti</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3104">
                <a:tc>
                  <a:txBody>
                    <a:bodyPr/>
                    <a:lstStyle/>
                    <a:p>
                      <a:pPr>
                        <a:spcAft>
                          <a:spcPts val="0"/>
                        </a:spcAft>
                      </a:pPr>
                      <a:r>
                        <a:rPr lang="it-IT" sz="1600" b="0" dirty="0">
                          <a:effectLst/>
                          <a:latin typeface="Tahoma" panose="020B0604030504040204" pitchFamily="34" charset="0"/>
                          <a:ea typeface="Tahoma" panose="020B0604030504040204" pitchFamily="34" charset="0"/>
                          <a:cs typeface="Tahoma" panose="020B0604030504040204" pitchFamily="34" charset="0"/>
                        </a:rPr>
                        <a:t>16. Rumore</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3104">
                <a:tc>
                  <a:txBody>
                    <a:bodyPr/>
                    <a:lstStyle/>
                    <a:p>
                      <a:pPr>
                        <a:spcAft>
                          <a:spcPts val="0"/>
                        </a:spcAft>
                      </a:pPr>
                      <a:r>
                        <a:rPr lang="it-IT" sz="1600" b="0" dirty="0">
                          <a:effectLst/>
                          <a:latin typeface="Tahoma" panose="020B0604030504040204" pitchFamily="34" charset="0"/>
                          <a:ea typeface="Tahoma" panose="020B0604030504040204" pitchFamily="34" charset="0"/>
                          <a:cs typeface="Tahoma" panose="020B0604030504040204" pitchFamily="34" charset="0"/>
                        </a:rPr>
                        <a:t>17. Vibrazioni</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3104">
                <a:tc>
                  <a:txBody>
                    <a:bodyPr/>
                    <a:lstStyle/>
                    <a:p>
                      <a:pPr>
                        <a:spcAft>
                          <a:spcPts val="0"/>
                        </a:spcAft>
                      </a:pPr>
                      <a:r>
                        <a:rPr lang="it-IT" sz="1600" b="0" dirty="0">
                          <a:effectLst/>
                          <a:latin typeface="Tahoma" panose="020B0604030504040204" pitchFamily="34" charset="0"/>
                          <a:ea typeface="Tahoma" panose="020B0604030504040204" pitchFamily="34" charset="0"/>
                          <a:cs typeface="Tahoma" panose="020B0604030504040204" pitchFamily="34" charset="0"/>
                        </a:rPr>
                        <a:t>18. Video Terminali</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00" b="1">
                          <a:effectLst/>
                          <a:latin typeface="Times New Roman"/>
                          <a:ea typeface="Times New Roman"/>
                        </a:rPr>
                        <a:t> </a:t>
                      </a:r>
                      <a:endParaRPr lang="it-IT" sz="100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spcAft>
                          <a:spcPts val="0"/>
                        </a:spcAft>
                      </a:pPr>
                      <a:r>
                        <a:rPr lang="it-IT" sz="1000" b="1" dirty="0">
                          <a:effectLst/>
                          <a:latin typeface="Times New Roman"/>
                          <a:ea typeface="Times New Roman"/>
                        </a:rPr>
                        <a:t> </a:t>
                      </a:r>
                      <a:endParaRPr lang="it-IT" sz="1000" dirty="0">
                        <a:effectLst/>
                        <a:latin typeface="Times New Roman"/>
                        <a:ea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bl>
          </a:graphicData>
        </a:graphic>
      </p:graphicFrame>
      <p:sp>
        <p:nvSpPr>
          <p:cNvPr id="6" name="Rettangolo 5"/>
          <p:cNvSpPr/>
          <p:nvPr/>
        </p:nvSpPr>
        <p:spPr>
          <a:xfrm>
            <a:off x="95693" y="906014"/>
            <a:ext cx="6804837"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V</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alutazione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dei rischi nella scuola</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3" name="Segnaposto numero diapositiva 2"/>
          <p:cNvSpPr>
            <a:spLocks noGrp="1"/>
          </p:cNvSpPr>
          <p:nvPr>
            <p:ph type="sldNum" sz="quarter" idx="12"/>
          </p:nvPr>
        </p:nvSpPr>
        <p:spPr/>
        <p:txBody>
          <a:bodyPr/>
          <a:lstStyle/>
          <a:p>
            <a:pPr>
              <a:defRPr/>
            </a:pPr>
            <a:fld id="{7E41F698-E733-432A-904B-FD905F326C73}" type="slidenum">
              <a:rPr lang="it-IT" smtClean="0"/>
              <a:pPr>
                <a:defRPr/>
              </a:pPr>
              <a:t>65</a:t>
            </a:fld>
            <a:endParaRPr lang="it-IT"/>
          </a:p>
        </p:txBody>
      </p:sp>
    </p:spTree>
    <p:extLst>
      <p:ext uri="{BB962C8B-B14F-4D97-AF65-F5344CB8AC3E}">
        <p14:creationId xmlns:p14="http://schemas.microsoft.com/office/powerpoint/2010/main" xmlns="" val="38184019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flipV="1">
            <a:off x="2667000" y="5707063"/>
            <a:ext cx="41148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endParaRPr kumimoji="0" lang="it-IT" altLang="it-IT" sz="4400"/>
          </a:p>
        </p:txBody>
      </p:sp>
      <p:graphicFrame>
        <p:nvGraphicFramePr>
          <p:cNvPr id="153696" name="Group 96"/>
          <p:cNvGraphicFramePr>
            <a:graphicFrameLocks noGrp="1"/>
          </p:cNvGraphicFramePr>
          <p:nvPr>
            <p:extLst>
              <p:ext uri="{D42A27DB-BD31-4B8C-83A1-F6EECF244321}">
                <p14:modId xmlns:p14="http://schemas.microsoft.com/office/powerpoint/2010/main" xmlns="" val="873993016"/>
              </p:ext>
            </p:extLst>
          </p:nvPr>
        </p:nvGraphicFramePr>
        <p:xfrm>
          <a:off x="42531" y="1351170"/>
          <a:ext cx="9037674" cy="929159"/>
        </p:xfrm>
        <a:graphic>
          <a:graphicData uri="http://schemas.openxmlformats.org/drawingml/2006/table">
            <a:tbl>
              <a:tblPr/>
              <a:tblGrid>
                <a:gridCol w="1605516"/>
                <a:gridCol w="657233"/>
                <a:gridCol w="948283"/>
                <a:gridCol w="1568118"/>
                <a:gridCol w="4258524"/>
              </a:tblGrid>
              <a:tr h="350039">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LUOGO DI LAVORO: ZONA UFFICI</a:t>
                      </a:r>
                      <a:endParaRPr kumimoji="0" lang="it-IT" sz="2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162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5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Fattore di Pericolo</a:t>
                      </a:r>
                      <a:endParaRPr kumimoji="0" lang="it-IT" sz="15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5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 · D</a:t>
                      </a:r>
                      <a:endParaRPr kumimoji="0" lang="it-IT" sz="15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5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Rischio R</a:t>
                      </a:r>
                      <a:endParaRPr kumimoji="0" lang="it-IT" sz="15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Evento incidentale</a:t>
                      </a:r>
                      <a:endParaRPr kumimoji="0" lang="it-IT" sz="2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5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Provvedimenti prescritti</a:t>
                      </a:r>
                      <a:endParaRPr kumimoji="0" lang="it-IT" sz="15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405" name="Rectangle 21"/>
          <p:cNvSpPr>
            <a:spLocks noChangeArrowheads="1"/>
          </p:cNvSpPr>
          <p:nvPr/>
        </p:nvSpPr>
        <p:spPr bwMode="auto">
          <a:xfrm>
            <a:off x="52388" y="12987338"/>
            <a:ext cx="18415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r>
              <a:rPr kumimoji="0" lang="it-IT" altLang="it-IT" sz="1400">
                <a:latin typeface="Arial" charset="0"/>
                <a:cs typeface="Times New Roman" pitchFamily="18" charset="0"/>
              </a:rPr>
              <a:t/>
            </a:r>
            <a:br>
              <a:rPr kumimoji="0" lang="it-IT" altLang="it-IT" sz="1400">
                <a:latin typeface="Arial" charset="0"/>
                <a:cs typeface="Times New Roman" pitchFamily="18" charset="0"/>
              </a:rPr>
            </a:br>
            <a:endParaRPr kumimoji="0" lang="it-IT" altLang="it-IT" sz="1100"/>
          </a:p>
          <a:p>
            <a:endParaRPr kumimoji="0" lang="it-IT" altLang="it-IT" sz="2400"/>
          </a:p>
        </p:txBody>
      </p:sp>
      <p:graphicFrame>
        <p:nvGraphicFramePr>
          <p:cNvPr id="153697" name="Group 97"/>
          <p:cNvGraphicFramePr>
            <a:graphicFrameLocks noGrp="1"/>
          </p:cNvGraphicFramePr>
          <p:nvPr>
            <p:extLst>
              <p:ext uri="{D42A27DB-BD31-4B8C-83A1-F6EECF244321}">
                <p14:modId xmlns:p14="http://schemas.microsoft.com/office/powerpoint/2010/main" xmlns="" val="608599893"/>
              </p:ext>
            </p:extLst>
          </p:nvPr>
        </p:nvGraphicFramePr>
        <p:xfrm>
          <a:off x="42531" y="2280329"/>
          <a:ext cx="8986360" cy="4480570"/>
        </p:xfrm>
        <a:graphic>
          <a:graphicData uri="http://schemas.openxmlformats.org/drawingml/2006/table">
            <a:tbl>
              <a:tblPr/>
              <a:tblGrid>
                <a:gridCol w="1679944"/>
                <a:gridCol w="661067"/>
                <a:gridCol w="797442"/>
                <a:gridCol w="1658679"/>
                <a:gridCol w="4189228"/>
              </a:tblGrid>
              <a:tr h="447797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800" b="0" i="0" u="none" strike="noStrike" kern="1200"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Videoterminali</a:t>
                      </a:r>
                    </a:p>
                  </a:txBody>
                  <a:tcPr marT="45725" marB="45725"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800" b="0" i="0" u="none" strike="noStrike" kern="1200"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2x3  </a:t>
                      </a:r>
                      <a:r>
                        <a:rPr kumimoji="0" lang="it-IT" sz="16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it-IT" sz="28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800" b="0" i="0" u="none" strike="noStrike" kern="1200"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6</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Disturbi all’apparato visivo e muscolo scheletrico per non corretto uso del V.D.T</a:t>
                      </a:r>
                      <a:r>
                        <a:rPr kumimoji="0" lang="it-IT"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it-IT" sz="32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Adeguare le postazioni V.D.T. alle nuove normative:  Schermo </a:t>
                      </a:r>
                      <a:r>
                        <a:rPr kumimoji="0" lang="it-IT" sz="1800" b="0" i="0" u="none" strike="noStrike" cap="none" normalizeH="0" baseline="0" dirty="0" err="1"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Low</a:t>
                      </a:r>
                      <a:r>
                        <a:rPr kumimoji="0" lang="it-IT" sz="1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it-IT" sz="1800" b="0" i="0" u="none" strike="noStrike" cap="none" normalizeH="0" baseline="0" dirty="0" err="1"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Radiation</a:t>
                      </a:r>
                      <a:r>
                        <a:rPr kumimoji="0" lang="it-IT" sz="1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orientabile ed inclinabile e privo di riflessi che possano causare molestia all’operatore, sedile di altezza regolabile, schienale   regolabile in altezza e inclinazione. Se il sedile è “a razze”, esse devono essere almeno 5. Se l’operatore lo desidera dovrà essere messo a sua disposizione un poggiapiedi. Il piano di lavoro deve avere altezza regolabile (67-77 cm.) o avere un’altezza minima di 72 cm.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Formare ed informare gli operatori sui rischi specifici del lavoro al V.D.T. ed alle corrette modalità di utilizzo.</a:t>
                      </a:r>
                      <a:endParaRPr kumimoji="0" lang="it-IT" sz="40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T="45725" marB="45725"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Rettangolo 8"/>
          <p:cNvSpPr/>
          <p:nvPr/>
        </p:nvSpPr>
        <p:spPr>
          <a:xfrm>
            <a:off x="133830" y="874116"/>
            <a:ext cx="6804837"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V</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alutazione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dei rischi nella scuola</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3" name="Segnaposto numero diapositiva 2"/>
          <p:cNvSpPr>
            <a:spLocks noGrp="1"/>
          </p:cNvSpPr>
          <p:nvPr>
            <p:ph type="sldNum" sz="quarter" idx="12"/>
          </p:nvPr>
        </p:nvSpPr>
        <p:spPr/>
        <p:txBody>
          <a:bodyPr/>
          <a:lstStyle/>
          <a:p>
            <a:pPr>
              <a:defRPr/>
            </a:pPr>
            <a:fld id="{16E47CC4-5845-4AEF-A9A4-C90583C62D97}" type="slidenum">
              <a:rPr lang="it-IT" smtClean="0"/>
              <a:pPr>
                <a:defRPr/>
              </a:pPr>
              <a:t>66</a:t>
            </a:fld>
            <a:endParaRPr lang="it-IT"/>
          </a:p>
        </p:txBody>
      </p:sp>
    </p:spTree>
    <p:extLst>
      <p:ext uri="{BB962C8B-B14F-4D97-AF65-F5344CB8AC3E}">
        <p14:creationId xmlns:p14="http://schemas.microsoft.com/office/powerpoint/2010/main" xmlns="" val="36428918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53602"/>
                                        </p:tgtEl>
                                        <p:attrNameLst>
                                          <p:attrName>style.visibility</p:attrName>
                                        </p:attrNameLst>
                                      </p:cBhvr>
                                      <p:to>
                                        <p:strVal val="visible"/>
                                      </p:to>
                                    </p:set>
                                    <p:animEffect transition="in" filter="dissolve">
                                      <p:cBhvr>
                                        <p:cTn id="7" dur="500"/>
                                        <p:tgtEl>
                                          <p:spTgt spid="15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egnaposto numero diapositiva 3"/>
          <p:cNvSpPr>
            <a:spLocks noGrp="1"/>
          </p:cNvSpPr>
          <p:nvPr>
            <p:ph type="sldNum" sz="quarter" idx="12"/>
          </p:nvPr>
        </p:nvSpPr>
        <p:spPr>
          <a:noFill/>
        </p:spPr>
        <p:txBody>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fld id="{9B4D2270-AE3C-40CA-8B9A-ACB0183FD3C2}" type="slidenum">
              <a:rPr kumimoji="0" lang="it-IT" altLang="it-IT">
                <a:solidFill>
                  <a:srgbClr val="EAEAEA"/>
                </a:solidFill>
              </a:rPr>
              <a:pPr eaLnBrk="1" hangingPunct="1"/>
              <a:t>67</a:t>
            </a:fld>
            <a:endParaRPr kumimoji="0" lang="it-IT" altLang="it-IT">
              <a:solidFill>
                <a:srgbClr val="EAEAEA"/>
              </a:solidFill>
            </a:endParaRPr>
          </a:p>
        </p:txBody>
      </p:sp>
      <p:sp>
        <p:nvSpPr>
          <p:cNvPr id="158722" name="Rectangle 2"/>
          <p:cNvSpPr>
            <a:spLocks noChangeArrowheads="1"/>
          </p:cNvSpPr>
          <p:nvPr/>
        </p:nvSpPr>
        <p:spPr bwMode="auto">
          <a:xfrm flipV="1">
            <a:off x="2667000" y="5707063"/>
            <a:ext cx="41148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defTabSz="914400"/>
            <a:endParaRPr kumimoji="0" lang="it-IT" altLang="it-IT" sz="4400" smtClean="0">
              <a:solidFill>
                <a:srgbClr val="EAEAEA"/>
              </a:solidFill>
              <a:cs typeface="+mn-cs"/>
            </a:endParaRPr>
          </a:p>
        </p:txBody>
      </p:sp>
      <p:sp>
        <p:nvSpPr>
          <p:cNvPr id="17412" name="Rectangle 21"/>
          <p:cNvSpPr>
            <a:spLocks noChangeArrowheads="1"/>
          </p:cNvSpPr>
          <p:nvPr/>
        </p:nvSpPr>
        <p:spPr bwMode="auto">
          <a:xfrm>
            <a:off x="52388" y="12987338"/>
            <a:ext cx="18415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defTabSz="914400"/>
            <a:r>
              <a:rPr kumimoji="0" lang="it-IT" altLang="it-IT" sz="1400" smtClean="0">
                <a:solidFill>
                  <a:srgbClr val="EAEAEA"/>
                </a:solidFill>
                <a:latin typeface="Arial" charset="0"/>
                <a:cs typeface="Times New Roman" pitchFamily="18" charset="0"/>
              </a:rPr>
              <a:t/>
            </a:r>
            <a:br>
              <a:rPr kumimoji="0" lang="it-IT" altLang="it-IT" sz="1400" smtClean="0">
                <a:solidFill>
                  <a:srgbClr val="EAEAEA"/>
                </a:solidFill>
                <a:latin typeface="Arial" charset="0"/>
                <a:cs typeface="Times New Roman" pitchFamily="18" charset="0"/>
              </a:rPr>
            </a:br>
            <a:endParaRPr kumimoji="0" lang="it-IT" altLang="it-IT" sz="1100" smtClean="0">
              <a:solidFill>
                <a:srgbClr val="EAEAEA"/>
              </a:solidFill>
              <a:cs typeface="+mn-cs"/>
            </a:endParaRPr>
          </a:p>
          <a:p>
            <a:pPr defTabSz="914400"/>
            <a:endParaRPr kumimoji="0" lang="it-IT" altLang="it-IT" sz="2400" smtClean="0">
              <a:solidFill>
                <a:srgbClr val="EAEAEA"/>
              </a:solidFill>
              <a:cs typeface="+mn-cs"/>
            </a:endParaRPr>
          </a:p>
        </p:txBody>
      </p:sp>
      <p:graphicFrame>
        <p:nvGraphicFramePr>
          <p:cNvPr id="159385" name="Group 665"/>
          <p:cNvGraphicFramePr>
            <a:graphicFrameLocks noGrp="1"/>
          </p:cNvGraphicFramePr>
          <p:nvPr>
            <p:extLst>
              <p:ext uri="{D42A27DB-BD31-4B8C-83A1-F6EECF244321}">
                <p14:modId xmlns:p14="http://schemas.microsoft.com/office/powerpoint/2010/main" xmlns="" val="1282529977"/>
              </p:ext>
            </p:extLst>
          </p:nvPr>
        </p:nvGraphicFramePr>
        <p:xfrm>
          <a:off x="52389" y="865373"/>
          <a:ext cx="9017182" cy="5991040"/>
        </p:xfrm>
        <a:graphic>
          <a:graphicData uri="http://schemas.openxmlformats.org/drawingml/2006/table">
            <a:tbl>
              <a:tblPr/>
              <a:tblGrid>
                <a:gridCol w="1978872"/>
                <a:gridCol w="1007637"/>
                <a:gridCol w="1005982"/>
                <a:gridCol w="1980526"/>
                <a:gridCol w="3044165"/>
              </a:tblGrid>
              <a:tr h="358160">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cs typeface="Times New Roman" pitchFamily="18" charset="0"/>
                        </a:rPr>
                        <a:t>LUOGO DI LAVORO: GIARDINO</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6186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cs typeface="Times New Roman" pitchFamily="18" charset="0"/>
                        </a:rPr>
                        <a:t>Fattore di Pericolo</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cs typeface="Times New Roman" pitchFamily="18" charset="0"/>
                        </a:rPr>
                        <a:t>P · D</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Rischio R</a:t>
                      </a:r>
                      <a:endParaRPr kumimoji="0" lang="it-IT"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Evento incidentale</a:t>
                      </a:r>
                      <a:endParaRPr kumimoji="0" lang="it-IT"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cs typeface="Times New Roman" pitchFamily="18" charset="0"/>
                        </a:rPr>
                        <a:t>Provvedimenti prescritti</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r h="6837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cs typeface="Times New Roman" pitchFamily="18" charset="0"/>
                        </a:rPr>
                        <a:t>Aree di transito</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cs typeface="Times New Roman" pitchFamily="18" charset="0"/>
                        </a:rPr>
                        <a:t>        3x2</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cs typeface="Times New Roman" pitchFamily="18" charset="0"/>
                        </a:rPr>
                        <a:t>          6</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cs typeface="Times New Roman" pitchFamily="18" charset="0"/>
                        </a:rPr>
                        <a:t>Urto con attrezzature che ingombrano le vie di transito.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Lasciare sempre libere le vie di transito ed aver cura che in esse non insorgano situazioni di pericolo. </a:t>
                      </a:r>
                      <a:endParaRPr kumimoji="0" lang="it-IT"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r h="1465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cs typeface="Times New Roman" pitchFamily="18" charset="0"/>
                        </a:rPr>
                        <a:t>Attrezzature di lavoro</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        3x3</a:t>
                      </a:r>
                      <a:endParaRPr kumimoji="0" lang="it-IT"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cs typeface="Times New Roman" pitchFamily="18" charset="0"/>
                        </a:rPr>
                        <a:t>          9</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cs typeface="Times New Roman" pitchFamily="18" charset="0"/>
                        </a:rPr>
                        <a:t>Ferite provocate da un non  corretto uso di attrezzature manuali. Caduta da posizione in elevazione.</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cs typeface="Times New Roman" pitchFamily="18" charset="0"/>
                        </a:rPr>
                        <a:t>Informare e formare il personale.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cs typeface="Times New Roman" pitchFamily="18" charset="0"/>
                        </a:rPr>
                        <a:t>Riporre gli attrezzi taglienti o appuntiti con idonee protezioni.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cs typeface="Times New Roman" pitchFamily="18" charset="0"/>
                        </a:rPr>
                        <a:t>Effettuare periodica manutenzione sugli attrezzi che la richiedono. Utilizzare gli attrezzi appropriati per la tipologia del lavoro da svolgere. </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r h="87912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cs typeface="Times New Roman" pitchFamily="18" charset="0"/>
                        </a:rPr>
                        <a:t>Rischi di incendio ed esplosione</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         2x2</a:t>
                      </a:r>
                      <a:endParaRPr kumimoji="0" lang="it-IT"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           4</a:t>
                      </a:r>
                      <a:endParaRPr kumimoji="0" lang="it-IT"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cs typeface="Times New Roman" pitchFamily="18" charset="0"/>
                        </a:rPr>
                        <a:t>Contatto di materiali infiammabili con agenti di innesco.</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Curare il giardino al fine di evitare processi di autocombustione durante i periodi estivi. Vietare in modo assoluto l’accensione di fuochi. </a:t>
                      </a:r>
                      <a:endParaRPr kumimoji="0" lang="it-IT"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r h="68376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cs typeface="Times New Roman" pitchFamily="18" charset="0"/>
                        </a:rPr>
                        <a:t>Luoghi locali e posti di lavoro</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       2x2</a:t>
                      </a:r>
                      <a:endParaRPr kumimoji="0" lang="it-IT"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           4</a:t>
                      </a:r>
                      <a:endParaRPr kumimoji="0" lang="it-IT"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cs typeface="Times New Roman" pitchFamily="18" charset="0"/>
                        </a:rPr>
                        <a:t>Infortunio generico.</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Formare ed informare i lavoratori sulle norme antinfortunistiche da seguire nei luoghi di lavoro. </a:t>
                      </a:r>
                      <a:endParaRPr kumimoji="0" lang="it-IT"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r h="6837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cs typeface="Times New Roman" pitchFamily="18" charset="0"/>
                        </a:rPr>
                        <a:t>Movimentazione Manuale dei Carichi  </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cs typeface="Times New Roman" pitchFamily="18" charset="0"/>
                        </a:rPr>
                        <a:t> 3x3</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   9</a:t>
                      </a:r>
                      <a:endParaRPr kumimoji="0" lang="it-IT"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cs typeface="Times New Roman" pitchFamily="18" charset="0"/>
                        </a:rPr>
                        <a:t>Distrazioni  muscolari, carichi eccessivi sulla colonna vertebrale</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Informare e formare il personale sulle corrette modalità di movimentazione manuale dei carichi. </a:t>
                      </a:r>
                      <a:endParaRPr kumimoji="0" lang="it-IT"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r h="61864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cs typeface="Times New Roman" pitchFamily="18" charset="0"/>
                        </a:rPr>
                        <a:t>Organizzazione del lavoro</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cs typeface="Times New Roman" pitchFamily="18" charset="0"/>
                        </a:rPr>
                        <a:t>        2x2</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cs typeface="Times New Roman" pitchFamily="18" charset="0"/>
                        </a:rPr>
                        <a:t>           4</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cs typeface="Times New Roman" pitchFamily="18" charset="0"/>
                        </a:rPr>
                        <a:t>Infortunio</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cs typeface="Times New Roman" pitchFamily="18" charset="0"/>
                        </a:rPr>
                        <a:t>Informare e formare il personale.</a:t>
                      </a: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a:blip r:embed="rId3"/>
                      <a:tile tx="0" ty="0" sx="100000" sy="100000" flip="none" algn="tl"/>
                    </a:blipFill>
                  </a:tcPr>
                </a:tc>
              </a:tr>
            </a:tbl>
          </a:graphicData>
        </a:graphic>
      </p:graphicFrame>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Tree>
    <p:extLst>
      <p:ext uri="{BB962C8B-B14F-4D97-AF65-F5344CB8AC3E}">
        <p14:creationId xmlns:p14="http://schemas.microsoft.com/office/powerpoint/2010/main" xmlns="" val="8295357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58722"/>
                                        </p:tgtEl>
                                        <p:attrNameLst>
                                          <p:attrName>style.visibility</p:attrName>
                                        </p:attrNameLst>
                                      </p:cBhvr>
                                      <p:to>
                                        <p:strVal val="visible"/>
                                      </p:to>
                                    </p:set>
                                    <p:animEffect transition="in" filter="dissolve">
                                      <p:cBhvr>
                                        <p:cTn id="7" dur="500"/>
                                        <p:tgtEl>
                                          <p:spTgt spid="158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ttangolo 2"/>
          <p:cNvSpPr/>
          <p:nvPr/>
        </p:nvSpPr>
        <p:spPr>
          <a:xfrm>
            <a:off x="343787" y="1641794"/>
            <a:ext cx="8364278" cy="4401205"/>
          </a:xfrm>
          <a:prstGeom prst="rect">
            <a:avLst/>
          </a:prstGeom>
        </p:spPr>
        <p:txBody>
          <a:bodyPr wrap="square">
            <a:spAutoFit/>
          </a:bodyPr>
          <a:lstStyle/>
          <a:p>
            <a:pPr algn="just">
              <a:lnSpc>
                <a:spcPct val="150000"/>
              </a:lnSpc>
            </a:pP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Oggi solo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le imprese  che  sono continuamente in evoluzione e garantiscono prodotti e servizi migliori possono resistere e sopravvivere, acquisendo riconoscimenti e prestigio. </a:t>
            </a: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Oggi il cliente non si accontenta più di acquistare un prodotto garantito e conforme ma pretende un prodotto certificato nella sua qualità. </a:t>
            </a: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Ma </a:t>
            </a: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qualità</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significa anche  il prodotto  sia stato realizzato </a:t>
            </a: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in modo </a:t>
            </a: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sicuro.</a:t>
            </a:r>
            <a:endPar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Rettangolo 3"/>
          <p:cNvSpPr/>
          <p:nvPr/>
        </p:nvSpPr>
        <p:spPr>
          <a:xfrm>
            <a:off x="343787" y="1164740"/>
            <a:ext cx="4318446" cy="477054"/>
          </a:xfrm>
          <a:prstGeom prst="rect">
            <a:avLst/>
          </a:prstGeom>
        </p:spPr>
        <p:txBody>
          <a:bodyPr wrap="square">
            <a:spAutoFit/>
          </a:bodyPr>
          <a:lstStyle/>
          <a:p>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Conclusioni</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p:txBody>
          <a:bodyPr/>
          <a:lstStyle/>
          <a:p>
            <a:pPr>
              <a:defRPr/>
            </a:pPr>
            <a:r>
              <a:rPr lang="it-IT" sz="1050" b="1" dirty="0" smtClean="0"/>
              <a:t>Giuseppe Renato Croce</a:t>
            </a:r>
            <a:endParaRPr lang="it-IT" sz="1050" b="1" dirty="0"/>
          </a:p>
        </p:txBody>
      </p:sp>
      <p:sp>
        <p:nvSpPr>
          <p:cNvPr id="5" name="Segnaposto numero diapositiva 4"/>
          <p:cNvSpPr>
            <a:spLocks noGrp="1"/>
          </p:cNvSpPr>
          <p:nvPr>
            <p:ph type="sldNum" sz="quarter" idx="12"/>
          </p:nvPr>
        </p:nvSpPr>
        <p:spPr/>
        <p:txBody>
          <a:bodyPr/>
          <a:lstStyle/>
          <a:p>
            <a:pPr>
              <a:defRPr/>
            </a:pPr>
            <a:r>
              <a:rPr lang="it-IT" smtClean="0"/>
              <a:t>            </a:t>
            </a:r>
            <a:fld id="{16E47CC4-5845-4AEF-A9A4-C90583C62D97}" type="slidenum">
              <a:rPr lang="it-IT" smtClean="0"/>
              <a:pPr>
                <a:defRPr/>
              </a:pPr>
              <a:t>68</a:t>
            </a:fld>
            <a:endParaRPr lang="it-IT" dirty="0"/>
          </a:p>
        </p:txBody>
      </p:sp>
    </p:spTree>
    <p:extLst>
      <p:ext uri="{BB962C8B-B14F-4D97-AF65-F5344CB8AC3E}">
        <p14:creationId xmlns:p14="http://schemas.microsoft.com/office/powerpoint/2010/main" xmlns="" val="41032474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ttangolo 2"/>
          <p:cNvSpPr/>
          <p:nvPr/>
        </p:nvSpPr>
        <p:spPr>
          <a:xfrm>
            <a:off x="343787" y="1641794"/>
            <a:ext cx="8364278" cy="4093428"/>
          </a:xfrm>
          <a:prstGeom prst="rect">
            <a:avLst/>
          </a:prstGeom>
        </p:spPr>
        <p:txBody>
          <a:bodyPr wrap="square">
            <a:spAutoFit/>
          </a:bodyPr>
          <a:lstStyle/>
          <a:p>
            <a:pPr algn="just">
              <a:lnSpc>
                <a:spcPct val="150000"/>
              </a:lnSpc>
            </a:pP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Il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cuore e l’anima  della sicurezza di una azienda sono racchiusi nel “Documento di Valutazione dei Rischi“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pPr algn="just">
              <a:lnSpc>
                <a:spcPct val="150000"/>
              </a:lnSpc>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Passo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ulteriore della eccellenza : realizzare un  « Sistema di Gestione della Sicurezza sul luogo di lavoro»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art</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30 del </a:t>
            </a:r>
            <a:r>
              <a:rPr lang="it-IT" sz="2000" dirty="0" err="1">
                <a:solidFill>
                  <a:prstClr val="black"/>
                </a:solidFill>
                <a:latin typeface="Tahoma" panose="020B0604030504040204" pitchFamily="34" charset="0"/>
                <a:ea typeface="Tahoma" panose="020B0604030504040204" pitchFamily="34" charset="0"/>
                <a:cs typeface="Tahoma" panose="020B0604030504040204" pitchFamily="34" charset="0"/>
              </a:rPr>
              <a:t>D.Lvo</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81/2008 </a:t>
            </a:r>
            <a:r>
              <a:rPr lang="it-IT" sz="2000" dirty="0" err="1">
                <a:solidFill>
                  <a:prstClr val="black"/>
                </a:solidFill>
                <a:latin typeface="Tahoma" panose="020B0604030504040204" pitchFamily="34" charset="0"/>
                <a:ea typeface="Tahoma" panose="020B0604030504040204" pitchFamily="34" charset="0"/>
                <a:cs typeface="Tahoma" panose="020B0604030504040204" pitchFamily="34" charset="0"/>
              </a:rPr>
              <a:t>s.m.i</a:t>
            </a:r>
            <a:r>
              <a:rPr lang="it-IT" sz="20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pPr algn="just">
              <a:lnSpc>
                <a:spcPct val="150000"/>
              </a:lnSpc>
            </a:pP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A questi imperativi non può sottrarsi l’ambiente di lavoro Scuola che per definizione è cultura in senso lato e quindi anche cultura della sicurezza!</a:t>
            </a:r>
          </a:p>
          <a:p>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Rettangolo 3"/>
          <p:cNvSpPr/>
          <p:nvPr/>
        </p:nvSpPr>
        <p:spPr>
          <a:xfrm>
            <a:off x="343787" y="1164740"/>
            <a:ext cx="4318446" cy="477054"/>
          </a:xfrm>
          <a:prstGeom prst="rect">
            <a:avLst/>
          </a:prstGeom>
        </p:spPr>
        <p:txBody>
          <a:bodyPr wrap="square">
            <a:spAutoFit/>
          </a:bodyPr>
          <a:lstStyle/>
          <a:p>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Conclusioni</a:t>
            </a:r>
            <a:endParaRPr lang="it-IT" sz="2500" dirty="0">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5" name="Segnaposto numero diapositiva 4"/>
          <p:cNvSpPr>
            <a:spLocks noGrp="1"/>
          </p:cNvSpPr>
          <p:nvPr>
            <p:ph type="sldNum" sz="quarter" idx="12"/>
          </p:nvPr>
        </p:nvSpPr>
        <p:spPr/>
        <p:txBody>
          <a:bodyPr/>
          <a:lstStyle/>
          <a:p>
            <a:pPr>
              <a:defRPr/>
            </a:pPr>
            <a:fld id="{16E47CC4-5845-4AEF-A9A4-C90583C62D97}" type="slidenum">
              <a:rPr lang="it-IT" smtClean="0"/>
              <a:pPr>
                <a:defRPr/>
              </a:pPr>
              <a:t>69</a:t>
            </a:fld>
            <a:endParaRPr lang="it-IT"/>
          </a:p>
        </p:txBody>
      </p:sp>
    </p:spTree>
    <p:extLst>
      <p:ext uri="{BB962C8B-B14F-4D97-AF65-F5344CB8AC3E}">
        <p14:creationId xmlns:p14="http://schemas.microsoft.com/office/powerpoint/2010/main" xmlns="" val="362657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egnaposto piè di pagina 1"/>
          <p:cNvSpPr>
            <a:spLocks noGrp="1"/>
          </p:cNvSpPr>
          <p:nvPr>
            <p:ph type="ftr" sz="quarter" idx="11"/>
          </p:nvPr>
        </p:nvSpPr>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it-IT" altLang="it-IT" sz="1100" b="1" smtClean="0">
                <a:solidFill>
                  <a:srgbClr val="FFFFFF"/>
                </a:solidFill>
              </a:rPr>
              <a:t>Prof.Cons.Giuseppe Croce</a:t>
            </a:r>
          </a:p>
        </p:txBody>
      </p:sp>
      <p:sp>
        <p:nvSpPr>
          <p:cNvPr id="1025027" name="Segnaposto numero diapositiva 2"/>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53EC8637-C90A-47A5-9E24-C9DEDC7E5185}" type="slidenum">
              <a:rPr lang="it-IT" altLang="it-IT" sz="1400">
                <a:solidFill>
                  <a:srgbClr val="FFFFFF"/>
                </a:solidFill>
                <a:latin typeface="Arial" pitchFamily="34" charset="0"/>
              </a:rPr>
              <a:pPr>
                <a:spcBef>
                  <a:spcPct val="0"/>
                </a:spcBef>
                <a:buFontTx/>
                <a:buNone/>
              </a:pPr>
              <a:t>7</a:t>
            </a:fld>
            <a:endParaRPr lang="it-IT" altLang="it-IT" sz="1400">
              <a:solidFill>
                <a:srgbClr val="FFFFFF"/>
              </a:solidFill>
              <a:latin typeface="Arial" pitchFamily="34" charset="0"/>
            </a:endParaRPr>
          </a:p>
        </p:txBody>
      </p:sp>
      <p:pic>
        <p:nvPicPr>
          <p:cNvPr id="40755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7175" y="228600"/>
            <a:ext cx="2714625" cy="220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ttangolo 3"/>
          <p:cNvSpPr>
            <a:spLocks noChangeArrowheads="1"/>
          </p:cNvSpPr>
          <p:nvPr/>
        </p:nvSpPr>
        <p:spPr bwMode="auto">
          <a:xfrm>
            <a:off x="0" y="2444750"/>
            <a:ext cx="9144000" cy="381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914400">
              <a:spcBef>
                <a:spcPct val="0"/>
              </a:spcBef>
              <a:buFontTx/>
              <a:buNone/>
            </a:pPr>
            <a:r>
              <a:rPr lang="it-IT" altLang="it-IT" sz="1800" smtClean="0">
                <a:solidFill>
                  <a:srgbClr val="FFFFFF"/>
                </a:solidFill>
                <a:latin typeface="Arial" pitchFamily="34" charset="0"/>
              </a:rPr>
              <a:t> </a:t>
            </a:r>
          </a:p>
          <a:p>
            <a:pPr defTabSz="914400">
              <a:spcBef>
                <a:spcPct val="0"/>
              </a:spcBef>
              <a:buFontTx/>
              <a:buNone/>
            </a:pPr>
            <a:r>
              <a:rPr lang="it-IT" altLang="it-IT" sz="1600" smtClean="0">
                <a:solidFill>
                  <a:srgbClr val="FFFFFF"/>
                </a:solidFill>
                <a:latin typeface="Arial" pitchFamily="34" charset="0"/>
              </a:rPr>
              <a:t>La "ruota di Deming"/"ciclo di Deming" altrimenti definita "PDCA", o  "ciclo PDCA", o ancora "ciclo Plan-Do-Check-Act" è una metodologia utilizzata da Edwards William Deming  per  per affrontare i problemi e per capire come risolverli  sulla base del concetto del miglioramento continuo.  Essa è  anolaga alla pianificazione  </a:t>
            </a:r>
            <a:r>
              <a:rPr lang="it-IT" altLang="it-IT" sz="1600" u="sng" smtClean="0">
                <a:solidFill>
                  <a:srgbClr val="FFFFFF"/>
                </a:solidFill>
                <a:latin typeface="Arial" pitchFamily="34" charset="0"/>
                <a:hlinkClick r:id="rId3"/>
              </a:rPr>
              <a:t>Hoshin</a:t>
            </a:r>
            <a:r>
              <a:rPr lang="it-IT" altLang="it-IT" sz="1600" smtClean="0">
                <a:solidFill>
                  <a:srgbClr val="FFFFFF"/>
                </a:solidFill>
                <a:latin typeface="Arial" pitchFamily="34" charset="0"/>
              </a:rPr>
              <a:t> Kan e  può essre considerata la base della definizione stessa di "</a:t>
            </a:r>
            <a:r>
              <a:rPr lang="it-IT" altLang="it-IT" sz="1600" i="1" smtClean="0">
                <a:solidFill>
                  <a:srgbClr val="FFFFFF"/>
                </a:solidFill>
                <a:latin typeface="Arial" pitchFamily="34" charset="0"/>
              </a:rPr>
              <a:t>management</a:t>
            </a:r>
            <a:r>
              <a:rPr lang="it-IT" altLang="it-IT" sz="1600" smtClean="0">
                <a:solidFill>
                  <a:srgbClr val="FFFFFF"/>
                </a:solidFill>
                <a:latin typeface="Arial" pitchFamily="34" charset="0"/>
              </a:rPr>
              <a:t>".</a:t>
            </a:r>
            <a:br>
              <a:rPr lang="it-IT" altLang="it-IT" sz="1600" smtClean="0">
                <a:solidFill>
                  <a:srgbClr val="FFFFFF"/>
                </a:solidFill>
                <a:latin typeface="Arial" pitchFamily="34" charset="0"/>
              </a:rPr>
            </a:br>
            <a:r>
              <a:rPr lang="it-IT" altLang="it-IT" sz="1600" smtClean="0">
                <a:solidFill>
                  <a:srgbClr val="FFFFFF"/>
                </a:solidFill>
                <a:latin typeface="Arial" pitchFamily="34" charset="0"/>
              </a:rPr>
              <a:t>Si compone di 4 parti:</a:t>
            </a:r>
            <a:br>
              <a:rPr lang="it-IT" altLang="it-IT" sz="1600" smtClean="0">
                <a:solidFill>
                  <a:srgbClr val="FFFFFF"/>
                </a:solidFill>
                <a:latin typeface="Arial" pitchFamily="34" charset="0"/>
              </a:rPr>
            </a:br>
            <a:endParaRPr lang="it-IT" altLang="it-IT" sz="1600" smtClean="0">
              <a:solidFill>
                <a:srgbClr val="FFFFFF"/>
              </a:solidFill>
              <a:latin typeface="Arial" pitchFamily="34" charset="0"/>
            </a:endParaRPr>
          </a:p>
          <a:p>
            <a:pPr defTabSz="914400">
              <a:spcBef>
                <a:spcPct val="0"/>
              </a:spcBef>
              <a:buFontTx/>
              <a:buNone/>
            </a:pPr>
            <a:r>
              <a:rPr lang="it-IT" altLang="it-IT" sz="1600" smtClean="0">
                <a:solidFill>
                  <a:srgbClr val="FFFFFF"/>
                </a:solidFill>
                <a:latin typeface="Arial" pitchFamily="34" charset="0"/>
              </a:rPr>
              <a:t>- PLAN pianificazione ( è la fase nel corso della quale  si individua il problema o gli obiettivi e si propongono  le strategie per raggiungerli ); </a:t>
            </a:r>
            <a:br>
              <a:rPr lang="it-IT" altLang="it-IT" sz="1600" smtClean="0">
                <a:solidFill>
                  <a:srgbClr val="FFFFFF"/>
                </a:solidFill>
                <a:latin typeface="Arial" pitchFamily="34" charset="0"/>
              </a:rPr>
            </a:br>
            <a:r>
              <a:rPr lang="it-IT" altLang="it-IT" sz="1600" smtClean="0">
                <a:solidFill>
                  <a:srgbClr val="FFFFFF"/>
                </a:solidFill>
                <a:latin typeface="Arial" pitchFamily="34" charset="0"/>
              </a:rPr>
              <a:t>- DO implementazione ( è la fase di attuazione delle azioni pianificate)</a:t>
            </a:r>
            <a:br>
              <a:rPr lang="it-IT" altLang="it-IT" sz="1600" smtClean="0">
                <a:solidFill>
                  <a:srgbClr val="FFFFFF"/>
                </a:solidFill>
                <a:latin typeface="Arial" pitchFamily="34" charset="0"/>
              </a:rPr>
            </a:br>
            <a:r>
              <a:rPr lang="it-IT" altLang="it-IT" sz="1600" smtClean="0">
                <a:solidFill>
                  <a:srgbClr val="FFFFFF"/>
                </a:solidFill>
                <a:latin typeface="Arial" pitchFamily="34" charset="0"/>
              </a:rPr>
              <a:t>- CHECK  verifica ( è la fase nel corso della quale, dopo avere effettuato il monitoraggio delle azioni intraprese si valutano  in percentuale i risultati raggiunti rispetto agli obiettivi ipotizzati)</a:t>
            </a:r>
            <a:br>
              <a:rPr lang="it-IT" altLang="it-IT" sz="1600" smtClean="0">
                <a:solidFill>
                  <a:srgbClr val="FFFFFF"/>
                </a:solidFill>
                <a:latin typeface="Arial" pitchFamily="34" charset="0"/>
              </a:rPr>
            </a:br>
            <a:r>
              <a:rPr lang="it-IT" altLang="it-IT" sz="1600" smtClean="0">
                <a:solidFill>
                  <a:srgbClr val="FFFFFF"/>
                </a:solidFill>
                <a:latin typeface="Arial" pitchFamily="34" charset="0"/>
              </a:rPr>
              <a:t>- ACT, consolidamento dei risultati raggiunti ( è la fase nel corso della quale vengono adottate azioni per migliorare ulteriormente i risultati raggiunti).</a:t>
            </a:r>
          </a:p>
        </p:txBody>
      </p:sp>
      <p:sp>
        <p:nvSpPr>
          <p:cNvPr id="5" name="Rettangolo 4"/>
          <p:cNvSpPr>
            <a:spLocks noChangeArrowheads="1"/>
          </p:cNvSpPr>
          <p:nvPr/>
        </p:nvSpPr>
        <p:spPr bwMode="auto">
          <a:xfrm>
            <a:off x="3505200" y="404813"/>
            <a:ext cx="46482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algn="ctr" defTabSz="914400">
              <a:spcBef>
                <a:spcPct val="0"/>
              </a:spcBef>
              <a:buNone/>
              <a:defRPr/>
            </a:pPr>
            <a:r>
              <a:rPr lang="it-IT" altLang="it-IT" sz="1800" b="1" dirty="0" smtClean="0">
                <a:solidFill>
                  <a:srgbClr val="FFFF00"/>
                </a:solidFill>
                <a:latin typeface="Bookman Old Style" pitchFamily="18" charset="0"/>
                <a:cs typeface="Times New Roman" pitchFamily="18" charset="0"/>
              </a:rPr>
              <a:t> </a:t>
            </a:r>
            <a:r>
              <a:rPr lang="it-IT" sz="3600" b="1" i="1" dirty="0">
                <a:ln w="11430"/>
                <a:solidFill>
                  <a:prstClr val="white"/>
                </a:solidFill>
                <a:effectLst>
                  <a:outerShdw blurRad="50800" dist="39000" dir="5460000" algn="tl">
                    <a:srgbClr val="000000">
                      <a:alpha val="38000"/>
                    </a:srgbClr>
                  </a:outerShdw>
                </a:effectLst>
                <a:latin typeface="Arial"/>
                <a:ea typeface="Times New Roman"/>
              </a:rPr>
              <a:t>METODICHE</a:t>
            </a:r>
          </a:p>
          <a:p>
            <a:pPr algn="just" defTabSz="914400">
              <a:lnSpc>
                <a:spcPct val="150000"/>
              </a:lnSpc>
              <a:spcBef>
                <a:spcPct val="0"/>
              </a:spcBef>
              <a:buFontTx/>
              <a:buNone/>
            </a:pPr>
            <a:r>
              <a:rPr lang="it-IT" altLang="it-IT" sz="3600" b="1" dirty="0" smtClean="0">
                <a:solidFill>
                  <a:srgbClr val="FFFF00"/>
                </a:solidFill>
                <a:latin typeface="Bookman Old Style" pitchFamily="18" charset="0"/>
                <a:cs typeface="Times New Roman" pitchFamily="18" charset="0"/>
              </a:rPr>
              <a:t>DEMING ( RUOTA)</a:t>
            </a:r>
            <a:endParaRPr lang="it-IT" altLang="it-IT" sz="3600" dirty="0" smtClean="0">
              <a:solidFill>
                <a:srgbClr val="FFFFFF"/>
              </a:solidFill>
              <a:cs typeface="Times New Roman" pitchFamily="18" charset="0"/>
            </a:endParaRPr>
          </a:p>
        </p:txBody>
      </p:sp>
    </p:spTree>
    <p:extLst>
      <p:ext uri="{BB962C8B-B14F-4D97-AF65-F5344CB8AC3E}">
        <p14:creationId xmlns:p14="http://schemas.microsoft.com/office/powerpoint/2010/main" xmlns="" val="3155089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nodeType="clickEffect">
                                  <p:stCondLst>
                                    <p:cond delay="0"/>
                                  </p:stCondLst>
                                  <p:childTnLst>
                                    <p:set>
                                      <p:cBhvr>
                                        <p:cTn id="13" dur="1" fill="hold">
                                          <p:stCondLst>
                                            <p:cond delay="0"/>
                                          </p:stCondLst>
                                        </p:cTn>
                                        <p:tgtEl>
                                          <p:spTgt spid="407554"/>
                                        </p:tgtEl>
                                        <p:attrNameLst>
                                          <p:attrName>style.visibility</p:attrName>
                                        </p:attrNameLst>
                                      </p:cBhvr>
                                      <p:to>
                                        <p:strVal val="visible"/>
                                      </p:to>
                                    </p:set>
                                    <p:animEffect transition="in" filter="wheel(1)">
                                      <p:cBhvr>
                                        <p:cTn id="14" dur="2000"/>
                                        <p:tgtEl>
                                          <p:spTgt spid="40755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egnaposto testo 1"/>
          <p:cNvSpPr>
            <a:spLocks noGrp="1"/>
          </p:cNvSpPr>
          <p:nvPr>
            <p:ph type="body" sz="quarter" idx="10"/>
          </p:nvPr>
        </p:nvSpPr>
        <p:spPr bwMode="auto">
          <a:xfrm>
            <a:off x="512783" y="3169180"/>
            <a:ext cx="8220075" cy="8080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68" tIns="45686" rIns="91368" bIns="45686" numCol="1" anchor="t" anchorCtr="0" compatLnSpc="1">
            <a:prstTxWarp prst="textNoShape">
              <a:avLst/>
            </a:prstTxWarp>
          </a:bodyPr>
          <a:lstStyle/>
          <a:p>
            <a:r>
              <a:rPr lang="it-IT" altLang="it-IT" sz="4000" b="1" dirty="0">
                <a:latin typeface="Segoe Print" panose="02000600000000000000" pitchFamily="2" charset="0"/>
                <a:cs typeface="Tahoma" pitchFamily="34" charset="0"/>
              </a:rPr>
              <a:t>GRAZIE PER L’ ATTENZIONE</a:t>
            </a:r>
          </a:p>
          <a:p>
            <a:endParaRPr lang="it-IT" altLang="it-IT" dirty="0" smtClean="0">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xmlns="" val="1198361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egnaposto piè di pagina 1"/>
          <p:cNvSpPr>
            <a:spLocks noGrp="1"/>
          </p:cNvSpPr>
          <p:nvPr>
            <p:ph type="ftr" sz="quarter" idx="11"/>
          </p:nvPr>
        </p:nvSpPr>
        <p:spPr bwMode="auto">
          <a:extLst/>
        </p:spPr>
        <p:txBody>
          <a:bodyPr wrap="square" lIns="91440" tIns="45720" rIns="91440" bIns="45720" numCol="1" compatLnSpc="1">
            <a:prstTxWarp prst="textNoShape">
              <a:avLst/>
            </a:prstTxWarp>
          </a:bodyPr>
          <a:lstStyle>
            <a:lvl1pPr eaLnBrk="0" hangingPunct="0">
              <a:spcBef>
                <a:spcPts val="600"/>
              </a:spcBef>
              <a:buClr>
                <a:schemeClr val="accent2"/>
              </a:buClr>
              <a:buSzPct val="85000"/>
              <a:buFont typeface="Wingdings 2" pitchFamily="18" charset="2"/>
              <a:buChar char=""/>
              <a:defRPr sz="2600">
                <a:solidFill>
                  <a:schemeClr val="tx1"/>
                </a:solidFill>
                <a:latin typeface="Arial" pitchFamily="34"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Arial" pitchFamily="34"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Arial" pitchFamily="34"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Arial" pitchFamily="34"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Arial" pitchFamily="34"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Arial" pitchFamily="34"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Arial" pitchFamily="34"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Arial" pitchFamily="34"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Arial" pitchFamily="34" charset="0"/>
              </a:defRPr>
            </a:lvl9pPr>
          </a:lstStyle>
          <a:p>
            <a:pPr eaLnBrk="1" hangingPunct="1">
              <a:spcBef>
                <a:spcPct val="0"/>
              </a:spcBef>
              <a:buClrTx/>
              <a:buSzTx/>
              <a:buFontTx/>
              <a:buNone/>
              <a:defRPr/>
            </a:pPr>
            <a:r>
              <a:rPr lang="it-IT" altLang="it-IT" sz="1200" smtClean="0">
                <a:solidFill>
                  <a:srgbClr val="FEFAC9"/>
                </a:solidFill>
              </a:rPr>
              <a:t>Prof.Cons.Giuseppe Croce</a:t>
            </a:r>
          </a:p>
        </p:txBody>
      </p:sp>
      <p:sp>
        <p:nvSpPr>
          <p:cNvPr id="1026051" name="Segnaposto numero diapositiva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600"/>
              </a:spcBef>
              <a:buClr>
                <a:schemeClr val="accent2"/>
              </a:buClr>
              <a:buSzPct val="85000"/>
              <a:buFont typeface="Wingdings 2" pitchFamily="18" charset="2"/>
              <a:buChar char=""/>
              <a:defRPr sz="2600">
                <a:solidFill>
                  <a:schemeClr val="tx1"/>
                </a:solidFill>
                <a:latin typeface="Arial" pitchFamily="34" charset="0"/>
              </a:defRPr>
            </a:lvl1pPr>
            <a:lvl2pPr marL="742950" indent="-285750">
              <a:spcBef>
                <a:spcPts val="300"/>
              </a:spcBef>
              <a:buClr>
                <a:srgbClr val="D6903D"/>
              </a:buClr>
              <a:buSzPct val="85000"/>
              <a:buFont typeface="Wingdings 2" pitchFamily="18" charset="2"/>
              <a:buChar char=""/>
              <a:defRPr sz="2400">
                <a:solidFill>
                  <a:schemeClr val="tx2"/>
                </a:solidFill>
                <a:latin typeface="Arial" pitchFamily="34" charset="0"/>
              </a:defRPr>
            </a:lvl2pPr>
            <a:lvl3pPr marL="1143000" indent="-228600">
              <a:spcBef>
                <a:spcPts val="300"/>
              </a:spcBef>
              <a:buClr>
                <a:srgbClr val="B37732"/>
              </a:buClr>
              <a:buSzPct val="85000"/>
              <a:buFont typeface="Wingdings 2" pitchFamily="18" charset="2"/>
              <a:buChar char=""/>
              <a:defRPr sz="2100">
                <a:solidFill>
                  <a:schemeClr val="tx1"/>
                </a:solidFill>
                <a:latin typeface="Arial" pitchFamily="34" charset="0"/>
              </a:defRPr>
            </a:lvl3pPr>
            <a:lvl4pPr marL="1600200" indent="-228600">
              <a:spcBef>
                <a:spcPts val="300"/>
              </a:spcBef>
              <a:buClr>
                <a:srgbClr val="D6903D"/>
              </a:buClr>
              <a:buSzPct val="85000"/>
              <a:buFont typeface="Wingdings 2" pitchFamily="18" charset="2"/>
              <a:buChar char=""/>
              <a:defRPr sz="1900">
                <a:solidFill>
                  <a:schemeClr val="tx1"/>
                </a:solidFill>
                <a:latin typeface="Arial" pitchFamily="34" charset="0"/>
              </a:defRPr>
            </a:lvl4pPr>
            <a:lvl5pPr marL="2057400" indent="-228600">
              <a:spcBef>
                <a:spcPts val="338"/>
              </a:spcBef>
              <a:buClr>
                <a:srgbClr val="D6903D"/>
              </a:buClr>
              <a:buSzPct val="85000"/>
              <a:buFont typeface="Wingdings 2" pitchFamily="18" charset="2"/>
              <a:buChar char=""/>
              <a:defRPr sz="1600">
                <a:solidFill>
                  <a:schemeClr val="tx1"/>
                </a:solidFill>
                <a:latin typeface="Arial" pitchFamily="34"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Arial" pitchFamily="34"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Arial" pitchFamily="34"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Arial" pitchFamily="34"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Arial" pitchFamily="34" charset="0"/>
              </a:defRPr>
            </a:lvl9pPr>
          </a:lstStyle>
          <a:p>
            <a:pPr>
              <a:spcBef>
                <a:spcPct val="0"/>
              </a:spcBef>
              <a:buClrTx/>
              <a:buSzTx/>
              <a:buFontTx/>
              <a:buNone/>
            </a:pPr>
            <a:fld id="{64006F2F-3573-4C02-8DA4-F0CCF0745979}" type="slidenum">
              <a:rPr lang="it-IT" altLang="it-IT" sz="1600">
                <a:solidFill>
                  <a:srgbClr val="FEFAC9"/>
                </a:solidFill>
              </a:rPr>
              <a:pPr>
                <a:spcBef>
                  <a:spcPct val="0"/>
                </a:spcBef>
                <a:buClrTx/>
                <a:buSzTx/>
                <a:buFontTx/>
                <a:buNone/>
              </a:pPr>
              <a:t>8</a:t>
            </a:fld>
            <a:endParaRPr lang="it-IT" altLang="it-IT" sz="1600">
              <a:solidFill>
                <a:srgbClr val="FEFAC9"/>
              </a:solidFill>
            </a:endParaRPr>
          </a:p>
        </p:txBody>
      </p:sp>
      <p:sp>
        <p:nvSpPr>
          <p:cNvPr id="102605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ts val="600"/>
              </a:spcBef>
              <a:buClr>
                <a:schemeClr val="accent2"/>
              </a:buClr>
              <a:buSzPct val="85000"/>
              <a:buFont typeface="Wingdings 2" pitchFamily="18" charset="2"/>
              <a:buChar char=""/>
              <a:defRPr sz="2600">
                <a:solidFill>
                  <a:schemeClr val="tx1"/>
                </a:solidFill>
                <a:latin typeface="Arial" pitchFamily="34" charset="0"/>
              </a:defRPr>
            </a:lvl1pPr>
            <a:lvl2pPr marL="742950" indent="-285750">
              <a:spcBef>
                <a:spcPts val="300"/>
              </a:spcBef>
              <a:buClr>
                <a:srgbClr val="D6903D"/>
              </a:buClr>
              <a:buSzPct val="85000"/>
              <a:buFont typeface="Wingdings 2" pitchFamily="18" charset="2"/>
              <a:buChar char=""/>
              <a:defRPr sz="2400">
                <a:solidFill>
                  <a:schemeClr val="tx2"/>
                </a:solidFill>
                <a:latin typeface="Arial" pitchFamily="34" charset="0"/>
              </a:defRPr>
            </a:lvl2pPr>
            <a:lvl3pPr marL="1143000" indent="-228600">
              <a:spcBef>
                <a:spcPts val="300"/>
              </a:spcBef>
              <a:buClr>
                <a:srgbClr val="B37732"/>
              </a:buClr>
              <a:buSzPct val="85000"/>
              <a:buFont typeface="Wingdings 2" pitchFamily="18" charset="2"/>
              <a:buChar char=""/>
              <a:defRPr sz="2100">
                <a:solidFill>
                  <a:schemeClr val="tx1"/>
                </a:solidFill>
                <a:latin typeface="Arial" pitchFamily="34" charset="0"/>
              </a:defRPr>
            </a:lvl3pPr>
            <a:lvl4pPr marL="1600200" indent="-228600">
              <a:spcBef>
                <a:spcPts val="300"/>
              </a:spcBef>
              <a:buClr>
                <a:srgbClr val="D6903D"/>
              </a:buClr>
              <a:buSzPct val="85000"/>
              <a:buFont typeface="Wingdings 2" pitchFamily="18" charset="2"/>
              <a:buChar char=""/>
              <a:defRPr sz="1900">
                <a:solidFill>
                  <a:schemeClr val="tx1"/>
                </a:solidFill>
                <a:latin typeface="Arial" pitchFamily="34" charset="0"/>
              </a:defRPr>
            </a:lvl4pPr>
            <a:lvl5pPr marL="2057400" indent="-228600">
              <a:spcBef>
                <a:spcPts val="338"/>
              </a:spcBef>
              <a:buClr>
                <a:srgbClr val="D6903D"/>
              </a:buClr>
              <a:buSzPct val="85000"/>
              <a:buFont typeface="Wingdings 2" pitchFamily="18" charset="2"/>
              <a:buChar char=""/>
              <a:defRPr sz="1600">
                <a:solidFill>
                  <a:schemeClr val="tx1"/>
                </a:solidFill>
                <a:latin typeface="Arial" pitchFamily="34"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Arial" pitchFamily="34"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Arial" pitchFamily="34"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Arial" pitchFamily="34"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Arial" pitchFamily="34" charset="0"/>
              </a:defRPr>
            </a:lvl9pPr>
          </a:lstStyle>
          <a:p>
            <a:pPr algn="ctr" defTabSz="914400">
              <a:spcBef>
                <a:spcPct val="0"/>
              </a:spcBef>
              <a:buClrTx/>
              <a:buSzTx/>
              <a:buFontTx/>
              <a:buNone/>
            </a:pPr>
            <a:endParaRPr lang="it-IT" altLang="it-IT" sz="1800" smtClean="0">
              <a:solidFill>
                <a:prstClr val="white"/>
              </a:solidFill>
            </a:endParaRPr>
          </a:p>
        </p:txBody>
      </p:sp>
      <p:pic>
        <p:nvPicPr>
          <p:cNvPr id="297985"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525" y="685800"/>
            <a:ext cx="89916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tangolo 1"/>
          <p:cNvSpPr/>
          <p:nvPr/>
        </p:nvSpPr>
        <p:spPr>
          <a:xfrm>
            <a:off x="237107" y="46504"/>
            <a:ext cx="2946319" cy="646331"/>
          </a:xfrm>
          <a:prstGeom prst="rect">
            <a:avLst/>
          </a:prstGeom>
        </p:spPr>
        <p:txBody>
          <a:bodyPr wrap="none">
            <a:spAutoFit/>
          </a:bodyPr>
          <a:lstStyle/>
          <a:p>
            <a:pPr lvl="0" algn="ctr" defTabSz="914400">
              <a:defRPr/>
            </a:pPr>
            <a:r>
              <a:rPr lang="it-IT" sz="3600" b="1" i="1" dirty="0">
                <a:ln w="11430"/>
                <a:effectLst>
                  <a:outerShdw blurRad="50800" dist="39000" dir="5460000" algn="tl">
                    <a:srgbClr val="000000">
                      <a:alpha val="38000"/>
                    </a:srgbClr>
                  </a:outerShdw>
                </a:effectLst>
                <a:latin typeface="Arial"/>
                <a:ea typeface="Times New Roman"/>
              </a:rPr>
              <a:t>METODICHE</a:t>
            </a:r>
          </a:p>
        </p:txBody>
      </p:sp>
    </p:spTree>
    <p:extLst>
      <p:ext uri="{BB962C8B-B14F-4D97-AF65-F5344CB8AC3E}">
        <p14:creationId xmlns:p14="http://schemas.microsoft.com/office/powerpoint/2010/main" xmlns="" val="3112160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2979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0754" y="1828800"/>
            <a:ext cx="8745532" cy="3880884"/>
          </a:xfrm>
        </p:spPr>
        <p:txBody>
          <a:bodyPr/>
          <a:lstStyle/>
          <a:p>
            <a:pPr marL="0" indent="0">
              <a:lnSpc>
                <a:spcPct val="150000"/>
              </a:lnSpc>
              <a:buNone/>
            </a:pPr>
            <a:endParaRPr lang="it-IT" sz="2000"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it-IT" sz="2000" dirty="0" smtClean="0">
                <a:latin typeface="Tahoma" panose="020B0604030504040204" pitchFamily="34" charset="0"/>
                <a:ea typeface="Tahoma" panose="020B0604030504040204" pitchFamily="34" charset="0"/>
                <a:cs typeface="Tahoma" panose="020B0604030504040204" pitchFamily="34" charset="0"/>
              </a:rPr>
              <a:t>Provvedimenti che il datore di lavoro deve adottare:</a:t>
            </a:r>
          </a:p>
          <a:p>
            <a:pPr>
              <a:lnSpc>
                <a:spcPct val="150000"/>
              </a:lnSpc>
            </a:pPr>
            <a:r>
              <a:rPr lang="it-IT" sz="2000" dirty="0" smtClean="0">
                <a:latin typeface="Tahoma" panose="020B0604030504040204" pitchFamily="34" charset="0"/>
                <a:ea typeface="Tahoma" panose="020B0604030504040204" pitchFamily="34" charset="0"/>
                <a:cs typeface="Tahoma" panose="020B0604030504040204" pitchFamily="34" charset="0"/>
              </a:rPr>
              <a:t>prevenzione </a:t>
            </a:r>
            <a:r>
              <a:rPr lang="it-IT" sz="2000" dirty="0">
                <a:latin typeface="Tahoma" panose="020B0604030504040204" pitchFamily="34" charset="0"/>
                <a:ea typeface="Tahoma" panose="020B0604030504040204" pitchFamily="34" charset="0"/>
                <a:cs typeface="Tahoma" panose="020B0604030504040204" pitchFamily="34" charset="0"/>
              </a:rPr>
              <a:t>dei rischi </a:t>
            </a:r>
            <a:r>
              <a:rPr lang="it-IT" sz="2000" dirty="0" smtClean="0">
                <a:latin typeface="Tahoma" panose="020B0604030504040204" pitchFamily="34" charset="0"/>
                <a:ea typeface="Tahoma" panose="020B0604030504040204" pitchFamily="34" charset="0"/>
                <a:cs typeface="Tahoma" panose="020B0604030504040204" pitchFamily="34" charset="0"/>
              </a:rPr>
              <a:t>professionali</a:t>
            </a:r>
            <a:endParaRPr lang="it-IT" sz="20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it-IT" sz="2000" dirty="0" smtClean="0">
                <a:latin typeface="Tahoma" panose="020B0604030504040204" pitchFamily="34" charset="0"/>
                <a:ea typeface="Tahoma" panose="020B0604030504040204" pitchFamily="34" charset="0"/>
                <a:cs typeface="Tahoma" panose="020B0604030504040204" pitchFamily="34" charset="0"/>
              </a:rPr>
              <a:t>informazione </a:t>
            </a:r>
            <a:r>
              <a:rPr lang="it-IT" sz="2000" dirty="0">
                <a:latin typeface="Tahoma" panose="020B0604030504040204" pitchFamily="34" charset="0"/>
                <a:ea typeface="Tahoma" panose="020B0604030504040204" pitchFamily="34" charset="0"/>
                <a:cs typeface="Tahoma" panose="020B0604030504040204" pitchFamily="34" charset="0"/>
              </a:rPr>
              <a:t>dei </a:t>
            </a:r>
            <a:r>
              <a:rPr lang="it-IT" sz="2000" dirty="0" smtClean="0">
                <a:latin typeface="Tahoma" panose="020B0604030504040204" pitchFamily="34" charset="0"/>
                <a:ea typeface="Tahoma" panose="020B0604030504040204" pitchFamily="34" charset="0"/>
                <a:cs typeface="Tahoma" panose="020B0604030504040204" pitchFamily="34" charset="0"/>
              </a:rPr>
              <a:t>lavoratori </a:t>
            </a:r>
            <a:endParaRPr lang="it-IT" sz="20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it-IT" sz="2000" dirty="0" smtClean="0">
                <a:latin typeface="Tahoma" panose="020B0604030504040204" pitchFamily="34" charset="0"/>
                <a:ea typeface="Tahoma" panose="020B0604030504040204" pitchFamily="34" charset="0"/>
                <a:cs typeface="Tahoma" panose="020B0604030504040204" pitchFamily="34" charset="0"/>
              </a:rPr>
              <a:t>formazione </a:t>
            </a:r>
            <a:r>
              <a:rPr lang="it-IT" sz="2000" dirty="0">
                <a:latin typeface="Tahoma" panose="020B0604030504040204" pitchFamily="34" charset="0"/>
                <a:ea typeface="Tahoma" panose="020B0604030504040204" pitchFamily="34" charset="0"/>
                <a:cs typeface="Tahoma" panose="020B0604030504040204" pitchFamily="34" charset="0"/>
              </a:rPr>
              <a:t>professionale degli </a:t>
            </a:r>
            <a:r>
              <a:rPr lang="it-IT" sz="2000" dirty="0" smtClean="0">
                <a:latin typeface="Tahoma" panose="020B0604030504040204" pitchFamily="34" charset="0"/>
                <a:ea typeface="Tahoma" panose="020B0604030504040204" pitchFamily="34" charset="0"/>
                <a:cs typeface="Tahoma" panose="020B0604030504040204" pitchFamily="34" charset="0"/>
              </a:rPr>
              <a:t>stessi </a:t>
            </a:r>
          </a:p>
          <a:p>
            <a:pPr>
              <a:lnSpc>
                <a:spcPct val="150000"/>
              </a:lnSpc>
            </a:pPr>
            <a:r>
              <a:rPr lang="it-IT" sz="2000" dirty="0" smtClean="0">
                <a:latin typeface="Tahoma" panose="020B0604030504040204" pitchFamily="34" charset="0"/>
                <a:ea typeface="Tahoma" panose="020B0604030504040204" pitchFamily="34" charset="0"/>
                <a:cs typeface="Tahoma" panose="020B0604030504040204" pitchFamily="34" charset="0"/>
              </a:rPr>
              <a:t>organizzazione </a:t>
            </a:r>
            <a:r>
              <a:rPr lang="it-IT" sz="2000" dirty="0">
                <a:latin typeface="Tahoma" panose="020B0604030504040204" pitchFamily="34" charset="0"/>
                <a:ea typeface="Tahoma" panose="020B0604030504040204" pitchFamily="34" charset="0"/>
                <a:cs typeface="Tahoma" panose="020B0604030504040204" pitchFamily="34" charset="0"/>
              </a:rPr>
              <a:t>e mezzi per porre in atto i provvedimenti </a:t>
            </a:r>
            <a:r>
              <a:rPr lang="it-IT" sz="2000" dirty="0" smtClean="0">
                <a:latin typeface="Tahoma" panose="020B0604030504040204" pitchFamily="34" charset="0"/>
                <a:ea typeface="Tahoma" panose="020B0604030504040204" pitchFamily="34" charset="0"/>
                <a:cs typeface="Tahoma" panose="020B0604030504040204" pitchFamily="34" charset="0"/>
              </a:rPr>
              <a:t>necessari</a:t>
            </a:r>
          </a:p>
          <a:p>
            <a:pPr marL="0" indent="0">
              <a:lnSpc>
                <a:spcPct val="150000"/>
              </a:lnSpc>
              <a:buNone/>
            </a:pPr>
            <a:endParaRPr lang="it-IT" sz="20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Rettangolo 3"/>
          <p:cNvSpPr/>
          <p:nvPr/>
        </p:nvSpPr>
        <p:spPr>
          <a:xfrm>
            <a:off x="180753" y="940153"/>
            <a:ext cx="5326912" cy="461665"/>
          </a:xfrm>
          <a:prstGeom prst="rect">
            <a:avLst/>
          </a:prstGeom>
        </p:spPr>
        <p:txBody>
          <a:bodyPr wrap="square">
            <a:spAutoFit/>
          </a:bodyPr>
          <a:lstStyle/>
          <a:p>
            <a:pPr lvl="0" eaLnBrk="0" hangingPunct="0">
              <a:spcBef>
                <a:spcPct val="20000"/>
              </a:spcBef>
            </a:pP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La  </a:t>
            </a:r>
            <a:r>
              <a:rPr lang="it-IT" sz="2400" dirty="0">
                <a:solidFill>
                  <a:prstClr val="black"/>
                </a:solidFill>
                <a:latin typeface="Tahoma" panose="020B0604030504040204" pitchFamily="34" charset="0"/>
                <a:ea typeface="Tahoma" panose="020B0604030504040204" pitchFamily="34" charset="0"/>
                <a:cs typeface="Tahoma" panose="020B0604030504040204" pitchFamily="34" charset="0"/>
              </a:rPr>
              <a:t>valutazione dei </a:t>
            </a:r>
            <a:r>
              <a:rPr lang="it-IT"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a:t>
            </a:r>
            <a:endParaRPr lang="it-IT"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p:txBody>
          <a:bodyPr/>
          <a:lstStyle/>
          <a:p>
            <a:pPr>
              <a:defRPr/>
            </a:pPr>
            <a:r>
              <a:rPr lang="it-IT" smtClean="0"/>
              <a:t>Giuseppe Renato Croce</a:t>
            </a:r>
            <a:endParaRPr lang="it-IT"/>
          </a:p>
        </p:txBody>
      </p:sp>
      <p:sp>
        <p:nvSpPr>
          <p:cNvPr id="5" name="Segnaposto numero diapositiva 4"/>
          <p:cNvSpPr>
            <a:spLocks noGrp="1"/>
          </p:cNvSpPr>
          <p:nvPr>
            <p:ph type="sldNum" sz="quarter" idx="12"/>
          </p:nvPr>
        </p:nvSpPr>
        <p:spPr/>
        <p:txBody>
          <a:bodyPr/>
          <a:lstStyle/>
          <a:p>
            <a:pPr>
              <a:defRPr/>
            </a:pPr>
            <a:fld id="{7E41F698-E733-432A-904B-FD905F326C73}" type="slidenum">
              <a:rPr lang="it-IT" smtClean="0"/>
              <a:pPr>
                <a:defRPr/>
              </a:pPr>
              <a:t>9</a:t>
            </a:fld>
            <a:endParaRPr lang="it-IT"/>
          </a:p>
        </p:txBody>
      </p:sp>
    </p:spTree>
    <p:extLst>
      <p:ext uri="{BB962C8B-B14F-4D97-AF65-F5344CB8AC3E}">
        <p14:creationId xmlns:p14="http://schemas.microsoft.com/office/powerpoint/2010/main" xmlns="" val="16174965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258&quot;/&gt;&lt;/object&gt;&lt;object type=&quot;3&quot; unique_id=&quot;10069&quot;&gt;&lt;property id=&quot;20148&quot; value=&quot;5&quot;/&gt;&lt;property id=&quot;20300&quot; value=&quot;Slide 70&quot;/&gt;&lt;property id=&quot;20307&quot; value=&quot;414&quot;/&gt;&lt;/object&gt;&lt;object type=&quot;3&quot; unique_id=&quot;14061&quot;&gt;&lt;property id=&quot;20148&quot; value=&quot;5&quot;/&gt;&lt;property id=&quot;20300&quot; value=&quot;Slide 29&quot;/&gt;&lt;property id=&quot;20307&quot; value=&quot;435&quot;/&gt;&lt;/object&gt;&lt;object type=&quot;3&quot; unique_id=&quot;14062&quot;&gt;&lt;property id=&quot;20148&quot; value=&quot;5&quot;/&gt;&lt;property id=&quot;20300&quot; value=&quot;Slide 30&quot;/&gt;&lt;property id=&quot;20307&quot; value=&quot;436&quot;/&gt;&lt;/object&gt;&lt;object type=&quot;3&quot; unique_id=&quot;14063&quot;&gt;&lt;property id=&quot;20148&quot; value=&quot;5&quot;/&gt;&lt;property id=&quot;20300&quot; value=&quot;Slide 32&quot;/&gt;&lt;property id=&quot;20307&quot; value=&quot;439&quot;/&gt;&lt;/object&gt;&lt;object type=&quot;3&quot; unique_id=&quot;14064&quot;&gt;&lt;property id=&quot;20148&quot; value=&quot;5&quot;/&gt;&lt;property id=&quot;20300&quot; value=&quot;Slide 33&quot;/&gt;&lt;property id=&quot;20307&quot; value=&quot;437&quot;/&gt;&lt;/object&gt;&lt;object type=&quot;3&quot; unique_id=&quot;15704&quot;&gt;&lt;property id=&quot;20148&quot; value=&quot;5&quot;/&gt;&lt;property id=&quot;20300&quot; value=&quot;Slide 13&quot;/&gt;&lt;property id=&quot;20307&quot; value=&quot;481&quot;/&gt;&lt;/object&gt;&lt;object type=&quot;3&quot; unique_id=&quot;15708&quot;&gt;&lt;property id=&quot;20148&quot; value=&quot;5&quot;/&gt;&lt;property id=&quot;20300&quot; value=&quot;Slide 38&quot;/&gt;&lt;property id=&quot;20307&quot; value=&quot;477&quot;/&gt;&lt;/object&gt;&lt;object type=&quot;3&quot; unique_id=&quot;16493&quot;&gt;&lt;property id=&quot;20148&quot; value=&quot;5&quot;/&gt;&lt;property id=&quot;20300&quot; value=&quot;Slide 4&quot;/&gt;&lt;property id=&quot;20307&quot; value=&quot;488&quot;/&gt;&lt;/object&gt;&lt;object type=&quot;3&quot; unique_id=&quot;16494&quot;&gt;&lt;property id=&quot;20148&quot; value=&quot;5&quot;/&gt;&lt;property id=&quot;20300&quot; value=&quot;Slide 10&quot;/&gt;&lt;property id=&quot;20307&quot; value=&quot;484&quot;/&gt;&lt;/object&gt;&lt;object type=&quot;3&quot; unique_id=&quot;16498&quot;&gt;&lt;property id=&quot;20148&quot; value=&quot;5&quot;/&gt;&lt;property id=&quot;20300&quot; value=&quot;Slide 22&quot;/&gt;&lt;property id=&quot;20307&quot; value=&quot;482&quot;/&gt;&lt;/object&gt;&lt;object type=&quot;3&quot; unique_id=&quot;16499&quot;&gt;&lt;property id=&quot;20148&quot; value=&quot;5&quot;/&gt;&lt;property id=&quot;20300&quot; value=&quot;Slide 23&quot;/&gt;&lt;property id=&quot;20307&quot; value=&quot;490&quot;/&gt;&lt;/object&gt;&lt;object type=&quot;3&quot; unique_id=&quot;16500&quot;&gt;&lt;property id=&quot;20148&quot; value=&quot;5&quot;/&gt;&lt;property id=&quot;20300&quot; value=&quot;Slide 24&quot;/&gt;&lt;property id=&quot;20307&quot; value=&quot;491&quot;/&gt;&lt;/object&gt;&lt;object type=&quot;3&quot; unique_id=&quot;16952&quot;&gt;&lt;property id=&quot;20148&quot; value=&quot;5&quot;/&gt;&lt;property id=&quot;20300&quot; value=&quot;Slide 25&quot;/&gt;&lt;property id=&quot;20307&quot; value=&quot;492&quot;/&gt;&lt;/object&gt;&lt;object type=&quot;3&quot; unique_id=&quot;16954&quot;&gt;&lt;property id=&quot;20148&quot; value=&quot;5&quot;/&gt;&lt;property id=&quot;20300&quot; value=&quot;Slide 28&quot;/&gt;&lt;property id=&quot;20307&quot; value=&quot;493&quot;/&gt;&lt;/object&gt;&lt;object type=&quot;3&quot; unique_id=&quot;16956&quot;&gt;&lt;property id=&quot;20148&quot; value=&quot;5&quot;/&gt;&lt;property id=&quot;20300&quot; value=&quot;Slide 27&quot;/&gt;&lt;property id=&quot;20307&quot; value=&quot;499&quot;/&gt;&lt;/object&gt;&lt;object type=&quot;3&quot; unique_id=&quot;16958&quot;&gt;&lt;property id=&quot;20148&quot; value=&quot;5&quot;/&gt;&lt;property id=&quot;20300&quot; value=&quot;Slide 21&quot;/&gt;&lt;property id=&quot;20307&quot; value=&quot;497&quot;/&gt;&lt;/object&gt;&lt;object type=&quot;3&quot; unique_id=&quot;16959&quot;&gt;&lt;property id=&quot;20148&quot; value=&quot;5&quot;/&gt;&lt;property id=&quot;20300&quot; value=&quot;Slide 43&quot;/&gt;&lt;property id=&quot;20307&quot; value=&quot;496&quot;/&gt;&lt;/object&gt;&lt;object type=&quot;3&quot; unique_id=&quot;16960&quot;&gt;&lt;property id=&quot;20148&quot; value=&quot;5&quot;/&gt;&lt;property id=&quot;20300&quot; value=&quot;Slide 46&quot;/&gt;&lt;property id=&quot;20307&quot; value=&quot;495&quot;/&gt;&lt;/object&gt;&lt;object type=&quot;3&quot; unique_id=&quot;17153&quot;&gt;&lt;property id=&quot;20148&quot; value=&quot;5&quot;/&gt;&lt;property id=&quot;20300&quot; value=&quot;Slide 47&quot;/&gt;&lt;property id=&quot;20307&quot; value=&quot;501&quot;/&gt;&lt;/object&gt;&lt;object type=&quot;3&quot; unique_id=&quot;17154&quot;&gt;&lt;property id=&quot;20148&quot; value=&quot;5&quot;/&gt;&lt;property id=&quot;20300&quot; value=&quot;Slide 42&quot;/&gt;&lt;property id=&quot;20307&quot; value=&quot;502&quot;/&gt;&lt;/object&gt;&lt;object type=&quot;3&quot; unique_id=&quot;17820&quot;&gt;&lt;property id=&quot;20148&quot; value=&quot;5&quot;/&gt;&lt;property id=&quot;20300&quot; value=&quot;Slide 35&quot;/&gt;&lt;property id=&quot;20307&quot; value=&quot;505&quot;/&gt;&lt;/object&gt;&lt;object type=&quot;3&quot; unique_id=&quot;17821&quot;&gt;&lt;property id=&quot;20148&quot; value=&quot;5&quot;/&gt;&lt;property id=&quot;20300&quot; value=&quot;Slide 56&quot;/&gt;&lt;property id=&quot;20307&quot; value=&quot;509&quot;/&gt;&lt;/object&gt;&lt;object type=&quot;3&quot; unique_id=&quot;17822&quot;&gt;&lt;property id=&quot;20148&quot; value=&quot;5&quot;/&gt;&lt;property id=&quot;20300&quot; value=&quot;Slide 50&quot;/&gt;&lt;property id=&quot;20307&quot; value=&quot;508&quot;/&gt;&lt;/object&gt;&lt;object type=&quot;3&quot; unique_id=&quot;17823&quot;&gt;&lt;property id=&quot;20148&quot; value=&quot;5&quot;/&gt;&lt;property id=&quot;20300&quot; value=&quot;Slide 51&quot;/&gt;&lt;property id=&quot;20307&quot; value=&quot;511&quot;/&gt;&lt;/object&gt;&lt;object type=&quot;3&quot; unique_id=&quot;17824&quot;&gt;&lt;property id=&quot;20148&quot; value=&quot;5&quot;/&gt;&lt;property id=&quot;20300&quot; value=&quot;Slide 59&quot;/&gt;&lt;property id=&quot;20307&quot; value=&quot;512&quot;/&gt;&lt;/object&gt;&lt;object type=&quot;3&quot; unique_id=&quot;17870&quot;&gt;&lt;property id=&quot;20148&quot; value=&quot;5&quot;/&gt;&lt;property id=&quot;20300&quot; value=&quot;Slide 58&quot;/&gt;&lt;property id=&quot;20307&quot; value=&quot;513&quot;/&gt;&lt;/object&gt;&lt;object type=&quot;3&quot; unique_id=&quot;18935&quot;&gt;&lt;property id=&quot;20148&quot; value=&quot;5&quot;/&gt;&lt;property id=&quot;20300&quot; value=&quot;Slide 64&quot;/&gt;&lt;property id=&quot;20307&quot; value=&quot;517&quot;/&gt;&lt;/object&gt;&lt;object type=&quot;3&quot; unique_id=&quot;18936&quot;&gt;&lt;property id=&quot;20148&quot; value=&quot;5&quot;/&gt;&lt;property id=&quot;20300&quot; value=&quot;Slide 65&quot;/&gt;&lt;property id=&quot;20307&quot; value=&quot;515&quot;/&gt;&lt;/object&gt;&lt;object type=&quot;3&quot; unique_id=&quot;18937&quot;&gt;&lt;property id=&quot;20148&quot; value=&quot;5&quot;/&gt;&lt;property id=&quot;20300&quot; value=&quot;Slide 66&quot;/&gt;&lt;property id=&quot;20307&quot; value=&quot;523&quot;/&gt;&lt;/object&gt;&lt;object type=&quot;3&quot; unique_id=&quot;18938&quot;&gt;&lt;property id=&quot;20148&quot; value=&quot;5&quot;/&gt;&lt;property id=&quot;20300&quot; value=&quot;Slide 67&quot;/&gt;&lt;property id=&quot;20307&quot; value=&quot;529&quot;/&gt;&lt;/object&gt;&lt;object type=&quot;3&quot; unique_id=&quot;19668&quot;&gt;&lt;property id=&quot;20148&quot; value=&quot;5&quot;/&gt;&lt;property id=&quot;20300&quot; value=&quot;Slide 41&quot;/&gt;&lt;property id=&quot;20307&quot; value=&quot;532&quot;/&gt;&lt;/object&gt;&lt;object type=&quot;3&quot; unique_id=&quot;19669&quot;&gt;&lt;property id=&quot;20148&quot; value=&quot;5&quot;/&gt;&lt;property id=&quot;20300&quot; value=&quot;Slide 48&quot;/&gt;&lt;property id=&quot;20307&quot; value=&quot;531&quot;/&gt;&lt;/object&gt;&lt;object type=&quot;3&quot; unique_id=&quot;19675&quot;&gt;&lt;property id=&quot;20148&quot; value=&quot;5&quot;/&gt;&lt;property id=&quot;20300&quot; value=&quot;Slide 3&quot;/&gt;&lt;property id=&quot;20307&quot; value=&quot;543&quot;/&gt;&lt;/object&gt;&lt;object type=&quot;3&quot; unique_id=&quot;19677&quot;&gt;&lt;property id=&quot;20148&quot; value=&quot;5&quot;/&gt;&lt;property id=&quot;20300&quot; value=&quot;Slide 9&quot;/&gt;&lt;property id=&quot;20307&quot; value=&quot;544&quot;/&gt;&lt;/object&gt;&lt;object type=&quot;3&quot; unique_id=&quot;19678&quot;&gt;&lt;property id=&quot;20148&quot; value=&quot;5&quot;/&gt;&lt;property id=&quot;20300&quot; value=&quot;Slide 11&quot;/&gt;&lt;property id=&quot;20307&quot; value=&quot;545&quot;/&gt;&lt;/object&gt;&lt;object type=&quot;3&quot; unique_id=&quot;19679&quot;&gt;&lt;property id=&quot;20148&quot; value=&quot;5&quot;/&gt;&lt;property id=&quot;20300&quot; value=&quot;Slide 12&quot;/&gt;&lt;property id=&quot;20307&quot; value=&quot;546&quot;/&gt;&lt;/object&gt;&lt;object type=&quot;3&quot; unique_id=&quot;19680&quot;&gt;&lt;property id=&quot;20148&quot; value=&quot;5&quot;/&gt;&lt;property id=&quot;20300&quot; value=&quot;Slide 14&quot;/&gt;&lt;property id=&quot;20307&quot; value=&quot;547&quot;/&gt;&lt;/object&gt;&lt;object type=&quot;3&quot; unique_id=&quot;19681&quot;&gt;&lt;property id=&quot;20148&quot; value=&quot;5&quot;/&gt;&lt;property id=&quot;20300&quot; value=&quot;Slide 15&quot;/&gt;&lt;property id=&quot;20307&quot; value=&quot;548&quot;/&gt;&lt;/object&gt;&lt;object type=&quot;3&quot; unique_id=&quot;19682&quot;&gt;&lt;property id=&quot;20148&quot; value=&quot;5&quot;/&gt;&lt;property id=&quot;20300&quot; value=&quot;Slide 16&quot;/&gt;&lt;property id=&quot;20307&quot; value=&quot;549&quot;/&gt;&lt;/object&gt;&lt;object type=&quot;3&quot; unique_id=&quot;19683&quot;&gt;&lt;property id=&quot;20148&quot; value=&quot;5&quot;/&gt;&lt;property id=&quot;20300&quot; value=&quot;Slide 17&quot;/&gt;&lt;property id=&quot;20307&quot; value=&quot;550&quot;/&gt;&lt;/object&gt;&lt;object type=&quot;3&quot; unique_id=&quot;19684&quot;&gt;&lt;property id=&quot;20148&quot; value=&quot;5&quot;/&gt;&lt;property id=&quot;20300&quot; value=&quot;Slide 18&quot;/&gt;&lt;property id=&quot;20307&quot; value=&quot;551&quot;/&gt;&lt;/object&gt;&lt;object type=&quot;3&quot; unique_id=&quot;19685&quot;&gt;&lt;property id=&quot;20148&quot; value=&quot;5&quot;/&gt;&lt;property id=&quot;20300&quot; value=&quot;Slide 19&quot;/&gt;&lt;property id=&quot;20307&quot; value=&quot;552&quot;/&gt;&lt;/object&gt;&lt;object type=&quot;3&quot; unique_id=&quot;19686&quot;&gt;&lt;property id=&quot;20148&quot; value=&quot;5&quot;/&gt;&lt;property id=&quot;20300&quot; value=&quot;Slide 20&quot;/&gt;&lt;property id=&quot;20307&quot; value=&quot;553&quot;/&gt;&lt;/object&gt;&lt;object type=&quot;3&quot; unique_id=&quot;19687&quot;&gt;&lt;property id=&quot;20148&quot; value=&quot;5&quot;/&gt;&lt;property id=&quot;20300&quot; value=&quot;Slide 26&quot;/&gt;&lt;property id=&quot;20307&quot; value=&quot;538&quot;/&gt;&lt;/object&gt;&lt;object type=&quot;3&quot; unique_id=&quot;19688&quot;&gt;&lt;property id=&quot;20148&quot; value=&quot;5&quot;/&gt;&lt;property id=&quot;20300&quot; value=&quot;Slide 31&quot;/&gt;&lt;property id=&quot;20307&quot; value=&quot;554&quot;/&gt;&lt;/object&gt;&lt;object type=&quot;3&quot; unique_id=&quot;19689&quot;&gt;&lt;property id=&quot;20148&quot; value=&quot;5&quot;/&gt;&lt;property id=&quot;20300&quot; value=&quot;Slide 34&quot;/&gt;&lt;property id=&quot;20307&quot; value=&quot;565&quot;/&gt;&lt;/object&gt;&lt;object type=&quot;3&quot; unique_id=&quot;19690&quot;&gt;&lt;property id=&quot;20148&quot; value=&quot;5&quot;/&gt;&lt;property id=&quot;20300&quot; value=&quot;Slide 36&quot;/&gt;&lt;property id=&quot;20307&quot; value=&quot;539&quot;/&gt;&lt;/object&gt;&lt;object type=&quot;3&quot; unique_id=&quot;19691&quot;&gt;&lt;property id=&quot;20148&quot; value=&quot;5&quot;/&gt;&lt;property id=&quot;20300&quot; value=&quot;Slide 37&quot;/&gt;&lt;property id=&quot;20307&quot; value=&quot;555&quot;/&gt;&lt;/object&gt;&lt;object type=&quot;3&quot; unique_id=&quot;19692&quot;&gt;&lt;property id=&quot;20148&quot; value=&quot;5&quot;/&gt;&lt;property id=&quot;20300&quot; value=&quot;Slide 39&quot;/&gt;&lt;property id=&quot;20307&quot; value=&quot;556&quot;/&gt;&lt;/object&gt;&lt;object type=&quot;3&quot; unique_id=&quot;19693&quot;&gt;&lt;property id=&quot;20148&quot; value=&quot;5&quot;/&gt;&lt;property id=&quot;20300&quot; value=&quot;Slide 40&quot;/&gt;&lt;property id=&quot;20307&quot; value=&quot;557&quot;/&gt;&lt;/object&gt;&lt;object type=&quot;3&quot; unique_id=&quot;19694&quot;&gt;&lt;property id=&quot;20148&quot; value=&quot;5&quot;/&gt;&lt;property id=&quot;20300&quot; value=&quot;Slide 44&quot;/&gt;&lt;property id=&quot;20307&quot; value=&quot;558&quot;/&gt;&lt;/object&gt;&lt;object type=&quot;3&quot; unique_id=&quot;19695&quot;&gt;&lt;property id=&quot;20148&quot; value=&quot;5&quot;/&gt;&lt;property id=&quot;20300&quot; value=&quot;Slide 45&quot;/&gt;&lt;property id=&quot;20307&quot; value=&quot;559&quot;/&gt;&lt;/object&gt;&lt;object type=&quot;3&quot; unique_id=&quot;19696&quot;&gt;&lt;property id=&quot;20148&quot; value=&quot;5&quot;/&gt;&lt;property id=&quot;20300&quot; value=&quot;Slide 49&quot;/&gt;&lt;property id=&quot;20307&quot; value=&quot;540&quot;/&gt;&lt;/object&gt;&lt;object type=&quot;3&quot; unique_id=&quot;19697&quot;&gt;&lt;property id=&quot;20148&quot; value=&quot;5&quot;/&gt;&lt;property id=&quot;20300&quot; value=&quot;Slide 57&quot;/&gt;&lt;property id=&quot;20307&quot; value=&quot;560&quot;/&gt;&lt;/object&gt;&lt;object type=&quot;3&quot; unique_id=&quot;19698&quot;&gt;&lt;property id=&quot;20148&quot; value=&quot;5&quot;/&gt;&lt;property id=&quot;20300&quot; value=&quot;Slide 60&quot;/&gt;&lt;property id=&quot;20307&quot; value=&quot;541&quot;/&gt;&lt;/object&gt;&lt;object type=&quot;3&quot; unique_id=&quot;19699&quot;&gt;&lt;property id=&quot;20148&quot; value=&quot;5&quot;/&gt;&lt;property id=&quot;20300&quot; value=&quot;Slide 61&quot;/&gt;&lt;property id=&quot;20307&quot; value=&quot;561&quot;/&gt;&lt;/object&gt;&lt;object type=&quot;3&quot; unique_id=&quot;19700&quot;&gt;&lt;property id=&quot;20148&quot; value=&quot;5&quot;/&gt;&lt;property id=&quot;20300&quot; value=&quot;Slide 62&quot;/&gt;&lt;property id=&quot;20307&quot; value=&quot;562&quot;/&gt;&lt;/object&gt;&lt;object type=&quot;3&quot; unique_id=&quot;19701&quot;&gt;&lt;property id=&quot;20148&quot; value=&quot;5&quot;/&gt;&lt;property id=&quot;20300&quot; value=&quot;Slide 63&quot;/&gt;&lt;property id=&quot;20307&quot; value=&quot;563&quot;/&gt;&lt;/object&gt;&lt;object type=&quot;3&quot; unique_id=&quot;19702&quot;&gt;&lt;property id=&quot;20148&quot; value=&quot;5&quot;/&gt;&lt;property id=&quot;20300&quot; value=&quot;Slide 68&quot;/&gt;&lt;property id=&quot;20307&quot; value=&quot;542&quot;/&gt;&lt;/object&gt;&lt;object type=&quot;3&quot; unique_id=&quot;19703&quot;&gt;&lt;property id=&quot;20148&quot; value=&quot;5&quot;/&gt;&lt;property id=&quot;20300&quot; value=&quot;Slide 69&quot;/&gt;&lt;property id=&quot;20307&quot; value=&quot;564&quot;/&gt;&lt;/object&gt;&lt;object type=&quot;3&quot; unique_id=&quot;20159&quot;&gt;&lt;property id=&quot;20148&quot; value=&quot;5&quot;/&gt;&lt;property id=&quot;20300&quot; value=&quot;Slide 52&quot;/&gt;&lt;property id=&quot;20307&quot; value=&quot;567&quot;/&gt;&lt;/object&gt;&lt;object type=&quot;3&quot; unique_id=&quot;20160&quot;&gt;&lt;property id=&quot;20148&quot; value=&quot;5&quot;/&gt;&lt;property id=&quot;20300&quot; value=&quot;Slide 53&quot;/&gt;&lt;property id=&quot;20307&quot; value=&quot;568&quot;/&gt;&lt;/object&gt;&lt;object type=&quot;3&quot; unique_id=&quot;20161&quot;&gt;&lt;property id=&quot;20148&quot; value=&quot;5&quot;/&gt;&lt;property id=&quot;20300&quot; value=&quot;Slide 54&quot;/&gt;&lt;property id=&quot;20307&quot; value=&quot;569&quot;/&gt;&lt;/object&gt;&lt;object type=&quot;3&quot; unique_id=&quot;20162&quot;&gt;&lt;property id=&quot;20148&quot; value=&quot;5&quot;/&gt;&lt;property id=&quot;20300&quot; value=&quot;Slide 55&quot;/&gt;&lt;property id=&quot;20307&quot; value=&quot;570&quot;/&gt;&lt;/object&gt;&lt;object type=&quot;3&quot; unique_id=&quot;52372&quot;&gt;&lt;property id=&quot;20148&quot; value=&quot;5&quot;/&gt;&lt;property id=&quot;20300&quot; value=&quot;Slide 5&quot;/&gt;&lt;property id=&quot;20307&quot; value=&quot;571&quot;/&gt;&lt;/object&gt;&lt;object type=&quot;3&quot; unique_id=&quot;52373&quot;&gt;&lt;property id=&quot;20148&quot; value=&quot;5&quot;/&gt;&lt;property id=&quot;20300&quot; value=&quot;Slide 6&quot;/&gt;&lt;property id=&quot;20307&quot; value=&quot;572&quot;/&gt;&lt;/object&gt;&lt;object type=&quot;3&quot; unique_id=&quot;52374&quot;&gt;&lt;property id=&quot;20148&quot; value=&quot;5&quot;/&gt;&lt;property id=&quot;20300&quot; value=&quot;Slide 7&quot;/&gt;&lt;property id=&quot;20307&quot; value=&quot;573&quot;/&gt;&lt;/object&gt;&lt;object type=&quot;3&quot; unique_id=&quot;52375&quot;&gt;&lt;property id=&quot;20148&quot; value=&quot;5&quot;/&gt;&lt;property id=&quot;20300&quot; value=&quot;Slide 8&quot;/&gt;&lt;property id=&quot;20307&quot; value=&quot;575&quot;/&gt;&lt;/object&gt;&lt;object type=&quot;3&quot; unique_id=&quot;52376&quot;&gt;&lt;property id=&quot;20148&quot; value=&quot;5&quot;/&gt;&lt;property id=&quot;20300&quot; value=&quot;Slide 1&quot;/&gt;&lt;property id=&quot;20307&quot; value=&quot;576&quot;/&gt;&lt;/object&gt;&lt;/object&gt;&lt;/object&gt;&lt;/database&gt;"/>
  <p:tag name="SECTOMILLISECCONVERTED" val="1"/>
</p:tagLst>
</file>

<file path=ppt/theme/_rels/them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Modello_Indire_Corret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Essenziale">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8.xml><?xml version="1.0" encoding="utf-8"?>
<a:theme xmlns:a="http://schemas.openxmlformats.org/drawingml/2006/main" name="25_Struttura predefinita">
  <a:themeElements>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truttura predefinita">
      <a:majorFont>
        <a:latin typeface="Arial"/>
        <a:ea typeface=""/>
        <a:cs typeface=""/>
      </a:majorFont>
      <a:minorFont>
        <a:latin typeface="Arial"/>
        <a:ea typeface=""/>
        <a:cs typeface=""/>
      </a:minorFont>
    </a:fontScheme>
    <a:fmtScheme name="Composi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Struttura predefinita">
  <a:themeElements>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mposi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olo Capitol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_Modello_Indire_Corret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gine Interne">
  <a:themeElements>
    <a:clrScheme name="colori Indire">
      <a:dk1>
        <a:srgbClr val="343434"/>
      </a:dk1>
      <a:lt1>
        <a:sysClr val="window" lastClr="FFFFFF"/>
      </a:lt1>
      <a:dk2>
        <a:srgbClr val="065388"/>
      </a:dk2>
      <a:lt2>
        <a:srgbClr val="EEECE1"/>
      </a:lt2>
      <a:accent1>
        <a:srgbClr val="1472A3"/>
      </a:accent1>
      <a:accent2>
        <a:srgbClr val="B3B3B3"/>
      </a:accent2>
      <a:accent3>
        <a:srgbClr val="547845"/>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ine Interne Briciole">
  <a:themeElements>
    <a:clrScheme name="colori Indire">
      <a:dk1>
        <a:srgbClr val="343434"/>
      </a:dk1>
      <a:lt1>
        <a:sysClr val="window" lastClr="FFFFFF"/>
      </a:lt1>
      <a:dk2>
        <a:srgbClr val="065388"/>
      </a:dk2>
      <a:lt2>
        <a:srgbClr val="EEECE1"/>
      </a:lt2>
      <a:accent1>
        <a:srgbClr val="1472A3"/>
      </a:accent1>
      <a:accent2>
        <a:srgbClr val="B3B3B3"/>
      </a:accent2>
      <a:accent3>
        <a:srgbClr val="547845"/>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itolo Capitol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Titolo Capitol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Titolo Capitol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Titolo Capitol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Titolo Capitol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Modello_Indire_Corretto</Template>
  <TotalTime>3846</TotalTime>
  <Words>12771</Words>
  <Application>Microsoft Office PowerPoint</Application>
  <PresentationFormat>Presentazione su schermo (4:3)</PresentationFormat>
  <Paragraphs>1450</Paragraphs>
  <Slides>70</Slides>
  <Notes>65</Notes>
  <HiddenSlides>0</HiddenSlides>
  <MMClips>0</MMClips>
  <ScaleCrop>false</ScaleCrop>
  <HeadingPairs>
    <vt:vector size="6" baseType="variant">
      <vt:variant>
        <vt:lpstr>Caratteri utilizzati</vt:lpstr>
      </vt:variant>
      <vt:variant>
        <vt:i4>26</vt:i4>
      </vt:variant>
      <vt:variant>
        <vt:lpstr>Tema</vt:lpstr>
      </vt:variant>
      <vt:variant>
        <vt:i4>20</vt:i4>
      </vt:variant>
      <vt:variant>
        <vt:lpstr>Titoli diapositive</vt:lpstr>
      </vt:variant>
      <vt:variant>
        <vt:i4>70</vt:i4>
      </vt:variant>
    </vt:vector>
  </HeadingPairs>
  <TitlesOfParts>
    <vt:vector size="116" baseType="lpstr">
      <vt:lpstr>Arial</vt:lpstr>
      <vt:lpstr>Arial Black</vt:lpstr>
      <vt:lpstr>Tahoma</vt:lpstr>
      <vt:lpstr>Times New Roman</vt:lpstr>
      <vt:lpstr>Bookman Old Style</vt:lpstr>
      <vt:lpstr>Calibri</vt:lpstr>
      <vt:lpstr>Wingdings</vt:lpstr>
      <vt:lpstr>Verdana</vt:lpstr>
      <vt:lpstr>Lucida Sans Unicode</vt:lpstr>
      <vt:lpstr>ＭＳ Ｐゴシック</vt:lpstr>
      <vt:lpstr>Segoe Print</vt:lpstr>
      <vt:lpstr>Open Sans</vt:lpstr>
      <vt:lpstr>Symbol</vt:lpstr>
      <vt:lpstr>PMingLiU</vt:lpstr>
      <vt:lpstr>Arial Narrow</vt:lpstr>
      <vt:lpstr>FuturaA Bk BT</vt:lpstr>
      <vt:lpstr>Verdana, Arial</vt:lpstr>
      <vt:lpstr>Arial Unicode MS</vt:lpstr>
      <vt:lpstr>Wingdings 2</vt:lpstr>
      <vt:lpstr>Impact</vt:lpstr>
      <vt:lpstr>Open Sans Condensed Light</vt:lpstr>
      <vt:lpstr>Lato Light</vt:lpstr>
      <vt:lpstr>Lato Thin</vt:lpstr>
      <vt:lpstr>Open Sans Cond Light</vt:lpstr>
      <vt:lpstr>Source Sans Pro Light</vt:lpstr>
      <vt:lpstr>Open Sans Light</vt:lpstr>
      <vt:lpstr>Modello_Indire_Corretto</vt:lpstr>
      <vt:lpstr>Titolo Capitolo</vt:lpstr>
      <vt:lpstr>Pagine Interne</vt:lpstr>
      <vt:lpstr>Pagine Interne Briciole</vt:lpstr>
      <vt:lpstr>1_Titolo Capitolo</vt:lpstr>
      <vt:lpstr>2_Titolo Capitolo</vt:lpstr>
      <vt:lpstr>3_Titolo Capitolo</vt:lpstr>
      <vt:lpstr>4_Titolo Capitolo</vt:lpstr>
      <vt:lpstr>5_Titolo Capitolo</vt:lpstr>
      <vt:lpstr>Personalizza struttura</vt:lpstr>
      <vt:lpstr>1_Personalizza struttura</vt:lpstr>
      <vt:lpstr>2_Personalizza struttura</vt:lpstr>
      <vt:lpstr>3_Personalizza struttura</vt:lpstr>
      <vt:lpstr>4_Personalizza struttura</vt:lpstr>
      <vt:lpstr>5_Personalizza struttura</vt:lpstr>
      <vt:lpstr>6_Personalizza struttura</vt:lpstr>
      <vt:lpstr>Carta</vt:lpstr>
      <vt:lpstr>25_Struttura predefinita</vt:lpstr>
      <vt:lpstr>Struttura predefinita</vt:lpstr>
      <vt:lpstr>1_Modello_Indire_Corretto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Bertazzi</dc:creator>
  <cp:lastModifiedBy>Preside</cp:lastModifiedBy>
  <cp:revision>374</cp:revision>
  <cp:lastPrinted>2016-01-05T08:37:42Z</cp:lastPrinted>
  <dcterms:created xsi:type="dcterms:W3CDTF">2015-03-26T15:17:57Z</dcterms:created>
  <dcterms:modified xsi:type="dcterms:W3CDTF">2017-12-05T07:19:30Z</dcterms:modified>
</cp:coreProperties>
</file>