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theme/theme21.xml" ContentType="application/vnd.openxmlformats-officedocument.them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theme/theme12.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theme/theme11.xml" ContentType="application/vnd.openxmlformats-officedocument.theme+xml"/>
  <Override PartName="/ppt/slideLayouts/slideLayout88.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52" r:id="rId3"/>
    <p:sldMasterId id="2147483658" r:id="rId4"/>
    <p:sldMasterId id="2147484015" r:id="rId5"/>
    <p:sldMasterId id="2147484018" r:id="rId6"/>
    <p:sldMasterId id="2147484021" r:id="rId7"/>
    <p:sldMasterId id="2147484036" r:id="rId8"/>
    <p:sldMasterId id="2147484048" r:id="rId9"/>
    <p:sldMasterId id="2147484060" r:id="rId10"/>
    <p:sldMasterId id="2147484072" r:id="rId11"/>
    <p:sldMasterId id="2147484084" r:id="rId12"/>
    <p:sldMasterId id="2147484110" r:id="rId13"/>
    <p:sldMasterId id="2147484188" r:id="rId14"/>
    <p:sldMasterId id="2147484200" r:id="rId15"/>
    <p:sldMasterId id="2147484212" r:id="rId16"/>
    <p:sldMasterId id="2147484224" r:id="rId17"/>
    <p:sldMasterId id="2147484236" r:id="rId18"/>
    <p:sldMasterId id="2147484249" r:id="rId19"/>
    <p:sldMasterId id="2147484262" r:id="rId20"/>
  </p:sldMasterIdLst>
  <p:notesMasterIdLst>
    <p:notesMasterId r:id="rId78"/>
  </p:notesMasterIdLst>
  <p:sldIdLst>
    <p:sldId id="480" r:id="rId21"/>
    <p:sldId id="258" r:id="rId22"/>
    <p:sldId id="259" r:id="rId23"/>
    <p:sldId id="260" r:id="rId24"/>
    <p:sldId id="451" r:id="rId25"/>
    <p:sldId id="262" r:id="rId26"/>
    <p:sldId id="264" r:id="rId27"/>
    <p:sldId id="410" r:id="rId28"/>
    <p:sldId id="371" r:id="rId29"/>
    <p:sldId id="362" r:id="rId30"/>
    <p:sldId id="457" r:id="rId31"/>
    <p:sldId id="459" r:id="rId32"/>
    <p:sldId id="365" r:id="rId33"/>
    <p:sldId id="366" r:id="rId34"/>
    <p:sldId id="411" r:id="rId35"/>
    <p:sldId id="389" r:id="rId36"/>
    <p:sldId id="434" r:id="rId37"/>
    <p:sldId id="393" r:id="rId38"/>
    <p:sldId id="438" r:id="rId39"/>
    <p:sldId id="386" r:id="rId40"/>
    <p:sldId id="445" r:id="rId41"/>
    <p:sldId id="476" r:id="rId42"/>
    <p:sldId id="447" r:id="rId43"/>
    <p:sldId id="446" r:id="rId44"/>
    <p:sldId id="449" r:id="rId45"/>
    <p:sldId id="450" r:id="rId46"/>
    <p:sldId id="286" r:id="rId47"/>
    <p:sldId id="291" r:id="rId48"/>
    <p:sldId id="302" r:id="rId49"/>
    <p:sldId id="304" r:id="rId50"/>
    <p:sldId id="305" r:id="rId51"/>
    <p:sldId id="306" r:id="rId52"/>
    <p:sldId id="307" r:id="rId53"/>
    <p:sldId id="477" r:id="rId54"/>
    <p:sldId id="460" r:id="rId55"/>
    <p:sldId id="444" r:id="rId56"/>
    <p:sldId id="453" r:id="rId57"/>
    <p:sldId id="455" r:id="rId58"/>
    <p:sldId id="458" r:id="rId59"/>
    <p:sldId id="439" r:id="rId60"/>
    <p:sldId id="468" r:id="rId61"/>
    <p:sldId id="462" r:id="rId62"/>
    <p:sldId id="470" r:id="rId63"/>
    <p:sldId id="456" r:id="rId64"/>
    <p:sldId id="478" r:id="rId65"/>
    <p:sldId id="473" r:id="rId66"/>
    <p:sldId id="469" r:id="rId67"/>
    <p:sldId id="472" r:id="rId68"/>
    <p:sldId id="474" r:id="rId69"/>
    <p:sldId id="471" r:id="rId70"/>
    <p:sldId id="440" r:id="rId71"/>
    <p:sldId id="475" r:id="rId72"/>
    <p:sldId id="441" r:id="rId73"/>
    <p:sldId id="479" r:id="rId74"/>
    <p:sldId id="359" r:id="rId75"/>
    <p:sldId id="443" r:id="rId76"/>
    <p:sldId id="414" r:id="rId77"/>
  </p:sldIdLst>
  <p:sldSz cx="9144000" cy="6858000" type="screen4x3"/>
  <p:notesSz cx="6858000" cy="9144000"/>
  <p:embeddedFontLst>
    <p:embeddedFont>
      <p:font typeface="Tahoma" pitchFamily="34" charset="0"/>
      <p:regular r:id="rId79"/>
      <p:bold r:id="rId80"/>
    </p:embeddedFont>
    <p:embeddedFont>
      <p:font typeface="Open Sans" charset="0"/>
      <p:regular r:id="rId81"/>
      <p:bold r:id="rId82"/>
      <p:italic r:id="rId83"/>
      <p:boldItalic r:id="rId84"/>
    </p:embeddedFont>
    <p:embeddedFont>
      <p:font typeface="Lato Light" charset="0"/>
      <p:regular r:id="rId85"/>
      <p:italic r:id="rId86"/>
    </p:embeddedFont>
    <p:embeddedFont>
      <p:font typeface="Calibri" pitchFamily="34" charset="0"/>
      <p:regular r:id="rId87"/>
      <p:bold r:id="rId88"/>
      <p:italic r:id="rId89"/>
      <p:boldItalic r:id="rId90"/>
    </p:embeddedFont>
    <p:embeddedFont>
      <p:font typeface="Book Antiqua" pitchFamily="18" charset="0"/>
      <p:regular r:id="rId91"/>
      <p:bold r:id="rId92"/>
      <p:italic r:id="rId93"/>
      <p:boldItalic r:id="rId94"/>
    </p:embeddedFont>
    <p:embeddedFont>
      <p:font typeface="Rockwell Extra Bold" pitchFamily="18" charset="0"/>
      <p:bold r:id="rId95"/>
    </p:embeddedFont>
    <p:embeddedFont>
      <p:font typeface="Verdana" pitchFamily="34" charset="0"/>
      <p:regular r:id="rId96"/>
      <p:bold r:id="rId97"/>
      <p:italic r:id="rId98"/>
      <p:boldItalic r:id="rId99"/>
    </p:embeddedFont>
    <p:embeddedFont>
      <p:font typeface="Garamond" pitchFamily="18" charset="0"/>
      <p:regular r:id="rId100"/>
      <p:bold r:id="rId101"/>
      <p:italic r:id="rId102"/>
    </p:embeddedFont>
    <p:embeddedFont>
      <p:font typeface="Open Sans Condensed Light" charset="0"/>
      <p:regular r:id="rId103"/>
      <p:italic r:id="rId104"/>
    </p:embeddedFont>
    <p:embeddedFont>
      <p:font typeface="Arial Narrow" pitchFamily="34" charset="0"/>
      <p:regular r:id="rId105"/>
      <p:bold r:id="rId106"/>
      <p:italic r:id="rId107"/>
      <p:boldItalic r:id="rId108"/>
    </p:embeddedFont>
    <p:embeddedFont>
      <p:font typeface="Trebuchet MS" pitchFamily="34" charset="0"/>
      <p:regular r:id="rId109"/>
      <p:bold r:id="rId110"/>
      <p:italic r:id="rId111"/>
      <p:boldItalic r:id="rId112"/>
    </p:embeddedFont>
    <p:embeddedFont>
      <p:font typeface="Lucida Sans Unicode" pitchFamily="34" charset="0"/>
      <p:regular r:id="rId113"/>
    </p:embeddedFont>
    <p:embeddedFont>
      <p:font typeface="Arial Black" pitchFamily="34" charset="0"/>
      <p:bold r:id="rId114"/>
    </p:embeddedFont>
    <p:embeddedFont>
      <p:font typeface="Bookman Old Style" pitchFamily="18" charset="0"/>
      <p:regular r:id="rId115"/>
      <p:bold r:id="rId116"/>
      <p:italic r:id="rId117"/>
      <p:boldItalic r:id="rId118"/>
    </p:embeddedFont>
    <p:embeddedFont>
      <p:font typeface="Segoe UI" pitchFamily="34" charset="0"/>
      <p:regular r:id="rId119"/>
      <p:bold r:id="rId120"/>
      <p:italic r:id="rId121"/>
      <p:boldItalic r:id="rId122"/>
    </p:embeddedFont>
    <p:embeddedFont>
      <p:font typeface="Comic Sans MS" pitchFamily="66" charset="0"/>
      <p:regular r:id="rId123"/>
      <p:bold r:id="rId124"/>
    </p:embeddedFont>
    <p:embeddedFont>
      <p:font typeface="MS PGothic" pitchFamily="34" charset="-128"/>
      <p:regular r:id="rId125"/>
    </p:embeddedFont>
    <p:embeddedFont>
      <p:font typeface="Palatino Linotype" pitchFamily="18" charset="0"/>
      <p:regular r:id="rId126"/>
      <p:bold r:id="rId127"/>
      <p:italic r:id="rId128"/>
      <p:boldItalic r:id="rId129"/>
    </p:embeddedFont>
    <p:embeddedFont>
      <p:font typeface="ＭＳ 明朝" pitchFamily="49" charset="-128"/>
      <p:regular r:id="rId130"/>
    </p:embeddedFont>
    <p:embeddedFont>
      <p:font typeface="Source Sans Pro Light" charset="0"/>
      <p:regular r:id="rId131"/>
      <p:italic r:id="rId132"/>
    </p:embeddedFont>
    <p:embeddedFont>
      <p:font typeface="Open Sans Light" charset="0"/>
      <p:regular r:id="rId133"/>
      <p:italic r:id="rId134"/>
    </p:embeddedFont>
  </p:embeddedFontLst>
  <p:custDataLst>
    <p:tags r:id="rId135"/>
  </p:custDataLst>
  <p:defaultTextStyle>
    <a:defPPr>
      <a:defRPr lang="it-IT"/>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6E7E6"/>
    <a:srgbClr val="FFFFCC"/>
    <a:srgbClr val="0C01F1"/>
    <a:srgbClr val="009999"/>
    <a:srgbClr val="0BE73F"/>
    <a:srgbClr val="E0ADAA"/>
    <a:srgbClr val="FFFF99"/>
    <a:srgbClr val="99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7513" autoAdjust="0"/>
  </p:normalViewPr>
  <p:slideViewPr>
    <p:cSldViewPr snapToGrid="0" snapToObjects="1">
      <p:cViewPr>
        <p:scale>
          <a:sx n="90" d="100"/>
          <a:sy n="90" d="100"/>
        </p:scale>
        <p:origin x="-324" y="-204"/>
      </p:cViewPr>
      <p:guideLst>
        <p:guide orient="horz" pos="4028"/>
        <p:guide orient="horz" pos="3382"/>
        <p:guide orient="horz" pos="580"/>
        <p:guide orient="horz" pos="288"/>
        <p:guide orient="horz" pos="1648"/>
        <p:guide pos="5466"/>
        <p:guide pos="294"/>
        <p:guide pos="2013"/>
        <p:guide pos="3795"/>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90" d="100"/>
        <a:sy n="190" d="100"/>
      </p:scale>
      <p:origin x="0" y="4627"/>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font" Target="fonts/font39.fntdata"/><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font" Target="fonts/font6.fntdata"/><Relationship Id="rId89" Type="http://schemas.openxmlformats.org/officeDocument/2006/relationships/font" Target="fonts/font11.fntdata"/><Relationship Id="rId112" Type="http://schemas.openxmlformats.org/officeDocument/2006/relationships/font" Target="fonts/font34.fntdata"/><Relationship Id="rId133" Type="http://schemas.openxmlformats.org/officeDocument/2006/relationships/font" Target="fonts/font55.fntdata"/><Relationship Id="rId138"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font" Target="fonts/font29.fntdata"/><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font" Target="fonts/font1.fntdata"/><Relationship Id="rId102" Type="http://schemas.openxmlformats.org/officeDocument/2006/relationships/font" Target="fonts/font24.fntdata"/><Relationship Id="rId123" Type="http://schemas.openxmlformats.org/officeDocument/2006/relationships/font" Target="fonts/font45.fntdata"/><Relationship Id="rId128" Type="http://schemas.openxmlformats.org/officeDocument/2006/relationships/font" Target="fonts/font50.fntdata"/><Relationship Id="rId5" Type="http://schemas.openxmlformats.org/officeDocument/2006/relationships/slideMaster" Target="slideMasters/slideMaster5.xml"/><Relationship Id="rId90" Type="http://schemas.openxmlformats.org/officeDocument/2006/relationships/font" Target="fonts/font12.fntdata"/><Relationship Id="rId95" Type="http://schemas.openxmlformats.org/officeDocument/2006/relationships/font" Target="fonts/font17.fntdata"/><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font" Target="fonts/font35.fntdata"/><Relationship Id="rId118" Type="http://schemas.openxmlformats.org/officeDocument/2006/relationships/font" Target="fonts/font40.fntdata"/><Relationship Id="rId134" Type="http://schemas.openxmlformats.org/officeDocument/2006/relationships/font" Target="fonts/font56.fntdata"/><Relationship Id="rId13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font" Target="fonts/font15.fntdata"/><Relationship Id="rId98" Type="http://schemas.openxmlformats.org/officeDocument/2006/relationships/font" Target="fonts/font20.fntdata"/><Relationship Id="rId121" Type="http://schemas.openxmlformats.org/officeDocument/2006/relationships/font" Target="fonts/font43.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font" Target="fonts/font25.fntdata"/><Relationship Id="rId108" Type="http://schemas.openxmlformats.org/officeDocument/2006/relationships/font" Target="fonts/font30.fntdata"/><Relationship Id="rId116" Type="http://schemas.openxmlformats.org/officeDocument/2006/relationships/font" Target="fonts/font38.fntdata"/><Relationship Id="rId124" Type="http://schemas.openxmlformats.org/officeDocument/2006/relationships/font" Target="fonts/font46.fntdata"/><Relationship Id="rId129" Type="http://schemas.openxmlformats.org/officeDocument/2006/relationships/font" Target="fonts/font51.fntdata"/><Relationship Id="rId13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11" Type="http://schemas.openxmlformats.org/officeDocument/2006/relationships/font" Target="fonts/font33.fntdata"/><Relationship Id="rId132" Type="http://schemas.openxmlformats.org/officeDocument/2006/relationships/font" Target="fonts/font5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font" Target="fonts/font28.fntdata"/><Relationship Id="rId114" Type="http://schemas.openxmlformats.org/officeDocument/2006/relationships/font" Target="fonts/font36.fntdata"/><Relationship Id="rId119" Type="http://schemas.openxmlformats.org/officeDocument/2006/relationships/font" Target="fonts/font41.fntdata"/><Relationship Id="rId127" Type="http://schemas.openxmlformats.org/officeDocument/2006/relationships/font" Target="fonts/font49.fntdata"/><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font" Target="fonts/font21.fntdata"/><Relationship Id="rId101" Type="http://schemas.openxmlformats.org/officeDocument/2006/relationships/font" Target="fonts/font23.fntdata"/><Relationship Id="rId122" Type="http://schemas.openxmlformats.org/officeDocument/2006/relationships/font" Target="fonts/font44.fntdata"/><Relationship Id="rId130" Type="http://schemas.openxmlformats.org/officeDocument/2006/relationships/font" Target="fonts/font52.fntdata"/><Relationship Id="rId135"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font" Target="fonts/font31.fntdata"/><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font" Target="fonts/font19.fntdata"/><Relationship Id="rId104" Type="http://schemas.openxmlformats.org/officeDocument/2006/relationships/font" Target="fonts/font26.fntdata"/><Relationship Id="rId120" Type="http://schemas.openxmlformats.org/officeDocument/2006/relationships/font" Target="fonts/font42.fntdata"/><Relationship Id="rId125" Type="http://schemas.openxmlformats.org/officeDocument/2006/relationships/font" Target="fonts/font47.fntdata"/><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font" Target="fonts/font9.fntdata"/><Relationship Id="rId110" Type="http://schemas.openxmlformats.org/officeDocument/2006/relationships/font" Target="fonts/font32.fntdata"/><Relationship Id="rId115" Type="http://schemas.openxmlformats.org/officeDocument/2006/relationships/font" Target="fonts/font37.fntdata"/><Relationship Id="rId131" Type="http://schemas.openxmlformats.org/officeDocument/2006/relationships/font" Target="fonts/font53.fntdata"/><Relationship Id="rId136" Type="http://schemas.openxmlformats.org/officeDocument/2006/relationships/presProps" Target="presProps.xml"/><Relationship Id="rId61" Type="http://schemas.openxmlformats.org/officeDocument/2006/relationships/slide" Target="slides/slide41.xml"/><Relationship Id="rId82" Type="http://schemas.openxmlformats.org/officeDocument/2006/relationships/font" Target="fonts/font4.fntdata"/><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font" Target="fonts/font22.fntdata"/><Relationship Id="rId105" Type="http://schemas.openxmlformats.org/officeDocument/2006/relationships/font" Target="fonts/font27.fntdata"/><Relationship Id="rId126" Type="http://schemas.openxmlformats.org/officeDocument/2006/relationships/font" Target="fonts/font48.fntdata"/></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37.xml"/><Relationship Id="rId1" Type="http://schemas.openxmlformats.org/officeDocument/2006/relationships/slide" Target="slides/slide12.xml"/><Relationship Id="rId6" Type="http://schemas.openxmlformats.org/officeDocument/2006/relationships/slide" Target="slides/slide49.xml"/><Relationship Id="rId5" Type="http://schemas.openxmlformats.org/officeDocument/2006/relationships/slide" Target="slides/slide42.xml"/><Relationship Id="rId4"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5836A-BB10-4BCD-8639-5B8D55593D4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BB36E046-27BD-4F7A-BCBC-0E7719F75DAE}">
      <dgm:prSet custT="1"/>
      <dgm:spPr>
        <a:solidFill>
          <a:schemeClr val="accent1">
            <a:lumMod val="40000"/>
            <a:lumOff val="60000"/>
          </a:schemeClr>
        </a:solidFill>
      </dgm:spPr>
      <dgm:t>
        <a:bodyPr/>
        <a:lstStyle/>
        <a:p>
          <a:pPr rtl="0"/>
          <a:r>
            <a:rPr lang="it-IT" sz="2000" b="0" i="0" dirty="0" smtClean="0">
              <a:solidFill>
                <a:schemeClr val="tx1"/>
              </a:solidFill>
              <a:latin typeface="Tahoma" panose="020B0604030504040204" pitchFamily="34" charset="0"/>
              <a:ea typeface="Tahoma" panose="020B0604030504040204" pitchFamily="34" charset="0"/>
              <a:cs typeface="Tahoma" panose="020B0604030504040204" pitchFamily="34" charset="0"/>
            </a:rPr>
            <a:t>1898: Assicurazione obbligatoria contro infortuni sul lavoro</a:t>
          </a:r>
          <a:endParaRPr lang="it-IT"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8C00991-A3E6-4938-987E-04B0CC104815}" type="parTrans" cxnId="{634BF17D-0C30-4A9C-98FD-5BDB62C900E8}">
      <dgm:prSet/>
      <dgm:spPr/>
      <dgm:t>
        <a:bodyPr/>
        <a:lstStyle/>
        <a:p>
          <a:endParaRPr lang="it-IT"/>
        </a:p>
      </dgm:t>
    </dgm:pt>
    <dgm:pt modelId="{201EBAC9-E608-4A41-B2BA-A28748FCA68D}" type="sibTrans" cxnId="{634BF17D-0C30-4A9C-98FD-5BDB62C900E8}">
      <dgm:prSet/>
      <dgm:spPr/>
      <dgm:t>
        <a:bodyPr/>
        <a:lstStyle/>
        <a:p>
          <a:endParaRPr lang="it-IT"/>
        </a:p>
      </dgm:t>
    </dgm:pt>
    <dgm:pt modelId="{EBEDBF66-0E16-4BAB-8BA1-9ED5386A1107}">
      <dgm:prSet custT="1"/>
      <dgm:spPr>
        <a:solidFill>
          <a:schemeClr val="accent1">
            <a:lumMod val="40000"/>
            <a:lumOff val="60000"/>
          </a:schemeClr>
        </a:solidFill>
      </dgm:spPr>
      <dgm:t>
        <a:bodyPr/>
        <a:lstStyle/>
        <a:p>
          <a:pPr algn="ctr" rtl="0"/>
          <a:r>
            <a:rPr lang="it-IT" sz="2000" b="0" i="0" dirty="0" smtClean="0">
              <a:solidFill>
                <a:schemeClr val="tx1"/>
              </a:solidFill>
              <a:latin typeface="Tahoma" panose="020B0604030504040204" pitchFamily="34" charset="0"/>
              <a:ea typeface="Tahoma" panose="020B0604030504040204" pitchFamily="34" charset="0"/>
              <a:cs typeface="Tahoma" panose="020B0604030504040204" pitchFamily="34" charset="0"/>
            </a:rPr>
            <a:t>1899: </a:t>
          </a:r>
        </a:p>
        <a:p>
          <a:pPr algn="l" rtl="0"/>
          <a:r>
            <a:rPr lang="it-IT" sz="2000" b="0" i="0" dirty="0" smtClean="0">
              <a:solidFill>
                <a:schemeClr val="tx1"/>
              </a:solidFill>
              <a:latin typeface="Tahoma" panose="020B0604030504040204" pitchFamily="34" charset="0"/>
              <a:ea typeface="Tahoma" panose="020B0604030504040204" pitchFamily="34" charset="0"/>
              <a:cs typeface="Tahoma" panose="020B0604030504040204" pitchFamily="34" charset="0"/>
            </a:rPr>
            <a:t>Leggi per prevenzione infortuni:</a:t>
          </a:r>
        </a:p>
        <a:p>
          <a:pPr algn="l" rtl="0"/>
          <a:r>
            <a:rPr lang="it-IT" sz="2000" b="0" i="0" dirty="0" smtClean="0">
              <a:solidFill>
                <a:schemeClr val="tx1"/>
              </a:solidFill>
              <a:latin typeface="Tahoma" panose="020B0604030504040204" pitchFamily="34" charset="0"/>
              <a:ea typeface="Tahoma" panose="020B0604030504040204" pitchFamily="34" charset="0"/>
              <a:cs typeface="Tahoma" panose="020B0604030504040204" pitchFamily="34" charset="0"/>
            </a:rPr>
            <a:t>- nelle industrie con un certo numero di dipendenti </a:t>
          </a:r>
        </a:p>
        <a:p>
          <a:pPr algn="l" rtl="0"/>
          <a:r>
            <a:rPr lang="it-IT" sz="2000" b="0" i="0" dirty="0" smtClean="0">
              <a:solidFill>
                <a:schemeClr val="tx1"/>
              </a:solidFill>
              <a:latin typeface="Tahoma" panose="020B0604030504040204" pitchFamily="34" charset="0"/>
              <a:ea typeface="Tahoma" panose="020B0604030504040204" pitchFamily="34" charset="0"/>
              <a:cs typeface="Tahoma" panose="020B0604030504040204" pitchFamily="34" charset="0"/>
            </a:rPr>
            <a:t>- per lavori in miniere e cave </a:t>
          </a:r>
        </a:p>
        <a:p>
          <a:pPr algn="l" rtl="0"/>
          <a:r>
            <a:rPr lang="it-IT" sz="2000" b="0" i="0" dirty="0" smtClean="0">
              <a:solidFill>
                <a:schemeClr val="tx1"/>
              </a:solidFill>
              <a:latin typeface="Tahoma" panose="020B0604030504040204" pitchFamily="34" charset="0"/>
              <a:ea typeface="Tahoma" panose="020B0604030504040204" pitchFamily="34" charset="0"/>
              <a:cs typeface="Tahoma" panose="020B0604030504040204" pitchFamily="34" charset="0"/>
            </a:rPr>
            <a:t>- per attività con materie che possono esplodere </a:t>
          </a:r>
          <a:endParaRPr lang="it-IT" sz="1600" b="0" i="0" dirty="0" smtClean="0">
            <a:solidFill>
              <a:schemeClr val="tx1"/>
            </a:solidFill>
          </a:endParaRPr>
        </a:p>
        <a:p>
          <a:pPr algn="ctr" rtl="0"/>
          <a:endParaRPr lang="it-IT" sz="1600" b="0" i="0" dirty="0" smtClean="0"/>
        </a:p>
        <a:p>
          <a:pPr algn="ctr" rtl="0"/>
          <a:r>
            <a:rPr lang="it-IT" sz="1600" b="0" i="0" dirty="0" smtClean="0"/>
            <a:t> </a:t>
          </a:r>
          <a:endParaRPr lang="it-IT" sz="1600" dirty="0"/>
        </a:p>
      </dgm:t>
    </dgm:pt>
    <dgm:pt modelId="{FC4EE692-1F28-410E-8BD2-688037A36009}" type="parTrans" cxnId="{3BB611C8-3B52-466E-83C2-E7F214E6FF0E}">
      <dgm:prSet/>
      <dgm:spPr/>
      <dgm:t>
        <a:bodyPr/>
        <a:lstStyle/>
        <a:p>
          <a:endParaRPr lang="it-IT"/>
        </a:p>
      </dgm:t>
    </dgm:pt>
    <dgm:pt modelId="{E495801C-EA10-4BEC-AAEA-3EEEF1E51BAF}" type="sibTrans" cxnId="{3BB611C8-3B52-466E-83C2-E7F214E6FF0E}">
      <dgm:prSet/>
      <dgm:spPr/>
      <dgm:t>
        <a:bodyPr/>
        <a:lstStyle/>
        <a:p>
          <a:endParaRPr lang="it-IT"/>
        </a:p>
      </dgm:t>
    </dgm:pt>
    <dgm:pt modelId="{78586E65-4522-4642-B773-7F00E7E5B590}">
      <dgm:prSet custT="1"/>
      <dgm:spPr>
        <a:solidFill>
          <a:schemeClr val="accent1">
            <a:lumMod val="40000"/>
            <a:lumOff val="60000"/>
          </a:schemeClr>
        </a:solidFill>
      </dgm:spPr>
      <dgm:t>
        <a:bodyPr/>
        <a:lstStyle/>
        <a:p>
          <a:pPr rtl="0"/>
          <a:r>
            <a:rPr lang="it-IT" sz="2000" b="0" i="0" dirty="0" smtClean="0">
              <a:solidFill>
                <a:schemeClr val="tx1"/>
              </a:solidFill>
              <a:latin typeface="Tahoma" panose="020B0604030504040204" pitchFamily="34" charset="0"/>
              <a:ea typeface="Tahoma" panose="020B0604030504040204" pitchFamily="34" charset="0"/>
              <a:cs typeface="Tahoma" panose="020B0604030504040204" pitchFamily="34" charset="0"/>
            </a:rPr>
            <a:t>Inizi 1900: </a:t>
          </a:r>
        </a:p>
        <a:p>
          <a:pPr rtl="0"/>
          <a:r>
            <a:rPr lang="it-IT" sz="2000" b="0" i="0" dirty="0" smtClean="0">
              <a:solidFill>
                <a:schemeClr val="tx1"/>
              </a:solidFill>
              <a:latin typeface="Tahoma" panose="020B0604030504040204" pitchFamily="34" charset="0"/>
              <a:ea typeface="Tahoma" panose="020B0604030504040204" pitchFamily="34" charset="0"/>
              <a:cs typeface="Tahoma" panose="020B0604030504040204" pitchFamily="34" charset="0"/>
            </a:rPr>
            <a:t>Regi Decreti con regolamenti per costruzioni, strade ferrate, tramvie, impiego di gas tossici</a:t>
          </a:r>
          <a:endParaRPr lang="it-IT"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1048599-5EF1-4EB3-AD64-4AE91FB4FE98}" type="parTrans" cxnId="{CD913AEE-D528-481F-B952-9C6FDD393DB6}">
      <dgm:prSet/>
      <dgm:spPr/>
      <dgm:t>
        <a:bodyPr/>
        <a:lstStyle/>
        <a:p>
          <a:endParaRPr lang="it-IT"/>
        </a:p>
      </dgm:t>
    </dgm:pt>
    <dgm:pt modelId="{DAD0DBE2-4347-4D56-8B9B-53E0048BBDC1}" type="sibTrans" cxnId="{CD913AEE-D528-481F-B952-9C6FDD393DB6}">
      <dgm:prSet/>
      <dgm:spPr/>
      <dgm:t>
        <a:bodyPr/>
        <a:lstStyle/>
        <a:p>
          <a:endParaRPr lang="it-IT"/>
        </a:p>
      </dgm:t>
    </dgm:pt>
    <dgm:pt modelId="{791B3A13-F91C-4D9A-A362-76C6C1EBDC2E}" type="pres">
      <dgm:prSet presAssocID="{61B5836A-BB10-4BCD-8639-5B8D55593D49}" presName="CompostProcess" presStyleCnt="0">
        <dgm:presLayoutVars>
          <dgm:dir/>
          <dgm:resizeHandles val="exact"/>
        </dgm:presLayoutVars>
      </dgm:prSet>
      <dgm:spPr/>
      <dgm:t>
        <a:bodyPr/>
        <a:lstStyle/>
        <a:p>
          <a:endParaRPr lang="it-IT"/>
        </a:p>
      </dgm:t>
    </dgm:pt>
    <dgm:pt modelId="{16F2B71D-BA69-424C-BE26-F8C34F36BBBE}" type="pres">
      <dgm:prSet presAssocID="{61B5836A-BB10-4BCD-8639-5B8D55593D49}" presName="arrow" presStyleLbl="bgShp" presStyleIdx="0" presStyleCnt="1"/>
      <dgm:spPr>
        <a:solidFill>
          <a:schemeClr val="tx2">
            <a:lumMod val="75000"/>
          </a:schemeClr>
        </a:solidFill>
      </dgm:spPr>
    </dgm:pt>
    <dgm:pt modelId="{CA445C83-C589-4E6C-B291-3BFCE01A450E}" type="pres">
      <dgm:prSet presAssocID="{61B5836A-BB10-4BCD-8639-5B8D55593D49}" presName="linearProcess" presStyleCnt="0"/>
      <dgm:spPr/>
    </dgm:pt>
    <dgm:pt modelId="{CBD55474-F01E-4769-837F-DD0FAC31CFEA}" type="pres">
      <dgm:prSet presAssocID="{BB36E046-27BD-4F7A-BCBC-0E7719F75DAE}" presName="textNode" presStyleLbl="node1" presStyleIdx="0" presStyleCnt="3" custScaleX="51869" custScaleY="194022" custLinFactX="-7775" custLinFactNeighborX="-100000" custLinFactNeighborY="470">
        <dgm:presLayoutVars>
          <dgm:bulletEnabled val="1"/>
        </dgm:presLayoutVars>
      </dgm:prSet>
      <dgm:spPr/>
      <dgm:t>
        <a:bodyPr/>
        <a:lstStyle/>
        <a:p>
          <a:endParaRPr lang="it-IT"/>
        </a:p>
      </dgm:t>
    </dgm:pt>
    <dgm:pt modelId="{52975B77-FCFC-4756-8428-5514EDF3165B}" type="pres">
      <dgm:prSet presAssocID="{201EBAC9-E608-4A41-B2BA-A28748FCA68D}" presName="sibTrans" presStyleCnt="0"/>
      <dgm:spPr/>
    </dgm:pt>
    <dgm:pt modelId="{27608416-7BD8-4E0D-A160-6E51A5CF6022}" type="pres">
      <dgm:prSet presAssocID="{EBEDBF66-0E16-4BAB-8BA1-9ED5386A1107}" presName="textNode" presStyleLbl="node1" presStyleIdx="1" presStyleCnt="3" custScaleX="69992" custScaleY="237422" custLinFactX="-3411" custLinFactNeighborX="-100000" custLinFactNeighborY="-2660">
        <dgm:presLayoutVars>
          <dgm:bulletEnabled val="1"/>
        </dgm:presLayoutVars>
      </dgm:prSet>
      <dgm:spPr/>
      <dgm:t>
        <a:bodyPr/>
        <a:lstStyle/>
        <a:p>
          <a:endParaRPr lang="it-IT"/>
        </a:p>
      </dgm:t>
    </dgm:pt>
    <dgm:pt modelId="{95EB499F-8119-49AA-9D9A-555AFC520EBB}" type="pres">
      <dgm:prSet presAssocID="{E495801C-EA10-4BEC-AAEA-3EEEF1E51BAF}" presName="sibTrans" presStyleCnt="0"/>
      <dgm:spPr/>
    </dgm:pt>
    <dgm:pt modelId="{B67D2837-8FE7-4894-83A0-3261907ABAB5}" type="pres">
      <dgm:prSet presAssocID="{78586E65-4522-4642-B773-7F00E7E5B590}" presName="textNode" presStyleLbl="node1" presStyleIdx="2" presStyleCnt="3" custScaleX="46064" custScaleY="198336" custLinFactX="-9540" custLinFactNeighborX="-100000" custLinFactNeighborY="-438">
        <dgm:presLayoutVars>
          <dgm:bulletEnabled val="1"/>
        </dgm:presLayoutVars>
      </dgm:prSet>
      <dgm:spPr/>
      <dgm:t>
        <a:bodyPr/>
        <a:lstStyle/>
        <a:p>
          <a:endParaRPr lang="it-IT"/>
        </a:p>
      </dgm:t>
    </dgm:pt>
  </dgm:ptLst>
  <dgm:cxnLst>
    <dgm:cxn modelId="{CD913AEE-D528-481F-B952-9C6FDD393DB6}" srcId="{61B5836A-BB10-4BCD-8639-5B8D55593D49}" destId="{78586E65-4522-4642-B773-7F00E7E5B590}" srcOrd="2" destOrd="0" parTransId="{F1048599-5EF1-4EB3-AD64-4AE91FB4FE98}" sibTransId="{DAD0DBE2-4347-4D56-8B9B-53E0048BBDC1}"/>
    <dgm:cxn modelId="{3BB611C8-3B52-466E-83C2-E7F214E6FF0E}" srcId="{61B5836A-BB10-4BCD-8639-5B8D55593D49}" destId="{EBEDBF66-0E16-4BAB-8BA1-9ED5386A1107}" srcOrd="1" destOrd="0" parTransId="{FC4EE692-1F28-410E-8BD2-688037A36009}" sibTransId="{E495801C-EA10-4BEC-AAEA-3EEEF1E51BAF}"/>
    <dgm:cxn modelId="{634BF17D-0C30-4A9C-98FD-5BDB62C900E8}" srcId="{61B5836A-BB10-4BCD-8639-5B8D55593D49}" destId="{BB36E046-27BD-4F7A-BCBC-0E7719F75DAE}" srcOrd="0" destOrd="0" parTransId="{18C00991-A3E6-4938-987E-04B0CC104815}" sibTransId="{201EBAC9-E608-4A41-B2BA-A28748FCA68D}"/>
    <dgm:cxn modelId="{C7470E78-A646-47BE-9813-FB72E66B5258}" type="presOf" srcId="{BB36E046-27BD-4F7A-BCBC-0E7719F75DAE}" destId="{CBD55474-F01E-4769-837F-DD0FAC31CFEA}" srcOrd="0" destOrd="0" presId="urn:microsoft.com/office/officeart/2005/8/layout/hProcess9"/>
    <dgm:cxn modelId="{DB785C3A-410E-4298-B26B-86C530885DA6}" type="presOf" srcId="{61B5836A-BB10-4BCD-8639-5B8D55593D49}" destId="{791B3A13-F91C-4D9A-A362-76C6C1EBDC2E}" srcOrd="0" destOrd="0" presId="urn:microsoft.com/office/officeart/2005/8/layout/hProcess9"/>
    <dgm:cxn modelId="{01B869C9-818B-43A9-A4C5-A29E1CA4FF86}" type="presOf" srcId="{78586E65-4522-4642-B773-7F00E7E5B590}" destId="{B67D2837-8FE7-4894-83A0-3261907ABAB5}" srcOrd="0" destOrd="0" presId="urn:microsoft.com/office/officeart/2005/8/layout/hProcess9"/>
    <dgm:cxn modelId="{5A31ECFF-8A5F-439F-BD78-C5B8FADE9B92}" type="presOf" srcId="{EBEDBF66-0E16-4BAB-8BA1-9ED5386A1107}" destId="{27608416-7BD8-4E0D-A160-6E51A5CF6022}" srcOrd="0" destOrd="0" presId="urn:microsoft.com/office/officeart/2005/8/layout/hProcess9"/>
    <dgm:cxn modelId="{4D0666EF-DF64-4184-9DE0-8031EEE357C4}" type="presParOf" srcId="{791B3A13-F91C-4D9A-A362-76C6C1EBDC2E}" destId="{16F2B71D-BA69-424C-BE26-F8C34F36BBBE}" srcOrd="0" destOrd="0" presId="urn:microsoft.com/office/officeart/2005/8/layout/hProcess9"/>
    <dgm:cxn modelId="{D6AC3F7A-2388-4AF6-8153-A74BEE3896A2}" type="presParOf" srcId="{791B3A13-F91C-4D9A-A362-76C6C1EBDC2E}" destId="{CA445C83-C589-4E6C-B291-3BFCE01A450E}" srcOrd="1" destOrd="0" presId="urn:microsoft.com/office/officeart/2005/8/layout/hProcess9"/>
    <dgm:cxn modelId="{198C8048-1E83-4031-A6E3-5C4F746C8118}" type="presParOf" srcId="{CA445C83-C589-4E6C-B291-3BFCE01A450E}" destId="{CBD55474-F01E-4769-837F-DD0FAC31CFEA}" srcOrd="0" destOrd="0" presId="urn:microsoft.com/office/officeart/2005/8/layout/hProcess9"/>
    <dgm:cxn modelId="{463EA4E7-4046-4176-949D-17540566BCE8}" type="presParOf" srcId="{CA445C83-C589-4E6C-B291-3BFCE01A450E}" destId="{52975B77-FCFC-4756-8428-5514EDF3165B}" srcOrd="1" destOrd="0" presId="urn:microsoft.com/office/officeart/2005/8/layout/hProcess9"/>
    <dgm:cxn modelId="{AD61CB57-F61E-4B87-B3BB-058BABD9C3D9}" type="presParOf" srcId="{CA445C83-C589-4E6C-B291-3BFCE01A450E}" destId="{27608416-7BD8-4E0D-A160-6E51A5CF6022}" srcOrd="2" destOrd="0" presId="urn:microsoft.com/office/officeart/2005/8/layout/hProcess9"/>
    <dgm:cxn modelId="{C4FC0543-0978-4D24-B99D-33F46320E41D}" type="presParOf" srcId="{CA445C83-C589-4E6C-B291-3BFCE01A450E}" destId="{95EB499F-8119-49AA-9D9A-555AFC520EBB}" srcOrd="3" destOrd="0" presId="urn:microsoft.com/office/officeart/2005/8/layout/hProcess9"/>
    <dgm:cxn modelId="{6B71DFB0-E55A-4F78-AE37-34494A4D3BA3}" type="presParOf" srcId="{CA445C83-C589-4E6C-B291-3BFCE01A450E}" destId="{B67D2837-8FE7-4894-83A0-3261907ABAB5}"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150120-1F99-4E86-BF61-D525631DE16C}"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it-IT"/>
        </a:p>
      </dgm:t>
    </dgm:pt>
    <dgm:pt modelId="{53ED3D48-9626-4364-BEFE-5CDDD9E7433F}">
      <dgm:prSet phldrT="[Testo]" custT="1"/>
      <dgm:spPr>
        <a:solidFill>
          <a:schemeClr val="accent2"/>
        </a:solidFill>
      </dgm:spPr>
      <dgm:t>
        <a:bodyPr/>
        <a:lstStyle/>
        <a:p>
          <a:pPr algn="ctr" defTabSz="1066800">
            <a:lnSpc>
              <a:spcPct val="90000"/>
            </a:lnSpc>
            <a:spcBef>
              <a:spcPct val="0"/>
            </a:spcBef>
            <a:spcAft>
              <a:spcPct val="35000"/>
            </a:spcAft>
          </a:pPr>
          <a:endParaRPr lang="it-IT" sz="2400" b="1" dirty="0" smtClean="0">
            <a:latin typeface="Bookman Old Style" pitchFamily="18" charset="0"/>
          </a:endParaRPr>
        </a:p>
        <a:p>
          <a:pPr algn="ctr" defTabSz="1066800">
            <a:lnSpc>
              <a:spcPct val="90000"/>
            </a:lnSpc>
            <a:spcBef>
              <a:spcPct val="0"/>
            </a:spcBef>
            <a:spcAft>
              <a:spcPct val="35000"/>
            </a:spcAft>
          </a:pPr>
          <a:endParaRPr lang="it-IT" sz="2400" b="1" dirty="0" smtClean="0">
            <a:latin typeface="Bookman Old Style" pitchFamily="18" charset="0"/>
          </a:endParaRPr>
        </a:p>
        <a:p>
          <a:pPr algn="ctr" defTabSz="1066800">
            <a:lnSpc>
              <a:spcPct val="90000"/>
            </a:lnSpc>
            <a:spcBef>
              <a:spcPct val="0"/>
            </a:spcBef>
            <a:spcAft>
              <a:spcPct val="35000"/>
            </a:spcAft>
          </a:pPr>
          <a:endParaRPr lang="it-IT" sz="3200" b="1" dirty="0" smtClean="0">
            <a:solidFill>
              <a:srgbClr val="FFC000"/>
            </a:solidFill>
            <a:latin typeface="Bookman Old Style" pitchFamily="18" charset="0"/>
          </a:endParaRPr>
        </a:p>
        <a:p>
          <a:pPr algn="ctr" defTabSz="1066800">
            <a:lnSpc>
              <a:spcPct val="90000"/>
            </a:lnSpc>
            <a:spcBef>
              <a:spcPct val="0"/>
            </a:spcBef>
            <a:spcAft>
              <a:spcPct val="35000"/>
            </a:spcAft>
          </a:pPr>
          <a:endParaRPr lang="it-IT" sz="2000" b="1" dirty="0" smtClean="0">
            <a:solidFill>
              <a:srgbClr val="FFC000"/>
            </a:solidFill>
            <a:latin typeface="Bookman Old Style"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it-IT" sz="2000" b="1" dirty="0" smtClean="0">
            <a:solidFill>
              <a:srgbClr val="FFC000"/>
            </a:solidFill>
            <a:latin typeface="Bookman Old Style"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it-IT" sz="2000" b="1" dirty="0" smtClean="0">
            <a:solidFill>
              <a:srgbClr val="FFC000"/>
            </a:solidFill>
            <a:latin typeface="Bookman Old Style"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it-IT" sz="2000" b="1" dirty="0" smtClean="0">
            <a:solidFill>
              <a:srgbClr val="FFC000"/>
            </a:solidFill>
            <a:latin typeface="Bookman Old Style"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it-IT" sz="1600" b="1" dirty="0" smtClean="0">
              <a:solidFill>
                <a:srgbClr val="FFC000"/>
              </a:solidFill>
              <a:latin typeface="Bookman Old Style" pitchFamily="18" charset="0"/>
            </a:rPr>
            <a:t>IMPRENDITORE</a:t>
          </a:r>
        </a:p>
        <a:p>
          <a:pPr algn="ctr" defTabSz="1066800">
            <a:lnSpc>
              <a:spcPct val="90000"/>
            </a:lnSpc>
            <a:spcBef>
              <a:spcPct val="0"/>
            </a:spcBef>
            <a:spcAft>
              <a:spcPct val="35000"/>
            </a:spcAft>
          </a:pPr>
          <a:endParaRPr lang="it-IT" sz="1000" b="1" dirty="0" smtClean="0">
            <a:solidFill>
              <a:srgbClr val="FFC000"/>
            </a:solidFill>
            <a:latin typeface="Bookman Old Style" pitchFamily="18" charset="0"/>
          </a:endParaRPr>
        </a:p>
        <a:p>
          <a:pPr algn="ctr" defTabSz="1066800">
            <a:lnSpc>
              <a:spcPct val="90000"/>
            </a:lnSpc>
            <a:spcBef>
              <a:spcPct val="0"/>
            </a:spcBef>
            <a:spcAft>
              <a:spcPct val="35000"/>
            </a:spcAft>
          </a:pPr>
          <a:r>
            <a:rPr lang="it-IT" sz="2800" dirty="0" smtClean="0"/>
            <a:t/>
          </a:r>
          <a:br>
            <a:rPr lang="it-IT" sz="2800" dirty="0" smtClean="0"/>
          </a:br>
          <a:endParaRPr lang="it-IT" sz="2800" b="1" dirty="0" smtClean="0">
            <a:solidFill>
              <a:srgbClr val="FFC000"/>
            </a:solidFill>
            <a:latin typeface="Bookman Old Style" pitchFamily="18" charset="0"/>
          </a:endParaRPr>
        </a:p>
        <a:p>
          <a:pPr algn="ctr" defTabSz="1066800">
            <a:lnSpc>
              <a:spcPct val="90000"/>
            </a:lnSpc>
            <a:spcBef>
              <a:spcPct val="0"/>
            </a:spcBef>
            <a:spcAft>
              <a:spcPct val="35000"/>
            </a:spcAft>
          </a:pPr>
          <a:endParaRPr lang="it-IT" sz="3200" b="1" dirty="0" smtClean="0">
            <a:solidFill>
              <a:srgbClr val="FFC000"/>
            </a:solidFill>
            <a:latin typeface="Bookman Old Style" pitchFamily="18" charset="0"/>
          </a:endParaRPr>
        </a:p>
        <a:p>
          <a:pPr algn="ctr" defTabSz="1066800">
            <a:lnSpc>
              <a:spcPct val="90000"/>
            </a:lnSpc>
            <a:spcBef>
              <a:spcPct val="0"/>
            </a:spcBef>
            <a:spcAft>
              <a:spcPct val="35000"/>
            </a:spcAft>
          </a:pPr>
          <a:r>
            <a:rPr lang="it-IT" sz="3200" b="1" dirty="0" smtClean="0">
              <a:solidFill>
                <a:srgbClr val="FFC000"/>
              </a:solidFill>
              <a:latin typeface="Bookman Old Style" pitchFamily="18" charset="0"/>
            </a:rPr>
            <a:t>Dirigente</a:t>
          </a:r>
          <a:endParaRPr lang="it-IT" sz="3200" b="1" dirty="0">
            <a:solidFill>
              <a:srgbClr val="FFC000"/>
            </a:solidFill>
            <a:latin typeface="Bookman Old Style" pitchFamily="18" charset="0"/>
          </a:endParaRPr>
        </a:p>
      </dgm:t>
    </dgm:pt>
    <dgm:pt modelId="{7A9EEC50-1ED0-4B8D-A6A1-43B68A891745}" type="parTrans" cxnId="{91FC9320-997E-4055-90F1-2C8D69D234AC}">
      <dgm:prSet/>
      <dgm:spPr/>
      <dgm:t>
        <a:bodyPr/>
        <a:lstStyle/>
        <a:p>
          <a:pPr algn="l"/>
          <a:endParaRPr lang="it-IT" sz="2400"/>
        </a:p>
      </dgm:t>
    </dgm:pt>
    <dgm:pt modelId="{360FE031-9A6F-4F6C-8447-043819966F9C}" type="sibTrans" cxnId="{91FC9320-997E-4055-90F1-2C8D69D234AC}">
      <dgm:prSet/>
      <dgm:spPr/>
      <dgm:t>
        <a:bodyPr/>
        <a:lstStyle/>
        <a:p>
          <a:pPr algn="l"/>
          <a:endParaRPr lang="it-IT" sz="2400"/>
        </a:p>
      </dgm:t>
    </dgm:pt>
    <dgm:pt modelId="{35434413-0B07-4950-9776-739FEA0C7CE1}">
      <dgm:prSet phldrT="[Testo]" custT="1"/>
      <dgm:spPr>
        <a:solidFill>
          <a:schemeClr val="accent2"/>
        </a:solidFill>
        <a:ln w="28575">
          <a:solidFill>
            <a:schemeClr val="tx1"/>
          </a:solidFill>
        </a:ln>
      </dgm:spPr>
      <dgm:t>
        <a:bodyPr/>
        <a:lstStyle/>
        <a:p>
          <a:pPr algn="l">
            <a:lnSpc>
              <a:spcPct val="100000"/>
            </a:lnSpc>
            <a:spcAft>
              <a:spcPts val="0"/>
            </a:spcAft>
          </a:pPr>
          <a:r>
            <a:rPr lang="it-IT" sz="2000" b="1" dirty="0" smtClean="0">
              <a:solidFill>
                <a:srgbClr val="FFFF00"/>
              </a:solidFill>
            </a:rPr>
            <a:t>         PREPOSTI</a:t>
          </a:r>
        </a:p>
        <a:p>
          <a:pPr algn="ctr">
            <a:lnSpc>
              <a:spcPct val="100000"/>
            </a:lnSpc>
            <a:spcAft>
              <a:spcPts val="0"/>
            </a:spcAft>
          </a:pPr>
          <a:endParaRPr lang="it-IT" sz="2000" b="1" dirty="0" smtClean="0">
            <a:solidFill>
              <a:srgbClr val="FF0000"/>
            </a:solidFill>
          </a:endParaRPr>
        </a:p>
        <a:p>
          <a:pPr algn="ctr">
            <a:lnSpc>
              <a:spcPct val="100000"/>
            </a:lnSpc>
            <a:spcAft>
              <a:spcPts val="0"/>
            </a:spcAft>
          </a:pPr>
          <a:endParaRPr lang="it-IT" sz="2000" b="1" dirty="0" smtClean="0">
            <a:solidFill>
              <a:srgbClr val="FF0000"/>
            </a:solidFill>
          </a:endParaRPr>
        </a:p>
        <a:p>
          <a:pPr algn="ctr">
            <a:lnSpc>
              <a:spcPct val="100000"/>
            </a:lnSpc>
            <a:spcAft>
              <a:spcPts val="0"/>
            </a:spcAft>
          </a:pPr>
          <a:r>
            <a:rPr lang="it-IT" sz="2000" b="1" dirty="0" smtClean="0">
              <a:solidFill>
                <a:srgbClr val="FFFF00"/>
              </a:solidFill>
            </a:rPr>
            <a:t>LAVORATORI</a:t>
          </a:r>
        </a:p>
      </dgm:t>
    </dgm:pt>
    <dgm:pt modelId="{CF3C5F2C-881A-4FC1-9A8F-9ADECA2351A3}" type="parTrans" cxnId="{D90C1B2B-1EDE-4910-BD10-9560E04342B2}">
      <dgm:prSet/>
      <dgm:spPr/>
      <dgm:t>
        <a:bodyPr/>
        <a:lstStyle/>
        <a:p>
          <a:pPr algn="l"/>
          <a:endParaRPr lang="it-IT" sz="2400"/>
        </a:p>
      </dgm:t>
    </dgm:pt>
    <dgm:pt modelId="{ED8A861B-E984-4A47-83F2-F44819646B0E}" type="sibTrans" cxnId="{D90C1B2B-1EDE-4910-BD10-9560E04342B2}">
      <dgm:prSet/>
      <dgm:spPr/>
      <dgm:t>
        <a:bodyPr/>
        <a:lstStyle/>
        <a:p>
          <a:pPr algn="l"/>
          <a:endParaRPr lang="it-IT" sz="2400"/>
        </a:p>
      </dgm:t>
    </dgm:pt>
    <dgm:pt modelId="{C894CCDC-F960-4311-9BBD-B6AD7A58FC03}">
      <dgm:prSet phldrT="[Testo]" custT="1">
        <dgm:style>
          <a:lnRef idx="1">
            <a:schemeClr val="accent4"/>
          </a:lnRef>
          <a:fillRef idx="3">
            <a:schemeClr val="accent4"/>
          </a:fillRef>
          <a:effectRef idx="2">
            <a:schemeClr val="accent4"/>
          </a:effectRef>
          <a:fontRef idx="minor">
            <a:schemeClr val="lt1"/>
          </a:fontRef>
        </dgm:style>
      </dgm:prSet>
      <dgm:spPr>
        <a:solidFill>
          <a:schemeClr val="accent2"/>
        </a:solidFill>
        <a:ln w="28575">
          <a:solidFill>
            <a:schemeClr val="tx1"/>
          </a:solidFill>
        </a:ln>
      </dgm:spPr>
      <dgm:t>
        <a:bodyPr/>
        <a:lstStyle/>
        <a:p>
          <a:pPr algn="l" defTabSz="1244600">
            <a:lnSpc>
              <a:spcPct val="90000"/>
            </a:lnSpc>
            <a:spcBef>
              <a:spcPct val="0"/>
            </a:spcBef>
            <a:spcAft>
              <a:spcPts val="0"/>
            </a:spcAft>
          </a:pPr>
          <a:r>
            <a:rPr lang="it-IT" sz="2000" b="1" dirty="0" smtClean="0">
              <a:solidFill>
                <a:srgbClr val="FFC000"/>
              </a:solidFill>
            </a:rPr>
            <a:t>DIRIGENTI</a:t>
          </a:r>
        </a:p>
      </dgm:t>
    </dgm:pt>
    <dgm:pt modelId="{F3E41B0E-8B24-468F-A56C-01DD2F165F7F}" type="sibTrans" cxnId="{647D2FBE-48D8-4FC2-B115-873B81092DD9}">
      <dgm:prSet/>
      <dgm:spPr/>
      <dgm:t>
        <a:bodyPr/>
        <a:lstStyle/>
        <a:p>
          <a:pPr algn="l"/>
          <a:endParaRPr lang="it-IT" sz="2400"/>
        </a:p>
      </dgm:t>
    </dgm:pt>
    <dgm:pt modelId="{138DD1FC-6BB8-4A28-94C3-90D53F7D64ED}" type="parTrans" cxnId="{647D2FBE-48D8-4FC2-B115-873B81092DD9}">
      <dgm:prSet/>
      <dgm:spPr/>
      <dgm:t>
        <a:bodyPr/>
        <a:lstStyle/>
        <a:p>
          <a:pPr algn="l"/>
          <a:endParaRPr lang="it-IT" sz="2400"/>
        </a:p>
      </dgm:t>
    </dgm:pt>
    <dgm:pt modelId="{39072300-81DA-42A9-8215-799C022759E3}" type="pres">
      <dgm:prSet presAssocID="{C3150120-1F99-4E86-BF61-D525631DE16C}" presName="Name0" presStyleCnt="0">
        <dgm:presLayoutVars>
          <dgm:dir/>
          <dgm:animLvl val="lvl"/>
          <dgm:resizeHandles val="exact"/>
        </dgm:presLayoutVars>
      </dgm:prSet>
      <dgm:spPr/>
      <dgm:t>
        <a:bodyPr/>
        <a:lstStyle/>
        <a:p>
          <a:endParaRPr lang="it-IT"/>
        </a:p>
      </dgm:t>
    </dgm:pt>
    <dgm:pt modelId="{8028AFEC-A221-4475-85F4-AFEF57A8BDD8}" type="pres">
      <dgm:prSet presAssocID="{53ED3D48-9626-4364-BEFE-5CDDD9E7433F}" presName="Name8" presStyleCnt="0"/>
      <dgm:spPr/>
      <dgm:t>
        <a:bodyPr/>
        <a:lstStyle/>
        <a:p>
          <a:endParaRPr lang="it-IT"/>
        </a:p>
      </dgm:t>
    </dgm:pt>
    <dgm:pt modelId="{6544188D-4866-4FAF-9FFD-9407C2B9234D}" type="pres">
      <dgm:prSet presAssocID="{53ED3D48-9626-4364-BEFE-5CDDD9E7433F}" presName="level" presStyleLbl="node1" presStyleIdx="0" presStyleCnt="3" custScaleX="100091" custScaleY="47879" custLinFactNeighborX="-3857" custLinFactNeighborY="8170">
        <dgm:presLayoutVars>
          <dgm:chMax val="1"/>
          <dgm:bulletEnabled val="1"/>
        </dgm:presLayoutVars>
      </dgm:prSet>
      <dgm:spPr/>
      <dgm:t>
        <a:bodyPr/>
        <a:lstStyle/>
        <a:p>
          <a:endParaRPr lang="it-IT"/>
        </a:p>
      </dgm:t>
    </dgm:pt>
    <dgm:pt modelId="{6772C7C9-8006-4D4F-B0EA-DCCC82959759}" type="pres">
      <dgm:prSet presAssocID="{53ED3D48-9626-4364-BEFE-5CDDD9E7433F}" presName="levelTx" presStyleLbl="revTx" presStyleIdx="0" presStyleCnt="0">
        <dgm:presLayoutVars>
          <dgm:chMax val="1"/>
          <dgm:bulletEnabled val="1"/>
        </dgm:presLayoutVars>
      </dgm:prSet>
      <dgm:spPr/>
      <dgm:t>
        <a:bodyPr/>
        <a:lstStyle/>
        <a:p>
          <a:endParaRPr lang="it-IT"/>
        </a:p>
      </dgm:t>
    </dgm:pt>
    <dgm:pt modelId="{4EF49B9D-6953-4AE0-A24C-9105974EA8E5}" type="pres">
      <dgm:prSet presAssocID="{C894CCDC-F960-4311-9BBD-B6AD7A58FC03}" presName="Name8" presStyleCnt="0"/>
      <dgm:spPr/>
      <dgm:t>
        <a:bodyPr/>
        <a:lstStyle/>
        <a:p>
          <a:endParaRPr lang="it-IT"/>
        </a:p>
      </dgm:t>
    </dgm:pt>
    <dgm:pt modelId="{B32D54EA-9404-42C1-9F08-6DAC61E3D504}" type="pres">
      <dgm:prSet presAssocID="{C894CCDC-F960-4311-9BBD-B6AD7A58FC03}" presName="level" presStyleLbl="node1" presStyleIdx="1" presStyleCnt="3" custScaleX="100557" custScaleY="38971" custLinFactNeighborX="-2062" custLinFactNeighborY="8084">
        <dgm:presLayoutVars>
          <dgm:chMax val="1"/>
          <dgm:bulletEnabled val="1"/>
        </dgm:presLayoutVars>
      </dgm:prSet>
      <dgm:spPr/>
      <dgm:t>
        <a:bodyPr/>
        <a:lstStyle/>
        <a:p>
          <a:endParaRPr lang="it-IT"/>
        </a:p>
      </dgm:t>
    </dgm:pt>
    <dgm:pt modelId="{353779BF-824E-43E3-810E-9E1F40706313}" type="pres">
      <dgm:prSet presAssocID="{C894CCDC-F960-4311-9BBD-B6AD7A58FC03}" presName="levelTx" presStyleLbl="revTx" presStyleIdx="0" presStyleCnt="0">
        <dgm:presLayoutVars>
          <dgm:chMax val="1"/>
          <dgm:bulletEnabled val="1"/>
        </dgm:presLayoutVars>
      </dgm:prSet>
      <dgm:spPr/>
      <dgm:t>
        <a:bodyPr/>
        <a:lstStyle/>
        <a:p>
          <a:endParaRPr lang="it-IT"/>
        </a:p>
      </dgm:t>
    </dgm:pt>
    <dgm:pt modelId="{878AB296-89B8-4D37-BF4E-DB855C84E20F}" type="pres">
      <dgm:prSet presAssocID="{35434413-0B07-4950-9776-739FEA0C7CE1}" presName="Name8" presStyleCnt="0"/>
      <dgm:spPr/>
      <dgm:t>
        <a:bodyPr/>
        <a:lstStyle/>
        <a:p>
          <a:endParaRPr lang="it-IT"/>
        </a:p>
      </dgm:t>
    </dgm:pt>
    <dgm:pt modelId="{7D4C304F-BA89-417B-92DB-C8E0F2F14843}" type="pres">
      <dgm:prSet presAssocID="{35434413-0B07-4950-9776-739FEA0C7CE1}" presName="level" presStyleLbl="node1" presStyleIdx="2" presStyleCnt="3" custScaleX="92325" custScaleY="34855" custLinFactNeighborX="-1118" custLinFactNeighborY="-1710">
        <dgm:presLayoutVars>
          <dgm:chMax val="1"/>
          <dgm:bulletEnabled val="1"/>
        </dgm:presLayoutVars>
      </dgm:prSet>
      <dgm:spPr/>
      <dgm:t>
        <a:bodyPr/>
        <a:lstStyle/>
        <a:p>
          <a:endParaRPr lang="it-IT"/>
        </a:p>
      </dgm:t>
    </dgm:pt>
    <dgm:pt modelId="{7DFE4C07-4FE6-4514-942E-1D6759D731E4}" type="pres">
      <dgm:prSet presAssocID="{35434413-0B07-4950-9776-739FEA0C7CE1}" presName="levelTx" presStyleLbl="revTx" presStyleIdx="0" presStyleCnt="0">
        <dgm:presLayoutVars>
          <dgm:chMax val="1"/>
          <dgm:bulletEnabled val="1"/>
        </dgm:presLayoutVars>
      </dgm:prSet>
      <dgm:spPr/>
      <dgm:t>
        <a:bodyPr/>
        <a:lstStyle/>
        <a:p>
          <a:endParaRPr lang="it-IT"/>
        </a:p>
      </dgm:t>
    </dgm:pt>
  </dgm:ptLst>
  <dgm:cxnLst>
    <dgm:cxn modelId="{A5A60275-F16C-4562-B55B-936F07087D4D}" type="presOf" srcId="{35434413-0B07-4950-9776-739FEA0C7CE1}" destId="{7DFE4C07-4FE6-4514-942E-1D6759D731E4}" srcOrd="1" destOrd="0" presId="urn:microsoft.com/office/officeart/2005/8/layout/pyramid1"/>
    <dgm:cxn modelId="{3BA37F25-700A-4BD5-A399-3F188398D2B2}" type="presOf" srcId="{53ED3D48-9626-4364-BEFE-5CDDD9E7433F}" destId="{6772C7C9-8006-4D4F-B0EA-DCCC82959759}" srcOrd="1" destOrd="0" presId="urn:microsoft.com/office/officeart/2005/8/layout/pyramid1"/>
    <dgm:cxn modelId="{91FC9320-997E-4055-90F1-2C8D69D234AC}" srcId="{C3150120-1F99-4E86-BF61-D525631DE16C}" destId="{53ED3D48-9626-4364-BEFE-5CDDD9E7433F}" srcOrd="0" destOrd="0" parTransId="{7A9EEC50-1ED0-4B8D-A6A1-43B68A891745}" sibTransId="{360FE031-9A6F-4F6C-8447-043819966F9C}"/>
    <dgm:cxn modelId="{A7576F58-DB4B-48E3-87A4-EDF26848E429}" type="presOf" srcId="{35434413-0B07-4950-9776-739FEA0C7CE1}" destId="{7D4C304F-BA89-417B-92DB-C8E0F2F14843}" srcOrd="0" destOrd="0" presId="urn:microsoft.com/office/officeart/2005/8/layout/pyramid1"/>
    <dgm:cxn modelId="{CA0A6F71-5324-4452-BF99-DDE0DDB32A25}" type="presOf" srcId="{C894CCDC-F960-4311-9BBD-B6AD7A58FC03}" destId="{B32D54EA-9404-42C1-9F08-6DAC61E3D504}" srcOrd="0" destOrd="0" presId="urn:microsoft.com/office/officeart/2005/8/layout/pyramid1"/>
    <dgm:cxn modelId="{6F00B034-6FFA-4A50-927D-60515A81DB9E}" type="presOf" srcId="{C894CCDC-F960-4311-9BBD-B6AD7A58FC03}" destId="{353779BF-824E-43E3-810E-9E1F40706313}" srcOrd="1" destOrd="0" presId="urn:microsoft.com/office/officeart/2005/8/layout/pyramid1"/>
    <dgm:cxn modelId="{647D2FBE-48D8-4FC2-B115-873B81092DD9}" srcId="{C3150120-1F99-4E86-BF61-D525631DE16C}" destId="{C894CCDC-F960-4311-9BBD-B6AD7A58FC03}" srcOrd="1" destOrd="0" parTransId="{138DD1FC-6BB8-4A28-94C3-90D53F7D64ED}" sibTransId="{F3E41B0E-8B24-468F-A56C-01DD2F165F7F}"/>
    <dgm:cxn modelId="{2C9DB90B-265A-4092-BD49-617D2EE885AA}" type="presOf" srcId="{C3150120-1F99-4E86-BF61-D525631DE16C}" destId="{39072300-81DA-42A9-8215-799C022759E3}" srcOrd="0" destOrd="0" presId="urn:microsoft.com/office/officeart/2005/8/layout/pyramid1"/>
    <dgm:cxn modelId="{80F37CEB-AB9D-4E69-864D-D6C74EF949F4}" type="presOf" srcId="{53ED3D48-9626-4364-BEFE-5CDDD9E7433F}" destId="{6544188D-4866-4FAF-9FFD-9407C2B9234D}" srcOrd="0" destOrd="0" presId="urn:microsoft.com/office/officeart/2005/8/layout/pyramid1"/>
    <dgm:cxn modelId="{D90C1B2B-1EDE-4910-BD10-9560E04342B2}" srcId="{C3150120-1F99-4E86-BF61-D525631DE16C}" destId="{35434413-0B07-4950-9776-739FEA0C7CE1}" srcOrd="2" destOrd="0" parTransId="{CF3C5F2C-881A-4FC1-9A8F-9ADECA2351A3}" sibTransId="{ED8A861B-E984-4A47-83F2-F44819646B0E}"/>
    <dgm:cxn modelId="{6B6B2C43-6439-4A9A-9F09-CCECBC18072C}" type="presParOf" srcId="{39072300-81DA-42A9-8215-799C022759E3}" destId="{8028AFEC-A221-4475-85F4-AFEF57A8BDD8}" srcOrd="0" destOrd="0" presId="urn:microsoft.com/office/officeart/2005/8/layout/pyramid1"/>
    <dgm:cxn modelId="{7B471472-C09E-4C1B-8424-1679F59D8FFD}" type="presParOf" srcId="{8028AFEC-A221-4475-85F4-AFEF57A8BDD8}" destId="{6544188D-4866-4FAF-9FFD-9407C2B9234D}" srcOrd="0" destOrd="0" presId="urn:microsoft.com/office/officeart/2005/8/layout/pyramid1"/>
    <dgm:cxn modelId="{89C08A70-3EF3-422D-9FE5-A965913A640D}" type="presParOf" srcId="{8028AFEC-A221-4475-85F4-AFEF57A8BDD8}" destId="{6772C7C9-8006-4D4F-B0EA-DCCC82959759}" srcOrd="1" destOrd="0" presId="urn:microsoft.com/office/officeart/2005/8/layout/pyramid1"/>
    <dgm:cxn modelId="{DA4FD53C-4C5E-4759-A3D1-964BD64128FB}" type="presParOf" srcId="{39072300-81DA-42A9-8215-799C022759E3}" destId="{4EF49B9D-6953-4AE0-A24C-9105974EA8E5}" srcOrd="1" destOrd="0" presId="urn:microsoft.com/office/officeart/2005/8/layout/pyramid1"/>
    <dgm:cxn modelId="{87EC4528-DAF6-49BA-980C-1F83E472F64A}" type="presParOf" srcId="{4EF49B9D-6953-4AE0-A24C-9105974EA8E5}" destId="{B32D54EA-9404-42C1-9F08-6DAC61E3D504}" srcOrd="0" destOrd="0" presId="urn:microsoft.com/office/officeart/2005/8/layout/pyramid1"/>
    <dgm:cxn modelId="{A73370FA-DF79-4D0D-B6C8-BB3E83B3C5D6}" type="presParOf" srcId="{4EF49B9D-6953-4AE0-A24C-9105974EA8E5}" destId="{353779BF-824E-43E3-810E-9E1F40706313}" srcOrd="1" destOrd="0" presId="urn:microsoft.com/office/officeart/2005/8/layout/pyramid1"/>
    <dgm:cxn modelId="{06D6960E-E32F-49B4-A663-1AA11D254900}" type="presParOf" srcId="{39072300-81DA-42A9-8215-799C022759E3}" destId="{878AB296-89B8-4D37-BF4E-DB855C84E20F}" srcOrd="2" destOrd="0" presId="urn:microsoft.com/office/officeart/2005/8/layout/pyramid1"/>
    <dgm:cxn modelId="{71DCFCF5-77A4-4057-B753-8435745BA2A8}" type="presParOf" srcId="{878AB296-89B8-4D37-BF4E-DB855C84E20F}" destId="{7D4C304F-BA89-417B-92DB-C8E0F2F14843}" srcOrd="0" destOrd="0" presId="urn:microsoft.com/office/officeart/2005/8/layout/pyramid1"/>
    <dgm:cxn modelId="{128BF6E1-203C-45B3-AD26-62903C60D5ED}" type="presParOf" srcId="{878AB296-89B8-4D37-BF4E-DB855C84E20F}" destId="{7DFE4C07-4FE6-4514-942E-1D6759D731E4}" srcOrd="1" destOrd="0" presId="urn:microsoft.com/office/officeart/2005/8/layout/pyramid1"/>
  </dgm:cxnLst>
  <dgm:bg>
    <a:effectLst>
      <a:innerShdw blurRad="63500" dist="50800">
        <a:prstClr val="black">
          <a:alpha val="50000"/>
        </a:prstClr>
      </a:inn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1EA4DE-E745-4E42-A57D-33B16009EF38}" type="doc">
      <dgm:prSet loTypeId="urn:microsoft.com/office/officeart/2005/8/layout/pyramid1" loCatId="pyramid" qsTypeId="urn:microsoft.com/office/officeart/2005/8/quickstyle/simple1" qsCatId="simple" csTypeId="urn:microsoft.com/office/officeart/2005/8/colors/accent1_2" csCatId="accent1" phldr="1"/>
      <dgm:spPr/>
    </dgm:pt>
    <dgm:pt modelId="{50774476-53AF-48F5-B7A9-658D6DDAC80B}">
      <dgm:prSet phldrT="[Testo]" custT="1"/>
      <dgm:spPr>
        <a:solidFill>
          <a:schemeClr val="accent5">
            <a:lumMod val="60000"/>
            <a:lumOff val="40000"/>
          </a:schemeClr>
        </a:solidFill>
      </dgm:spPr>
      <dgm: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Imprenditore</a:t>
          </a:r>
        </a:p>
        <a:p>
          <a:r>
            <a:rPr lang="it-IT" sz="2000" dirty="0" smtClean="0">
              <a:latin typeface="Tahoma" panose="020B0604030504040204" pitchFamily="34" charset="0"/>
              <a:ea typeface="Tahoma" panose="020B0604030504040204" pitchFamily="34" charset="0"/>
              <a:cs typeface="Tahoma" panose="020B0604030504040204" pitchFamily="34" charset="0"/>
            </a:rPr>
            <a:t>Datore di Lavoro</a:t>
          </a:r>
          <a:endParaRPr lang="it-IT" sz="2000" dirty="0">
            <a:latin typeface="Tahoma" panose="020B0604030504040204" pitchFamily="34" charset="0"/>
            <a:ea typeface="Tahoma" panose="020B0604030504040204" pitchFamily="34" charset="0"/>
            <a:cs typeface="Tahoma" panose="020B0604030504040204" pitchFamily="34" charset="0"/>
          </a:endParaRPr>
        </a:p>
      </dgm:t>
    </dgm:pt>
    <dgm:pt modelId="{1C778C02-7F16-496D-973E-C690700314B3}" type="parTrans" cxnId="{CF6206D0-7E18-4310-BA8F-AAE82D04037E}">
      <dgm:prSet/>
      <dgm:spPr/>
      <dgm:t>
        <a:bodyPr/>
        <a:lstStyle/>
        <a:p>
          <a:endParaRPr lang="it-IT"/>
        </a:p>
      </dgm:t>
    </dgm:pt>
    <dgm:pt modelId="{D3167349-BBC7-4D66-ADC1-68C9DB0E8844}" type="sibTrans" cxnId="{CF6206D0-7E18-4310-BA8F-AAE82D04037E}">
      <dgm:prSet/>
      <dgm:spPr/>
      <dgm:t>
        <a:bodyPr/>
        <a:lstStyle/>
        <a:p>
          <a:endParaRPr lang="it-IT"/>
        </a:p>
      </dgm:t>
    </dgm:pt>
    <dgm:pt modelId="{512C1CF4-A5B7-454A-AC6A-B5536EFE7F45}">
      <dgm:prSet phldrT="[Testo]" custT="1"/>
      <dgm:spPr>
        <a:solidFill>
          <a:schemeClr val="accent5">
            <a:lumMod val="60000"/>
            <a:lumOff val="40000"/>
          </a:schemeClr>
        </a:solidFill>
      </dgm:spPr>
      <dgm:t>
        <a:bodyPr/>
        <a:lstStyle/>
        <a:p>
          <a:pPr>
            <a:lnSpc>
              <a:spcPct val="90000"/>
            </a:lnSpc>
          </a:pPr>
          <a:r>
            <a:rPr lang="it-IT" sz="2000" dirty="0" smtClean="0">
              <a:latin typeface="Tahoma" panose="020B0604030504040204" pitchFamily="34" charset="0"/>
              <a:ea typeface="Tahoma" panose="020B0604030504040204" pitchFamily="34" charset="0"/>
              <a:cs typeface="Tahoma" panose="020B0604030504040204" pitchFamily="34" charset="0"/>
            </a:rPr>
            <a:t>Dirigente</a:t>
          </a:r>
          <a:endParaRPr lang="it-IT" sz="2000" dirty="0">
            <a:latin typeface="Tahoma" panose="020B0604030504040204" pitchFamily="34" charset="0"/>
            <a:ea typeface="Tahoma" panose="020B0604030504040204" pitchFamily="34" charset="0"/>
            <a:cs typeface="Tahoma" panose="020B0604030504040204" pitchFamily="34" charset="0"/>
          </a:endParaRPr>
        </a:p>
      </dgm:t>
    </dgm:pt>
    <dgm:pt modelId="{C47A4C34-B213-421A-83E6-BEC6EBB4D8F2}" type="parTrans" cxnId="{341BA16F-DA98-439C-BA1F-CB1B615D7E44}">
      <dgm:prSet/>
      <dgm:spPr/>
      <dgm:t>
        <a:bodyPr/>
        <a:lstStyle/>
        <a:p>
          <a:endParaRPr lang="it-IT"/>
        </a:p>
      </dgm:t>
    </dgm:pt>
    <dgm:pt modelId="{246646BB-7957-45EB-AEE0-44F76AE85B62}" type="sibTrans" cxnId="{341BA16F-DA98-439C-BA1F-CB1B615D7E44}">
      <dgm:prSet/>
      <dgm:spPr/>
      <dgm:t>
        <a:bodyPr/>
        <a:lstStyle/>
        <a:p>
          <a:endParaRPr lang="it-IT"/>
        </a:p>
      </dgm:t>
    </dgm:pt>
    <dgm:pt modelId="{32194DBA-A3BF-4B4F-9817-C084C1D321A4}">
      <dgm:prSet phldrT="[Testo]" custT="1"/>
      <dgm:spPr>
        <a:solidFill>
          <a:schemeClr val="accent5">
            <a:lumMod val="60000"/>
            <a:lumOff val="40000"/>
          </a:schemeClr>
        </a:solidFill>
      </dgm:spPr>
      <dgm: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Preposto</a:t>
          </a:r>
          <a:endParaRPr lang="it-IT" sz="2000" dirty="0">
            <a:latin typeface="Tahoma" panose="020B0604030504040204" pitchFamily="34" charset="0"/>
            <a:ea typeface="Tahoma" panose="020B0604030504040204" pitchFamily="34" charset="0"/>
            <a:cs typeface="Tahoma" panose="020B0604030504040204" pitchFamily="34" charset="0"/>
          </a:endParaRPr>
        </a:p>
      </dgm:t>
    </dgm:pt>
    <dgm:pt modelId="{AFEA9706-03E2-429B-9A00-B41CDCE0CC54}" type="parTrans" cxnId="{B74E55B1-4548-422B-AA1A-C5D06A5E7E65}">
      <dgm:prSet/>
      <dgm:spPr/>
      <dgm:t>
        <a:bodyPr/>
        <a:lstStyle/>
        <a:p>
          <a:endParaRPr lang="it-IT"/>
        </a:p>
      </dgm:t>
    </dgm:pt>
    <dgm:pt modelId="{B9E74B9F-14D6-4E74-820B-9C8F1623EEAC}" type="sibTrans" cxnId="{B74E55B1-4548-422B-AA1A-C5D06A5E7E65}">
      <dgm:prSet/>
      <dgm:spPr/>
      <dgm:t>
        <a:bodyPr/>
        <a:lstStyle/>
        <a:p>
          <a:endParaRPr lang="it-IT"/>
        </a:p>
      </dgm:t>
    </dgm:pt>
    <dgm:pt modelId="{21754D65-5314-400B-9DA7-ACB72B2BF13D}">
      <dgm:prSet phldrT="[Testo]" custT="1"/>
      <dgm:spPr>
        <a:solidFill>
          <a:schemeClr val="accent5">
            <a:lumMod val="60000"/>
            <a:lumOff val="40000"/>
          </a:schemeClr>
        </a:solidFill>
      </dgm:spPr>
      <dgm: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Lavoratore</a:t>
          </a:r>
          <a:endParaRPr lang="it-IT" sz="2000" dirty="0">
            <a:latin typeface="Tahoma" panose="020B0604030504040204" pitchFamily="34" charset="0"/>
            <a:ea typeface="Tahoma" panose="020B0604030504040204" pitchFamily="34" charset="0"/>
            <a:cs typeface="Tahoma" panose="020B0604030504040204" pitchFamily="34" charset="0"/>
          </a:endParaRPr>
        </a:p>
      </dgm:t>
    </dgm:pt>
    <dgm:pt modelId="{48173A03-6FD4-4159-A3F4-17ACC28359CC}" type="parTrans" cxnId="{D2CC4C8C-5810-4B68-A6AA-51D768E53103}">
      <dgm:prSet/>
      <dgm:spPr/>
      <dgm:t>
        <a:bodyPr/>
        <a:lstStyle/>
        <a:p>
          <a:endParaRPr lang="it-IT"/>
        </a:p>
      </dgm:t>
    </dgm:pt>
    <dgm:pt modelId="{CCD46126-C6E7-4AED-96B7-427C45579F29}" type="sibTrans" cxnId="{D2CC4C8C-5810-4B68-A6AA-51D768E53103}">
      <dgm:prSet/>
      <dgm:spPr/>
      <dgm:t>
        <a:bodyPr/>
        <a:lstStyle/>
        <a:p>
          <a:endParaRPr lang="it-IT"/>
        </a:p>
      </dgm:t>
    </dgm:pt>
    <dgm:pt modelId="{94E1C9E4-1E01-4925-AA7D-9A56D057A3D1}" type="pres">
      <dgm:prSet presAssocID="{201EA4DE-E745-4E42-A57D-33B16009EF38}" presName="Name0" presStyleCnt="0">
        <dgm:presLayoutVars>
          <dgm:dir/>
          <dgm:animLvl val="lvl"/>
          <dgm:resizeHandles val="exact"/>
        </dgm:presLayoutVars>
      </dgm:prSet>
      <dgm:spPr/>
    </dgm:pt>
    <dgm:pt modelId="{16056092-2627-4F74-8462-2C9BBC8686AA}" type="pres">
      <dgm:prSet presAssocID="{50774476-53AF-48F5-B7A9-658D6DDAC80B}" presName="Name8" presStyleCnt="0"/>
      <dgm:spPr/>
    </dgm:pt>
    <dgm:pt modelId="{92809C3C-7BBA-4144-AD8E-B7988F9D466D}" type="pres">
      <dgm:prSet presAssocID="{50774476-53AF-48F5-B7A9-658D6DDAC80B}" presName="level" presStyleLbl="node1" presStyleIdx="0" presStyleCnt="4">
        <dgm:presLayoutVars>
          <dgm:chMax val="1"/>
          <dgm:bulletEnabled val="1"/>
        </dgm:presLayoutVars>
      </dgm:prSet>
      <dgm:spPr/>
      <dgm:t>
        <a:bodyPr/>
        <a:lstStyle/>
        <a:p>
          <a:endParaRPr lang="it-IT"/>
        </a:p>
      </dgm:t>
    </dgm:pt>
    <dgm:pt modelId="{4CF6AA4E-5723-4C8D-B73B-12F7BA0DE1D3}" type="pres">
      <dgm:prSet presAssocID="{50774476-53AF-48F5-B7A9-658D6DDAC80B}" presName="levelTx" presStyleLbl="revTx" presStyleIdx="0" presStyleCnt="0">
        <dgm:presLayoutVars>
          <dgm:chMax val="1"/>
          <dgm:bulletEnabled val="1"/>
        </dgm:presLayoutVars>
      </dgm:prSet>
      <dgm:spPr/>
      <dgm:t>
        <a:bodyPr/>
        <a:lstStyle/>
        <a:p>
          <a:endParaRPr lang="it-IT"/>
        </a:p>
      </dgm:t>
    </dgm:pt>
    <dgm:pt modelId="{BB81C11E-88F3-487F-A773-2BBA8415DB4F}" type="pres">
      <dgm:prSet presAssocID="{512C1CF4-A5B7-454A-AC6A-B5536EFE7F45}" presName="Name8" presStyleCnt="0"/>
      <dgm:spPr/>
    </dgm:pt>
    <dgm:pt modelId="{23ADA387-2379-4934-95DB-551829E95368}" type="pres">
      <dgm:prSet presAssocID="{512C1CF4-A5B7-454A-AC6A-B5536EFE7F45}" presName="level" presStyleLbl="node1" presStyleIdx="1" presStyleCnt="4" custScaleY="119515">
        <dgm:presLayoutVars>
          <dgm:chMax val="1"/>
          <dgm:bulletEnabled val="1"/>
        </dgm:presLayoutVars>
      </dgm:prSet>
      <dgm:spPr/>
      <dgm:t>
        <a:bodyPr/>
        <a:lstStyle/>
        <a:p>
          <a:endParaRPr lang="it-IT"/>
        </a:p>
      </dgm:t>
    </dgm:pt>
    <dgm:pt modelId="{81B4DC65-BBBE-4FBA-A5EB-EDAB2FC610B8}" type="pres">
      <dgm:prSet presAssocID="{512C1CF4-A5B7-454A-AC6A-B5536EFE7F45}" presName="levelTx" presStyleLbl="revTx" presStyleIdx="0" presStyleCnt="0">
        <dgm:presLayoutVars>
          <dgm:chMax val="1"/>
          <dgm:bulletEnabled val="1"/>
        </dgm:presLayoutVars>
      </dgm:prSet>
      <dgm:spPr/>
      <dgm:t>
        <a:bodyPr/>
        <a:lstStyle/>
        <a:p>
          <a:endParaRPr lang="it-IT"/>
        </a:p>
      </dgm:t>
    </dgm:pt>
    <dgm:pt modelId="{85FA7231-C0E6-4B2D-8950-20F734017AE8}" type="pres">
      <dgm:prSet presAssocID="{32194DBA-A3BF-4B4F-9817-C084C1D321A4}" presName="Name8" presStyleCnt="0"/>
      <dgm:spPr/>
    </dgm:pt>
    <dgm:pt modelId="{62A33CC2-24D3-4241-B178-A19BD3D752F3}" type="pres">
      <dgm:prSet presAssocID="{32194DBA-A3BF-4B4F-9817-C084C1D321A4}" presName="level" presStyleLbl="node1" presStyleIdx="2" presStyleCnt="4">
        <dgm:presLayoutVars>
          <dgm:chMax val="1"/>
          <dgm:bulletEnabled val="1"/>
        </dgm:presLayoutVars>
      </dgm:prSet>
      <dgm:spPr/>
      <dgm:t>
        <a:bodyPr/>
        <a:lstStyle/>
        <a:p>
          <a:endParaRPr lang="it-IT"/>
        </a:p>
      </dgm:t>
    </dgm:pt>
    <dgm:pt modelId="{37E5F6B8-6BF8-437D-A733-5AB7C0394743}" type="pres">
      <dgm:prSet presAssocID="{32194DBA-A3BF-4B4F-9817-C084C1D321A4}" presName="levelTx" presStyleLbl="revTx" presStyleIdx="0" presStyleCnt="0">
        <dgm:presLayoutVars>
          <dgm:chMax val="1"/>
          <dgm:bulletEnabled val="1"/>
        </dgm:presLayoutVars>
      </dgm:prSet>
      <dgm:spPr/>
      <dgm:t>
        <a:bodyPr/>
        <a:lstStyle/>
        <a:p>
          <a:endParaRPr lang="it-IT"/>
        </a:p>
      </dgm:t>
    </dgm:pt>
    <dgm:pt modelId="{A0D76DEC-C5CB-40F1-B4A3-64853E2C084E}" type="pres">
      <dgm:prSet presAssocID="{21754D65-5314-400B-9DA7-ACB72B2BF13D}" presName="Name8" presStyleCnt="0"/>
      <dgm:spPr/>
    </dgm:pt>
    <dgm:pt modelId="{9A12FF3A-741E-4613-89A4-BC667E86AF79}" type="pres">
      <dgm:prSet presAssocID="{21754D65-5314-400B-9DA7-ACB72B2BF13D}" presName="level" presStyleLbl="node1" presStyleIdx="3" presStyleCnt="4">
        <dgm:presLayoutVars>
          <dgm:chMax val="1"/>
          <dgm:bulletEnabled val="1"/>
        </dgm:presLayoutVars>
      </dgm:prSet>
      <dgm:spPr/>
      <dgm:t>
        <a:bodyPr/>
        <a:lstStyle/>
        <a:p>
          <a:endParaRPr lang="it-IT"/>
        </a:p>
      </dgm:t>
    </dgm:pt>
    <dgm:pt modelId="{E76E2ED1-4B1D-47AF-8E0E-99B56D1D0E37}" type="pres">
      <dgm:prSet presAssocID="{21754D65-5314-400B-9DA7-ACB72B2BF13D}" presName="levelTx" presStyleLbl="revTx" presStyleIdx="0" presStyleCnt="0">
        <dgm:presLayoutVars>
          <dgm:chMax val="1"/>
          <dgm:bulletEnabled val="1"/>
        </dgm:presLayoutVars>
      </dgm:prSet>
      <dgm:spPr/>
      <dgm:t>
        <a:bodyPr/>
        <a:lstStyle/>
        <a:p>
          <a:endParaRPr lang="it-IT"/>
        </a:p>
      </dgm:t>
    </dgm:pt>
  </dgm:ptLst>
  <dgm:cxnLst>
    <dgm:cxn modelId="{F0C4291D-0EE6-481B-A364-970390FFF0D7}" type="presOf" srcId="{512C1CF4-A5B7-454A-AC6A-B5536EFE7F45}" destId="{23ADA387-2379-4934-95DB-551829E95368}" srcOrd="0" destOrd="0" presId="urn:microsoft.com/office/officeart/2005/8/layout/pyramid1"/>
    <dgm:cxn modelId="{B74E55B1-4548-422B-AA1A-C5D06A5E7E65}" srcId="{201EA4DE-E745-4E42-A57D-33B16009EF38}" destId="{32194DBA-A3BF-4B4F-9817-C084C1D321A4}" srcOrd="2" destOrd="0" parTransId="{AFEA9706-03E2-429B-9A00-B41CDCE0CC54}" sibTransId="{B9E74B9F-14D6-4E74-820B-9C8F1623EEAC}"/>
    <dgm:cxn modelId="{CF6206D0-7E18-4310-BA8F-AAE82D04037E}" srcId="{201EA4DE-E745-4E42-A57D-33B16009EF38}" destId="{50774476-53AF-48F5-B7A9-658D6DDAC80B}" srcOrd="0" destOrd="0" parTransId="{1C778C02-7F16-496D-973E-C690700314B3}" sibTransId="{D3167349-BBC7-4D66-ADC1-68C9DB0E8844}"/>
    <dgm:cxn modelId="{87FAD4EC-32F1-48CF-9F1B-C1C0C706AFB0}" type="presOf" srcId="{50774476-53AF-48F5-B7A9-658D6DDAC80B}" destId="{92809C3C-7BBA-4144-AD8E-B7988F9D466D}" srcOrd="0" destOrd="0" presId="urn:microsoft.com/office/officeart/2005/8/layout/pyramid1"/>
    <dgm:cxn modelId="{3ECF2862-968E-433F-9635-47103A9A8B7A}" type="presOf" srcId="{21754D65-5314-400B-9DA7-ACB72B2BF13D}" destId="{9A12FF3A-741E-4613-89A4-BC667E86AF79}" srcOrd="0" destOrd="0" presId="urn:microsoft.com/office/officeart/2005/8/layout/pyramid1"/>
    <dgm:cxn modelId="{D2CC4C8C-5810-4B68-A6AA-51D768E53103}" srcId="{201EA4DE-E745-4E42-A57D-33B16009EF38}" destId="{21754D65-5314-400B-9DA7-ACB72B2BF13D}" srcOrd="3" destOrd="0" parTransId="{48173A03-6FD4-4159-A3F4-17ACC28359CC}" sibTransId="{CCD46126-C6E7-4AED-96B7-427C45579F29}"/>
    <dgm:cxn modelId="{D3AD4615-224A-4EFD-A702-2059962CA2A5}" type="presOf" srcId="{512C1CF4-A5B7-454A-AC6A-B5536EFE7F45}" destId="{81B4DC65-BBBE-4FBA-A5EB-EDAB2FC610B8}" srcOrd="1" destOrd="0" presId="urn:microsoft.com/office/officeart/2005/8/layout/pyramid1"/>
    <dgm:cxn modelId="{341BA16F-DA98-439C-BA1F-CB1B615D7E44}" srcId="{201EA4DE-E745-4E42-A57D-33B16009EF38}" destId="{512C1CF4-A5B7-454A-AC6A-B5536EFE7F45}" srcOrd="1" destOrd="0" parTransId="{C47A4C34-B213-421A-83E6-BEC6EBB4D8F2}" sibTransId="{246646BB-7957-45EB-AEE0-44F76AE85B62}"/>
    <dgm:cxn modelId="{B7E13F3C-42A5-40CD-9FC0-2E93392CDA8D}" type="presOf" srcId="{32194DBA-A3BF-4B4F-9817-C084C1D321A4}" destId="{62A33CC2-24D3-4241-B178-A19BD3D752F3}" srcOrd="0" destOrd="0" presId="urn:microsoft.com/office/officeart/2005/8/layout/pyramid1"/>
    <dgm:cxn modelId="{8F4B7718-9E33-4168-A384-352D225BF8CD}" type="presOf" srcId="{50774476-53AF-48F5-B7A9-658D6DDAC80B}" destId="{4CF6AA4E-5723-4C8D-B73B-12F7BA0DE1D3}" srcOrd="1" destOrd="0" presId="urn:microsoft.com/office/officeart/2005/8/layout/pyramid1"/>
    <dgm:cxn modelId="{8822470D-FCB0-40DC-90B9-A086634E8EB7}" type="presOf" srcId="{201EA4DE-E745-4E42-A57D-33B16009EF38}" destId="{94E1C9E4-1E01-4925-AA7D-9A56D057A3D1}" srcOrd="0" destOrd="0" presId="urn:microsoft.com/office/officeart/2005/8/layout/pyramid1"/>
    <dgm:cxn modelId="{D07E66B9-2D3A-4A97-B8CF-A1988AF94CD3}" type="presOf" srcId="{32194DBA-A3BF-4B4F-9817-C084C1D321A4}" destId="{37E5F6B8-6BF8-437D-A733-5AB7C0394743}" srcOrd="1" destOrd="0" presId="urn:microsoft.com/office/officeart/2005/8/layout/pyramid1"/>
    <dgm:cxn modelId="{AA9AFC1C-B3BB-40B1-8670-1A5DCF0DEDE7}" type="presOf" srcId="{21754D65-5314-400B-9DA7-ACB72B2BF13D}" destId="{E76E2ED1-4B1D-47AF-8E0E-99B56D1D0E37}" srcOrd="1" destOrd="0" presId="urn:microsoft.com/office/officeart/2005/8/layout/pyramid1"/>
    <dgm:cxn modelId="{21096CAA-E1C9-4546-B03B-10920522A917}" type="presParOf" srcId="{94E1C9E4-1E01-4925-AA7D-9A56D057A3D1}" destId="{16056092-2627-4F74-8462-2C9BBC8686AA}" srcOrd="0" destOrd="0" presId="urn:microsoft.com/office/officeart/2005/8/layout/pyramid1"/>
    <dgm:cxn modelId="{DAF0B233-CD59-49D3-806B-F39C43FC286C}" type="presParOf" srcId="{16056092-2627-4F74-8462-2C9BBC8686AA}" destId="{92809C3C-7BBA-4144-AD8E-B7988F9D466D}" srcOrd="0" destOrd="0" presId="urn:microsoft.com/office/officeart/2005/8/layout/pyramid1"/>
    <dgm:cxn modelId="{39C9C899-541A-43EE-B79E-5AFD8B247DD7}" type="presParOf" srcId="{16056092-2627-4F74-8462-2C9BBC8686AA}" destId="{4CF6AA4E-5723-4C8D-B73B-12F7BA0DE1D3}" srcOrd="1" destOrd="0" presId="urn:microsoft.com/office/officeart/2005/8/layout/pyramid1"/>
    <dgm:cxn modelId="{AC606EB6-4B1B-4A6A-872A-53DF05C0C339}" type="presParOf" srcId="{94E1C9E4-1E01-4925-AA7D-9A56D057A3D1}" destId="{BB81C11E-88F3-487F-A773-2BBA8415DB4F}" srcOrd="1" destOrd="0" presId="urn:microsoft.com/office/officeart/2005/8/layout/pyramid1"/>
    <dgm:cxn modelId="{36F5D05F-A073-439B-BA4C-D960EC7CC884}" type="presParOf" srcId="{BB81C11E-88F3-487F-A773-2BBA8415DB4F}" destId="{23ADA387-2379-4934-95DB-551829E95368}" srcOrd="0" destOrd="0" presId="urn:microsoft.com/office/officeart/2005/8/layout/pyramid1"/>
    <dgm:cxn modelId="{0536DD8D-943B-42A7-AE52-F24471F6F953}" type="presParOf" srcId="{BB81C11E-88F3-487F-A773-2BBA8415DB4F}" destId="{81B4DC65-BBBE-4FBA-A5EB-EDAB2FC610B8}" srcOrd="1" destOrd="0" presId="urn:microsoft.com/office/officeart/2005/8/layout/pyramid1"/>
    <dgm:cxn modelId="{38F380D7-98E4-4BB1-B658-04879B7C3A81}" type="presParOf" srcId="{94E1C9E4-1E01-4925-AA7D-9A56D057A3D1}" destId="{85FA7231-C0E6-4B2D-8950-20F734017AE8}" srcOrd="2" destOrd="0" presId="urn:microsoft.com/office/officeart/2005/8/layout/pyramid1"/>
    <dgm:cxn modelId="{212E81C0-6307-4EE3-B481-0A478673C30C}" type="presParOf" srcId="{85FA7231-C0E6-4B2D-8950-20F734017AE8}" destId="{62A33CC2-24D3-4241-B178-A19BD3D752F3}" srcOrd="0" destOrd="0" presId="urn:microsoft.com/office/officeart/2005/8/layout/pyramid1"/>
    <dgm:cxn modelId="{AEA19341-B461-4AB7-8112-8FE467DB4974}" type="presParOf" srcId="{85FA7231-C0E6-4B2D-8950-20F734017AE8}" destId="{37E5F6B8-6BF8-437D-A733-5AB7C0394743}" srcOrd="1" destOrd="0" presId="urn:microsoft.com/office/officeart/2005/8/layout/pyramid1"/>
    <dgm:cxn modelId="{125C8655-5B35-4A2E-A3C3-366976A4EEE6}" type="presParOf" srcId="{94E1C9E4-1E01-4925-AA7D-9A56D057A3D1}" destId="{A0D76DEC-C5CB-40F1-B4A3-64853E2C084E}" srcOrd="3" destOrd="0" presId="urn:microsoft.com/office/officeart/2005/8/layout/pyramid1"/>
    <dgm:cxn modelId="{1B100C9A-1135-4C29-A457-048E3DCD1237}" type="presParOf" srcId="{A0D76DEC-C5CB-40F1-B4A3-64853E2C084E}" destId="{9A12FF3A-741E-4613-89A4-BC667E86AF79}" srcOrd="0" destOrd="0" presId="urn:microsoft.com/office/officeart/2005/8/layout/pyramid1"/>
    <dgm:cxn modelId="{067751B8-8BC5-4584-83FB-7991631E13EC}" type="presParOf" srcId="{A0D76DEC-C5CB-40F1-B4A3-64853E2C084E}" destId="{E76E2ED1-4B1D-47AF-8E0E-99B56D1D0E37}" srcOrd="1" destOrd="0" presId="urn:microsoft.com/office/officeart/2005/8/layout/pyramid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1EA4DE-E745-4E42-A57D-33B16009EF38}" type="doc">
      <dgm:prSet loTypeId="urn:microsoft.com/office/officeart/2005/8/layout/pyramid1" loCatId="pyramid" qsTypeId="urn:microsoft.com/office/officeart/2005/8/quickstyle/simple1" qsCatId="simple" csTypeId="urn:microsoft.com/office/officeart/2005/8/colors/accent1_2" csCatId="accent1" phldr="1"/>
      <dgm:spPr/>
    </dgm:pt>
    <dgm:pt modelId="{50774476-53AF-48F5-B7A9-658D6DDAC80B}">
      <dgm:prSet phldrT="[Testo]" custT="1"/>
      <dgm:spPr>
        <a:solidFill>
          <a:schemeClr val="accent6">
            <a:lumMod val="60000"/>
            <a:lumOff val="40000"/>
          </a:schemeClr>
        </a:solidFill>
      </dgm:spPr>
      <dgm: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Dirigente</a:t>
          </a:r>
        </a:p>
        <a:p>
          <a:r>
            <a:rPr lang="it-IT" sz="2000" dirty="0" smtClean="0">
              <a:latin typeface="Tahoma" panose="020B0604030504040204" pitchFamily="34" charset="0"/>
              <a:ea typeface="Tahoma" panose="020B0604030504040204" pitchFamily="34" charset="0"/>
              <a:cs typeface="Tahoma" panose="020B0604030504040204" pitchFamily="34" charset="0"/>
            </a:rPr>
            <a:t>Datore di Lavoro</a:t>
          </a:r>
          <a:endParaRPr lang="it-IT" sz="2000" dirty="0">
            <a:latin typeface="Tahoma" panose="020B0604030504040204" pitchFamily="34" charset="0"/>
            <a:ea typeface="Tahoma" panose="020B0604030504040204" pitchFamily="34" charset="0"/>
            <a:cs typeface="Tahoma" panose="020B0604030504040204" pitchFamily="34" charset="0"/>
          </a:endParaRPr>
        </a:p>
      </dgm:t>
    </dgm:pt>
    <dgm:pt modelId="{1C778C02-7F16-496D-973E-C690700314B3}" type="parTrans" cxnId="{CF6206D0-7E18-4310-BA8F-AAE82D04037E}">
      <dgm:prSet/>
      <dgm:spPr/>
      <dgm:t>
        <a:bodyPr/>
        <a:lstStyle/>
        <a:p>
          <a:endParaRPr lang="it-IT"/>
        </a:p>
      </dgm:t>
    </dgm:pt>
    <dgm:pt modelId="{D3167349-BBC7-4D66-ADC1-68C9DB0E8844}" type="sibTrans" cxnId="{CF6206D0-7E18-4310-BA8F-AAE82D04037E}">
      <dgm:prSet/>
      <dgm:spPr/>
      <dgm:t>
        <a:bodyPr/>
        <a:lstStyle/>
        <a:p>
          <a:endParaRPr lang="it-IT"/>
        </a:p>
      </dgm:t>
    </dgm:pt>
    <dgm:pt modelId="{512C1CF4-A5B7-454A-AC6A-B5536EFE7F45}">
      <dgm:prSet phldrT="[Testo]" custT="1"/>
      <dgm:spPr>
        <a:solidFill>
          <a:schemeClr val="accent6">
            <a:lumMod val="60000"/>
            <a:lumOff val="40000"/>
          </a:schemeClr>
        </a:solidFill>
      </dgm:spPr>
      <dgm:t>
        <a:bodyPr/>
        <a:lstStyle/>
        <a:p>
          <a:pPr>
            <a:lnSpc>
              <a:spcPct val="100000"/>
            </a:lnSpc>
          </a:pPr>
          <a:r>
            <a:rPr lang="it-IT" sz="2000" dirty="0" smtClean="0">
              <a:latin typeface="Tahoma" panose="020B0604030504040204" pitchFamily="34" charset="0"/>
              <a:ea typeface="Tahoma" panose="020B0604030504040204" pitchFamily="34" charset="0"/>
              <a:cs typeface="Tahoma" panose="020B0604030504040204" pitchFamily="34" charset="0"/>
            </a:rPr>
            <a:t>VICARIO</a:t>
          </a:r>
        </a:p>
        <a:p>
          <a:pPr>
            <a:lnSpc>
              <a:spcPct val="100000"/>
            </a:lnSpc>
          </a:pPr>
          <a:r>
            <a:rPr lang="it-IT" sz="2000" dirty="0" smtClean="0">
              <a:latin typeface="Tahoma" panose="020B0604030504040204" pitchFamily="34" charset="0"/>
              <a:ea typeface="Tahoma" panose="020B0604030504040204" pitchFamily="34" charset="0"/>
              <a:cs typeface="Tahoma" panose="020B0604030504040204" pitchFamily="34" charset="0"/>
            </a:rPr>
            <a:t>Collaboratori di presidenza</a:t>
          </a:r>
        </a:p>
        <a:p>
          <a:pPr>
            <a:lnSpc>
              <a:spcPct val="100000"/>
            </a:lnSpc>
          </a:pPr>
          <a:r>
            <a:rPr lang="it-IT" sz="2000" dirty="0" smtClean="0">
              <a:latin typeface="Tahoma" panose="020B0604030504040204" pitchFamily="34" charset="0"/>
              <a:ea typeface="Tahoma" panose="020B0604030504040204" pitchFamily="34" charset="0"/>
              <a:cs typeface="Tahoma" panose="020B0604030504040204" pitchFamily="34" charset="0"/>
            </a:rPr>
            <a:t>Docenti d’aula</a:t>
          </a:r>
        </a:p>
        <a:p>
          <a:pPr>
            <a:lnSpc>
              <a:spcPct val="100000"/>
            </a:lnSpc>
          </a:pPr>
          <a:r>
            <a:rPr lang="it-IT" sz="2000" dirty="0" smtClean="0">
              <a:latin typeface="Tahoma" panose="020B0604030504040204" pitchFamily="34" charset="0"/>
              <a:ea typeface="Tahoma" panose="020B0604030504040204" pitchFamily="34" charset="0"/>
              <a:cs typeface="Tahoma" panose="020B0604030504040204" pitchFamily="34" charset="0"/>
            </a:rPr>
            <a:t>Docenti di laboratorio</a:t>
          </a:r>
        </a:p>
        <a:p>
          <a:pPr>
            <a:lnSpc>
              <a:spcPct val="100000"/>
            </a:lnSpc>
          </a:pPr>
          <a:r>
            <a:rPr lang="it-IT" sz="2000" dirty="0" smtClean="0">
              <a:latin typeface="Tahoma" panose="020B0604030504040204" pitchFamily="34" charset="0"/>
              <a:ea typeface="Tahoma" panose="020B0604030504040204" pitchFamily="34" charset="0"/>
              <a:cs typeface="Tahoma" panose="020B0604030504040204" pitchFamily="34" charset="0"/>
            </a:rPr>
            <a:t>(Preposti)</a:t>
          </a:r>
        </a:p>
        <a:p>
          <a:pPr>
            <a:lnSpc>
              <a:spcPct val="90000"/>
            </a:lnSpc>
          </a:pPr>
          <a:endParaRPr lang="it-IT" sz="1400" dirty="0"/>
        </a:p>
      </dgm:t>
    </dgm:pt>
    <dgm:pt modelId="{C47A4C34-B213-421A-83E6-BEC6EBB4D8F2}" type="parTrans" cxnId="{341BA16F-DA98-439C-BA1F-CB1B615D7E44}">
      <dgm:prSet/>
      <dgm:spPr/>
      <dgm:t>
        <a:bodyPr/>
        <a:lstStyle/>
        <a:p>
          <a:endParaRPr lang="it-IT"/>
        </a:p>
      </dgm:t>
    </dgm:pt>
    <dgm:pt modelId="{246646BB-7957-45EB-AEE0-44F76AE85B62}" type="sibTrans" cxnId="{341BA16F-DA98-439C-BA1F-CB1B615D7E44}">
      <dgm:prSet/>
      <dgm:spPr/>
      <dgm:t>
        <a:bodyPr/>
        <a:lstStyle/>
        <a:p>
          <a:endParaRPr lang="it-IT"/>
        </a:p>
      </dgm:t>
    </dgm:pt>
    <dgm:pt modelId="{32194DBA-A3BF-4B4F-9817-C084C1D321A4}">
      <dgm:prSet phldrT="[Testo]" custT="1"/>
      <dgm:spPr>
        <a:solidFill>
          <a:schemeClr val="accent6">
            <a:lumMod val="60000"/>
            <a:lumOff val="40000"/>
          </a:schemeClr>
        </a:solidFill>
      </dgm:spPr>
      <dgm: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Personale ATA (Preposti)</a:t>
          </a:r>
        </a:p>
        <a:p>
          <a:r>
            <a:rPr lang="it-IT" sz="2000" dirty="0" smtClean="0">
              <a:latin typeface="Tahoma" panose="020B0604030504040204" pitchFamily="34" charset="0"/>
              <a:ea typeface="Tahoma" panose="020B0604030504040204" pitchFamily="34" charset="0"/>
              <a:cs typeface="Tahoma" panose="020B0604030504040204" pitchFamily="34" charset="0"/>
            </a:rPr>
            <a:t>Assistenti di laboratorio (Preposti)</a:t>
          </a:r>
        </a:p>
        <a:p>
          <a:r>
            <a:rPr lang="it-IT" sz="2000" dirty="0" smtClean="0">
              <a:latin typeface="Tahoma" panose="020B0604030504040204" pitchFamily="34" charset="0"/>
              <a:ea typeface="Tahoma" panose="020B0604030504040204" pitchFamily="34" charset="0"/>
              <a:cs typeface="Tahoma" panose="020B0604030504040204" pitchFamily="34" charset="0"/>
            </a:rPr>
            <a:t>Studenti lavoratori</a:t>
          </a:r>
          <a:endParaRPr lang="it-IT" sz="2000" dirty="0">
            <a:latin typeface="Tahoma" panose="020B0604030504040204" pitchFamily="34" charset="0"/>
            <a:ea typeface="Tahoma" panose="020B0604030504040204" pitchFamily="34" charset="0"/>
            <a:cs typeface="Tahoma" panose="020B0604030504040204" pitchFamily="34" charset="0"/>
          </a:endParaRPr>
        </a:p>
      </dgm:t>
    </dgm:pt>
    <dgm:pt modelId="{AFEA9706-03E2-429B-9A00-B41CDCE0CC54}" type="parTrans" cxnId="{B74E55B1-4548-422B-AA1A-C5D06A5E7E65}">
      <dgm:prSet/>
      <dgm:spPr/>
      <dgm:t>
        <a:bodyPr/>
        <a:lstStyle/>
        <a:p>
          <a:endParaRPr lang="it-IT"/>
        </a:p>
      </dgm:t>
    </dgm:pt>
    <dgm:pt modelId="{B9E74B9F-14D6-4E74-820B-9C8F1623EEAC}" type="sibTrans" cxnId="{B74E55B1-4548-422B-AA1A-C5D06A5E7E65}">
      <dgm:prSet/>
      <dgm:spPr/>
      <dgm:t>
        <a:bodyPr/>
        <a:lstStyle/>
        <a:p>
          <a:endParaRPr lang="it-IT"/>
        </a:p>
      </dgm:t>
    </dgm:pt>
    <dgm:pt modelId="{94E1C9E4-1E01-4925-AA7D-9A56D057A3D1}" type="pres">
      <dgm:prSet presAssocID="{201EA4DE-E745-4E42-A57D-33B16009EF38}" presName="Name0" presStyleCnt="0">
        <dgm:presLayoutVars>
          <dgm:dir/>
          <dgm:animLvl val="lvl"/>
          <dgm:resizeHandles val="exact"/>
        </dgm:presLayoutVars>
      </dgm:prSet>
      <dgm:spPr/>
    </dgm:pt>
    <dgm:pt modelId="{16056092-2627-4F74-8462-2C9BBC8686AA}" type="pres">
      <dgm:prSet presAssocID="{50774476-53AF-48F5-B7A9-658D6DDAC80B}" presName="Name8" presStyleCnt="0"/>
      <dgm:spPr/>
    </dgm:pt>
    <dgm:pt modelId="{92809C3C-7BBA-4144-AD8E-B7988F9D466D}" type="pres">
      <dgm:prSet presAssocID="{50774476-53AF-48F5-B7A9-658D6DDAC80B}" presName="level" presStyleLbl="node1" presStyleIdx="0" presStyleCnt="3">
        <dgm:presLayoutVars>
          <dgm:chMax val="1"/>
          <dgm:bulletEnabled val="1"/>
        </dgm:presLayoutVars>
      </dgm:prSet>
      <dgm:spPr/>
      <dgm:t>
        <a:bodyPr/>
        <a:lstStyle/>
        <a:p>
          <a:endParaRPr lang="it-IT"/>
        </a:p>
      </dgm:t>
    </dgm:pt>
    <dgm:pt modelId="{4CF6AA4E-5723-4C8D-B73B-12F7BA0DE1D3}" type="pres">
      <dgm:prSet presAssocID="{50774476-53AF-48F5-B7A9-658D6DDAC80B}" presName="levelTx" presStyleLbl="revTx" presStyleIdx="0" presStyleCnt="0">
        <dgm:presLayoutVars>
          <dgm:chMax val="1"/>
          <dgm:bulletEnabled val="1"/>
        </dgm:presLayoutVars>
      </dgm:prSet>
      <dgm:spPr/>
      <dgm:t>
        <a:bodyPr/>
        <a:lstStyle/>
        <a:p>
          <a:endParaRPr lang="it-IT"/>
        </a:p>
      </dgm:t>
    </dgm:pt>
    <dgm:pt modelId="{BB81C11E-88F3-487F-A773-2BBA8415DB4F}" type="pres">
      <dgm:prSet presAssocID="{512C1CF4-A5B7-454A-AC6A-B5536EFE7F45}" presName="Name8" presStyleCnt="0"/>
      <dgm:spPr/>
    </dgm:pt>
    <dgm:pt modelId="{23ADA387-2379-4934-95DB-551829E95368}" type="pres">
      <dgm:prSet presAssocID="{512C1CF4-A5B7-454A-AC6A-B5536EFE7F45}" presName="level" presStyleLbl="node1" presStyleIdx="1" presStyleCnt="3" custScaleY="169565">
        <dgm:presLayoutVars>
          <dgm:chMax val="1"/>
          <dgm:bulletEnabled val="1"/>
        </dgm:presLayoutVars>
      </dgm:prSet>
      <dgm:spPr/>
      <dgm:t>
        <a:bodyPr/>
        <a:lstStyle/>
        <a:p>
          <a:endParaRPr lang="it-IT"/>
        </a:p>
      </dgm:t>
    </dgm:pt>
    <dgm:pt modelId="{81B4DC65-BBBE-4FBA-A5EB-EDAB2FC610B8}" type="pres">
      <dgm:prSet presAssocID="{512C1CF4-A5B7-454A-AC6A-B5536EFE7F45}" presName="levelTx" presStyleLbl="revTx" presStyleIdx="0" presStyleCnt="0">
        <dgm:presLayoutVars>
          <dgm:chMax val="1"/>
          <dgm:bulletEnabled val="1"/>
        </dgm:presLayoutVars>
      </dgm:prSet>
      <dgm:spPr/>
      <dgm:t>
        <a:bodyPr/>
        <a:lstStyle/>
        <a:p>
          <a:endParaRPr lang="it-IT"/>
        </a:p>
      </dgm:t>
    </dgm:pt>
    <dgm:pt modelId="{85FA7231-C0E6-4B2D-8950-20F734017AE8}" type="pres">
      <dgm:prSet presAssocID="{32194DBA-A3BF-4B4F-9817-C084C1D321A4}" presName="Name8" presStyleCnt="0"/>
      <dgm:spPr/>
    </dgm:pt>
    <dgm:pt modelId="{62A33CC2-24D3-4241-B178-A19BD3D752F3}" type="pres">
      <dgm:prSet presAssocID="{32194DBA-A3BF-4B4F-9817-C084C1D321A4}" presName="level" presStyleLbl="node1" presStyleIdx="2" presStyleCnt="3">
        <dgm:presLayoutVars>
          <dgm:chMax val="1"/>
          <dgm:bulletEnabled val="1"/>
        </dgm:presLayoutVars>
      </dgm:prSet>
      <dgm:spPr/>
      <dgm:t>
        <a:bodyPr/>
        <a:lstStyle/>
        <a:p>
          <a:endParaRPr lang="it-IT"/>
        </a:p>
      </dgm:t>
    </dgm:pt>
    <dgm:pt modelId="{37E5F6B8-6BF8-437D-A733-5AB7C0394743}" type="pres">
      <dgm:prSet presAssocID="{32194DBA-A3BF-4B4F-9817-C084C1D321A4}" presName="levelTx" presStyleLbl="revTx" presStyleIdx="0" presStyleCnt="0">
        <dgm:presLayoutVars>
          <dgm:chMax val="1"/>
          <dgm:bulletEnabled val="1"/>
        </dgm:presLayoutVars>
      </dgm:prSet>
      <dgm:spPr/>
      <dgm:t>
        <a:bodyPr/>
        <a:lstStyle/>
        <a:p>
          <a:endParaRPr lang="it-IT"/>
        </a:p>
      </dgm:t>
    </dgm:pt>
  </dgm:ptLst>
  <dgm:cxnLst>
    <dgm:cxn modelId="{613FE56B-5C12-4976-8DE4-B09550492D63}" type="presOf" srcId="{201EA4DE-E745-4E42-A57D-33B16009EF38}" destId="{94E1C9E4-1E01-4925-AA7D-9A56D057A3D1}" srcOrd="0" destOrd="0" presId="urn:microsoft.com/office/officeart/2005/8/layout/pyramid1"/>
    <dgm:cxn modelId="{B74E55B1-4548-422B-AA1A-C5D06A5E7E65}" srcId="{201EA4DE-E745-4E42-A57D-33B16009EF38}" destId="{32194DBA-A3BF-4B4F-9817-C084C1D321A4}" srcOrd="2" destOrd="0" parTransId="{AFEA9706-03E2-429B-9A00-B41CDCE0CC54}" sibTransId="{B9E74B9F-14D6-4E74-820B-9C8F1623EEAC}"/>
    <dgm:cxn modelId="{CF6206D0-7E18-4310-BA8F-AAE82D04037E}" srcId="{201EA4DE-E745-4E42-A57D-33B16009EF38}" destId="{50774476-53AF-48F5-B7A9-658D6DDAC80B}" srcOrd="0" destOrd="0" parTransId="{1C778C02-7F16-496D-973E-C690700314B3}" sibTransId="{D3167349-BBC7-4D66-ADC1-68C9DB0E8844}"/>
    <dgm:cxn modelId="{E253340E-ECD4-4923-8176-63E269EE97AE}" type="presOf" srcId="{50774476-53AF-48F5-B7A9-658D6DDAC80B}" destId="{92809C3C-7BBA-4144-AD8E-B7988F9D466D}" srcOrd="0" destOrd="0" presId="urn:microsoft.com/office/officeart/2005/8/layout/pyramid1"/>
    <dgm:cxn modelId="{47AB282B-9DD9-42AF-86E0-5558F31A8987}" type="presOf" srcId="{512C1CF4-A5B7-454A-AC6A-B5536EFE7F45}" destId="{81B4DC65-BBBE-4FBA-A5EB-EDAB2FC610B8}" srcOrd="1" destOrd="0" presId="urn:microsoft.com/office/officeart/2005/8/layout/pyramid1"/>
    <dgm:cxn modelId="{6F037EAC-EE46-437D-9C19-7028F3F48546}" type="presOf" srcId="{512C1CF4-A5B7-454A-AC6A-B5536EFE7F45}" destId="{23ADA387-2379-4934-95DB-551829E95368}" srcOrd="0" destOrd="0" presId="urn:microsoft.com/office/officeart/2005/8/layout/pyramid1"/>
    <dgm:cxn modelId="{341BA16F-DA98-439C-BA1F-CB1B615D7E44}" srcId="{201EA4DE-E745-4E42-A57D-33B16009EF38}" destId="{512C1CF4-A5B7-454A-AC6A-B5536EFE7F45}" srcOrd="1" destOrd="0" parTransId="{C47A4C34-B213-421A-83E6-BEC6EBB4D8F2}" sibTransId="{246646BB-7957-45EB-AEE0-44F76AE85B62}"/>
    <dgm:cxn modelId="{1858CEFE-124A-4B52-8294-EEC00E7BC862}" type="presOf" srcId="{32194DBA-A3BF-4B4F-9817-C084C1D321A4}" destId="{37E5F6B8-6BF8-437D-A733-5AB7C0394743}" srcOrd="1" destOrd="0" presId="urn:microsoft.com/office/officeart/2005/8/layout/pyramid1"/>
    <dgm:cxn modelId="{4FDC9662-F446-48EA-9C03-CB64A749EA4D}" type="presOf" srcId="{50774476-53AF-48F5-B7A9-658D6DDAC80B}" destId="{4CF6AA4E-5723-4C8D-B73B-12F7BA0DE1D3}" srcOrd="1" destOrd="0" presId="urn:microsoft.com/office/officeart/2005/8/layout/pyramid1"/>
    <dgm:cxn modelId="{BAB636B9-72CE-4A8B-869E-B96E53437D5D}" type="presOf" srcId="{32194DBA-A3BF-4B4F-9817-C084C1D321A4}" destId="{62A33CC2-24D3-4241-B178-A19BD3D752F3}" srcOrd="0" destOrd="0" presId="urn:microsoft.com/office/officeart/2005/8/layout/pyramid1"/>
    <dgm:cxn modelId="{365F32BC-4540-416C-9CC6-9DB0AD7BE9D3}" type="presParOf" srcId="{94E1C9E4-1E01-4925-AA7D-9A56D057A3D1}" destId="{16056092-2627-4F74-8462-2C9BBC8686AA}" srcOrd="0" destOrd="0" presId="urn:microsoft.com/office/officeart/2005/8/layout/pyramid1"/>
    <dgm:cxn modelId="{C6798F9B-338B-44FE-90D9-93A54EEEFBA9}" type="presParOf" srcId="{16056092-2627-4F74-8462-2C9BBC8686AA}" destId="{92809C3C-7BBA-4144-AD8E-B7988F9D466D}" srcOrd="0" destOrd="0" presId="urn:microsoft.com/office/officeart/2005/8/layout/pyramid1"/>
    <dgm:cxn modelId="{CE2E2DB7-1B4D-4B66-BACC-5E8D4D819479}" type="presParOf" srcId="{16056092-2627-4F74-8462-2C9BBC8686AA}" destId="{4CF6AA4E-5723-4C8D-B73B-12F7BA0DE1D3}" srcOrd="1" destOrd="0" presId="urn:microsoft.com/office/officeart/2005/8/layout/pyramid1"/>
    <dgm:cxn modelId="{D995C633-67F0-41CE-950A-FD451386640F}" type="presParOf" srcId="{94E1C9E4-1E01-4925-AA7D-9A56D057A3D1}" destId="{BB81C11E-88F3-487F-A773-2BBA8415DB4F}" srcOrd="1" destOrd="0" presId="urn:microsoft.com/office/officeart/2005/8/layout/pyramid1"/>
    <dgm:cxn modelId="{63AAB2AA-C6BC-4350-9654-4183149792D3}" type="presParOf" srcId="{BB81C11E-88F3-487F-A773-2BBA8415DB4F}" destId="{23ADA387-2379-4934-95DB-551829E95368}" srcOrd="0" destOrd="0" presId="urn:microsoft.com/office/officeart/2005/8/layout/pyramid1"/>
    <dgm:cxn modelId="{C5B84186-ED41-45E4-A99D-F3CB54F176EE}" type="presParOf" srcId="{BB81C11E-88F3-487F-A773-2BBA8415DB4F}" destId="{81B4DC65-BBBE-4FBA-A5EB-EDAB2FC610B8}" srcOrd="1" destOrd="0" presId="urn:microsoft.com/office/officeart/2005/8/layout/pyramid1"/>
    <dgm:cxn modelId="{76A5ACC0-61F6-4FDB-A474-A35BD15D01E8}" type="presParOf" srcId="{94E1C9E4-1E01-4925-AA7D-9A56D057A3D1}" destId="{85FA7231-C0E6-4B2D-8950-20F734017AE8}" srcOrd="2" destOrd="0" presId="urn:microsoft.com/office/officeart/2005/8/layout/pyramid1"/>
    <dgm:cxn modelId="{A57BCC07-8E4C-41A5-BC35-623A76836B79}" type="presParOf" srcId="{85FA7231-C0E6-4B2D-8950-20F734017AE8}" destId="{62A33CC2-24D3-4241-B178-A19BD3D752F3}" srcOrd="0" destOrd="0" presId="urn:microsoft.com/office/officeart/2005/8/layout/pyramid1"/>
    <dgm:cxn modelId="{A8E1B423-CF7F-44E8-8319-79492E3B6643}" type="presParOf" srcId="{85FA7231-C0E6-4B2D-8950-20F734017AE8}" destId="{37E5F6B8-6BF8-437D-A733-5AB7C0394743}"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35FF54E-1AB8-40DC-B349-6F5250748E48}" type="datetimeFigureOut">
              <a:rPr lang="it-IT"/>
              <a:pPr>
                <a:defRPr/>
              </a:pPr>
              <a:t>05/12/2017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37CFC2C-2E0E-4DA1-9353-42CD54829A61}" type="slidenum">
              <a:rPr lang="it-IT"/>
              <a:pPr>
                <a:defRPr/>
              </a:pPr>
              <a:t>‹N›</a:t>
            </a:fld>
            <a:endParaRPr lang="it-IT"/>
          </a:p>
        </p:txBody>
      </p:sp>
    </p:spTree>
    <p:extLst>
      <p:ext uri="{BB962C8B-B14F-4D97-AF65-F5344CB8AC3E}">
        <p14:creationId xmlns:p14="http://schemas.microsoft.com/office/powerpoint/2010/main" xmlns="" val="1095466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dirty="0" smtClean="0"/>
              <a:t>L’uomo/lavoratore non viene tutelato perché mero strumento di produzione e quindi la integrità </a:t>
            </a:r>
            <a:r>
              <a:rPr lang="it-IT" baseline="0" dirty="0" smtClean="0"/>
              <a:t> fisica ha un valore perché  essenziale per la produzione</a:t>
            </a:r>
            <a:r>
              <a:rPr lang="it-IT" dirty="0" smtClean="0"/>
              <a:t> ma come persona. </a:t>
            </a:r>
            <a:r>
              <a:rPr lang="it-IT" sz="1200" kern="1200" dirty="0" smtClean="0">
                <a:solidFill>
                  <a:schemeClr val="tx1"/>
                </a:solidFill>
                <a:latin typeface="+mn-lt"/>
                <a:ea typeface="+mn-ea"/>
                <a:cs typeface="+mn-cs"/>
              </a:rPr>
              <a:t>Tutelare il lavoratore/persona vale a significare tener presente la sua capacità come persona umana soprattutto di stabilire e mantenere  relazioni con l'ambiente che lo circonda e con gli altri uomini. In questo modo si supera la concezione </a:t>
            </a:r>
            <a:r>
              <a:rPr lang="it-IT" sz="1200" kern="1200" dirty="0" err="1" smtClean="0">
                <a:solidFill>
                  <a:schemeClr val="tx1"/>
                </a:solidFill>
                <a:latin typeface="+mn-lt"/>
                <a:ea typeface="+mn-ea"/>
                <a:cs typeface="+mn-cs"/>
              </a:rPr>
              <a:t>tecnic</a:t>
            </a:r>
            <a:r>
              <a:rPr lang="it-IT" sz="1200" kern="1200" dirty="0" smtClean="0">
                <a:solidFill>
                  <a:schemeClr val="tx1"/>
                </a:solidFill>
                <a:latin typeface="+mn-lt"/>
                <a:ea typeface="+mn-ea"/>
                <a:cs typeface="+mn-cs"/>
              </a:rPr>
              <a:t>/economicistica del lavoro a favore di una concezione che lo pone come elemento di crescita nel progresso materiale bensì in quello psicofisico. Il punto d'arrivo sarà il riconoscimento del rischio cosiddetto da stress da lavoro correlato.</a:t>
            </a: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a:t>
            </a:fld>
            <a:endParaRPr lang="it-IT"/>
          </a:p>
        </p:txBody>
      </p:sp>
    </p:spTree>
    <p:extLst>
      <p:ext uri="{BB962C8B-B14F-4D97-AF65-F5344CB8AC3E}">
        <p14:creationId xmlns:p14="http://schemas.microsoft.com/office/powerpoint/2010/main" xmlns="" val="200466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a:defRPr/>
            </a:pPr>
            <a:r>
              <a:rPr lang="it-IT" sz="1200" kern="1200" dirty="0" smtClean="0">
                <a:solidFill>
                  <a:schemeClr val="tx1"/>
                </a:solidFill>
                <a:latin typeface="+mn-lt"/>
                <a:ea typeface="+mn-ea"/>
                <a:cs typeface="+mn-cs"/>
              </a:rPr>
              <a:t>La Riforma Sanitaria doveva rendere effettiva la tutela attraverso il trasferimento dei compiti di vigilanza e di controllo dall'Ispettorato del Lavoro alle strutture periferiche delle ULSS ( Servizi Territoriali di Prevenzione). Purtroppo alla luce delle </a:t>
            </a:r>
            <a:r>
              <a:rPr lang="it-IT" sz="1200" kern="1200" dirty="0" err="1" smtClean="0">
                <a:solidFill>
                  <a:schemeClr val="tx1"/>
                </a:solidFill>
                <a:latin typeface="+mn-lt"/>
                <a:ea typeface="+mn-ea"/>
                <a:cs typeface="+mn-cs"/>
              </a:rPr>
              <a:t>delle</a:t>
            </a:r>
            <a:r>
              <a:rPr lang="it-IT" sz="1200" kern="1200" dirty="0" smtClean="0">
                <a:solidFill>
                  <a:schemeClr val="tx1"/>
                </a:solidFill>
                <a:latin typeface="+mn-lt"/>
                <a:ea typeface="+mn-ea"/>
                <a:cs typeface="+mn-cs"/>
              </a:rPr>
              <a:t> esperienze intervenute deve riconoscersi che i risultati non sono stati altamente positivi</a:t>
            </a:r>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14</a:t>
            </a:fld>
            <a:endParaRPr lang="it-IT"/>
          </a:p>
        </p:txBody>
      </p:sp>
    </p:spTree>
    <p:extLst>
      <p:ext uri="{BB962C8B-B14F-4D97-AF65-F5344CB8AC3E}">
        <p14:creationId xmlns:p14="http://schemas.microsoft.com/office/powerpoint/2010/main" xmlns="" val="140511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50000"/>
              </a:lnSpc>
              <a:spcBef>
                <a:spcPct val="0"/>
              </a:spcBef>
              <a:spcAft>
                <a:spcPct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 prevenzione si innova e interviene su rischi globali e su tutti i soggetti coinvolgibili</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le attività considerate sono inserite in un sistema che prevede la loro suddivisione in classi di rischio e a pari classe deve corrispondere un pari sistema di prevenzione e sicurezza</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15</a:t>
            </a:fld>
            <a:endParaRPr lang="it-IT"/>
          </a:p>
        </p:txBody>
      </p:sp>
    </p:spTree>
    <p:extLst>
      <p:ext uri="{BB962C8B-B14F-4D97-AF65-F5344CB8AC3E}">
        <p14:creationId xmlns:p14="http://schemas.microsoft.com/office/powerpoint/2010/main" xmlns="" val="377277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defRPr/>
            </a:pPr>
            <a:r>
              <a:rPr lang="it-IT" altLang="it-IT" sz="1200" i="0" dirty="0" smtClean="0">
                <a:solidFill>
                  <a:schemeClr val="tx1"/>
                </a:solidFill>
                <a:latin typeface="Tahoma" pitchFamily="34" charset="0"/>
                <a:cs typeface="Tahoma" pitchFamily="34" charset="0"/>
              </a:rPr>
              <a:t>La legislazione metodologica degli anni ’90: </a:t>
            </a:r>
            <a:r>
              <a:rPr kumimoji="0" lang="it-IT" altLang="it-IT" sz="1600" b="0" i="0" u="none" strike="noStrike" kern="0" cap="none" spc="0" normalizeH="0" baseline="0" noProof="0" dirty="0" smtClean="0">
                <a:ln>
                  <a:noFill/>
                </a:ln>
                <a:solidFill>
                  <a:srgbClr val="FFFF00"/>
                </a:solidFill>
                <a:effectLst/>
                <a:uLnTx/>
                <a:uFillTx/>
                <a:latin typeface="Palatino Linotype" pitchFamily="18" charset="0"/>
                <a:ea typeface="+mn-ea"/>
                <a:cs typeface="+mn-cs"/>
              </a:rPr>
              <a:t>col </a:t>
            </a:r>
            <a:r>
              <a:rPr kumimoji="0" lang="it-IT" altLang="it-IT" sz="1600" b="0" i="0" u="none" strike="noStrike" kern="0" cap="none" spc="0" normalizeH="0" baseline="0" noProof="0" dirty="0" err="1" smtClean="0">
                <a:ln>
                  <a:noFill/>
                </a:ln>
                <a:solidFill>
                  <a:srgbClr val="FFFF00"/>
                </a:solidFill>
                <a:effectLst/>
                <a:uLnTx/>
                <a:uFillTx/>
                <a:latin typeface="Palatino Linotype" pitchFamily="18" charset="0"/>
                <a:ea typeface="+mn-ea"/>
                <a:cs typeface="+mn-cs"/>
              </a:rPr>
              <a:t>D.Lvo</a:t>
            </a:r>
            <a:r>
              <a:rPr kumimoji="0" lang="it-IT" altLang="it-IT" sz="1600" b="0" i="0" u="none" strike="noStrike" kern="0" cap="none" spc="0" normalizeH="0" baseline="0" noProof="0" dirty="0" smtClean="0">
                <a:ln>
                  <a:noFill/>
                </a:ln>
                <a:solidFill>
                  <a:srgbClr val="FFFF00"/>
                </a:solidFill>
                <a:effectLst/>
                <a:uLnTx/>
                <a:uFillTx/>
                <a:latin typeface="Palatino Linotype" pitchFamily="18" charset="0"/>
                <a:ea typeface="+mn-ea"/>
                <a:cs typeface="+mn-cs"/>
              </a:rPr>
              <a:t> 626/94  e poi col </a:t>
            </a:r>
            <a:r>
              <a:rPr kumimoji="0" lang="it-IT" altLang="it-IT" sz="1600" b="0" i="0" u="none" strike="noStrike" kern="0" cap="none" spc="0" normalizeH="0" baseline="0" noProof="0" dirty="0" err="1" smtClean="0">
                <a:ln>
                  <a:noFill/>
                </a:ln>
                <a:solidFill>
                  <a:srgbClr val="FFFF00"/>
                </a:solidFill>
                <a:effectLst/>
                <a:uLnTx/>
                <a:uFillTx/>
                <a:latin typeface="Palatino Linotype" pitchFamily="18" charset="0"/>
                <a:ea typeface="+mn-ea"/>
                <a:cs typeface="+mn-cs"/>
              </a:rPr>
              <a:t>D.Lvo</a:t>
            </a:r>
            <a:r>
              <a:rPr kumimoji="0" lang="it-IT" altLang="it-IT" sz="1600" b="0" i="0" u="none" strike="noStrike" kern="0" cap="none" spc="0" normalizeH="0" baseline="0" noProof="0" dirty="0" smtClean="0">
                <a:ln>
                  <a:noFill/>
                </a:ln>
                <a:solidFill>
                  <a:srgbClr val="FFFF00"/>
                </a:solidFill>
                <a:effectLst/>
                <a:uLnTx/>
                <a:uFillTx/>
                <a:latin typeface="Palatino Linotype" pitchFamily="18" charset="0"/>
                <a:ea typeface="+mn-ea"/>
                <a:cs typeface="+mn-cs"/>
              </a:rPr>
              <a:t> 81/2008 </a:t>
            </a:r>
            <a:r>
              <a:rPr kumimoji="0" lang="it-IT" altLang="it-IT" sz="1200" b="0" i="0" u="none" strike="noStrike" kern="1200" cap="none" spc="0" normalizeH="0" baseline="0" noProof="0" dirty="0" smtClean="0">
                <a:ln>
                  <a:noFill/>
                </a:ln>
                <a:solidFill>
                  <a:prstClr val="black"/>
                </a:solidFill>
                <a:effectLst/>
                <a:uLnTx/>
                <a:uFillTx/>
                <a:latin typeface="Tahoma" pitchFamily="34" charset="0"/>
                <a:ea typeface="+mn-ea"/>
                <a:cs typeface="Tahoma" pitchFamily="34" charset="0"/>
              </a:rPr>
              <a:t>tramonta </a:t>
            </a:r>
            <a:r>
              <a:rPr kumimoji="0" lang="it-IT" sz="25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la concezione « burocratica « della sicurezza  e sorge la </a:t>
            </a:r>
            <a:r>
              <a:rPr kumimoji="0" lang="it-IT" altLang="it-IT" sz="1600" b="0" i="0" u="none" strike="noStrike" kern="0" cap="none" spc="0" normalizeH="0" baseline="0" noProof="0" dirty="0" smtClean="0">
                <a:ln>
                  <a:noFill/>
                </a:ln>
                <a:solidFill>
                  <a:srgbClr val="FFFF00"/>
                </a:solidFill>
                <a:effectLst/>
                <a:uLnTx/>
                <a:uFillTx/>
                <a:latin typeface="Palatino Linotype" pitchFamily="18" charset="0"/>
                <a:ea typeface="+mn-ea"/>
                <a:cs typeface="+mn-cs"/>
              </a:rPr>
              <a:t>sicurezza                        ”</a:t>
            </a:r>
            <a:r>
              <a:rPr kumimoji="0" lang="it-IT" altLang="it-IT" sz="1600" b="0" i="0" u="sng" strike="noStrike" kern="0" cap="none" spc="0" normalizeH="0" baseline="0" noProof="0" dirty="0" smtClean="0">
                <a:ln>
                  <a:noFill/>
                </a:ln>
                <a:solidFill>
                  <a:srgbClr val="FFFF00"/>
                </a:solidFill>
                <a:effectLst/>
                <a:uLnTx/>
                <a:uFillTx/>
                <a:latin typeface="Palatino Linotype" pitchFamily="18" charset="0"/>
                <a:ea typeface="+mn-ea"/>
                <a:cs typeface="+mn-cs"/>
              </a:rPr>
              <a:t>propositiva”.</a:t>
            </a:r>
          </a:p>
          <a:p>
            <a:pPr marL="342900" marR="0" lvl="0" indent="-34290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defRPr/>
            </a:pPr>
            <a:r>
              <a:rPr kumimoji="0" lang="it-IT" altLang="it-IT" sz="1600" b="0" i="0" u="none" strike="noStrike" kern="0" cap="none" spc="0" normalizeH="0" baseline="0" noProof="0" dirty="0" smtClean="0">
                <a:ln>
                  <a:noFill/>
                </a:ln>
                <a:solidFill>
                  <a:srgbClr val="FFFF00"/>
                </a:solidFill>
                <a:effectLst/>
                <a:uLnTx/>
                <a:uFillTx/>
                <a:latin typeface="Palatino Linotype" pitchFamily="18" charset="0"/>
                <a:ea typeface="+mn-ea"/>
                <a:cs typeface="+mn-cs"/>
              </a:rPr>
              <a:t>Questa finalità si raggiunge col </a:t>
            </a:r>
            <a:r>
              <a:rPr kumimoji="0" lang="it-IT" altLang="it-IT" sz="1600" b="0" i="0" u="none" strike="noStrike" kern="0" cap="none" spc="0" normalizeH="0" baseline="0" noProof="0" dirty="0" err="1" smtClean="0">
                <a:ln>
                  <a:noFill/>
                </a:ln>
                <a:solidFill>
                  <a:srgbClr val="FFFF00"/>
                </a:solidFill>
                <a:effectLst/>
                <a:uLnTx/>
                <a:uFillTx/>
                <a:latin typeface="Palatino Linotype" pitchFamily="18" charset="0"/>
                <a:ea typeface="+mn-ea"/>
                <a:cs typeface="+mn-cs"/>
              </a:rPr>
              <a:t>c.d.</a:t>
            </a:r>
            <a:r>
              <a:rPr kumimoji="0" lang="it-IT" altLang="it-IT" sz="1600" b="0" i="1" u="none" strike="noStrike" kern="0" cap="none" spc="0" normalizeH="0" baseline="0" noProof="0" dirty="0" err="1" smtClean="0">
                <a:ln>
                  <a:noFill/>
                </a:ln>
                <a:solidFill>
                  <a:srgbClr val="FFFF00"/>
                </a:solidFill>
                <a:effectLst/>
                <a:uLnTx/>
                <a:uFillTx/>
                <a:latin typeface="Palatino Linotype" pitchFamily="18" charset="0"/>
                <a:ea typeface="+mn-ea"/>
                <a:cs typeface="+mn-cs"/>
              </a:rPr>
              <a:t>PRINCIPIO</a:t>
            </a:r>
            <a:r>
              <a:rPr kumimoji="0" lang="it-IT" altLang="it-IT" sz="1600" b="0" i="1" u="none" strike="noStrike" kern="0" cap="none" spc="0" normalizeH="0" baseline="0" noProof="0" dirty="0" smtClean="0">
                <a:ln>
                  <a:noFill/>
                </a:ln>
                <a:solidFill>
                  <a:srgbClr val="FFFF00"/>
                </a:solidFill>
                <a:effectLst/>
                <a:uLnTx/>
                <a:uFillTx/>
                <a:latin typeface="Palatino Linotype" pitchFamily="18" charset="0"/>
                <a:ea typeface="+mn-ea"/>
                <a:cs typeface="+mn-cs"/>
              </a:rPr>
              <a:t> CARDINALE DELLA EFFETTIVITA’:</a:t>
            </a:r>
          </a:p>
          <a:p>
            <a:pPr marL="342900" marR="0" lvl="0" indent="-34290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defRPr/>
            </a:pPr>
            <a:r>
              <a:rPr kumimoji="0" lang="it-IT" altLang="it-IT" sz="1600" b="0" i="1" u="none" strike="noStrike" kern="0" cap="none" spc="0" normalizeH="0" baseline="0" noProof="0" dirty="0" smtClean="0">
                <a:ln>
                  <a:noFill/>
                </a:ln>
                <a:solidFill>
                  <a:srgbClr val="FFFF00"/>
                </a:solidFill>
                <a:effectLst/>
                <a:uLnTx/>
                <a:uFillTx/>
                <a:latin typeface="Palatino Linotype" pitchFamily="18" charset="0"/>
                <a:ea typeface="+mn-ea"/>
                <a:cs typeface="+mn-cs"/>
              </a:rPr>
              <a:t>“Concreta, reale assegnazione di compiti a ciascun soggetto da cui deriva la </a:t>
            </a:r>
            <a:r>
              <a:rPr kumimoji="0" lang="it-IT" altLang="it-IT" sz="1600" b="0" i="1" u="none" strike="noStrike" kern="0" cap="none" spc="0" normalizeH="0" baseline="0" noProof="0" dirty="0" err="1" smtClean="0">
                <a:ln>
                  <a:noFill/>
                </a:ln>
                <a:solidFill>
                  <a:srgbClr val="FFFF00"/>
                </a:solidFill>
                <a:effectLst/>
                <a:uLnTx/>
                <a:uFillTx/>
                <a:latin typeface="Palatino Linotype" pitchFamily="18" charset="0"/>
                <a:ea typeface="+mn-ea"/>
                <a:cs typeface="+mn-cs"/>
              </a:rPr>
              <a:t>ripartizone</a:t>
            </a:r>
            <a:endParaRPr kumimoji="0" lang="it-IT" altLang="it-IT" sz="1600" b="0" i="1" u="none" strike="noStrike" kern="0" cap="none" spc="0" normalizeH="0" baseline="0" noProof="0" dirty="0" smtClean="0">
              <a:ln>
                <a:noFill/>
              </a:ln>
              <a:solidFill>
                <a:srgbClr val="FFFF00"/>
              </a:solidFill>
              <a:effectLst/>
              <a:uLnTx/>
              <a:uFillTx/>
              <a:latin typeface="Palatino Linotype" pitchFamily="18" charset="0"/>
              <a:ea typeface="+mn-ea"/>
              <a:cs typeface="+mn-cs"/>
            </a:endParaRPr>
          </a:p>
          <a:p>
            <a:pPr marL="342900" marR="0" lvl="0" indent="-34290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defRPr/>
            </a:pPr>
            <a:r>
              <a:rPr kumimoji="0" lang="it-IT" altLang="it-IT" sz="1600" b="0" i="1" u="none" strike="noStrike" kern="0" cap="none" spc="0" normalizeH="0" baseline="0" noProof="0" dirty="0" smtClean="0">
                <a:ln>
                  <a:noFill/>
                </a:ln>
                <a:solidFill>
                  <a:srgbClr val="FFFF00"/>
                </a:solidFill>
                <a:effectLst/>
                <a:uLnTx/>
                <a:uFillTx/>
                <a:latin typeface="Palatino Linotype" pitchFamily="18" charset="0"/>
                <a:ea typeface="+mn-ea"/>
                <a:cs typeface="+mn-cs"/>
              </a:rPr>
              <a:t>intersoggettiva degli obblighi di </a:t>
            </a:r>
            <a:r>
              <a:rPr kumimoji="0" lang="it-IT" altLang="it-IT" sz="1600" b="0" i="0" u="sng" strike="noStrike" kern="0" cap="none" spc="0" normalizeH="0" baseline="0" noProof="0" dirty="0" smtClean="0">
                <a:ln>
                  <a:noFill/>
                </a:ln>
                <a:solidFill>
                  <a:srgbClr val="FFFF00"/>
                </a:solidFill>
                <a:effectLst/>
                <a:uLnTx/>
                <a:uFillTx/>
                <a:latin typeface="Palatino Linotype" pitchFamily="18" charset="0"/>
                <a:ea typeface="+mn-ea"/>
                <a:cs typeface="+mn-cs"/>
              </a:rPr>
              <a:t>prevenzione ( </a:t>
            </a:r>
            <a:r>
              <a:rPr kumimoji="0" lang="it-IT" altLang="it-IT" sz="1600" b="0" i="0" u="none" strike="noStrike" kern="0" cap="none" spc="0" normalizeH="0" baseline="0" noProof="0" dirty="0" smtClean="0">
                <a:ln>
                  <a:noFill/>
                </a:ln>
                <a:solidFill>
                  <a:srgbClr val="FFFF00"/>
                </a:solidFill>
                <a:effectLst/>
                <a:uLnTx/>
                <a:uFillTx/>
                <a:latin typeface="Palatino Linotype" pitchFamily="18" charset="0"/>
                <a:ea typeface="+mn-ea"/>
                <a:cs typeface="+mn-cs"/>
              </a:rPr>
              <a:t>imputazione e estensione contenutistica dell’obbligazione)”. Ciò si realizza scomponendo gli obblighi di</a:t>
            </a:r>
          </a:p>
          <a:p>
            <a:pPr marL="342900" marR="0" lvl="0" indent="-34290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defRPr/>
            </a:pPr>
            <a:r>
              <a:rPr kumimoji="0" lang="it-IT" altLang="it-IT" sz="1600" b="0" i="0" u="none" strike="noStrike" kern="0" cap="none" spc="0" normalizeH="0" baseline="0" noProof="0" dirty="0" smtClean="0">
                <a:ln>
                  <a:noFill/>
                </a:ln>
                <a:solidFill>
                  <a:srgbClr val="FFFF00"/>
                </a:solidFill>
                <a:effectLst/>
                <a:uLnTx/>
                <a:uFillTx/>
                <a:latin typeface="Palatino Linotype" pitchFamily="18" charset="0"/>
                <a:ea typeface="+mn-ea"/>
                <a:cs typeface="+mn-cs"/>
              </a:rPr>
              <a:t>sicurezza contenuti e fusi nell’art. 2087 C.C. attraverso:</a:t>
            </a:r>
          </a:p>
          <a:p>
            <a:pPr marL="342900" marR="0" lvl="0" indent="-342900" algn="l" defTabSz="914400" rtl="0" eaLnBrk="1" fontAlgn="base" latinLnBrk="0" hangingPunct="1">
              <a:lnSpc>
                <a:spcPct val="90000"/>
              </a:lnSpc>
              <a:spcBef>
                <a:spcPct val="20000"/>
              </a:spcBef>
              <a:spcAft>
                <a:spcPct val="0"/>
              </a:spcAft>
              <a:buClr>
                <a:srgbClr val="FFFF00"/>
              </a:buClr>
              <a:buSzPct val="80000"/>
              <a:buFont typeface="Wingdings" pitchFamily="2" charset="2"/>
              <a:buBlip>
                <a:blip r:embed="rId3"/>
              </a:buBlip>
              <a:tabLst/>
              <a:defRPr/>
            </a:pPr>
            <a:r>
              <a:rPr kumimoji="0" lang="it-IT" altLang="it-IT" sz="1400" b="0" i="1" u="none" strike="noStrike" kern="0" cap="none" spc="0" normalizeH="0" baseline="0" noProof="0" dirty="0" smtClean="0">
                <a:ln>
                  <a:noFill/>
                </a:ln>
                <a:solidFill>
                  <a:srgbClr val="EAEAEA"/>
                </a:solidFill>
                <a:effectLst/>
                <a:uLnTx/>
                <a:uFillTx/>
                <a:latin typeface="Palatino Linotype" pitchFamily="18" charset="0"/>
                <a:ea typeface="+mn-ea"/>
                <a:cs typeface="+mn-cs"/>
              </a:rPr>
              <a:t>LA PROGRAMMAZIONE DELL’OBBLIGO DI SICUREZZA;</a:t>
            </a:r>
          </a:p>
          <a:p>
            <a:pPr marL="342900" marR="0" lvl="0" indent="-342900" algn="l" defTabSz="914400" rtl="0" eaLnBrk="1" fontAlgn="base" latinLnBrk="0" hangingPunct="1">
              <a:lnSpc>
                <a:spcPct val="90000"/>
              </a:lnSpc>
              <a:spcBef>
                <a:spcPct val="20000"/>
              </a:spcBef>
              <a:spcAft>
                <a:spcPct val="0"/>
              </a:spcAft>
              <a:buClr>
                <a:srgbClr val="FFFF00"/>
              </a:buClr>
              <a:buSzPct val="80000"/>
              <a:buFont typeface="Wingdings" pitchFamily="2" charset="2"/>
              <a:buBlip>
                <a:blip r:embed="rId3"/>
              </a:buBlip>
              <a:tabLst/>
              <a:defRPr/>
            </a:pPr>
            <a:r>
              <a:rPr kumimoji="0" lang="it-IT" altLang="it-IT" sz="1400" b="0" i="1" u="none" strike="noStrike" kern="0" cap="none" spc="0" normalizeH="0" baseline="0" noProof="0" dirty="0" smtClean="0">
                <a:ln>
                  <a:noFill/>
                </a:ln>
                <a:solidFill>
                  <a:srgbClr val="EAEAEA"/>
                </a:solidFill>
                <a:effectLst/>
                <a:uLnTx/>
                <a:uFillTx/>
                <a:latin typeface="Palatino Linotype" pitchFamily="18" charset="0"/>
                <a:ea typeface="+mn-ea"/>
                <a:cs typeface="+mn-cs"/>
              </a:rPr>
              <a:t>LA PROCEDIMENTALIZZAZIONE DELL’OBBLIGO DI SICUREZZA;</a:t>
            </a:r>
          </a:p>
          <a:p>
            <a:pPr marL="342900" marR="0" lvl="0" indent="-342900" algn="l" defTabSz="914400" rtl="0" eaLnBrk="1" fontAlgn="base" latinLnBrk="0" hangingPunct="1">
              <a:lnSpc>
                <a:spcPct val="90000"/>
              </a:lnSpc>
              <a:spcBef>
                <a:spcPct val="20000"/>
              </a:spcBef>
              <a:spcAft>
                <a:spcPct val="0"/>
              </a:spcAft>
              <a:buClr>
                <a:srgbClr val="FFFF00"/>
              </a:buClr>
              <a:buSzPct val="80000"/>
              <a:buFont typeface="Wingdings" pitchFamily="2" charset="2"/>
              <a:buBlip>
                <a:blip r:embed="rId3"/>
              </a:buBlip>
              <a:tabLst/>
              <a:defRPr/>
            </a:pPr>
            <a:r>
              <a:rPr kumimoji="0" lang="it-IT" altLang="it-IT" sz="1400" b="0" i="1" u="none" strike="noStrike" kern="0" cap="none" spc="0" normalizeH="0" baseline="0" noProof="0" dirty="0" smtClean="0">
                <a:ln>
                  <a:noFill/>
                </a:ln>
                <a:solidFill>
                  <a:srgbClr val="EAEAEA"/>
                </a:solidFill>
                <a:effectLst/>
                <a:uLnTx/>
                <a:uFillTx/>
                <a:latin typeface="Palatino Linotype" pitchFamily="18" charset="0"/>
                <a:ea typeface="+mn-ea"/>
                <a:cs typeface="+mn-cs"/>
              </a:rPr>
              <a:t>LA PARTCIPAZIONE DEI LAVORATORI ( R.L.S.)</a:t>
            </a:r>
          </a:p>
          <a:p>
            <a:pPr marL="342900" marR="0" lvl="0" indent="-34290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defRPr/>
            </a:pPr>
            <a:endParaRPr kumimoji="0" lang="it-IT" altLang="it-IT" sz="1600" b="1" i="0" u="none" strike="noStrike" kern="0" cap="none" spc="0" normalizeH="0" baseline="0" noProof="0" dirty="0" smtClean="0">
              <a:ln>
                <a:noFill/>
              </a:ln>
              <a:solidFill>
                <a:srgbClr val="EAEAEA"/>
              </a:solidFill>
              <a:effectLst/>
              <a:uLnTx/>
              <a:uFillTx/>
              <a:latin typeface="Palatino Linotype" pitchFamily="18" charset="0"/>
              <a:ea typeface="+mn-ea"/>
              <a:cs typeface="+mn-cs"/>
            </a:endParaRPr>
          </a:p>
          <a:p>
            <a:pPr marL="0" marR="0" lvl="0" indent="0" algn="l" defTabSz="914400" rtl="0" eaLnBrk="1" fontAlgn="auto" latinLnBrk="0" hangingPunct="1">
              <a:lnSpc>
                <a:spcPts val="2892"/>
              </a:lnSpc>
              <a:spcBef>
                <a:spcPts val="0"/>
              </a:spcBef>
              <a:spcAft>
                <a:spcPts val="478"/>
              </a:spcAft>
              <a:buClrTx/>
              <a:buSzTx/>
              <a:buFont typeface="Arial" pitchFamily="34" charset="0"/>
              <a:buNone/>
              <a:tabLst>
                <a:tab pos="3445720" algn="l"/>
                <a:tab pos="7332171" algn="r"/>
              </a:tabLst>
              <a:defRPr/>
            </a:pPr>
            <a:endParaRPr lang="it-IT" altLang="it-IT" sz="1200" i="0" dirty="0" smtClean="0">
              <a:solidFill>
                <a:schemeClr val="tx1"/>
              </a:solidFill>
              <a:latin typeface="Tahoma" pitchFamily="34" charset="0"/>
              <a:cs typeface="Tahoma" pitchFamily="34" charset="0"/>
            </a:endParaRPr>
          </a:p>
          <a:p>
            <a:pPr eaLnBrk="1" hangingPunct="1">
              <a:spcBef>
                <a:spcPct val="0"/>
              </a:spcBef>
            </a:pPr>
            <a:endParaRPr lang="it-IT" altLang="it-IT" dirty="0" smtClean="0"/>
          </a:p>
        </p:txBody>
      </p:sp>
      <p:sp>
        <p:nvSpPr>
          <p:cNvPr id="11571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3261C85-E80E-4C47-A8C7-E1EEC30C7568}" type="slidenum">
              <a:rPr lang="it-IT" altLang="it-IT" smtClean="0">
                <a:solidFill>
                  <a:srgbClr val="000000"/>
                </a:solidFill>
              </a:rPr>
              <a:pPr eaLnBrk="1" hangingPunct="1"/>
              <a:t>16</a:t>
            </a:fld>
            <a:endParaRPr lang="it-IT" altLang="it-IT"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457200" marR="0" lvl="0" indent="-457200" algn="l" defTabSz="914400" rtl="0" eaLnBrk="1" fontAlgn="auto" latinLnBrk="0" hangingPunct="1">
              <a:lnSpc>
                <a:spcPct val="150000"/>
              </a:lnSpc>
              <a:spcBef>
                <a:spcPts val="0"/>
              </a:spcBef>
              <a:spcAft>
                <a:spcPts val="478"/>
              </a:spcAft>
              <a:buClrTx/>
              <a:buSzTx/>
              <a:buFont typeface="+mj-lt"/>
              <a:buAutoNum type="arabicPeriod" startAt="3"/>
              <a:tabLst>
                <a:tab pos="3445720" algn="l"/>
                <a:tab pos="7332171" algn="r"/>
              </a:tabLst>
              <a:defRPr/>
            </a:pPr>
            <a:r>
              <a:rPr kumimoji="0" 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 costi obbligatori per il datore di lavoro (risorse umane), determinati dall’impiego di consulenti, dallo svolgimento di nuove attività, da nuove figure professionali di riferimento siano riferibili ad un cambiamento di cultura aziendale e (risorse patrimoniali) da adattamento dei posti di lavoro, dei dpi, degli immobili, dei piani di gestione dell’emergenza, possano diventare valore aggiuntivo, in termini culturali, alle risorse umane dell’azienda</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17</a:t>
            </a:fld>
            <a:endParaRPr lang="it-IT"/>
          </a:p>
        </p:txBody>
      </p:sp>
    </p:spTree>
    <p:extLst>
      <p:ext uri="{BB962C8B-B14F-4D97-AF65-F5344CB8AC3E}">
        <p14:creationId xmlns:p14="http://schemas.microsoft.com/office/powerpoint/2010/main" xmlns="" val="180002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50000"/>
              </a:lnSpc>
              <a:spcBef>
                <a:spcPct val="0"/>
              </a:spcBef>
              <a:spcAft>
                <a:spcPct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Questi principi non restano mere enunciazioni di principio se si realizzano scomponendoli gli obblighi di sicurezza contenuti e fusi nell’art. 2087 C.C. attraverso:</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 PROGRAMMAZIONE DELL’OBBLIGO DI SICUREZZA;</a:t>
            </a:r>
          </a:p>
          <a:p>
            <a:pPr marL="342900" marR="0" lvl="0" indent="-342900" algn="l" defTabSz="457200" rtl="0" eaLnBrk="1" fontAlgn="base" latinLnBrk="0" hangingPunct="1">
              <a:lnSpc>
                <a:spcPct val="200000"/>
              </a:lnSpc>
              <a:spcBef>
                <a:spcPct val="0"/>
              </a:spcBef>
              <a:spcAft>
                <a:spcPct val="0"/>
              </a:spcAft>
              <a:buClrTx/>
              <a:buSzTx/>
              <a:buFont typeface="Wingdings" panose="05000000000000000000" pitchFamily="2" charset="2"/>
              <a:buChar char="§"/>
              <a:tabLst/>
              <a:defRPr/>
            </a:pPr>
            <a:endPar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 PROCEDIMENTALIZZAZIONE DELL’OBBLIGO DI SICUREZZA;</a:t>
            </a:r>
          </a:p>
          <a:p>
            <a:pPr marL="342900" marR="0" lvl="0" indent="-342900" algn="l" defTabSz="4572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 PARTECIPAZIONE DEI LAVORATORI ( R.L.S.)</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18</a:t>
            </a:fld>
            <a:endParaRPr lang="it-IT"/>
          </a:p>
        </p:txBody>
      </p:sp>
    </p:spTree>
    <p:extLst>
      <p:ext uri="{BB962C8B-B14F-4D97-AF65-F5344CB8AC3E}">
        <p14:creationId xmlns:p14="http://schemas.microsoft.com/office/powerpoint/2010/main" xmlns="" val="189739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ts val="1973"/>
              </a:lnSpc>
              <a:spcBef>
                <a:spcPts val="1503"/>
              </a:spcBef>
              <a:spcAft>
                <a:spcPts val="0"/>
              </a:spcAft>
              <a:buClr>
                <a:srgbClr val="F07F09"/>
              </a:buClr>
              <a:buSzPct val="80000"/>
              <a:buFontTx/>
              <a:buNone/>
              <a:tabLst/>
              <a:defRPr/>
            </a:pPr>
            <a:r>
              <a:rPr kumimoji="0" lang="it-IT" sz="2000" b="0" i="0" u="sng" strike="noStrike" kern="1200" cap="none" spc="0" normalizeH="0" baseline="0" noProof="0" dirty="0" smtClean="0">
                <a:ln>
                  <a:noFill/>
                </a:ln>
                <a:solidFill>
                  <a:srgbClr val="002060"/>
                </a:solidFill>
                <a:effectLst/>
                <a:uLnTx/>
                <a:uFillTx/>
                <a:latin typeface="Tahoma" panose="02020603050405020304" pitchFamily="2"/>
                <a:ea typeface="+mn-ea"/>
                <a:cs typeface="+mn-cs"/>
              </a:rPr>
              <a:t>Si afferma la « filosofia della programmazione e organizzazione della sicurezza «, per conferire effettività ed efficacia all'azione di prevenzione </a:t>
            </a:r>
            <a:r>
              <a:rPr kumimoji="0" lang="it-IT" sz="2000" b="0" i="0" u="sng" strike="noStrike" kern="1200" cap="none" spc="0" normalizeH="0" baseline="0" noProof="0" dirty="0" smtClean="0">
                <a:ln>
                  <a:noFill/>
                </a:ln>
                <a:solidFill>
                  <a:prstClr val="black"/>
                </a:solidFill>
                <a:effectLst/>
                <a:uLnTx/>
                <a:uFillTx/>
                <a:latin typeface="Tahoma" panose="02020603050405020304" pitchFamily="2"/>
                <a:ea typeface="+mn-ea"/>
                <a:cs typeface="+mn-cs"/>
              </a:rPr>
              <a:t> e quindi è necessario:</a:t>
            </a:r>
          </a:p>
          <a:p>
            <a:pPr marL="342900" marR="0" lvl="0" indent="-342900" algn="l" defTabSz="914400" rtl="0" eaLnBrk="1" fontAlgn="auto" latinLnBrk="0" hangingPunct="1">
              <a:lnSpc>
                <a:spcPts val="1973"/>
              </a:lnSpc>
              <a:spcBef>
                <a:spcPts val="1503"/>
              </a:spcBef>
              <a:spcAft>
                <a:spcPts val="0"/>
              </a:spcAft>
              <a:buClr>
                <a:srgbClr val="F07F09"/>
              </a:buClr>
              <a:buSzPct val="80000"/>
              <a:buFont typeface="Wingdings" panose="05000000000000000000" pitchFamily="2" charset="2"/>
              <a:buChar char="§"/>
              <a:tabLst/>
              <a:defRPr/>
            </a:pPr>
            <a:r>
              <a:rPr kumimoji="0" lang="it-IT" sz="2000" b="0" i="0" u="none" strike="noStrike" kern="1200" cap="none" spc="0" normalizeH="0" baseline="0" noProof="0" dirty="0" smtClean="0">
                <a:ln>
                  <a:noFill/>
                </a:ln>
                <a:solidFill>
                  <a:prstClr val="black"/>
                </a:solidFill>
                <a:effectLst/>
                <a:uLnTx/>
                <a:uFillTx/>
                <a:latin typeface="Tahoma" panose="02020603050405020304" pitchFamily="2"/>
                <a:ea typeface="+mn-ea"/>
                <a:cs typeface="+mn-cs"/>
              </a:rPr>
              <a:t>Predisposizione dei sistemi di controllo dell'efficacia e dell'efficienza delle misure adottate </a:t>
            </a:r>
          </a:p>
          <a:p>
            <a:pPr marL="342900" marR="0" lvl="0" indent="-342900" algn="l" defTabSz="914400" rtl="0" eaLnBrk="1" fontAlgn="auto" latinLnBrk="0" hangingPunct="1">
              <a:lnSpc>
                <a:spcPts val="1973"/>
              </a:lnSpc>
              <a:spcBef>
                <a:spcPts val="1503"/>
              </a:spcBef>
              <a:spcAft>
                <a:spcPts val="0"/>
              </a:spcAft>
              <a:buClr>
                <a:srgbClr val="F07F09"/>
              </a:buClr>
              <a:buSzPct val="80000"/>
              <a:buFont typeface="Wingdings" panose="05000000000000000000" pitchFamily="2" charset="2"/>
              <a:buChar char="§"/>
              <a:tabLst/>
              <a:defRPr/>
            </a:pPr>
            <a:r>
              <a:rPr kumimoji="0" lang="it-IT" sz="2000" b="0" i="0" u="none" strike="noStrike" kern="1200" cap="none" spc="0" normalizeH="0" baseline="0" noProof="0" dirty="0" smtClean="0">
                <a:ln>
                  <a:noFill/>
                </a:ln>
                <a:solidFill>
                  <a:prstClr val="black"/>
                </a:solidFill>
                <a:effectLst/>
                <a:uLnTx/>
                <a:uFillTx/>
                <a:latin typeface="Tahoma" panose="02020603050405020304" pitchFamily="2"/>
                <a:ea typeface="+mn-ea"/>
                <a:cs typeface="+mn-cs"/>
              </a:rPr>
              <a:t>Ripartizione intersoggettiva dell'obbligo di sicurezza e salute fra i ruoli della linea gerarchico-funzionale </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Arial"/>
                <a:ea typeface="+mn-ea"/>
                <a:cs typeface="+mn-cs"/>
              </a:rPr>
              <a:t>Integrazione nella struttura organizzativa aziendale della funzione della tutela e del miglioramento della sicurezza sui luoghi di lavoro, attraverso misure</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it-IT" sz="1800" b="0" i="0" u="none" strike="noStrike" kern="1200" cap="none" spc="0" normalizeH="0" baseline="0" noProof="0" dirty="0" smtClean="0">
                <a:ln>
                  <a:noFill/>
                </a:ln>
                <a:solidFill>
                  <a:prstClr val="black"/>
                </a:solidFill>
                <a:effectLst/>
                <a:uLnTx/>
                <a:uFillTx/>
                <a:latin typeface="Arial"/>
                <a:ea typeface="+mn-ea"/>
                <a:cs typeface="+mn-cs"/>
              </a:rPr>
              <a:t>adottate o previste in tutte le fasi dell’attività lavorativa anche per evitare o diminuire i rischi professionali, nel rispetto della salute della popolazione e dell’integrità dell’ambiente esterno.</a:t>
            </a:r>
            <a:endParaRPr kumimoji="0" lang="it-IT"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ts val="1973"/>
              </a:lnSpc>
              <a:spcBef>
                <a:spcPts val="1503"/>
              </a:spcBef>
              <a:spcAft>
                <a:spcPts val="0"/>
              </a:spcAft>
              <a:buClr>
                <a:srgbClr val="F07F09"/>
              </a:buClr>
              <a:buSzPct val="80000"/>
              <a:buFont typeface="Wingdings" panose="05000000000000000000" pitchFamily="2" charset="2"/>
              <a:buNone/>
              <a:tabLst/>
              <a:defRPr/>
            </a:pPr>
            <a:endParaRPr kumimoji="0" lang="it-IT" sz="2000" b="0" i="0" u="none" strike="noStrike" kern="1200" cap="none" spc="0" normalizeH="0" baseline="0" noProof="0" dirty="0" smtClean="0">
              <a:ln>
                <a:noFill/>
              </a:ln>
              <a:solidFill>
                <a:prstClr val="black"/>
              </a:solidFill>
              <a:effectLst/>
              <a:uLnTx/>
              <a:uFillTx/>
              <a:latin typeface="Tahoma" panose="02020603050405020304" pitchFamily="2"/>
              <a:ea typeface="+mn-ea"/>
              <a:cs typeface="+mn-cs"/>
            </a:endParaRPr>
          </a:p>
          <a:p>
            <a:pPr eaLnBrk="1" hangingPunct="1">
              <a:spcBef>
                <a:spcPct val="0"/>
              </a:spcBef>
            </a:pPr>
            <a:endParaRPr lang="it-IT" altLang="it-IT" dirty="0" smtClean="0"/>
          </a:p>
        </p:txBody>
      </p:sp>
      <p:sp>
        <p:nvSpPr>
          <p:cNvPr id="16179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328D08E-80D9-49C7-8DA5-C7DE5E39F116}" type="slidenum">
              <a:rPr lang="it-IT" altLang="it-IT" smtClean="0">
                <a:solidFill>
                  <a:srgbClr val="000000"/>
                </a:solidFill>
              </a:rPr>
              <a:pPr eaLnBrk="1" hangingPunct="1"/>
              <a:t>20</a:t>
            </a:fld>
            <a:endParaRPr lang="it-IT" altLang="it-IT"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marR="0" lvl="0" indent="-228600" algn="l" defTabSz="914400" rtl="0" eaLnBrk="1" fontAlgn="base" latinLnBrk="0" hangingPunct="1">
              <a:lnSpc>
                <a:spcPct val="150000"/>
              </a:lnSpc>
              <a:spcBef>
                <a:spcPct val="20000"/>
              </a:spcBef>
              <a:spcAft>
                <a:spcPct val="0"/>
              </a:spcAft>
              <a:buClr>
                <a:srgbClr val="A9A57C"/>
              </a:buClr>
              <a:buSzTx/>
              <a:buFont typeface="Arial" pitchFamily="34" charset="0"/>
              <a:buNone/>
              <a:tabLst/>
              <a:defRPr/>
            </a:pPr>
            <a:r>
              <a:rPr kumimoji="0" lang="it-IT" altLang="it-IT" sz="4400" b="0" i="0" u="none" strike="noStrike" kern="0" cap="none" spc="0" normalizeH="0" baseline="0" noProof="0" dirty="0" smtClean="0">
                <a:ln>
                  <a:noFill/>
                </a:ln>
                <a:solidFill>
                  <a:srgbClr val="FFFF00"/>
                </a:solidFill>
                <a:effectLst/>
                <a:uLnTx/>
                <a:uFillTx/>
                <a:latin typeface="Garamond" pitchFamily="18" charset="0"/>
                <a:ea typeface="+mj-ea"/>
                <a:cs typeface="+mj-cs"/>
              </a:rPr>
              <a:t> E’ il nuovo approccio alla sicurezza attraverso la</a:t>
            </a:r>
            <a:r>
              <a:rPr kumimoji="0" lang="it-IT" altLang="it-IT" sz="4400" b="1" i="0" u="none" strike="noStrike" kern="0" cap="none" spc="0" normalizeH="0" baseline="0" noProof="0" dirty="0" smtClean="0">
                <a:ln>
                  <a:noFill/>
                </a:ln>
                <a:solidFill>
                  <a:srgbClr val="FFFF00"/>
                </a:solidFill>
                <a:effectLst/>
                <a:uLnTx/>
                <a:uFillTx/>
                <a:latin typeface="Garamond" pitchFamily="18" charset="0"/>
                <a:ea typeface="+mj-ea"/>
                <a:cs typeface="+mj-cs"/>
              </a:rPr>
              <a:t>  </a:t>
            </a:r>
            <a:r>
              <a:rPr kumimoji="0" lang="it-IT" altLang="ja-JP" sz="2000" b="0"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ridisegnazione</a:t>
            </a:r>
            <a:r>
              <a:rPr kumimoji="0" lang="it-IT" altLang="ja-JP"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della materia della salute e sicurezza sul lavoro le cui regole erano contenute in una lunga serie di disposizioni succedutesi nell’arco di quasi sessanta anni –  Le norme sono state rivisitate e collocate in un’ottica di sistema</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21</a:t>
            </a:fld>
            <a:endParaRPr lang="it-IT"/>
          </a:p>
        </p:txBody>
      </p:sp>
    </p:spTree>
    <p:extLst>
      <p:ext uri="{BB962C8B-B14F-4D97-AF65-F5344CB8AC3E}">
        <p14:creationId xmlns:p14="http://schemas.microsoft.com/office/powerpoint/2010/main" xmlns="" val="306955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90000"/>
              </a:lnSpc>
              <a:spcBef>
                <a:spcPct val="50000"/>
              </a:spcBef>
              <a:spcAft>
                <a:spcPct val="0"/>
              </a:spcAft>
              <a:buClrTx/>
              <a:buSzPct val="75000"/>
              <a:buFont typeface="Monotype Sorts" pitchFamily="2" charset="2"/>
              <a:buChar char="l"/>
              <a:tabLst/>
              <a:defRPr/>
            </a:pPr>
            <a:r>
              <a:rPr kumimoji="0" lang="it-IT" altLang="it-IT" sz="2400" b="1" i="1" u="sng"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Prevenzione oggettiva</a:t>
            </a:r>
            <a:r>
              <a:rPr kumimoji="0" lang="it-IT" altLang="it-IT" sz="2400" b="1"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 : </a:t>
            </a:r>
          </a:p>
          <a:p>
            <a:pPr marL="0" marR="0" lvl="0" indent="0" algn="l" defTabSz="914400" rtl="0" eaLnBrk="1" fontAlgn="base" latinLnBrk="0" hangingPunct="1">
              <a:lnSpc>
                <a:spcPct val="90000"/>
              </a:lnSpc>
              <a:spcBef>
                <a:spcPct val="50000"/>
              </a:spcBef>
              <a:spcAft>
                <a:spcPct val="0"/>
              </a:spcAft>
              <a:buClrTx/>
              <a:buSzPct val="75000"/>
              <a:buFont typeface="Monotype Sorts" pitchFamily="2" charset="2"/>
              <a:buNone/>
              <a:tabLst/>
              <a:defRPr/>
            </a:pPr>
            <a:r>
              <a:rPr kumimoji="0" lang="it-IT" altLang="it-IT" sz="2400" b="1"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   </a:t>
            </a:r>
            <a:r>
              <a:rPr kumimoji="0" lang="it-IT" altLang="it-IT" sz="1800" b="1"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Netta distinzione tra</a:t>
            </a:r>
          </a:p>
          <a:p>
            <a:pPr marL="457200" marR="0" lvl="1" indent="0" algn="just" defTabSz="914400" rtl="0" eaLnBrk="1" fontAlgn="base" latinLnBrk="0" hangingPunct="1">
              <a:lnSpc>
                <a:spcPct val="90000"/>
              </a:lnSpc>
              <a:spcBef>
                <a:spcPct val="50000"/>
              </a:spcBef>
              <a:spcAft>
                <a:spcPct val="0"/>
              </a:spcAft>
              <a:buClrTx/>
              <a:buSzPct val="100000"/>
              <a:buFontTx/>
              <a:buAutoNum type="arabicPeriod"/>
              <a:tabLst/>
              <a:defRPr/>
            </a:pPr>
            <a:r>
              <a:rPr kumimoji="0" lang="it-IT" altLang="it-IT" sz="1800" b="0"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Aspetti tecnici</a:t>
            </a:r>
          </a:p>
          <a:p>
            <a:pPr marL="457200" marR="0" lvl="1" indent="0" algn="just" defTabSz="914400" rtl="0" eaLnBrk="1" fontAlgn="base" latinLnBrk="0" hangingPunct="1">
              <a:lnSpc>
                <a:spcPct val="90000"/>
              </a:lnSpc>
              <a:spcBef>
                <a:spcPct val="50000"/>
              </a:spcBef>
              <a:spcAft>
                <a:spcPct val="0"/>
              </a:spcAft>
              <a:buClrTx/>
              <a:buSzPct val="100000"/>
              <a:buFontTx/>
              <a:buAutoNum type="arabicPeriod"/>
              <a:tabLst/>
              <a:defRPr/>
            </a:pPr>
            <a:r>
              <a:rPr kumimoji="0" lang="it-IT" altLang="it-IT" sz="1800" b="0"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Preparazione lavoratori</a:t>
            </a:r>
          </a:p>
          <a:p>
            <a:pPr marL="457200" marR="0" lvl="1" indent="0" algn="just" defTabSz="914400" rtl="0" eaLnBrk="1" fontAlgn="base" latinLnBrk="0" hangingPunct="1">
              <a:lnSpc>
                <a:spcPct val="90000"/>
              </a:lnSpc>
              <a:spcBef>
                <a:spcPct val="50000"/>
              </a:spcBef>
              <a:spcAft>
                <a:spcPct val="0"/>
              </a:spcAft>
              <a:buClrTx/>
              <a:buSzPct val="100000"/>
              <a:buFontTx/>
              <a:buAutoNum type="arabicPeriod"/>
              <a:tabLst/>
              <a:defRPr/>
            </a:pPr>
            <a:r>
              <a:rPr kumimoji="0" lang="it-IT" altLang="it-IT" sz="1800" b="0"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Aspetti legali</a:t>
            </a:r>
          </a:p>
          <a:p>
            <a:pPr marL="0" marR="0" lvl="0" indent="0" algn="just" defTabSz="914400" rtl="0" eaLnBrk="1" fontAlgn="base" latinLnBrk="0" hangingPunct="1">
              <a:lnSpc>
                <a:spcPct val="90000"/>
              </a:lnSpc>
              <a:spcBef>
                <a:spcPct val="50000"/>
              </a:spcBef>
              <a:spcAft>
                <a:spcPct val="0"/>
              </a:spcAft>
              <a:buClrTx/>
              <a:buSzPct val="75000"/>
              <a:buFont typeface="Monotype Sorts" pitchFamily="2" charset="2"/>
              <a:buNone/>
              <a:tabLst/>
              <a:defRPr/>
            </a:pPr>
            <a:r>
              <a:rPr kumimoji="0" lang="it-IT" altLang="it-IT" sz="1800" b="1"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Vecchia concezione: </a:t>
            </a:r>
            <a:r>
              <a:rPr kumimoji="0" lang="it-IT" altLang="it-IT" sz="1800" b="0"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sufficiente il rispetto  delle norme e l’adozione di particolari soluzioni tecniche</a:t>
            </a:r>
          </a:p>
          <a:p>
            <a:pPr marL="0" marR="0" lvl="0" indent="0" algn="just" defTabSz="914400" rtl="0" eaLnBrk="1" fontAlgn="base" latinLnBrk="0" hangingPunct="1">
              <a:lnSpc>
                <a:spcPct val="90000"/>
              </a:lnSpc>
              <a:spcBef>
                <a:spcPct val="50000"/>
              </a:spcBef>
              <a:spcAft>
                <a:spcPct val="0"/>
              </a:spcAft>
              <a:buClrTx/>
              <a:buSzPct val="75000"/>
              <a:buFont typeface="Monotype Sorts" pitchFamily="2" charset="2"/>
              <a:buNone/>
              <a:tabLst/>
              <a:defRPr/>
            </a:pPr>
            <a:r>
              <a:rPr kumimoji="0" lang="it-IT" altLang="it-IT" sz="1800" b="1"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Protezione: </a:t>
            </a:r>
            <a:r>
              <a:rPr kumimoji="0" lang="it-IT" altLang="it-IT" sz="1800" b="0"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rigido adempimento di norme e procedure tecniche</a:t>
            </a:r>
          </a:p>
          <a:p>
            <a:pPr marL="0" marR="0" lvl="0" indent="0" algn="just" defTabSz="914400" rtl="0" eaLnBrk="1" fontAlgn="base" latinLnBrk="0" hangingPunct="1">
              <a:lnSpc>
                <a:spcPct val="90000"/>
              </a:lnSpc>
              <a:spcBef>
                <a:spcPct val="50000"/>
              </a:spcBef>
              <a:spcAft>
                <a:spcPct val="0"/>
              </a:spcAft>
              <a:buClrTx/>
              <a:buSzPct val="75000"/>
              <a:buFont typeface="Monotype Sorts" pitchFamily="2" charset="2"/>
              <a:buNone/>
              <a:tabLst/>
              <a:defRPr/>
            </a:pPr>
            <a:endParaRPr kumimoji="0" lang="it-IT" altLang="it-IT" sz="1800" b="1"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endParaRPr>
          </a:p>
          <a:p>
            <a:pPr marL="0" marR="0" lvl="0" indent="0" algn="l" defTabSz="914400" rtl="0" eaLnBrk="1" fontAlgn="base" latinLnBrk="0" hangingPunct="1">
              <a:lnSpc>
                <a:spcPct val="90000"/>
              </a:lnSpc>
              <a:spcBef>
                <a:spcPct val="50000"/>
              </a:spcBef>
              <a:spcAft>
                <a:spcPct val="0"/>
              </a:spcAft>
              <a:buClrTx/>
              <a:buSzPct val="75000"/>
              <a:buFont typeface="Monotype Sorts" pitchFamily="2" charset="2"/>
              <a:buChar char="l"/>
              <a:tabLst/>
              <a:defRPr/>
            </a:pPr>
            <a:r>
              <a:rPr kumimoji="0" lang="it-IT" altLang="it-IT" sz="2400" b="1" i="1" u="sng"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Prevenzione soggettiva</a:t>
            </a:r>
            <a:r>
              <a:rPr kumimoji="0" lang="it-IT" altLang="it-IT" sz="2400" b="1"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 : </a:t>
            </a:r>
          </a:p>
          <a:p>
            <a:pPr marL="0" marR="0" lvl="0" indent="0" algn="l" defTabSz="914400" rtl="0" eaLnBrk="1" fontAlgn="base" latinLnBrk="0" hangingPunct="1">
              <a:lnSpc>
                <a:spcPct val="90000"/>
              </a:lnSpc>
              <a:spcBef>
                <a:spcPct val="50000"/>
              </a:spcBef>
              <a:spcAft>
                <a:spcPct val="0"/>
              </a:spcAft>
              <a:buClrTx/>
              <a:buSzPct val="75000"/>
              <a:buFont typeface="Monotype Sorts" pitchFamily="2" charset="2"/>
              <a:buNone/>
              <a:tabLst/>
              <a:defRPr/>
            </a:pPr>
            <a:r>
              <a:rPr kumimoji="0" lang="it-IT" altLang="it-IT" sz="1800" b="1"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Interazione tra:</a:t>
            </a:r>
          </a:p>
          <a:p>
            <a:pPr marL="0" marR="0" lvl="0" indent="0" algn="just" defTabSz="914400" rtl="0" eaLnBrk="1" fontAlgn="base" latinLnBrk="0" hangingPunct="1">
              <a:lnSpc>
                <a:spcPct val="90000"/>
              </a:lnSpc>
              <a:spcBef>
                <a:spcPct val="50000"/>
              </a:spcBef>
              <a:spcAft>
                <a:spcPct val="0"/>
              </a:spcAft>
              <a:buClrTx/>
              <a:buSzPct val="75000"/>
              <a:buFont typeface="Monotype Sorts" pitchFamily="2" charset="2"/>
              <a:buAutoNum type="arabicPeriod"/>
              <a:tabLst/>
              <a:defRPr/>
            </a:pPr>
            <a:r>
              <a:rPr kumimoji="0" lang="it-IT" altLang="it-IT" sz="1800" b="0"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Ambienti e strutture; </a:t>
            </a:r>
          </a:p>
          <a:p>
            <a:pPr marL="0" marR="0" lvl="0" indent="0" algn="just" defTabSz="914400" rtl="0" eaLnBrk="1" fontAlgn="base" latinLnBrk="0" hangingPunct="1">
              <a:lnSpc>
                <a:spcPct val="90000"/>
              </a:lnSpc>
              <a:spcBef>
                <a:spcPct val="50000"/>
              </a:spcBef>
              <a:spcAft>
                <a:spcPct val="0"/>
              </a:spcAft>
              <a:buClrTx/>
              <a:buSzPct val="75000"/>
              <a:buFont typeface="Monotype Sorts" pitchFamily="2" charset="2"/>
              <a:buAutoNum type="arabicPeriod"/>
              <a:tabLst/>
              <a:defRPr/>
            </a:pPr>
            <a:r>
              <a:rPr kumimoji="0" lang="it-IT" altLang="it-IT" sz="1800" b="0"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Processi; </a:t>
            </a:r>
          </a:p>
          <a:p>
            <a:pPr marL="0" marR="0" lvl="0" indent="0" algn="just" defTabSz="914400" rtl="0" eaLnBrk="1" fontAlgn="base" latinLnBrk="0" hangingPunct="1">
              <a:lnSpc>
                <a:spcPct val="90000"/>
              </a:lnSpc>
              <a:spcBef>
                <a:spcPct val="50000"/>
              </a:spcBef>
              <a:spcAft>
                <a:spcPct val="0"/>
              </a:spcAft>
              <a:buClrTx/>
              <a:buSzPct val="75000"/>
              <a:buFont typeface="Monotype Sorts" pitchFamily="2" charset="2"/>
              <a:buAutoNum type="arabicPeriod"/>
              <a:tabLst/>
              <a:defRPr/>
            </a:pPr>
            <a:r>
              <a:rPr kumimoji="0" lang="it-IT" altLang="it-IT" sz="1800" b="0"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Atteggiamenti e motivazioni</a:t>
            </a:r>
          </a:p>
          <a:p>
            <a:pPr marL="0" marR="0" lvl="0" indent="0" algn="just" defTabSz="914400" rtl="0" eaLnBrk="1" fontAlgn="base" latinLnBrk="0" hangingPunct="1">
              <a:lnSpc>
                <a:spcPct val="90000"/>
              </a:lnSpc>
              <a:spcBef>
                <a:spcPct val="50000"/>
              </a:spcBef>
              <a:spcAft>
                <a:spcPct val="0"/>
              </a:spcAft>
              <a:buClrTx/>
              <a:buSzPct val="75000"/>
              <a:buFont typeface="Monotype Sorts" pitchFamily="2" charset="2"/>
              <a:buNone/>
              <a:tabLst/>
              <a:defRPr/>
            </a:pPr>
            <a:r>
              <a:rPr kumimoji="0" lang="it-IT" altLang="it-IT" sz="1800" b="1"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Nuova concezione: </a:t>
            </a:r>
            <a:r>
              <a:rPr kumimoji="0" lang="it-IT" altLang="it-IT" sz="1800" b="0"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ricerca delle ottimali condizioni di lavoro nel campo progettuale organizzativo e gestionale della prevenzione</a:t>
            </a:r>
          </a:p>
          <a:p>
            <a:pPr marL="0" marR="0" lvl="0" indent="0" algn="just" defTabSz="914400" rtl="0" eaLnBrk="1" fontAlgn="base" latinLnBrk="0" hangingPunct="1">
              <a:lnSpc>
                <a:spcPct val="90000"/>
              </a:lnSpc>
              <a:spcBef>
                <a:spcPct val="50000"/>
              </a:spcBef>
              <a:spcAft>
                <a:spcPct val="0"/>
              </a:spcAft>
              <a:buClrTx/>
              <a:buSzPct val="75000"/>
              <a:buFont typeface="Monotype Sorts" pitchFamily="2" charset="2"/>
              <a:buChar char="l"/>
              <a:tabLst/>
              <a:defRPr/>
            </a:pPr>
            <a:r>
              <a:rPr kumimoji="0" lang="it-IT" altLang="it-IT" sz="1800" b="1"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Prevenzione: </a:t>
            </a:r>
            <a:r>
              <a:rPr kumimoji="0" lang="it-IT" altLang="it-IT" sz="1800" b="0"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ottenimento e mantenimento di un adeguato rapporto tra quelle che sono le possibilità di ciascun lavoratore e le condizioni di esecuzione del lavoro a cui è destinato, sia per preparazione che per situazione ambientale</a:t>
            </a:r>
          </a:p>
          <a:p>
            <a:endParaRPr lang="it-IT" b="0"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22</a:t>
            </a:fld>
            <a:endParaRPr lang="it-IT"/>
          </a:p>
        </p:txBody>
      </p:sp>
    </p:spTree>
    <p:extLst>
      <p:ext uri="{BB962C8B-B14F-4D97-AF65-F5344CB8AC3E}">
        <p14:creationId xmlns:p14="http://schemas.microsoft.com/office/powerpoint/2010/main" xmlns="" val="2297910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Sistema Organizzato</a:t>
            </a:r>
            <a:r>
              <a:rPr kumimoji="0" lang="it-IT" sz="2000" b="1"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 salute e sicurezza sono elementi fondamentali nei processi organizzativi delle attività aziendali;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Informato </a:t>
            </a:r>
            <a:r>
              <a:rPr kumimoji="0" lang="it-IT" sz="2000" b="0"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l’informazione e formazione dei lavoratori è l’aspetto più importante. Ogni scelta organizzativa, ogni cambiamento deve essere messo a conoscenza delle varie figure;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Programmato</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le misure d’intervento, per il miglioramento continuo della sicurezza, devono essere realizzate secondo un programma preciso, condiviso con i vari soggetti.</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it-IT" sz="2000" b="1" i="1"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Partecipato </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tutte i vari soggetti devono partecipare attivamente al miglioramento continuo della sicurezza;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dirty="0" smtClean="0">
              <a:ln>
                <a:noFill/>
              </a:ln>
              <a:solidFill>
                <a:prstClr val="black"/>
              </a:solidFill>
              <a:effectLst/>
              <a:uLnTx/>
              <a:uFillTx/>
              <a:latin typeface="+mn-lt"/>
              <a:ea typeface="+mn-ea"/>
              <a:cs typeface="+mn-cs"/>
            </a:endParaRPr>
          </a:p>
          <a:p>
            <a:pPr eaLnBrk="1" hangingPunct="1">
              <a:spcBef>
                <a:spcPct val="0"/>
              </a:spcBef>
            </a:pPr>
            <a:endParaRPr lang="it-IT" altLang="it-IT" dirty="0" smtClean="0"/>
          </a:p>
        </p:txBody>
      </p:sp>
      <p:sp>
        <p:nvSpPr>
          <p:cNvPr id="12083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4EA71E-12FF-4FFC-A960-51F8CC2C3673}" type="slidenum">
              <a:rPr lang="it-IT" altLang="it-IT" smtClean="0">
                <a:solidFill>
                  <a:srgbClr val="000000"/>
                </a:solidFill>
              </a:rPr>
              <a:pPr eaLnBrk="1" hangingPunct="1"/>
              <a:t>23</a:t>
            </a:fld>
            <a:endParaRPr lang="it-IT" altLang="it-IT"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50000"/>
              </a:lnSpc>
              <a:spcBef>
                <a:spcPct val="0"/>
              </a:spcBef>
              <a:spcAft>
                <a:spcPct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Il Testo Unico della Sicurezza 81/2008 non è un Testo Unico in senso proprio ma un «unico testo normativo» nel senso che raccoglie tutte le norme vigenti in tema di sicurezza sui luoghi di lavoro</a:t>
            </a:r>
          </a:p>
          <a:p>
            <a:pPr marL="342900" marR="0" lvl="0" indent="-34290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È complesso ma non complicato</a:t>
            </a:r>
          </a:p>
          <a:p>
            <a:pPr marL="342900" marR="0" lvl="0" indent="-34290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Innova ma non stravolge</a:t>
            </a:r>
          </a:p>
          <a:p>
            <a:pPr marL="342900" marR="0" lvl="0" indent="-34290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 luce ma non lascia delle ombre</a:t>
            </a:r>
          </a:p>
          <a:p>
            <a:pPr marL="342900" marR="0" lvl="0" indent="-34290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Chiarisce ma fa tanti rinvii</a:t>
            </a:r>
          </a:p>
          <a:p>
            <a:pPr eaLnBrk="1" hangingPunct="1">
              <a:spcBef>
                <a:spcPct val="0"/>
              </a:spcBef>
            </a:pPr>
            <a:endParaRPr lang="it-IT" altLang="it-IT" dirty="0" smtClean="0"/>
          </a:p>
        </p:txBody>
      </p:sp>
      <p:sp>
        <p:nvSpPr>
          <p:cNvPr id="12083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4EA71E-12FF-4FFC-A960-51F8CC2C3673}" type="slidenum">
              <a:rPr lang="it-IT" altLang="it-IT" smtClean="0">
                <a:solidFill>
                  <a:srgbClr val="000000"/>
                </a:solidFill>
              </a:rPr>
              <a:pPr eaLnBrk="1" hangingPunct="1"/>
              <a:t>24</a:t>
            </a:fld>
            <a:endParaRPr lang="it-IT" altLang="it-IT"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dirty="0" smtClean="0"/>
              <a:t>Anche la concezione di «DANNO» si evolve e si raffina:  </a:t>
            </a:r>
            <a:r>
              <a:rPr lang="it-IT" sz="1200" kern="1200" dirty="0" smtClean="0">
                <a:solidFill>
                  <a:schemeClr val="tx1"/>
                </a:solidFill>
                <a:latin typeface="+mn-lt"/>
                <a:ea typeface="+mn-ea"/>
                <a:cs typeface="+mn-cs"/>
              </a:rPr>
              <a:t>da semplice danno alla "integrità fisica« ( danno emergente e lucro cessante ) il danno viene considerato in riferimento alla "persona«</a:t>
            </a:r>
            <a:r>
              <a:rPr lang="it-IT" sz="1200" kern="1200" baseline="0" dirty="0" smtClean="0">
                <a:solidFill>
                  <a:schemeClr val="tx1"/>
                </a:solidFill>
                <a:latin typeface="+mn-lt"/>
                <a:ea typeface="+mn-ea"/>
                <a:cs typeface="+mn-cs"/>
              </a:rPr>
              <a:t> e liquidato anche sotto questo aspetto.</a:t>
            </a: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a:t>
            </a:fld>
            <a:endParaRPr lang="it-IT"/>
          </a:p>
        </p:txBody>
      </p:sp>
    </p:spTree>
    <p:extLst>
      <p:ext uri="{BB962C8B-B14F-4D97-AF65-F5344CB8AC3E}">
        <p14:creationId xmlns:p14="http://schemas.microsoft.com/office/powerpoint/2010/main" xmlns="" val="2810471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25</a:t>
            </a:fld>
            <a:endParaRPr lang="it-IT"/>
          </a:p>
        </p:txBody>
      </p:sp>
    </p:spTree>
    <p:extLst>
      <p:ext uri="{BB962C8B-B14F-4D97-AF65-F5344CB8AC3E}">
        <p14:creationId xmlns:p14="http://schemas.microsoft.com/office/powerpoint/2010/main" xmlns="" val="3600284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2083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4EA71E-12FF-4FFC-A960-51F8CC2C3673}" type="slidenum">
              <a:rPr lang="it-IT" altLang="it-IT" smtClean="0">
                <a:solidFill>
                  <a:srgbClr val="000000"/>
                </a:solidFill>
              </a:rPr>
              <a:pPr eaLnBrk="1" hangingPunct="1"/>
              <a:t>27</a:t>
            </a:fld>
            <a:endParaRPr lang="it-IT" altLang="it-IT"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595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2595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ABE567-654F-48A3-BBB3-30BC7F4BC6DF}" type="slidenum">
              <a:rPr lang="it-IT" altLang="it-IT" smtClean="0">
                <a:solidFill>
                  <a:srgbClr val="000000"/>
                </a:solidFill>
              </a:rPr>
              <a:pPr eaLnBrk="1" hangingPunct="1"/>
              <a:t>28</a:t>
            </a:fld>
            <a:endParaRPr lang="it-IT" altLang="it-IT"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341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DEE9FE-CB43-4A84-8F9C-298B158021A1}" type="slidenum">
              <a:rPr lang="it-IT" altLang="it-IT" smtClean="0">
                <a:solidFill>
                  <a:srgbClr val="000000"/>
                </a:solidFill>
              </a:rPr>
              <a:pPr eaLnBrk="1" hangingPunct="1"/>
              <a:t>29</a:t>
            </a:fld>
            <a:endParaRPr lang="it-IT" altLang="it-IT"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3619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749906-6B01-41F5-AF34-2EEECC525848}" type="slidenum">
              <a:rPr lang="it-IT" altLang="it-IT" smtClean="0">
                <a:solidFill>
                  <a:srgbClr val="000000"/>
                </a:solidFill>
              </a:rPr>
              <a:pPr eaLnBrk="1" hangingPunct="1"/>
              <a:t>30</a:t>
            </a:fld>
            <a:endParaRPr lang="it-IT" altLang="it-IT"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3722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09A5E6-E1F1-436A-A95B-5DF3CFC741E1}" type="slidenum">
              <a:rPr lang="it-IT" altLang="it-IT" smtClean="0">
                <a:solidFill>
                  <a:srgbClr val="000000"/>
                </a:solidFill>
              </a:rPr>
              <a:pPr eaLnBrk="1" hangingPunct="1"/>
              <a:t>31</a:t>
            </a:fld>
            <a:endParaRPr lang="it-IT" altLang="it-IT"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3824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A35ADE0-F509-4758-8DE6-D49EC7940C04}" type="slidenum">
              <a:rPr lang="it-IT" altLang="it-IT" smtClean="0">
                <a:solidFill>
                  <a:srgbClr val="000000"/>
                </a:solidFill>
              </a:rPr>
              <a:pPr eaLnBrk="1" hangingPunct="1"/>
              <a:t>32</a:t>
            </a:fld>
            <a:endParaRPr lang="it-IT" altLang="it-IT"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926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3926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E8CAD7-6FE1-47AF-A2E4-82240FBBE1D5}" type="slidenum">
              <a:rPr lang="it-IT" altLang="it-IT" smtClean="0">
                <a:solidFill>
                  <a:srgbClr val="000000"/>
                </a:solidFill>
              </a:rPr>
              <a:pPr eaLnBrk="1" hangingPunct="1"/>
              <a:t>33</a:t>
            </a:fld>
            <a:endParaRPr lang="it-IT" altLang="it-IT"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150000"/>
              </a:lnSpc>
              <a:spcBef>
                <a:spcPct val="0"/>
              </a:spcBef>
              <a:spcAft>
                <a:spcPct val="0"/>
              </a:spcAft>
              <a:buClr>
                <a:srgbClr val="376D6C"/>
              </a:buClr>
              <a:buSzPct val="80000"/>
              <a:buFontTx/>
              <a:buNone/>
              <a:tabLst/>
              <a:defRPr/>
            </a:pPr>
            <a:r>
              <a:rPr kumimoji="0" lang="it-IT" altLang="it-IT" sz="2000" b="1" i="1"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Lotta al sommerso: </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caso di lavoro sommerso in percentuale superiore al 20% e violazioni ripetute delle misure di riposo e delle norme in materia di esposizione a caduta dall'alto, seppellimento, </a:t>
            </a:r>
            <a:r>
              <a:rPr kumimoji="0" lang="it-IT" altLang="it-IT" sz="2000" b="0" i="0" u="none" strike="noStrike" kern="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folgoramento</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incendio, amianto, è possibile disporre la sospensione dell'attività imprenditoriale. La sospensione termina con la regolarizzazione dei lavoratori e l'eliminazione delle situazioni di rischio. Il datore di lavoro che non ottempera al provvedimento di sospensione è punito con l'arresto fino a un anno; </a:t>
            </a:r>
          </a:p>
          <a:p>
            <a:pPr marL="0" marR="0" lvl="0" indent="0" algn="l" defTabSz="914400" rtl="0" eaLnBrk="1" fontAlgn="base" latinLnBrk="0" hangingPunct="1">
              <a:lnSpc>
                <a:spcPct val="150000"/>
              </a:lnSpc>
              <a:spcBef>
                <a:spcPct val="0"/>
              </a:spcBef>
              <a:spcAft>
                <a:spcPct val="0"/>
              </a:spcAft>
              <a:buClr>
                <a:srgbClr val="376D6C"/>
              </a:buClr>
              <a:buSzPct val="80000"/>
              <a:buFontTx/>
              <a:buNone/>
              <a:tabLst/>
              <a:defRPr/>
            </a:pPr>
            <a:r>
              <a:rPr kumimoji="0" lang="it-IT" altLang="it-IT" sz="2000" b="1" i="1"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Coordinamento della vigilanza</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ottimizzazione risorse, eliminazione sovrapposizioni e miglioramento efficienza degli interventi attraverso un sistema informativo pubblico, cui parteciperanno anche le parti sociali.</a:t>
            </a:r>
          </a:p>
          <a:p>
            <a:pPr marL="0" marR="0" lvl="0" indent="0" algn="l" defTabSz="914400" rtl="0" eaLnBrk="1" fontAlgn="base" latinLnBrk="0" hangingPunct="1">
              <a:lnSpc>
                <a:spcPct val="150000"/>
              </a:lnSpc>
              <a:spcBef>
                <a:spcPct val="0"/>
              </a:spcBef>
              <a:spcAft>
                <a:spcPct val="0"/>
              </a:spcAft>
              <a:buClr>
                <a:srgbClr val="376D6C"/>
              </a:buClr>
              <a:buSzPct val="80000"/>
              <a:buFontTx/>
              <a:buNone/>
              <a:tabLst/>
              <a:defRPr/>
            </a:pPr>
            <a:r>
              <a:rPr kumimoji="0" lang="it-IT" altLang="it-IT" sz="2000" b="1" i="1"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Tutela precari:  </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Ampliamento del campo di applicazione delle disposizioni a tutti coloro che, a qualunque titolo, operano in azienda, senza alcuna differenza di tipo formale e di contratto.</a:t>
            </a:r>
          </a:p>
          <a:p>
            <a:pPr marL="0" marR="0" lvl="0" indent="0" algn="l" defTabSz="914400" rtl="0" eaLnBrk="1" fontAlgn="base" latinLnBrk="0" hangingPunct="1">
              <a:lnSpc>
                <a:spcPct val="150000"/>
              </a:lnSpc>
              <a:spcBef>
                <a:spcPct val="0"/>
              </a:spcBef>
              <a:spcAft>
                <a:spcPct val="0"/>
              </a:spcAft>
              <a:buClr>
                <a:srgbClr val="376D6C"/>
              </a:buClr>
              <a:buSzPct val="80000"/>
              <a:buFontTx/>
              <a:buNone/>
              <a:tabLst/>
              <a:defRPr/>
            </a:pP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it-IT" altLang="it-IT" sz="2000" b="1" i="1" u="sng" strike="noStrike" kern="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Rls</a:t>
            </a:r>
            <a:r>
              <a:rPr kumimoji="0" lang="it-IT" altLang="it-IT" sz="2000" b="1" i="1"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e </a:t>
            </a:r>
            <a:r>
              <a:rPr kumimoji="0" lang="it-IT" altLang="it-IT" sz="2000" b="1" i="1" u="sng" strike="noStrike" kern="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Rlst</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Rafforzamento del ruolo dei rappresentanti dei lavoratori territoriali (che operano su base territoriale o di comparto produttivo in assenza di </a:t>
            </a:r>
            <a:r>
              <a:rPr kumimoji="0" lang="it-IT" altLang="it-IT" sz="2000" b="0" i="0" u="none" strike="noStrike" kern="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Rls</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aziendali) e creazione di un Rappresentante di sito produttivo.</a:t>
            </a:r>
          </a:p>
          <a:p>
            <a:pPr marL="0" marR="0" lvl="0" indent="0" algn="l" defTabSz="914400" rtl="0" eaLnBrk="1" fontAlgn="base" latinLnBrk="0" hangingPunct="1">
              <a:lnSpc>
                <a:spcPct val="150000"/>
              </a:lnSpc>
              <a:spcBef>
                <a:spcPct val="0"/>
              </a:spcBef>
              <a:spcAft>
                <a:spcPct val="0"/>
              </a:spcAft>
              <a:buClr>
                <a:srgbClr val="376D6C"/>
              </a:buClr>
              <a:buSzPct val="80000"/>
              <a:buFontTx/>
              <a:buNone/>
              <a:tabLst/>
              <a:defRPr/>
            </a:pPr>
            <a:r>
              <a:rPr kumimoji="0" lang="it-IT" altLang="it-IT" sz="2000" b="1" i="1"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Sanzion</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 arresto da 6 a 18 mesi per il datore di lavoro che non effettua la valutazione dei rischi in aziende che svolgano attività ad elevata pericolosità con possibilità, in alcuni casi, di commutazione della pena in ammenda non inferiore a € 8.000,00 e non superiore a € 24.000,00. Per l'imprenditore che si metta in regola non è applicata la sanzione penale ma la sanzione pecuniaria. Restano inalterate le norme del codice penale (estranee all'oggetto della delega) per l'omicidio e le lesioni colpose (articolo 589 e 590) causate dal mancato rispetto delle norme in materia di sicurezza sul lavoro. La commissione di questi delitti attraverso la ricomprensione nell’art. 25 </a:t>
            </a:r>
            <a:r>
              <a:rPr kumimoji="0" lang="it-IT" altLang="it-IT" sz="2000" b="0" i="0" u="none" strike="noStrike" kern="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septies</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del </a:t>
            </a:r>
            <a:r>
              <a:rPr kumimoji="0" lang="it-IT" altLang="it-IT" sz="2000" b="0" i="0" u="none" strike="noStrike" kern="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D.Lvo</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231/2001 </a:t>
            </a:r>
            <a:r>
              <a:rPr kumimoji="0" lang="it-IT" altLang="it-IT" sz="2000" b="0" i="0" u="none" strike="noStrike" kern="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s.m.i.</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comporta anche la responsabilità amministrativa della impresa</a:t>
            </a:r>
          </a:p>
          <a:p>
            <a:pPr marL="0" marR="0" lvl="0" indent="0" algn="l" defTabSz="914400" rtl="0" eaLnBrk="1" fontAlgn="base" latinLnBrk="0" hangingPunct="1">
              <a:lnSpc>
                <a:spcPct val="150000"/>
              </a:lnSpc>
              <a:spcBef>
                <a:spcPct val="0"/>
              </a:spcBef>
              <a:spcAft>
                <a:spcPct val="0"/>
              </a:spcAft>
              <a:buClr>
                <a:srgbClr val="376D6C"/>
              </a:buClr>
              <a:buSzPct val="80000"/>
              <a:buFontTx/>
              <a:buNone/>
              <a:tabLst/>
              <a:defRPr/>
            </a:pPr>
            <a:r>
              <a:rPr kumimoji="0" lang="it-IT" altLang="it-IT" sz="2000" b="1" i="1"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Infortuni mortali</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In caso di colpa dell'azienda in infortunio con feriti o morti, ai responsabili vengono applicate sanzioni amministrative fino a 1.500.000 euro nonché immediata sospensione dell'attività, interdizione alla collaborazione con le P.A. e alle partecipazioni ai pubblici appalti e gare d'asta, imputazioni penali.</a:t>
            </a:r>
          </a:p>
          <a:p>
            <a:pPr marL="0" marR="0" lvl="0" indent="0" algn="l" defTabSz="914400" rtl="0" eaLnBrk="1" fontAlgn="base" latinLnBrk="0" hangingPunct="1">
              <a:lnSpc>
                <a:spcPct val="90000"/>
              </a:lnSpc>
              <a:spcBef>
                <a:spcPct val="0"/>
              </a:spcBef>
              <a:spcAft>
                <a:spcPct val="0"/>
              </a:spcAft>
              <a:buClr>
                <a:srgbClr val="376D6C"/>
              </a:buClr>
              <a:buSzPct val="80000"/>
              <a:buFontTx/>
              <a:buNone/>
              <a:tabLst/>
              <a:defRPr/>
            </a:pPr>
            <a:r>
              <a:rPr kumimoji="0" lang="it-IT" altLang="it-IT" sz="2000" b="1" i="1"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Finanziament</a:t>
            </a: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 nuovi fondi per azioni promozionali e d'informazione, sia private sia pubbliche, sulla sicurezza sul lavoro, con particolare riguardo alle piccole e medie imprese prive di una rappresentanza sindacale e maggiormente esposte. 	</a:t>
            </a:r>
          </a:p>
          <a:p>
            <a:pPr marL="0" marR="0" lvl="0" indent="0" algn="l" defTabSz="914400" rtl="0" eaLnBrk="1" fontAlgn="base" latinLnBrk="0" hangingPunct="1">
              <a:lnSpc>
                <a:spcPct val="150000"/>
              </a:lnSpc>
              <a:spcBef>
                <a:spcPct val="0"/>
              </a:spcBef>
              <a:spcAft>
                <a:spcPct val="0"/>
              </a:spcAft>
              <a:buClr>
                <a:srgbClr val="376D6C"/>
              </a:buClr>
              <a:buSzPct val="80000"/>
              <a:buFontTx/>
              <a:buNone/>
              <a:tabLst/>
              <a:defRPr/>
            </a:pPr>
            <a:r>
              <a:rPr kumimoji="0" lang="it-IT" altLang="it-IT" sz="2000" b="1" i="1" u="sng"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Libretto sanitario e di rischio </a:t>
            </a:r>
          </a:p>
          <a:p>
            <a:pPr marL="0" marR="0" lvl="0" indent="0" algn="l" defTabSz="914400" rtl="0" eaLnBrk="1" fontAlgn="base" latinLnBrk="0" hangingPunct="1">
              <a:lnSpc>
                <a:spcPct val="150000"/>
              </a:lnSpc>
              <a:spcBef>
                <a:spcPct val="0"/>
              </a:spcBef>
              <a:spcAft>
                <a:spcPct val="0"/>
              </a:spcAft>
              <a:buClr>
                <a:srgbClr val="376D6C"/>
              </a:buClr>
              <a:buSzPct val="80000"/>
              <a:buFontTx/>
              <a:buNone/>
              <a:tabLst/>
              <a:defRPr/>
            </a:pPr>
            <a:endParaRPr kumimoji="0" lang="it-IT" altLang="it-IT" sz="2000" b="0" i="0" u="none" strike="noStrike" kern="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50000"/>
              </a:lnSpc>
              <a:spcBef>
                <a:spcPct val="0"/>
              </a:spcBef>
              <a:spcAft>
                <a:spcPct val="0"/>
              </a:spcAft>
              <a:buClr>
                <a:srgbClr val="376D6C"/>
              </a:buClr>
              <a:buSzPct val="80000"/>
              <a:buFontTx/>
              <a:buNone/>
              <a:tabLst/>
              <a:defRPr/>
            </a:pPr>
            <a:r>
              <a:rPr kumimoji="0" lang="it-IT" alt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34</a:t>
            </a:fld>
            <a:endParaRPr lang="it-IT"/>
          </a:p>
        </p:txBody>
      </p:sp>
    </p:spTree>
    <p:extLst>
      <p:ext uri="{BB962C8B-B14F-4D97-AF65-F5344CB8AC3E}">
        <p14:creationId xmlns:p14="http://schemas.microsoft.com/office/powerpoint/2010/main" xmlns="" val="2144992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378B440-D2E5-42D3-B31C-7BA90BCC8E1B}" type="slidenum">
              <a:rPr lang="it-IT" altLang="it-IT">
                <a:solidFill>
                  <a:prstClr val="black"/>
                </a:solidFill>
              </a:rPr>
              <a:pPr algn="r" eaLnBrk="1" hangingPunct="1">
                <a:spcBef>
                  <a:spcPct val="0"/>
                </a:spcBef>
              </a:pPr>
              <a:t>35</a:t>
            </a:fld>
            <a:endParaRPr lang="it-IT" altLang="it-IT">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4400" y="4343400"/>
            <a:ext cx="5029200" cy="4114800"/>
          </a:xfrm>
          <a:noFill/>
        </p:spPr>
        <p:txBody>
          <a:bodyPr/>
          <a:lstStyle/>
          <a:p>
            <a:pPr eaLnBrk="1" hangingPunct="1"/>
            <a:endParaRPr lang="it-IT" altLang="it-IT"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La nuova concezione di uomo inteso come persona e non soltanto come individuo meritevole di protezione come fattore di produzione comporta la rivisitazione di tutti i concetti ergonomici e di progettazione dei sistemi di lavoro: dal processo di lavoro, allo spazio di lavoro, all'ambiente di lavoro, al compito lavorativo . Si realizza così, compiutamente, la tutela della persona</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Sistema di lavoro</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combinazione di persone e attrezzature di lavoro, che agiscono insieme nel processo di lavoro, per eseguire il compito lavorativo, nello spazio di lavoro all’interno dell’ambiente di lavoro, sotto le condizioni imposte dal compito lavorativo. </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Compito lavorativo: </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il prodotto del sistema di lavoro.</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Attrezzature di lavoro</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attrezzi, macchine, veicoli, dispositivi, arredi, installazioni ed altri componenti usati nel sistema di lavoro. </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Processo di lavoro</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la sequenza spaziale e temporale dell’interazione di persone, attrezzature lavoro, materiali, energia e informazioni all’interno di un sistema di lavoro.</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Spazio di lavoro</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un volume allocato a una o più persone nel sistema di lavoro per l’esecuzione del compito lavorativo. </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Ambiente di lavoro</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fattori fisici, chimici, biologici, sociali e culturali che circondano una persona nel suo spazio di lavoro (i fattori sociali e culturali non sono considerati)</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endPar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endPar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dirty="0" smtClean="0">
              <a:ln>
                <a:noFill/>
              </a:ln>
              <a:solidFill>
                <a:prstClr val="black"/>
              </a:solidFill>
              <a:effectLst/>
              <a:uLnTx/>
              <a:uFillTx/>
              <a:latin typeface="+mn-lt"/>
              <a:ea typeface="+mn-ea"/>
              <a:cs typeface="+mn-cs"/>
            </a:endParaRPr>
          </a:p>
          <a:p>
            <a:pPr eaLnBrk="1" hangingPunct="1">
              <a:spcBef>
                <a:spcPct val="0"/>
              </a:spcBef>
            </a:pPr>
            <a:endParaRPr lang="it-IT" altLang="it-IT" dirty="0" smtClean="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39E3D0C-8FE1-494A-826C-47368FE6631B}" type="slidenum">
              <a:rPr lang="it-IT" altLang="it-IT" smtClean="0"/>
              <a:pPr eaLnBrk="1" hangingPunct="1"/>
              <a:t>6</a:t>
            </a:fld>
            <a:endParaRPr lang="it-IT" alt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36</a:t>
            </a:fld>
            <a:endParaRPr lang="it-IT"/>
          </a:p>
        </p:txBody>
      </p:sp>
    </p:spTree>
    <p:extLst>
      <p:ext uri="{BB962C8B-B14F-4D97-AF65-F5344CB8AC3E}">
        <p14:creationId xmlns:p14="http://schemas.microsoft.com/office/powerpoint/2010/main" xmlns="" val="2940541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egnaposto immagine diapositiva 1"/>
          <p:cNvSpPr>
            <a:spLocks noGrp="1" noRot="1" noChangeAspect="1" noTextEdit="1"/>
          </p:cNvSpPr>
          <p:nvPr>
            <p:ph type="sldImg"/>
          </p:nvPr>
        </p:nvSpPr>
        <p:spPr>
          <a:ln/>
        </p:spPr>
      </p:sp>
      <p:sp>
        <p:nvSpPr>
          <p:cNvPr id="207875" name="Segnaposto note 2"/>
          <p:cNvSpPr>
            <a:spLocks noGrp="1"/>
          </p:cNvSpPr>
          <p:nvPr>
            <p:ph type="body" idx="1"/>
          </p:nvPr>
        </p:nvSpPr>
        <p:spPr>
          <a:noFill/>
        </p:spPr>
        <p:txBody>
          <a:bodyPr/>
          <a:lstStyle/>
          <a:p>
            <a:r>
              <a:rPr lang="it-IT" sz="1200" kern="1200" dirty="0" smtClean="0">
                <a:solidFill>
                  <a:schemeClr val="tx1"/>
                </a:solidFill>
                <a:latin typeface="+mn-lt"/>
                <a:ea typeface="+mn-ea"/>
                <a:cs typeface="+mn-cs"/>
              </a:rPr>
              <a:t>Il legislatore, in ambito sicurezza, ha delineato un sistema organizzativo a struttura piramidale in quanto le scelte gestionali di fondo che portano, ovviamente, alla produzione del maggior                          " business" per gli interessi dell'azionisti, sono tutte in capo </a:t>
            </a:r>
          </a:p>
          <a:p>
            <a:r>
              <a:rPr lang="it-IT" sz="1200" kern="1200" dirty="0" smtClean="0">
                <a:solidFill>
                  <a:schemeClr val="tx1"/>
                </a:solidFill>
                <a:latin typeface="+mn-lt"/>
                <a:ea typeface="+mn-ea"/>
                <a:cs typeface="+mn-cs"/>
              </a:rPr>
              <a:t>all'imprenditore. Con relativamente tutte le scelte organizzative in ambito sicurezza debbono far capo sempre all'Imprenditore/Datore di Lavoro. Una struttura piramidale che tenga conto soltanto dell'aspetto economicistico della sicurezza appare in questo modo. </a:t>
            </a:r>
            <a:r>
              <a:rPr lang="it-IT" sz="1200" kern="1200" smtClean="0">
                <a:solidFill>
                  <a:schemeClr val="tx1"/>
                </a:solidFill>
                <a:latin typeface="+mn-lt"/>
                <a:ea typeface="+mn-ea"/>
                <a:cs typeface="+mn-cs"/>
              </a:rPr>
              <a:t>Non si fa assolutamente riferimento ad una organizzazione dell'attività lavorativa che tenga conto di prevenzione e protezione sia del lavoratore e dei luoghi di lavoro.</a:t>
            </a:r>
          </a:p>
          <a:p>
            <a:endParaRPr lang="it-IT" altLang="it-IT" dirty="0" smtClean="0"/>
          </a:p>
        </p:txBody>
      </p:sp>
      <p:sp>
        <p:nvSpPr>
          <p:cNvPr id="207876" name="Segnaposto numero diapositiva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4DFBDA8-F572-450D-8A6B-5411785CEF9C}" type="slidenum">
              <a:rPr lang="it-IT" altLang="it-IT">
                <a:solidFill>
                  <a:prstClr val="black"/>
                </a:solidFill>
              </a:rPr>
              <a:pPr eaLnBrk="1" hangingPunct="1"/>
              <a:t>39</a:t>
            </a:fld>
            <a:endParaRPr lang="it-IT" altLang="it-IT">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4848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009E87-A2DF-43A0-BBE7-62C83916CA82}" type="slidenum">
              <a:rPr lang="it-IT" altLang="it-IT" smtClean="0">
                <a:solidFill>
                  <a:srgbClr val="000000"/>
                </a:solidFill>
              </a:rPr>
              <a:pPr eaLnBrk="1" hangingPunct="1"/>
              <a:t>40</a:t>
            </a:fld>
            <a:endParaRPr lang="it-IT" altLang="it-IT"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4400" b="0" i="0" u="none" strike="noStrike" kern="1200" cap="none" spc="0" normalizeH="0" baseline="0" noProof="0" dirty="0" smtClean="0">
                <a:ln>
                  <a:noFill/>
                </a:ln>
                <a:solidFill>
                  <a:srgbClr val="EAEAEA"/>
                </a:solidFill>
                <a:effectLst/>
                <a:uLnTx/>
                <a:uFillTx/>
                <a:latin typeface="Garamond" pitchFamily="18" charset="0"/>
                <a:ea typeface="+mn-ea"/>
                <a:cs typeface="Arial" pitchFamily="34" charset="0"/>
              </a:rPr>
              <a:t>Il datore di lavoro ha precisi obblighi </a:t>
            </a:r>
          </a:p>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it-IT" sz="1800" b="0" i="0" u="none" strike="noStrike" kern="1200" cap="none" spc="0" normalizeH="0" baseline="0" noProof="0" dirty="0"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Osservare le disposizioni del </a:t>
            </a:r>
            <a:r>
              <a:rPr kumimoji="0" lang="it-IT" sz="1800" b="0" i="0" u="none" strike="noStrike" kern="1200" cap="none" spc="0" normalizeH="0" baseline="0" noProof="0" dirty="0" err="1"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D.Lvo</a:t>
            </a:r>
            <a:r>
              <a:rPr kumimoji="0" lang="it-IT" sz="1800" b="0" i="0" u="none" strike="noStrike" kern="1200" cap="none" spc="0" normalizeH="0" baseline="0" noProof="0" dirty="0"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 81/2008 </a:t>
            </a:r>
            <a:r>
              <a:rPr kumimoji="0" lang="it-IT" sz="1800" b="0" i="0" u="none" strike="noStrike" kern="1200" cap="none" spc="0" normalizeH="0" baseline="0" noProof="0" dirty="0" err="1"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s.m.i.</a:t>
            </a:r>
            <a:endParaRPr kumimoji="0" lang="it-IT" sz="1800" b="0" i="0" u="none" strike="noStrike" kern="1200" cap="none" spc="0" normalizeH="0" baseline="0" noProof="0" dirty="0"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it-IT" sz="1800" b="0" i="0" u="none" strike="noStrike" kern="1200" cap="none" spc="0" normalizeH="0" baseline="0" noProof="0" dirty="0"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Valutare i rischi per la sicurezza e la salute nella scelta di attrezzature, delle sostanze, nella sistemazione dei luoghi di lavoro</a:t>
            </a:r>
          </a:p>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it-IT" sz="2400" b="0" i="1" u="sng" strike="noStrike" kern="1200" cap="none" spc="0" normalizeH="0" baseline="0" noProof="0" dirty="0" smtClean="0">
                <a:ln>
                  <a:noFill/>
                </a:ln>
                <a:solidFill>
                  <a:srgbClr val="EAEAEA"/>
                </a:solidFill>
                <a:effectLst>
                  <a:outerShdw blurRad="38100" dist="38100" dir="2700000" algn="tl">
                    <a:srgbClr val="000000"/>
                  </a:outerShdw>
                </a:effectLst>
                <a:uLnTx/>
                <a:uFillTx/>
                <a:latin typeface="Garamond" pitchFamily="18" charset="0"/>
                <a:ea typeface="+mn-ea"/>
                <a:cs typeface="Arial" pitchFamily="34" charset="0"/>
              </a:rPr>
              <a:t>Designare:</a:t>
            </a:r>
          </a:p>
          <a:p>
            <a:pPr marL="342900" marR="0" lvl="0" indent="-342900" algn="just" defTabSz="914400" rtl="0" eaLnBrk="1" fontAlgn="base" latinLnBrk="0" hangingPunct="1">
              <a:lnSpc>
                <a:spcPct val="100000"/>
              </a:lnSpc>
              <a:spcBef>
                <a:spcPct val="50000"/>
              </a:spcBef>
              <a:spcAft>
                <a:spcPct val="0"/>
              </a:spcAft>
              <a:buClrTx/>
              <a:buSzTx/>
              <a:buFontTx/>
              <a:buAutoNum type="arabicPeriod"/>
              <a:tabLst/>
              <a:defRPr/>
            </a:pPr>
            <a:r>
              <a:rPr kumimoji="0" lang="it-IT" sz="20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aramond" pitchFamily="18" charset="0"/>
                <a:ea typeface="+mn-ea"/>
                <a:cs typeface="Arial" pitchFamily="34" charset="0"/>
              </a:rPr>
              <a:t>Il responsabile del servizio di prevenzione e protezione</a:t>
            </a:r>
          </a:p>
          <a:p>
            <a:pPr marL="342900" marR="0" lvl="0" indent="-342900" algn="just" defTabSz="914400" rtl="0" eaLnBrk="1" fontAlgn="base" latinLnBrk="0" hangingPunct="1">
              <a:lnSpc>
                <a:spcPct val="100000"/>
              </a:lnSpc>
              <a:spcBef>
                <a:spcPct val="50000"/>
              </a:spcBef>
              <a:spcAft>
                <a:spcPct val="0"/>
              </a:spcAft>
              <a:buClrTx/>
              <a:buSzTx/>
              <a:buFontTx/>
              <a:buAutoNum type="arabicPeriod"/>
              <a:tabLst/>
              <a:defRPr/>
            </a:pPr>
            <a:r>
              <a:rPr kumimoji="0" lang="it-IT" sz="20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aramond" pitchFamily="18" charset="0"/>
                <a:ea typeface="+mn-ea"/>
                <a:cs typeface="Arial" pitchFamily="34" charset="0"/>
              </a:rPr>
              <a:t>gli addetti al servizio di prevenzione e protezione</a:t>
            </a:r>
          </a:p>
          <a:p>
            <a:pPr marL="342900" marR="0" lvl="0" indent="-342900" algn="just" defTabSz="914400" rtl="0" eaLnBrk="1" fontAlgn="base" latinLnBrk="0" hangingPunct="1">
              <a:lnSpc>
                <a:spcPct val="70000"/>
              </a:lnSpc>
              <a:spcBef>
                <a:spcPct val="50000"/>
              </a:spcBef>
              <a:spcAft>
                <a:spcPct val="0"/>
              </a:spcAft>
              <a:buClrTx/>
              <a:buSzTx/>
              <a:buFontTx/>
              <a:buAutoNum type="arabicPeriod"/>
              <a:tabLst/>
              <a:defRPr/>
            </a:pPr>
            <a:r>
              <a:rPr kumimoji="0" lang="it-IT" sz="20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aramond" pitchFamily="18" charset="0"/>
                <a:ea typeface="+mn-ea"/>
                <a:cs typeface="Arial" pitchFamily="34" charset="0"/>
              </a:rPr>
              <a:t>i lavoratori addetti al servizio antincendio  ed agli altri servizi di emergenza</a:t>
            </a:r>
          </a:p>
          <a:p>
            <a:pPr marL="342900" marR="0" lvl="0" indent="-342900" algn="just" defTabSz="914400" rtl="0" eaLnBrk="1" fontAlgn="base" latinLnBrk="0" hangingPunct="1">
              <a:lnSpc>
                <a:spcPct val="100000"/>
              </a:lnSpc>
              <a:spcBef>
                <a:spcPct val="50000"/>
              </a:spcBef>
              <a:spcAft>
                <a:spcPct val="0"/>
              </a:spcAft>
              <a:buClrTx/>
              <a:buSzTx/>
              <a:buFontTx/>
              <a:buNone/>
              <a:tabLst/>
              <a:defRPr/>
            </a:pPr>
            <a:r>
              <a:rPr kumimoji="0" lang="it-IT" sz="2400" b="0" i="1" u="sng" strike="noStrike" kern="1200" cap="none" spc="0" normalizeH="0" baseline="0" noProof="0" dirty="0" smtClean="0">
                <a:ln>
                  <a:noFill/>
                </a:ln>
                <a:solidFill>
                  <a:srgbClr val="CCFFCC"/>
                </a:solidFill>
                <a:effectLst/>
                <a:uLnTx/>
                <a:uFillTx/>
                <a:latin typeface="Garamond" pitchFamily="18" charset="0"/>
                <a:ea typeface="+mn-ea"/>
                <a:cs typeface="Arial" pitchFamily="34" charset="0"/>
              </a:rPr>
              <a:t>Nominare, </a:t>
            </a:r>
            <a:r>
              <a:rPr kumimoji="0" lang="it-IT" sz="20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aramond" pitchFamily="18" charset="0"/>
                <a:ea typeface="+mn-ea"/>
                <a:cs typeface="Arial" pitchFamily="34" charset="0"/>
              </a:rPr>
              <a:t>nei casi previsti, il medico competente</a:t>
            </a:r>
          </a:p>
          <a:p>
            <a:pPr marL="342900" marR="0" lvl="0" indent="-342900" algn="just" defTabSz="914400" rtl="0" eaLnBrk="1" fontAlgn="base" latinLnBrk="0" hangingPunct="1">
              <a:lnSpc>
                <a:spcPct val="100000"/>
              </a:lnSpc>
              <a:spcBef>
                <a:spcPct val="50000"/>
              </a:spcBef>
              <a:spcAft>
                <a:spcPct val="0"/>
              </a:spcAft>
              <a:buClrTx/>
              <a:buSzTx/>
              <a:buFontTx/>
              <a:buNone/>
              <a:tabLst/>
              <a:defRPr/>
            </a:pPr>
            <a:r>
              <a:rPr kumimoji="0" lang="it-IT" sz="2400" b="0" i="1" u="sng" strike="noStrike" kern="1200" cap="none" spc="0" normalizeH="0" baseline="0" noProof="0" dirty="0" smtClean="0">
                <a:ln>
                  <a:noFill/>
                </a:ln>
                <a:solidFill>
                  <a:srgbClr val="CCFFCC"/>
                </a:solidFill>
                <a:effectLst/>
                <a:uLnTx/>
                <a:uFillTx/>
                <a:latin typeface="Garamond" pitchFamily="18" charset="0"/>
                <a:ea typeface="+mn-ea"/>
                <a:cs typeface="Arial" pitchFamily="34" charset="0"/>
              </a:rPr>
              <a:t>Adottare</a:t>
            </a:r>
            <a:r>
              <a:rPr kumimoji="0" lang="it-IT" sz="28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aramond" pitchFamily="18" charset="0"/>
                <a:ea typeface="+mn-ea"/>
                <a:cs typeface="Arial" pitchFamily="34" charset="0"/>
              </a:rPr>
              <a:t> </a:t>
            </a:r>
            <a:r>
              <a:rPr kumimoji="0" lang="it-IT" sz="20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aramond" pitchFamily="18" charset="0"/>
                <a:ea typeface="+mn-ea"/>
                <a:cs typeface="Arial" pitchFamily="34" charset="0"/>
              </a:rPr>
              <a:t>le misure necessarie per la sicurezza e la salute dei lavoratori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it-IT" sz="2400" b="0" i="1" u="sng" strike="noStrike" kern="1200" cap="none" spc="0" normalizeH="0" baseline="0" noProof="0" dirty="0" smtClean="0">
                <a:ln>
                  <a:noFill/>
                </a:ln>
                <a:solidFill>
                  <a:srgbClr val="CCFFCC"/>
                </a:solidFill>
                <a:effectLst/>
                <a:uLnTx/>
                <a:uFillTx/>
                <a:latin typeface="Garamond" pitchFamily="18" charset="0"/>
                <a:ea typeface="+mn-ea"/>
                <a:cs typeface="Arial" pitchFamily="34" charset="0"/>
              </a:rPr>
              <a:t>Aggiornare</a:t>
            </a:r>
            <a:r>
              <a:rPr kumimoji="0" lang="it-IT" sz="20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aramond" pitchFamily="18" charset="0"/>
                <a:ea typeface="+mn-ea"/>
                <a:cs typeface="Arial" pitchFamily="34" charset="0"/>
              </a:rPr>
              <a:t> le misure di prevenzione in relazione ai mutamenti organizzativi</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it-IT" sz="2400" b="0" i="1" u="sng" strike="noStrike" kern="1200" cap="none" spc="0" normalizeH="0" baseline="0" noProof="0" dirty="0" smtClean="0">
                <a:ln>
                  <a:noFill/>
                </a:ln>
                <a:solidFill>
                  <a:srgbClr val="CCFFCC"/>
                </a:solidFill>
                <a:effectLst/>
                <a:uLnTx/>
                <a:uFillTx/>
                <a:latin typeface="Garamond" pitchFamily="18" charset="0"/>
                <a:ea typeface="+mn-ea"/>
                <a:cs typeface="Arial" pitchFamily="34" charset="0"/>
              </a:rPr>
              <a:t>Affidare</a:t>
            </a:r>
            <a:r>
              <a:rPr kumimoji="0" lang="it-IT" sz="20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aramond" pitchFamily="18" charset="0"/>
                <a:ea typeface="+mn-ea"/>
                <a:cs typeface="Arial" pitchFamily="34" charset="0"/>
              </a:rPr>
              <a:t> i compiti ai lavoratori in relazione alle loro capacità ed alla loro salute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it-IT" sz="2400" b="0" i="1" u="sng" strike="noStrike" kern="1200" cap="none" spc="0" normalizeH="0" baseline="0" noProof="0" dirty="0" smtClean="0">
                <a:ln>
                  <a:noFill/>
                </a:ln>
                <a:solidFill>
                  <a:srgbClr val="CCFFCC"/>
                </a:solidFill>
                <a:effectLst/>
                <a:uLnTx/>
                <a:uFillTx/>
                <a:latin typeface="Garamond" pitchFamily="18" charset="0"/>
                <a:ea typeface="+mn-ea"/>
                <a:cs typeface="Arial" pitchFamily="34" charset="0"/>
              </a:rPr>
              <a:t>Fornire </a:t>
            </a:r>
            <a:r>
              <a:rPr kumimoji="0" lang="it-IT" sz="20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aramond" pitchFamily="18" charset="0"/>
                <a:ea typeface="+mn-ea"/>
                <a:cs typeface="Arial" pitchFamily="34" charset="0"/>
              </a:rPr>
              <a:t>ai lavoratori adeguati mezzi di protezione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it-IT" sz="2400" b="0" i="1" u="sng" strike="noStrike" kern="1200" cap="none" spc="0" normalizeH="0" baseline="0" noProof="0" dirty="0" smtClean="0">
                <a:ln>
                  <a:noFill/>
                </a:ln>
                <a:solidFill>
                  <a:srgbClr val="CCFFCC"/>
                </a:solidFill>
                <a:effectLst>
                  <a:outerShdw blurRad="38100" dist="38100" dir="2700000" algn="tl">
                    <a:srgbClr val="000000"/>
                  </a:outerShdw>
                </a:effectLst>
                <a:uLnTx/>
                <a:uFillTx/>
                <a:latin typeface="Garamond" pitchFamily="18" charset="0"/>
                <a:ea typeface="+mn-ea"/>
                <a:cs typeface="Arial" pitchFamily="34" charset="0"/>
              </a:rPr>
              <a:t>Fare in modo</a:t>
            </a:r>
            <a:r>
              <a:rPr kumimoji="0" lang="it-IT" sz="20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aramond" pitchFamily="18" charset="0"/>
                <a:ea typeface="+mn-ea"/>
                <a:cs typeface="Arial" pitchFamily="34" charset="0"/>
              </a:rPr>
              <a:t> che soltanto i lavoratori che hanno avuto adeguate istruzioni</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Garamond" pitchFamily="18" charset="0"/>
                <a:ea typeface="+mn-ea"/>
                <a:cs typeface="Arial" pitchFamily="34" charset="0"/>
              </a:rPr>
              <a:t>possano accedere a zone che li espongono a rischio grave o specifico</a:t>
            </a:r>
          </a:p>
          <a:p>
            <a:pPr marL="0" marR="0" lvl="0" indent="0" algn="just" defTabSz="914400" rtl="0" eaLnBrk="1" fontAlgn="base" latinLnBrk="0" hangingPunct="1">
              <a:lnSpc>
                <a:spcPct val="100000"/>
              </a:lnSpc>
              <a:spcBef>
                <a:spcPct val="50000"/>
              </a:spcBef>
              <a:spcAft>
                <a:spcPct val="0"/>
              </a:spcAft>
              <a:buClrTx/>
              <a:buSzTx/>
              <a:buFontTx/>
              <a:buChar char="•"/>
              <a:tabLst/>
              <a:defRPr/>
            </a:pPr>
            <a:endParaRPr kumimoji="0" lang="it-IT" sz="1800" b="0" i="0" u="none" strike="noStrike" kern="1200" cap="none" spc="0" normalizeH="0" baseline="0" noProof="0" dirty="0"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it-IT" sz="1800" b="0" i="0" u="none" strike="noStrike" kern="1200" cap="none" spc="0" normalizeH="0" baseline="0" noProof="0" dirty="0"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Elaborare un documento contenente: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it-IT" sz="1800" b="0" i="0" u="none" strike="noStrike" kern="1200" cap="none" spc="0" normalizeH="0" baseline="0" noProof="0" dirty="0"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una relazione sulla valutazione dei rischi</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it-IT" sz="1800" b="0" i="0" u="none" strike="noStrike" kern="1200" cap="none" spc="0" normalizeH="0" baseline="0" noProof="0" dirty="0"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l’individuazione delle misure di  prevenzione e protezione conseguenti</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it-IT" sz="1800" b="0" i="0" u="none" strike="noStrike" kern="1200" cap="none" spc="0" normalizeH="0" baseline="0" noProof="0" dirty="0"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 il programma delle misure per garantire il miglioramento nel tempo dei livelli di sicurezza</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it-IT" sz="1800" b="0" i="0" u="none" strike="noStrike" kern="1200" cap="none" spc="0" normalizeH="0" baseline="0" noProof="0" dirty="0" smtClean="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Custodire in azienda il documento di valutazione dei rischi</a:t>
            </a:r>
          </a:p>
          <a:p>
            <a:pPr marL="0" marR="0" lvl="0" indent="0" algn="just" defTabSz="914400" rtl="0" eaLnBrk="1" fontAlgn="base" latinLnBrk="0" hangingPunct="1">
              <a:lnSpc>
                <a:spcPct val="100000"/>
              </a:lnSpc>
              <a:spcBef>
                <a:spcPct val="50000"/>
              </a:spcBef>
              <a:spcAft>
                <a:spcPct val="0"/>
              </a:spcAft>
              <a:buClrTx/>
              <a:buSzTx/>
              <a:buFontTx/>
              <a:buChar char="•"/>
              <a:tabLst/>
              <a:defRPr/>
            </a:pPr>
            <a:endParaRPr kumimoji="0" lang="it-IT" sz="1800" b="0" i="0" u="none" strike="noStrike" kern="1200" cap="none" spc="0" normalizeH="0" baseline="0" noProof="0" dirty="0" smtClean="0">
              <a:ln>
                <a:noFill/>
              </a:ln>
              <a:solidFill>
                <a:srgbClr val="000066"/>
              </a:solidFill>
              <a:effectLst>
                <a:outerShdw blurRad="38100" dist="38100" dir="2700000" algn="tl">
                  <a:srgbClr val="000000"/>
                </a:outerShdw>
              </a:effectLst>
              <a:uLnTx/>
              <a:uFillTx/>
              <a:latin typeface="Garamond" pitchFamily="18" charset="0"/>
              <a:ea typeface="+mn-ea"/>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it-IT" altLang="it-IT" sz="1200" b="0" i="0" u="none" strike="noStrike" kern="1200" cap="none" spc="0" normalizeH="0" baseline="0" noProof="0" dirty="0" smtClean="0">
              <a:ln>
                <a:noFill/>
              </a:ln>
              <a:solidFill>
                <a:prstClr val="black"/>
              </a:solidFill>
              <a:effectLst/>
              <a:uLnTx/>
              <a:uFillTx/>
              <a:latin typeface="+mn-lt"/>
              <a:ea typeface="+mn-ea"/>
              <a:cs typeface="+mn-cs"/>
            </a:endParaRPr>
          </a:p>
          <a:p>
            <a:endParaRPr lang="it-IT" b="0"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41</a:t>
            </a:fld>
            <a:endParaRPr lang="it-IT"/>
          </a:p>
        </p:txBody>
      </p:sp>
    </p:spTree>
    <p:extLst>
      <p:ext uri="{BB962C8B-B14F-4D97-AF65-F5344CB8AC3E}">
        <p14:creationId xmlns:p14="http://schemas.microsoft.com/office/powerpoint/2010/main" xmlns="" val="1518719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120000"/>
              </a:lnSpc>
              <a:spcBef>
                <a:spcPct val="20000"/>
              </a:spcBef>
              <a:spcAft>
                <a:spcPct val="0"/>
              </a:spcAft>
              <a:buClrTx/>
              <a:buSzTx/>
              <a:buFontTx/>
              <a:buNone/>
              <a:tabLst/>
              <a:defRPr/>
            </a:pPr>
            <a:endParaRPr kumimoji="0" lang="it-IT" altLang="it-IT" sz="26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it-IT" altLang="it-IT" sz="26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Il Dirigente nella gestione della attività aziendale </a:t>
            </a:r>
            <a:r>
              <a:rPr kumimoji="0" lang="it-IT" altLang="it-IT" sz="2600" b="0" i="0" u="sng"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deve attuare </a:t>
            </a:r>
            <a:r>
              <a:rPr kumimoji="0" lang="it-IT" altLang="it-IT" sz="26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la politica, le linee guida e le indicazioni di carattere generale fornite dal datore di lavoro, anche organizzando l’attività lavorativa e </a:t>
            </a:r>
            <a:r>
              <a:rPr kumimoji="0" lang="it-IT" altLang="it-IT" sz="2600" b="0" i="0" u="sng"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vigilando sull’operato dei preposti</a:t>
            </a:r>
            <a:r>
              <a:rPr kumimoji="0" lang="it-IT" altLang="it-IT" sz="26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43</a:t>
            </a:fld>
            <a:endParaRPr lang="it-IT"/>
          </a:p>
        </p:txBody>
      </p:sp>
    </p:spTree>
    <p:extLst>
      <p:ext uri="{BB962C8B-B14F-4D97-AF65-F5344CB8AC3E}">
        <p14:creationId xmlns:p14="http://schemas.microsoft.com/office/powerpoint/2010/main" xmlns="" val="1389599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0" indent="-457200" algn="l" defTabSz="457200" rtl="0" eaLnBrk="1" fontAlgn="base" latinLnBrk="0" hangingPunct="1">
              <a:lnSpc>
                <a:spcPct val="100000"/>
              </a:lnSpc>
              <a:spcBef>
                <a:spcPct val="0"/>
              </a:spcBef>
              <a:spcAft>
                <a:spcPct val="0"/>
              </a:spcAft>
              <a:buClrTx/>
              <a:buSzTx/>
              <a:buFont typeface="Arial" pitchFamily="34" charset="0"/>
              <a:buAutoNum type="arabicPeriod"/>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 delega di funzioni da parte del datore di lavoro, ove non espressamente esclusa, è ammessa con i seguenti limiti e condizioni: </a:t>
            </a: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che essa risulti da atto scritto recante data certa; b) che il delegato possegga tutti i requisiti di professionalità ed esperienza richiesti dalla specifica natura delle funzioni delegate;</a:t>
            </a:r>
            <a:b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che essa attribuisca al delegato tutti i poteri di organizzazione, gestione e controllo richiesti dalla specifica natura delle funzioni delegate;</a:t>
            </a:r>
            <a:b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 che essa attribuisca al delegato l'autonomia di spesa necessaria allo svolgimento delle funzioni delegate;</a:t>
            </a:r>
          </a:p>
          <a:p>
            <a:pPr marL="457200" marR="0" lvl="1" indent="0" algn="l" defTabSz="457200"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it-IT" sz="20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CHE LA DELEGA SIA ACCETTATA DAL DELEGATO PER ISCRITTO.</a:t>
            </a:r>
          </a:p>
          <a:p>
            <a:pPr marL="457200" marR="0" lvl="0" indent="-457200" algn="l" defTabSz="457200" rtl="0" eaLnBrk="1" fontAlgn="base" latinLnBrk="0" hangingPunct="1">
              <a:lnSpc>
                <a:spcPct val="100000"/>
              </a:lnSpc>
              <a:spcBef>
                <a:spcPct val="0"/>
              </a:spcBef>
              <a:spcAft>
                <a:spcPct val="0"/>
              </a:spcAft>
              <a:buClrTx/>
              <a:buSzTx/>
              <a:buFont typeface="+mj-lt"/>
              <a:buAutoNum type="arabicPeriod" startAt="2"/>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Alla delega di cui al comma 1 deve essere data adeguata e tempestiva pubblicità.</a:t>
            </a:r>
          </a:p>
          <a:p>
            <a:pPr marL="457200" marR="0" lvl="0" indent="-457200" algn="l" defTabSz="457200" rtl="0" eaLnBrk="1" fontAlgn="base" latinLnBrk="0" hangingPunct="1">
              <a:lnSpc>
                <a:spcPct val="100000"/>
              </a:lnSpc>
              <a:spcBef>
                <a:spcPct val="0"/>
              </a:spcBef>
              <a:spcAft>
                <a:spcPct val="0"/>
              </a:spcAft>
              <a:buClrTx/>
              <a:buSzTx/>
              <a:buFont typeface="+mj-lt"/>
              <a:buAutoNum type="arabicPeriod" startAt="2"/>
              <a:tabLst/>
              <a:defRPr/>
            </a:pPr>
            <a:endPar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457200" rtl="0" eaLnBrk="1" fontAlgn="base" latinLnBrk="0" hangingPunct="1">
              <a:lnSpc>
                <a:spcPct val="100000"/>
              </a:lnSpc>
              <a:spcBef>
                <a:spcPct val="0"/>
              </a:spcBef>
              <a:spcAft>
                <a:spcPct val="0"/>
              </a:spcAft>
              <a:buClrTx/>
              <a:buSzTx/>
              <a:buFont typeface="+mj-lt"/>
              <a:buAutoNum type="arabicPeriod" startAt="2"/>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La delega di funzioni non esclude l'obbligo di vigilanza in capo al datore di lavoro in ordine al corretto espletamento da parte del delegato delle funzioni trasferite. La vigilanza si esplica anche attraverso i sistemi di verifica e controllo di cui all'articolo 30, comma 4.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457200" rtl="0" eaLnBrk="1" fontAlgn="base" latinLnBrk="0" hangingPunct="1">
              <a:lnSpc>
                <a:spcPct val="100000"/>
              </a:lnSpc>
              <a:spcBef>
                <a:spcPct val="0"/>
              </a:spcBef>
              <a:spcAft>
                <a:spcPct val="0"/>
              </a:spcAft>
              <a:buClrTx/>
              <a:buSzTx/>
              <a:buFontTx/>
              <a:buNone/>
              <a:tabLst/>
              <a:defRPr/>
            </a:pPr>
            <a:endPar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dirty="0" smtClean="0">
              <a:ln>
                <a:noFill/>
              </a:ln>
              <a:solidFill>
                <a:prstClr val="black"/>
              </a:solidFill>
              <a:effectLst/>
              <a:uLnTx/>
              <a:uFillTx/>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44</a:t>
            </a:fld>
            <a:endParaRPr lang="it-IT"/>
          </a:p>
        </p:txBody>
      </p:sp>
    </p:spTree>
    <p:extLst>
      <p:ext uri="{BB962C8B-B14F-4D97-AF65-F5344CB8AC3E}">
        <p14:creationId xmlns:p14="http://schemas.microsoft.com/office/powerpoint/2010/main" xmlns="" val="3733295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eaLnBrk="1" fontAlgn="auto" latinLnBrk="0" hangingPunct="1">
              <a:lnSpc>
                <a:spcPts val="1500"/>
              </a:lnSpc>
              <a:spcBef>
                <a:spcPts val="0"/>
              </a:spcBef>
              <a:spcAft>
                <a:spcPts val="0"/>
              </a:spcAft>
              <a:buClrTx/>
              <a:buSzTx/>
              <a:buFontTx/>
              <a:buNone/>
              <a:tabLst/>
              <a:defRPr/>
            </a:pPr>
            <a:endParaRPr kumimoji="0" lang="it-IT" sz="1200" b="0" i="0" u="none" strike="noStrike" kern="0" cap="none" spc="-7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1" fontAlgn="auto" latinLnBrk="0" hangingPunct="1">
              <a:lnSpc>
                <a:spcPts val="1500"/>
              </a:lnSpc>
              <a:spcBef>
                <a:spcPts val="0"/>
              </a:spcBef>
              <a:spcAft>
                <a:spcPts val="0"/>
              </a:spcAft>
              <a:buClrTx/>
              <a:buSzTx/>
              <a:buFontTx/>
              <a:buNone/>
              <a:tabLst/>
              <a:defRPr/>
            </a:pPr>
            <a:r>
              <a:rPr kumimoji="0" lang="it-IT" sz="1200" b="0" i="0" u="none" strike="noStrike" kern="0" cap="none" spc="-7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Tranne  la funzione di coordinamento  del Servizio , il RSPP non ha obblighi particolari. </a:t>
            </a:r>
          </a:p>
          <a:p>
            <a:pPr marL="0" marR="0" lvl="0" indent="0" algn="ctr" defTabSz="914400" eaLnBrk="1" fontAlgn="auto" latinLnBrk="0" hangingPunct="1">
              <a:lnSpc>
                <a:spcPts val="1400"/>
              </a:lnSpc>
              <a:spcBef>
                <a:spcPts val="1495"/>
              </a:spcBef>
              <a:spcAft>
                <a:spcPts val="0"/>
              </a:spcAft>
              <a:buClrTx/>
              <a:buSzTx/>
              <a:buFontTx/>
              <a:buNone/>
              <a:tabLst/>
              <a:defRPr/>
            </a:pPr>
            <a:endPar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1" fontAlgn="auto" latinLnBrk="0" hangingPunct="1">
              <a:lnSpc>
                <a:spcPts val="1400"/>
              </a:lnSpc>
              <a:spcBef>
                <a:spcPts val="1495"/>
              </a:spcBef>
              <a:spcAft>
                <a:spcPts val="0"/>
              </a:spcAft>
              <a:buClrTx/>
              <a:buSzTx/>
              <a:buFontTx/>
              <a:buNone/>
              <a:tabLst/>
              <a:defRPr/>
            </a:pPr>
            <a:r>
              <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 articolo 32  stabilisce che </a:t>
            </a:r>
            <a:r>
              <a:rPr kumimoji="0" lang="it-IT" sz="1200" b="0" i="0" u="none" strike="noStrike" kern="0" cap="none" spc="-7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le capacità ed i requisiti professionali dei RSPP interni o esterni devono essere adeguati alla natura dei rischi presenti sul luogo di lavoro e relativi alle attività lavorative. </a:t>
            </a:r>
            <a:r>
              <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Devono essere in possesso di un titolo di studio non inferiore al diploma di istruzione secondaria superiore nonché di un attestato di frequenza, con verifica </a:t>
            </a:r>
            <a:r>
              <a:rPr kumimoji="0" lang="it-IT" sz="1200" b="0" i="0" u="none" strike="noStrike" kern="0" cap="none" spc="0" normalizeH="0" baseline="0" noProof="0" dirty="0" smtClean="0">
                <a:ln>
                  <a:noFill/>
                </a:ln>
                <a:solidFill>
                  <a:srgbClr val="000000"/>
                </a:solidFill>
                <a:effectLst/>
                <a:uLnTx/>
                <a:uFillTx/>
                <a:latin typeface="Verdana" panose="02020603050405020304" pitchFamily="2"/>
              </a:rPr>
              <a:t>dell'apprendimento, a specifici corsi di formazione adeguati alla natura dei rischi presenti sul luogo di lavoro anche di natura ergonomica e da stress lavoro-correlato</a:t>
            </a:r>
            <a:r>
              <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eaLnBrk="1" fontAlgn="auto" latinLnBrk="0" hangingPunct="1">
              <a:lnSpc>
                <a:spcPts val="1400"/>
              </a:lnSpc>
              <a:spcBef>
                <a:spcPts val="1495"/>
              </a:spcBef>
              <a:spcAft>
                <a:spcPts val="0"/>
              </a:spcAft>
              <a:buClrTx/>
              <a:buSzTx/>
              <a:buFontTx/>
              <a:buNone/>
              <a:tabLst/>
              <a:defRPr/>
            </a:pPr>
            <a:r>
              <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365760" marR="0" lvl="0" indent="0" algn="just" defTabSz="914400" eaLnBrk="1" fontAlgn="auto" latinLnBrk="0" hangingPunct="1">
              <a:lnSpc>
                <a:spcPts val="1500"/>
              </a:lnSpc>
              <a:spcBef>
                <a:spcPts val="0"/>
              </a:spcBef>
              <a:spcAft>
                <a:spcPts val="0"/>
              </a:spcAft>
              <a:buClrTx/>
              <a:buSzTx/>
              <a:buFontTx/>
              <a:buNone/>
              <a:tabLst/>
              <a:defRPr/>
            </a:pPr>
            <a:endPar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eaLnBrk="1" fontAlgn="auto" latinLnBrk="0" hangingPunct="1">
              <a:lnSpc>
                <a:spcPts val="1400"/>
              </a:lnSpc>
              <a:spcBef>
                <a:spcPts val="1610"/>
              </a:spcBef>
              <a:spcAft>
                <a:spcPts val="0"/>
              </a:spcAft>
              <a:buClrTx/>
              <a:buSzTx/>
              <a:buFontTx/>
              <a:buNone/>
              <a:tabLst/>
              <a:defRPr/>
            </a:pPr>
            <a:endParaRPr kumimoji="0" lang="it-IT" sz="1200" b="0" i="0" u="none" strike="noStrike" kern="0" cap="none" spc="-7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it-IT" b="0" i="0"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45</a:t>
            </a:fld>
            <a:endParaRPr lang="it-IT"/>
          </a:p>
        </p:txBody>
      </p:sp>
    </p:spTree>
    <p:extLst>
      <p:ext uri="{BB962C8B-B14F-4D97-AF65-F5344CB8AC3E}">
        <p14:creationId xmlns:p14="http://schemas.microsoft.com/office/powerpoint/2010/main" xmlns="" val="2933431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7B9B26E-D2BC-4CBB-8CE4-F1B34905E836}" type="slidenum">
              <a:rPr lang="it-IT" altLang="it-IT">
                <a:solidFill>
                  <a:prstClr val="black"/>
                </a:solidFill>
              </a:rPr>
              <a:pPr algn="r" eaLnBrk="1" hangingPunct="1">
                <a:spcBef>
                  <a:spcPct val="0"/>
                </a:spcBef>
              </a:pPr>
              <a:t>46</a:t>
            </a:fld>
            <a:endParaRPr lang="it-IT" altLang="it-IT">
              <a:solidFill>
                <a:prstClr val="black"/>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rPr>
              <a:t>Compiti del S.P.P.( art. 33 )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000" b="1"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
                <a:srgbClr val="FFFF00"/>
              </a:buClr>
              <a:buSzTx/>
              <a:buFont typeface="Wingdings" pitchFamily="2" charset="2"/>
              <a:buChar char="q"/>
              <a:tabLst/>
              <a:defRPr/>
            </a:pPr>
            <a:r>
              <a:rPr kumimoji="0" lang="it-IT" altLang="it-IT" sz="1800" b="1"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rPr>
              <a:t> </a:t>
            </a:r>
            <a:r>
              <a:rPr kumimoji="0" lang="it-IT" altLang="it-IT" sz="1800" b="0"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rPr>
              <a:t>Individuazione dei fattori di rischio</a:t>
            </a:r>
          </a:p>
          <a:p>
            <a:pPr marL="0" marR="0" lvl="0" indent="0" algn="l" defTabSz="914400" rtl="0" eaLnBrk="1" fontAlgn="base" latinLnBrk="0" hangingPunct="1">
              <a:lnSpc>
                <a:spcPct val="100000"/>
              </a:lnSpc>
              <a:spcBef>
                <a:spcPct val="0"/>
              </a:spcBef>
              <a:spcAft>
                <a:spcPct val="0"/>
              </a:spcAft>
              <a:buClr>
                <a:srgbClr val="FFFF00"/>
              </a:buClr>
              <a:buSzTx/>
              <a:buFont typeface="Wingdings" pitchFamily="2" charset="2"/>
              <a:buChar char="q"/>
              <a:tabLst/>
              <a:defRPr/>
            </a:pPr>
            <a:r>
              <a:rPr kumimoji="0" lang="it-IT" altLang="it-IT" sz="1800" b="0"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rPr>
              <a:t> Elaborazione misure preventive e protettive</a:t>
            </a:r>
          </a:p>
          <a:p>
            <a:pPr marL="0" marR="0" lvl="0" indent="0" algn="l" defTabSz="914400" rtl="0" eaLnBrk="1" fontAlgn="base" latinLnBrk="0" hangingPunct="1">
              <a:lnSpc>
                <a:spcPct val="100000"/>
              </a:lnSpc>
              <a:spcBef>
                <a:spcPct val="0"/>
              </a:spcBef>
              <a:spcAft>
                <a:spcPct val="0"/>
              </a:spcAft>
              <a:buClr>
                <a:srgbClr val="FFFF00"/>
              </a:buClr>
              <a:buSzTx/>
              <a:buFont typeface="Wingdings" pitchFamily="2" charset="2"/>
              <a:buChar char="q"/>
              <a:tabLst/>
              <a:defRPr/>
            </a:pPr>
            <a:r>
              <a:rPr kumimoji="0" lang="it-IT" altLang="it-IT" sz="1800" b="0"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rPr>
              <a:t> Elaborare misure di sicurezza</a:t>
            </a:r>
          </a:p>
          <a:p>
            <a:pPr marL="0" marR="0" lvl="0" indent="0" algn="l" defTabSz="914400" rtl="0" eaLnBrk="1" fontAlgn="base" latinLnBrk="0" hangingPunct="1">
              <a:lnSpc>
                <a:spcPct val="100000"/>
              </a:lnSpc>
              <a:spcBef>
                <a:spcPct val="0"/>
              </a:spcBef>
              <a:spcAft>
                <a:spcPct val="0"/>
              </a:spcAft>
              <a:buClr>
                <a:srgbClr val="FFFF00"/>
              </a:buClr>
              <a:buSzTx/>
              <a:buFont typeface="Wingdings" pitchFamily="2" charset="2"/>
              <a:buChar char="q"/>
              <a:tabLst/>
              <a:defRPr/>
            </a:pPr>
            <a:r>
              <a:rPr kumimoji="0" lang="it-IT" altLang="it-IT" sz="1800" b="0"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rPr>
              <a:t> Proporre programmi di formazione</a:t>
            </a:r>
          </a:p>
          <a:p>
            <a:pPr marL="0" marR="0" lvl="0" indent="0" algn="l" defTabSz="914400" rtl="0" eaLnBrk="1" fontAlgn="base" latinLnBrk="0" hangingPunct="1">
              <a:lnSpc>
                <a:spcPct val="100000"/>
              </a:lnSpc>
              <a:spcBef>
                <a:spcPct val="0"/>
              </a:spcBef>
              <a:spcAft>
                <a:spcPct val="0"/>
              </a:spcAft>
              <a:buClr>
                <a:srgbClr val="FFFF00"/>
              </a:buClr>
              <a:buSzTx/>
              <a:buFont typeface="Wingdings" pitchFamily="2" charset="2"/>
              <a:buChar char="q"/>
              <a:tabLst/>
              <a:defRPr/>
            </a:pPr>
            <a:r>
              <a:rPr kumimoji="0" lang="it-IT" altLang="it-IT" sz="1800" b="0"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rPr>
              <a:t> Partecipare alla Riunione Periodica</a:t>
            </a:r>
          </a:p>
          <a:p>
            <a:pPr marL="0" marR="0" lvl="0" indent="0" algn="l" defTabSz="914400" rtl="0" eaLnBrk="1" fontAlgn="base" latinLnBrk="0" hangingPunct="1">
              <a:lnSpc>
                <a:spcPct val="100000"/>
              </a:lnSpc>
              <a:spcBef>
                <a:spcPct val="0"/>
              </a:spcBef>
              <a:spcAft>
                <a:spcPct val="0"/>
              </a:spcAft>
              <a:buClr>
                <a:srgbClr val="FFFF00"/>
              </a:buClr>
              <a:buSzTx/>
              <a:buFont typeface="Wingdings" pitchFamily="2" charset="2"/>
              <a:buChar char="q"/>
              <a:tabLst/>
              <a:defRPr/>
            </a:pPr>
            <a:r>
              <a:rPr kumimoji="0" lang="it-IT" altLang="it-IT" sz="1800" b="0"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rPr>
              <a:t> Attuare l</a:t>
            </a:r>
            <a:r>
              <a:rPr kumimoji="0" lang="ja-JP" altLang="it-IT" sz="1800" b="0" i="0" u="none" strike="noStrike" kern="1200" cap="none" spc="0" normalizeH="0" baseline="0" noProof="0" dirty="0" smtClean="0">
                <a:ln>
                  <a:noFill/>
                </a:ln>
                <a:solidFill>
                  <a:srgbClr val="2F2B20"/>
                </a:solidFill>
                <a:effectLst/>
                <a:uLnTx/>
                <a:uFillTx/>
                <a:latin typeface="Arial" pitchFamily="34" charset="0"/>
                <a:ea typeface="ＭＳ 明朝"/>
                <a:cs typeface="Arial" pitchFamily="34" charset="0"/>
              </a:rPr>
              <a:t>’</a:t>
            </a:r>
            <a:r>
              <a:rPr kumimoji="0" lang="it-IT" altLang="ja-JP" sz="1800" b="0" i="0" u="none" strike="noStrike" kern="1200" cap="none" spc="0" normalizeH="0" baseline="0" noProof="0" dirty="0" smtClean="0">
                <a:ln>
                  <a:noFill/>
                </a:ln>
                <a:solidFill>
                  <a:srgbClr val="2F2B20"/>
                </a:solidFill>
                <a:effectLst/>
                <a:uLnTx/>
                <a:uFillTx/>
                <a:latin typeface="Arial" pitchFamily="34" charset="0"/>
                <a:ea typeface="ＭＳ 明朝"/>
                <a:cs typeface="Arial" pitchFamily="34" charset="0"/>
              </a:rPr>
              <a:t>informazione ai lavoratori</a:t>
            </a:r>
          </a:p>
          <a:p>
            <a:pPr marL="0" marR="0" lvl="0" indent="0" algn="l" defTabSz="914400" rtl="0" eaLnBrk="1" fontAlgn="base" latinLnBrk="0" hangingPunct="1">
              <a:lnSpc>
                <a:spcPct val="100000"/>
              </a:lnSpc>
              <a:spcBef>
                <a:spcPct val="0"/>
              </a:spcBef>
              <a:spcAft>
                <a:spcPct val="0"/>
              </a:spcAft>
              <a:buClr>
                <a:srgbClr val="FF3300"/>
              </a:buClr>
              <a:buSzTx/>
              <a:buFont typeface="Wingdings" pitchFamily="2" charset="2"/>
              <a:buNone/>
              <a:tabLst/>
              <a:defRPr/>
            </a:pPr>
            <a:endParaRPr kumimoji="0" lang="it-IT" altLang="it-IT" sz="800" b="0"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
                <a:srgbClr val="FF3300"/>
              </a:buClr>
              <a:buSzTx/>
              <a:buFont typeface="Wingdings" pitchFamily="2" charset="2"/>
              <a:buNone/>
              <a:tabLst/>
              <a:defRPr/>
            </a:pPr>
            <a:r>
              <a:rPr kumimoji="0" lang="it-IT" altLang="it-IT" sz="1800" b="0"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rPr>
              <a:t>Il Datore di lavoro deve fornire al SPP tutti i dati e le informazioni sull’</a:t>
            </a:r>
            <a:r>
              <a:rPr kumimoji="0" lang="it-IT" altLang="ja-JP" sz="1800" b="0" i="0" u="none" strike="noStrike" kern="1200" cap="none" spc="0" normalizeH="0" baseline="0" noProof="0" dirty="0" smtClean="0">
                <a:ln>
                  <a:noFill/>
                </a:ln>
                <a:solidFill>
                  <a:srgbClr val="2F2B20"/>
                </a:solidFill>
                <a:effectLst/>
                <a:uLnTx/>
                <a:uFillTx/>
                <a:latin typeface="Arial" pitchFamily="34" charset="0"/>
                <a:ea typeface="ＭＳ 明朝"/>
                <a:cs typeface="Arial" pitchFamily="34" charset="0"/>
              </a:rPr>
              <a:t>organizzazione aziendale, produzione, </a:t>
            </a:r>
            <a:r>
              <a:rPr kumimoji="0" lang="it-IT" altLang="ja-JP" sz="1800" b="0" i="0" u="none" strike="noStrike" kern="1200" cap="none" spc="0" normalizeH="0" baseline="0" noProof="0" dirty="0" err="1" smtClean="0">
                <a:ln>
                  <a:noFill/>
                </a:ln>
                <a:solidFill>
                  <a:srgbClr val="2F2B20"/>
                </a:solidFill>
                <a:effectLst/>
                <a:uLnTx/>
                <a:uFillTx/>
                <a:latin typeface="Arial" pitchFamily="34" charset="0"/>
                <a:ea typeface="ＭＳ 明朝"/>
                <a:cs typeface="Arial" pitchFamily="34" charset="0"/>
              </a:rPr>
              <a:t>ecc</a:t>
            </a:r>
            <a:r>
              <a:rPr kumimoji="0" lang="it-IT" altLang="ja-JP" sz="1800" b="0" i="0" u="none" strike="noStrike" kern="1200" cap="none" spc="0" normalizeH="0" baseline="0" noProof="0" dirty="0" smtClean="0">
                <a:ln>
                  <a:noFill/>
                </a:ln>
                <a:solidFill>
                  <a:srgbClr val="2F2B20"/>
                </a:solidFill>
                <a:effectLst/>
                <a:uLnTx/>
                <a:uFillTx/>
                <a:latin typeface="Arial" pitchFamily="34" charset="0"/>
                <a:ea typeface="ＭＳ 明朝"/>
                <a:cs typeface="Arial" pitchFamily="34" charset="0"/>
              </a:rPr>
              <a:t>… ( art. 2 , c. 2 ).</a:t>
            </a:r>
          </a:p>
          <a:p>
            <a:pPr marL="0" marR="0" lvl="0" indent="0" algn="just" defTabSz="914400" rtl="0" eaLnBrk="1" fontAlgn="base" latinLnBrk="0" hangingPunct="1">
              <a:lnSpc>
                <a:spcPct val="100000"/>
              </a:lnSpc>
              <a:spcBef>
                <a:spcPct val="0"/>
              </a:spcBef>
              <a:spcAft>
                <a:spcPct val="0"/>
              </a:spcAft>
              <a:buClr>
                <a:srgbClr val="FF3300"/>
              </a:buClr>
              <a:buSzTx/>
              <a:buFont typeface="Wingdings" pitchFamily="2" charset="2"/>
              <a:buNone/>
              <a:tabLst/>
              <a:defRPr/>
            </a:pPr>
            <a:endParaRPr kumimoji="0" lang="it-IT" altLang="it-IT" sz="800" b="0"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
                <a:srgbClr val="FFFF00"/>
              </a:buClr>
              <a:buSzTx/>
              <a:buFont typeface="Wingdings" pitchFamily="2" charset="2"/>
              <a:buChar char="q"/>
              <a:tabLst/>
              <a:defRPr/>
            </a:pPr>
            <a:r>
              <a:rPr kumimoji="0" lang="it-IT" altLang="it-IT" sz="1800" b="0" i="0" u="none" strike="noStrike" kern="1200" cap="none" spc="0" normalizeH="0" baseline="0" noProof="0" dirty="0" smtClean="0">
                <a:ln>
                  <a:noFill/>
                </a:ln>
                <a:solidFill>
                  <a:srgbClr val="2F2B20"/>
                </a:solidFill>
                <a:effectLst/>
                <a:uLnTx/>
                <a:uFillTx/>
                <a:latin typeface="Arial" pitchFamily="34" charset="0"/>
                <a:ea typeface="+mn-ea"/>
                <a:cs typeface="Arial" pitchFamily="34" charset="0"/>
              </a:rPr>
              <a:t> </a:t>
            </a:r>
            <a:r>
              <a:rPr kumimoji="0" lang="it-IT" altLang="it-IT" sz="1800" b="0" i="0" u="sng" strike="noStrike" kern="1200" cap="none" spc="0" normalizeH="0" baseline="0" noProof="0" dirty="0" smtClean="0">
                <a:ln>
                  <a:noFill/>
                </a:ln>
                <a:solidFill>
                  <a:srgbClr val="FF3300"/>
                </a:solidFill>
                <a:effectLst/>
                <a:uLnTx/>
                <a:uFillTx/>
                <a:latin typeface="Arial" pitchFamily="34" charset="0"/>
                <a:ea typeface="+mn-ea"/>
                <a:cs typeface="Arial" pitchFamily="34" charset="0"/>
              </a:rPr>
              <a:t>Il S.P.P. è di fatto il </a:t>
            </a:r>
            <a:r>
              <a:rPr kumimoji="0" lang="ja-JP" altLang="it-IT" sz="1800" b="0" i="0" u="sng" strike="noStrike" kern="1200" cap="none" spc="0" normalizeH="0" baseline="0" noProof="0" dirty="0" smtClean="0">
                <a:ln>
                  <a:noFill/>
                </a:ln>
                <a:solidFill>
                  <a:srgbClr val="FF3300"/>
                </a:solidFill>
                <a:effectLst/>
                <a:uLnTx/>
                <a:uFillTx/>
                <a:latin typeface="Arial" pitchFamily="34" charset="0"/>
                <a:ea typeface="ＭＳ 明朝"/>
                <a:cs typeface="Arial" pitchFamily="34" charset="0"/>
              </a:rPr>
              <a:t>“</a:t>
            </a:r>
            <a:r>
              <a:rPr kumimoji="0" lang="it-IT" altLang="ja-JP" sz="1800" b="0" i="0" u="sng" strike="noStrike" kern="1200" cap="none" spc="0" normalizeH="0" baseline="0" noProof="0" dirty="0" smtClean="0">
                <a:ln>
                  <a:noFill/>
                </a:ln>
                <a:solidFill>
                  <a:srgbClr val="FF3300"/>
                </a:solidFill>
                <a:effectLst/>
                <a:uLnTx/>
                <a:uFillTx/>
                <a:latin typeface="Arial" pitchFamily="34" charset="0"/>
                <a:ea typeface="ＭＳ 明朝"/>
                <a:cs typeface="Arial" pitchFamily="34" charset="0"/>
              </a:rPr>
              <a:t>consulente</a:t>
            </a:r>
            <a:r>
              <a:rPr kumimoji="0" lang="ja-JP" altLang="it-IT" sz="1800" b="0" i="0" u="sng" strike="noStrike" kern="1200" cap="none" spc="0" normalizeH="0" baseline="0" noProof="0" dirty="0" smtClean="0">
                <a:ln>
                  <a:noFill/>
                </a:ln>
                <a:solidFill>
                  <a:srgbClr val="FF3300"/>
                </a:solidFill>
                <a:effectLst/>
                <a:uLnTx/>
                <a:uFillTx/>
                <a:latin typeface="Arial" pitchFamily="34" charset="0"/>
                <a:ea typeface="ＭＳ 明朝"/>
                <a:cs typeface="Arial" pitchFamily="34" charset="0"/>
              </a:rPr>
              <a:t>”</a:t>
            </a:r>
            <a:r>
              <a:rPr kumimoji="0" lang="it-IT" altLang="ja-JP" sz="1800" b="0" i="0" u="sng" strike="noStrike" kern="1200" cap="none" spc="0" normalizeH="0" baseline="0" noProof="0" dirty="0" smtClean="0">
                <a:ln>
                  <a:noFill/>
                </a:ln>
                <a:solidFill>
                  <a:srgbClr val="FF3300"/>
                </a:solidFill>
                <a:effectLst/>
                <a:uLnTx/>
                <a:uFillTx/>
                <a:latin typeface="Arial" pitchFamily="34" charset="0"/>
                <a:ea typeface="ＭＳ 明朝"/>
                <a:cs typeface="Arial" pitchFamily="34" charset="0"/>
              </a:rPr>
              <a:t> del Datore di Lavoro per l</a:t>
            </a:r>
            <a:r>
              <a:rPr kumimoji="0" lang="ja-JP" altLang="it-IT" sz="1800" b="0" i="0" u="sng" strike="noStrike" kern="1200" cap="none" spc="0" normalizeH="0" baseline="0" noProof="0" dirty="0" smtClean="0">
                <a:ln>
                  <a:noFill/>
                </a:ln>
                <a:solidFill>
                  <a:srgbClr val="FF3300"/>
                </a:solidFill>
                <a:effectLst/>
                <a:uLnTx/>
                <a:uFillTx/>
                <a:latin typeface="Arial" pitchFamily="34" charset="0"/>
                <a:ea typeface="ＭＳ 明朝"/>
                <a:cs typeface="Arial" pitchFamily="34" charset="0"/>
              </a:rPr>
              <a:t>’</a:t>
            </a:r>
            <a:r>
              <a:rPr kumimoji="0" lang="it-IT" altLang="ja-JP" sz="1800" b="0" i="0" u="sng" strike="noStrike" kern="1200" cap="none" spc="0" normalizeH="0" baseline="0" noProof="0" dirty="0" smtClean="0">
                <a:ln>
                  <a:noFill/>
                </a:ln>
                <a:solidFill>
                  <a:srgbClr val="FF3300"/>
                </a:solidFill>
                <a:effectLst/>
                <a:uLnTx/>
                <a:uFillTx/>
                <a:latin typeface="Arial" pitchFamily="34" charset="0"/>
                <a:ea typeface="ＭＳ 明朝"/>
                <a:cs typeface="Arial" pitchFamily="34" charset="0"/>
              </a:rPr>
              <a:t>attuazione della sicurezza</a:t>
            </a:r>
            <a:endParaRPr kumimoji="0" lang="it-IT" altLang="it-IT" sz="1800" b="0" i="0" u="sng" strike="noStrike" kern="1200" cap="none" spc="0" normalizeH="0" baseline="0" noProof="0" dirty="0" smtClean="0">
              <a:ln>
                <a:noFill/>
              </a:ln>
              <a:solidFill>
                <a:srgbClr val="FF33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eaLnBrk="1" fontAlgn="auto" latinLnBrk="0" hangingPunct="1">
              <a:lnSpc>
                <a:spcPts val="1400"/>
              </a:lnSpc>
              <a:spcBef>
                <a:spcPts val="0"/>
              </a:spcBef>
              <a:spcAft>
                <a:spcPts val="0"/>
              </a:spcAft>
              <a:buClrTx/>
              <a:buSzTx/>
              <a:buFontTx/>
              <a:buNone/>
              <a:tabLst/>
              <a:defRPr/>
            </a:pPr>
            <a:r>
              <a:rPr kumimoji="0" lang="it-IT" sz="1200" b="0" i="0" u="none" strike="noStrike" kern="0" cap="none" spc="-1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Il Preposto è la </a:t>
            </a:r>
            <a:r>
              <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persona che, in ragione delle competenze professionali e nei limiti di poteri gerarchici e funzionali adeguati alla natura dell'incarico conferitogli, sovrintende alla attività lavorativa e garantisce l'attuazione delle direttive ricevute, controllandone la corretta esecuzione da parte </a:t>
            </a:r>
            <a:r>
              <a:rPr kumimoji="0" lang="it-IT" sz="1200" b="0" i="0" u="sng"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dei lavoratori ed esercitando un funzionale potere di iniziativa  </a:t>
            </a:r>
          </a:p>
          <a:p>
            <a:pPr marL="0" marR="0" lvl="0" indent="0" algn="l" defTabSz="914400" eaLnBrk="1" fontAlgn="auto" latinLnBrk="0" hangingPunct="1">
              <a:lnSpc>
                <a:spcPts val="1400"/>
              </a:lnSpc>
              <a:spcBef>
                <a:spcPts val="1555"/>
              </a:spcBef>
              <a:spcAft>
                <a:spcPts val="0"/>
              </a:spcAft>
              <a:buClrTx/>
              <a:buSzTx/>
              <a:buFontTx/>
              <a:buNone/>
              <a:tabLst/>
              <a:defRPr/>
            </a:pPr>
            <a:r>
              <a:rPr kumimoji="0" lang="it-IT" sz="1200" b="0" i="0" u="none" strike="noStrike" kern="0" cap="none" spc="-5"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L’art.  19  stabilisce che  </a:t>
            </a:r>
            <a:r>
              <a:rPr kumimoji="0" lang="it-IT" sz="1200" b="0" i="0" u="none" strike="noStrike" kern="0" cap="none" spc="-7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il preposto, secondo le attribuzioni e competenze, deve: </a:t>
            </a:r>
          </a:p>
          <a:p>
            <a:pPr marL="411480" marR="0" lvl="0" indent="274320" algn="l" defTabSz="914400" eaLnBrk="1" fontAlgn="auto" latinLnBrk="0" hangingPunct="1">
              <a:lnSpc>
                <a:spcPts val="1500"/>
              </a:lnSpc>
              <a:spcBef>
                <a:spcPts val="1455"/>
              </a:spcBef>
              <a:spcAft>
                <a:spcPts val="0"/>
              </a:spcAft>
              <a:buClrTx/>
              <a:buSzTx/>
              <a:buFont typeface="Verdana"/>
              <a:buChar char="-"/>
              <a:tabLst/>
              <a:defRPr/>
            </a:pPr>
            <a:r>
              <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Sovrintendere e vigilare sulla osservanza da parte dei singoli lavoratori dei loro obblighi di legge, nonché delle disposizioni aziendali in materia di salute e sicurezza sul lavoro e di uso dei mezzi di protezione collettivi e dei DPI messi a loro disposizione e, in caso di inosservanza, informare i loro superiori diretti; </a:t>
            </a:r>
          </a:p>
          <a:p>
            <a:pPr marL="411480" marR="0" lvl="0" indent="274320" algn="l" defTabSz="914400" eaLnBrk="1" fontAlgn="auto" latinLnBrk="0" hangingPunct="1">
              <a:lnSpc>
                <a:spcPts val="1500"/>
              </a:lnSpc>
              <a:spcBef>
                <a:spcPts val="1445"/>
              </a:spcBef>
              <a:spcAft>
                <a:spcPts val="0"/>
              </a:spcAft>
              <a:buClrTx/>
              <a:buSzTx/>
              <a:buFont typeface="Verdana"/>
              <a:buChar char="-"/>
              <a:tabLst/>
              <a:defRPr/>
            </a:pPr>
            <a:r>
              <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Verificare affinché soltanto i lavoratori che hanno ricevuto adeguate istruzioni accedano alle zone che li espongono ad un rischio grave e specifico; </a:t>
            </a:r>
          </a:p>
          <a:p>
            <a:pPr marL="411480" marR="0" lvl="0" indent="274320" algn="l" defTabSz="914400" eaLnBrk="1" fontAlgn="auto" latinLnBrk="0" hangingPunct="1">
              <a:lnSpc>
                <a:spcPts val="1500"/>
              </a:lnSpc>
              <a:spcBef>
                <a:spcPts val="1455"/>
              </a:spcBef>
              <a:spcAft>
                <a:spcPts val="0"/>
              </a:spcAft>
              <a:buClrTx/>
              <a:buSzTx/>
              <a:buFont typeface="Verdana"/>
              <a:buChar char="-"/>
              <a:tabLst/>
              <a:defRPr/>
            </a:pPr>
            <a:r>
              <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Richiedere l'osservanza delle misure per il controllo delle situazioni di rischio in caso di emergenza e dare istruzioni affinché i lavoratori, in caso di pericolo grave, immediato e inevitabile, abbandonino il posto di lavoro o la zona pericolosa; </a:t>
            </a:r>
          </a:p>
          <a:p>
            <a:pPr marL="411480" marR="0" lvl="0" indent="274320" algn="l" defTabSz="914400" eaLnBrk="1" fontAlgn="auto" latinLnBrk="0" hangingPunct="1">
              <a:lnSpc>
                <a:spcPts val="1500"/>
              </a:lnSpc>
              <a:spcBef>
                <a:spcPts val="1450"/>
              </a:spcBef>
              <a:spcAft>
                <a:spcPts val="0"/>
              </a:spcAft>
              <a:buClrTx/>
              <a:buSzTx/>
              <a:buFont typeface="Verdana"/>
              <a:buChar char="-"/>
              <a:tabLst/>
              <a:defRPr/>
            </a:pPr>
            <a:r>
              <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Informare il più presto possibile i lavoratori esposti al rischio di un pericolo grave e immediato circa il rischio stesso e le disposizioni prese o da prendere in materia di protezione; </a:t>
            </a:r>
          </a:p>
          <a:p>
            <a:pPr marL="411480" marR="0" lvl="0" indent="274320" algn="l" defTabSz="914400" eaLnBrk="1" fontAlgn="auto" latinLnBrk="0" hangingPunct="1">
              <a:lnSpc>
                <a:spcPts val="1500"/>
              </a:lnSpc>
              <a:spcBef>
                <a:spcPts val="1450"/>
              </a:spcBef>
              <a:spcAft>
                <a:spcPts val="0"/>
              </a:spcAft>
              <a:buClrTx/>
              <a:buSzTx/>
              <a:buFont typeface="Verdana"/>
              <a:buChar char="-"/>
              <a:tabLst/>
              <a:defRPr/>
            </a:pPr>
            <a:r>
              <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Deve astenersi dal richiedere ai lavoratori di riprendere la loro attività in una situazione di lavoro in cui persiste un pericolo grave ed immediato; </a:t>
            </a:r>
          </a:p>
          <a:p>
            <a:pPr marL="411480" marR="0" lvl="0" indent="274320" algn="l" defTabSz="914400" eaLnBrk="1" fontAlgn="auto" latinLnBrk="0" hangingPunct="1">
              <a:lnSpc>
                <a:spcPts val="1500"/>
              </a:lnSpc>
              <a:spcBef>
                <a:spcPts val="1450"/>
              </a:spcBef>
              <a:spcAft>
                <a:spcPts val="0"/>
              </a:spcAft>
              <a:buClrTx/>
              <a:buSzTx/>
              <a:buFont typeface="Verdana"/>
              <a:buChar char="-"/>
              <a:tabLst/>
              <a:defRPr/>
            </a:pPr>
            <a:r>
              <a:rPr kumimoji="0" lang="it-IT" sz="1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Deve segnalare tempestivamente al datore di lavoro o al dirigente le deficienze dei mezzi e delle attrezzature di lavoro e dei DPI e ogni altra condizione di pericolo delle quali venga a conoscenza sulla base della formazione ricevuta; </a:t>
            </a:r>
          </a:p>
          <a:p>
            <a:pPr marL="411480" marR="0" lvl="0" indent="274320" algn="l" defTabSz="914400" eaLnBrk="1" fontAlgn="auto" latinLnBrk="0" hangingPunct="1">
              <a:lnSpc>
                <a:spcPts val="1500"/>
              </a:lnSpc>
              <a:spcBef>
                <a:spcPts val="1470"/>
              </a:spcBef>
              <a:spcAft>
                <a:spcPts val="7555"/>
              </a:spcAft>
              <a:buClrTx/>
              <a:buSzTx/>
              <a:buFont typeface="Verdana"/>
              <a:buChar char="-"/>
              <a:tabLst/>
              <a:defRPr/>
            </a:pPr>
            <a:r>
              <a:rPr kumimoji="0" lang="it-IT" sz="1200" b="0" i="0" u="none" strike="noStrike" kern="0" cap="none" spc="-15"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Deve frequentare appositi corsi di formazione secondo quanto previsto dall'articolo 37. </a:t>
            </a:r>
          </a:p>
          <a:p>
            <a:pPr algn="l"/>
            <a:endParaRPr lang="it-IT" b="0" i="0"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47</a:t>
            </a:fld>
            <a:endParaRPr lang="it-IT"/>
          </a:p>
        </p:txBody>
      </p:sp>
    </p:spTree>
    <p:extLst>
      <p:ext uri="{BB962C8B-B14F-4D97-AF65-F5344CB8AC3E}">
        <p14:creationId xmlns:p14="http://schemas.microsoft.com/office/powerpoint/2010/main" xmlns="" val="2213237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eaLnBrk="1" fontAlgn="auto" latinLnBrk="0" hangingPunct="1">
              <a:lnSpc>
                <a:spcPts val="1400"/>
              </a:lnSpc>
              <a:spcBef>
                <a:spcPts val="1570"/>
              </a:spcBef>
              <a:spcAft>
                <a:spcPts val="0"/>
              </a:spcAft>
              <a:buClrTx/>
              <a:buSzTx/>
              <a:buFontTx/>
              <a:buNone/>
              <a:tabLst/>
              <a:defRPr/>
            </a:pPr>
            <a:r>
              <a:rPr kumimoji="0" lang="it-IT" sz="1200" b="0" i="0" u="none" strike="noStrike" kern="0" cap="none" spc="-5" normalizeH="0" baseline="0" noProof="0" dirty="0" smtClean="0">
                <a:ln>
                  <a:noFill/>
                </a:ln>
                <a:solidFill>
                  <a:srgbClr val="000000"/>
                </a:solidFill>
                <a:effectLst/>
                <a:uLnTx/>
                <a:uFillTx/>
                <a:latin typeface="Verdana" panose="02020603050405020304" pitchFamily="2"/>
              </a:rPr>
              <a:t>L’ Articolo 25  stabilisce gli </a:t>
            </a:r>
            <a:r>
              <a:rPr kumimoji="0" lang="it-IT" sz="1200" b="0" i="0" u="none" strike="noStrike" kern="0" cap="none" spc="0" normalizeH="0" baseline="0" noProof="0" dirty="0" smtClean="0">
                <a:ln>
                  <a:noFill/>
                </a:ln>
                <a:solidFill>
                  <a:srgbClr val="000000"/>
                </a:solidFill>
                <a:effectLst/>
                <a:uLnTx/>
                <a:uFillTx/>
                <a:latin typeface="Verdana" panose="02020603050405020304" pitchFamily="2"/>
              </a:rPr>
              <a:t>obblighi del medico competente: </a:t>
            </a:r>
          </a:p>
          <a:p>
            <a:pPr marL="0" marR="0" lvl="0" indent="0" algn="l" defTabSz="914400" eaLnBrk="1" fontAlgn="auto" latinLnBrk="0" hangingPunct="1">
              <a:lnSpc>
                <a:spcPts val="1500"/>
              </a:lnSpc>
              <a:spcBef>
                <a:spcPts val="130"/>
              </a:spcBef>
              <a:spcAft>
                <a:spcPts val="0"/>
              </a:spcAft>
              <a:buClrTx/>
              <a:buSzTx/>
              <a:buFontTx/>
              <a:buNone/>
              <a:tabLst/>
              <a:defRPr/>
            </a:pPr>
            <a:r>
              <a:rPr kumimoji="0" lang="it-IT" sz="1200" b="0" i="0" u="none" strike="noStrike" kern="0" cap="none" spc="-5" normalizeH="0" baseline="0" noProof="0" dirty="0" smtClean="0">
                <a:ln>
                  <a:noFill/>
                </a:ln>
                <a:solidFill>
                  <a:srgbClr val="000000"/>
                </a:solidFill>
                <a:effectLst/>
                <a:uLnTx/>
                <a:uFillTx/>
                <a:latin typeface="Verdana" panose="02020603050405020304" pitchFamily="2"/>
              </a:rPr>
              <a:t> </a:t>
            </a:r>
          </a:p>
          <a:p>
            <a:pPr marL="365760" marR="0" lvl="0" indent="0" algn="just" defTabSz="914400" eaLnBrk="1" fontAlgn="auto" latinLnBrk="0" hangingPunct="1">
              <a:lnSpc>
                <a:spcPts val="1500"/>
              </a:lnSpc>
              <a:spcBef>
                <a:spcPts val="0"/>
              </a:spcBef>
              <a:spcAft>
                <a:spcPts val="3260"/>
              </a:spcAft>
              <a:buClrTx/>
              <a:buSzTx/>
              <a:buFontTx/>
              <a:buNone/>
              <a:tabLst/>
              <a:defRPr/>
            </a:pPr>
            <a:r>
              <a:rPr kumimoji="0" lang="it-IT" sz="1200" b="1" i="0" u="none" strike="noStrike" kern="0" cap="none" spc="0" normalizeH="0" baseline="0" noProof="0" dirty="0" smtClean="0">
                <a:ln>
                  <a:noFill/>
                </a:ln>
                <a:solidFill>
                  <a:srgbClr val="000000"/>
                </a:solidFill>
                <a:effectLst/>
                <a:uLnTx/>
                <a:uFillTx/>
                <a:latin typeface="Verdana" panose="02020603050405020304" pitchFamily="2"/>
              </a:rPr>
              <a:t>Collabora</a:t>
            </a:r>
            <a:r>
              <a:rPr kumimoji="0" lang="it-IT" sz="1200" b="0" i="0" u="none" strike="noStrike" kern="0" cap="none" spc="0" normalizeH="0" baseline="0" noProof="0" dirty="0" smtClean="0">
                <a:ln>
                  <a:noFill/>
                </a:ln>
                <a:solidFill>
                  <a:srgbClr val="000000"/>
                </a:solidFill>
                <a:effectLst/>
                <a:uLnTx/>
                <a:uFillTx/>
                <a:latin typeface="Verdana" panose="02020603050405020304" pitchFamily="2"/>
              </a:rPr>
              <a:t> con il datore di lavoro e con il </a:t>
            </a:r>
            <a:r>
              <a:rPr kumimoji="0" lang="it-IT" sz="1200" b="0" i="0" u="none" strike="noStrike" kern="0" cap="none" spc="0" normalizeH="0" baseline="0" noProof="0" dirty="0" err="1" smtClean="0">
                <a:ln>
                  <a:noFill/>
                </a:ln>
                <a:solidFill>
                  <a:srgbClr val="000000"/>
                </a:solidFill>
                <a:effectLst/>
                <a:uLnTx/>
                <a:uFillTx/>
                <a:latin typeface="Verdana" panose="02020603050405020304" pitchFamily="2"/>
              </a:rPr>
              <a:t>Rspp</a:t>
            </a:r>
            <a:r>
              <a:rPr kumimoji="0" lang="it-IT" sz="1200" b="0" i="0" u="none" strike="noStrike" kern="0" cap="none" spc="0" normalizeH="0" baseline="0" noProof="0" dirty="0" smtClean="0">
                <a:ln>
                  <a:noFill/>
                </a:ln>
                <a:solidFill>
                  <a:srgbClr val="000000"/>
                </a:solidFill>
                <a:effectLst/>
                <a:uLnTx/>
                <a:uFillTx/>
                <a:latin typeface="Verdana" panose="02020603050405020304" pitchFamily="2"/>
              </a:rPr>
              <a:t> alla valutazione dei rischi, alla programmazione, della sorveglianza sanitaria, alla predisposizione e attuazione delle misure per la tutela della salute e della integrità psico-fisica dei lavoratori, collabora all'attività di formazione e informazione dei lavoratori, per la parte di competenza, e alla organizzazione del servizio di primo soccorso considerando i particolari tipi di lavorazione ed esposizione e le peculiari modalità organizzative del lavoro. </a:t>
            </a:r>
          </a:p>
          <a:p>
            <a:pPr marL="365760" marR="0" lvl="0" indent="0" algn="l" defTabSz="914400" eaLnBrk="1" fontAlgn="auto" latinLnBrk="0" hangingPunct="1">
              <a:lnSpc>
                <a:spcPts val="1500"/>
              </a:lnSpc>
              <a:spcBef>
                <a:spcPts val="1705"/>
              </a:spcBef>
              <a:spcAft>
                <a:spcPts val="0"/>
              </a:spcAft>
              <a:buClrTx/>
              <a:buSzTx/>
              <a:buFontTx/>
              <a:buNone/>
              <a:tabLst/>
              <a:defRPr/>
            </a:pPr>
            <a:r>
              <a:rPr kumimoji="0" lang="it-IT" sz="1000" b="1" i="0" u="none" strike="noStrike" kern="0" cap="none" spc="0" normalizeH="0" baseline="0" noProof="0" dirty="0" smtClean="0">
                <a:ln>
                  <a:noFill/>
                </a:ln>
                <a:solidFill>
                  <a:srgbClr val="000000"/>
                </a:solidFill>
                <a:effectLst/>
                <a:uLnTx/>
                <a:uFillTx/>
                <a:latin typeface="Verdana" panose="02020603050405020304" pitchFamily="2"/>
              </a:rPr>
              <a:t>Collabora </a:t>
            </a:r>
            <a:r>
              <a:rPr kumimoji="0" lang="it-IT" sz="1000" b="0" i="0" u="none" strike="noStrike" kern="0" cap="none" spc="0" normalizeH="0" baseline="0" noProof="0" dirty="0" smtClean="0">
                <a:ln>
                  <a:noFill/>
                </a:ln>
                <a:solidFill>
                  <a:srgbClr val="000000"/>
                </a:solidFill>
                <a:effectLst/>
                <a:uLnTx/>
                <a:uFillTx/>
                <a:latin typeface="Verdana" panose="02020603050405020304" pitchFamily="2"/>
              </a:rPr>
              <a:t>inoltre alla attuazione e valorizzazione di programmi volontari di «promozione della salute», secondo i principi della responsabilità sociale; </a:t>
            </a:r>
          </a:p>
          <a:p>
            <a:pPr marL="365760" marR="0" lvl="0" indent="0" algn="just" defTabSz="914400" eaLnBrk="1" fontAlgn="auto" latinLnBrk="0" hangingPunct="1">
              <a:lnSpc>
                <a:spcPts val="1500"/>
              </a:lnSpc>
              <a:spcBef>
                <a:spcPts val="1430"/>
              </a:spcBef>
              <a:spcAft>
                <a:spcPts val="0"/>
              </a:spcAft>
              <a:buClrTx/>
              <a:buSzTx/>
              <a:buFontTx/>
              <a:buNone/>
              <a:tabLst/>
              <a:defRPr/>
            </a:pPr>
            <a:r>
              <a:rPr kumimoji="0" lang="it-IT" sz="1000" b="1" i="0" u="none" strike="noStrike" kern="0" cap="none" spc="0" normalizeH="0" baseline="0" noProof="0" dirty="0" smtClean="0">
                <a:ln>
                  <a:noFill/>
                </a:ln>
                <a:solidFill>
                  <a:srgbClr val="000000"/>
                </a:solidFill>
                <a:effectLst/>
                <a:uLnTx/>
                <a:uFillTx/>
                <a:latin typeface="Verdana" panose="02020603050405020304" pitchFamily="2"/>
              </a:rPr>
              <a:t>Programma ed effettua </a:t>
            </a:r>
            <a:r>
              <a:rPr kumimoji="0" lang="it-IT" sz="1000" b="0" i="0" u="none" strike="noStrike" kern="0" cap="none" spc="0" normalizeH="0" baseline="0" noProof="0" dirty="0" smtClean="0">
                <a:ln>
                  <a:noFill/>
                </a:ln>
                <a:solidFill>
                  <a:srgbClr val="000000"/>
                </a:solidFill>
                <a:effectLst/>
                <a:uLnTx/>
                <a:uFillTx/>
                <a:latin typeface="Verdana" panose="02020603050405020304" pitchFamily="2"/>
              </a:rPr>
              <a:t>la sorveglianza sanitaria attraverso protocolli sanitari definiti in funzione dei rischi specifici e tenendo in considerazione gli indirizzi scientifici più avanzati; </a:t>
            </a:r>
          </a:p>
          <a:p>
            <a:pPr marL="365760" marR="0" lvl="0" indent="0" algn="just" defTabSz="914400" eaLnBrk="1" fontAlgn="auto" latinLnBrk="0" hangingPunct="1">
              <a:lnSpc>
                <a:spcPts val="1500"/>
              </a:lnSpc>
              <a:spcBef>
                <a:spcPts val="1495"/>
              </a:spcBef>
              <a:spcAft>
                <a:spcPts val="0"/>
              </a:spcAft>
              <a:buClrTx/>
              <a:buSzTx/>
              <a:buFontTx/>
              <a:buNone/>
              <a:tabLst/>
              <a:defRPr/>
            </a:pPr>
            <a:r>
              <a:rPr kumimoji="0" lang="it-IT" sz="1000" b="1" i="0" u="none" strike="noStrike" kern="0" cap="none" spc="0" normalizeH="0" baseline="0" noProof="0" dirty="0" smtClean="0">
                <a:ln>
                  <a:noFill/>
                </a:ln>
                <a:solidFill>
                  <a:srgbClr val="000000"/>
                </a:solidFill>
                <a:effectLst/>
                <a:uLnTx/>
                <a:uFillTx/>
                <a:latin typeface="Verdana" panose="02020603050405020304" pitchFamily="2"/>
              </a:rPr>
              <a:t>Istituisce, aggiorna e custodisce</a:t>
            </a:r>
            <a:r>
              <a:rPr kumimoji="0" lang="it-IT" sz="1000" b="0" i="0" u="none" strike="noStrike" kern="0" cap="none" spc="0" normalizeH="0" baseline="0" noProof="0" dirty="0" smtClean="0">
                <a:ln>
                  <a:noFill/>
                </a:ln>
                <a:solidFill>
                  <a:srgbClr val="000000"/>
                </a:solidFill>
                <a:effectLst/>
                <a:uLnTx/>
                <a:uFillTx/>
                <a:latin typeface="Verdana" panose="02020603050405020304" pitchFamily="2"/>
              </a:rPr>
              <a:t>, sotto la propria responsabilità, una cartella sanitaria e di rischio per ogni lavoratore sottoposto a sorveglianza sanitaria. </a:t>
            </a:r>
          </a:p>
          <a:p>
            <a:pPr marL="365760" marR="0" lvl="0" indent="0" algn="just" defTabSz="914400" eaLnBrk="1" fontAlgn="auto" latinLnBrk="0" hangingPunct="1">
              <a:lnSpc>
                <a:spcPts val="1500"/>
              </a:lnSpc>
              <a:spcBef>
                <a:spcPts val="1445"/>
              </a:spcBef>
              <a:spcAft>
                <a:spcPts val="0"/>
              </a:spcAft>
              <a:buClrTx/>
              <a:buSzTx/>
              <a:buFontTx/>
              <a:buNone/>
              <a:tabLst/>
              <a:defRPr/>
            </a:pPr>
            <a:r>
              <a:rPr kumimoji="0" lang="it-IT" sz="1000" b="1" i="0" u="none" strike="noStrike" kern="0" cap="none" spc="0" normalizeH="0" baseline="0" noProof="0" dirty="0" smtClean="0">
                <a:ln>
                  <a:noFill/>
                </a:ln>
                <a:solidFill>
                  <a:srgbClr val="000000"/>
                </a:solidFill>
                <a:effectLst/>
                <a:uLnTx/>
                <a:uFillTx/>
                <a:latin typeface="Verdana" panose="02020603050405020304" pitchFamily="2"/>
              </a:rPr>
              <a:t>Consegna al datore di lavoro</a:t>
            </a:r>
            <a:r>
              <a:rPr kumimoji="0" lang="it-IT" sz="1000" b="0" i="0" u="none" strike="noStrike" kern="0" cap="none" spc="0" normalizeH="0" baseline="0" noProof="0" dirty="0" smtClean="0">
                <a:ln>
                  <a:noFill/>
                </a:ln>
                <a:solidFill>
                  <a:srgbClr val="000000"/>
                </a:solidFill>
                <a:effectLst/>
                <a:uLnTx/>
                <a:uFillTx/>
                <a:latin typeface="Verdana" panose="02020603050405020304" pitchFamily="2"/>
              </a:rPr>
              <a:t>, alla cessazione dell'incarico, la documentazione sanitaria in suo possesso, con salvaguardia del segreto professionale; </a:t>
            </a:r>
          </a:p>
          <a:p>
            <a:pPr marL="365760" marR="0" lvl="0" indent="0" algn="just" defTabSz="914400" eaLnBrk="1" fontAlgn="auto" latinLnBrk="0" hangingPunct="1">
              <a:lnSpc>
                <a:spcPts val="1500"/>
              </a:lnSpc>
              <a:spcBef>
                <a:spcPts val="1435"/>
              </a:spcBef>
              <a:spcAft>
                <a:spcPts val="0"/>
              </a:spcAft>
              <a:buClrTx/>
              <a:buSzTx/>
              <a:buFontTx/>
              <a:buNone/>
              <a:tabLst/>
              <a:defRPr/>
            </a:pPr>
            <a:r>
              <a:rPr kumimoji="0" lang="it-IT" sz="1000" b="1" i="0" u="none" strike="noStrike" kern="0" cap="none" spc="0" normalizeH="0" baseline="0" noProof="0" dirty="0" smtClean="0">
                <a:ln>
                  <a:noFill/>
                </a:ln>
                <a:solidFill>
                  <a:srgbClr val="000000"/>
                </a:solidFill>
                <a:effectLst/>
                <a:uLnTx/>
                <a:uFillTx/>
                <a:latin typeface="Verdana" panose="02020603050405020304" pitchFamily="2"/>
              </a:rPr>
              <a:t>Consegna al lavoratore</a:t>
            </a:r>
            <a:r>
              <a:rPr kumimoji="0" lang="it-IT" sz="1000" b="0" i="0" u="none" strike="noStrike" kern="0" cap="none" spc="0" normalizeH="0" baseline="0" noProof="0" dirty="0" smtClean="0">
                <a:ln>
                  <a:noFill/>
                </a:ln>
                <a:solidFill>
                  <a:srgbClr val="000000"/>
                </a:solidFill>
                <a:effectLst/>
                <a:uLnTx/>
                <a:uFillTx/>
                <a:latin typeface="Verdana" panose="02020603050405020304" pitchFamily="2"/>
              </a:rPr>
              <a:t>, alla cessazione del rapporto di lavoro, la documentazione sanitaria in suo possesso e gli fornisce le informazioni riguardo la necessità di conservarla; </a:t>
            </a:r>
          </a:p>
          <a:p>
            <a:pPr marL="365760" marR="0" lvl="0" indent="0" algn="just" defTabSz="914400" eaLnBrk="1" fontAlgn="auto" latinLnBrk="0" hangingPunct="1">
              <a:lnSpc>
                <a:spcPts val="1500"/>
              </a:lnSpc>
              <a:spcBef>
                <a:spcPts val="1475"/>
              </a:spcBef>
              <a:spcAft>
                <a:spcPts val="0"/>
              </a:spcAft>
              <a:buClrTx/>
              <a:buSzTx/>
              <a:buFontTx/>
              <a:buNone/>
              <a:tabLst/>
              <a:defRPr/>
            </a:pPr>
            <a:r>
              <a:rPr kumimoji="0" lang="it-IT" sz="1000" b="1" i="0" u="none" strike="noStrike" kern="0" cap="none" spc="0" normalizeH="0" baseline="0" noProof="0" dirty="0" smtClean="0">
                <a:ln>
                  <a:noFill/>
                </a:ln>
                <a:solidFill>
                  <a:srgbClr val="000000"/>
                </a:solidFill>
                <a:effectLst/>
                <a:uLnTx/>
                <a:uFillTx/>
                <a:latin typeface="Verdana" panose="02020603050405020304" pitchFamily="2"/>
              </a:rPr>
              <a:t>Fornisce informazioni ai lavoratori</a:t>
            </a:r>
            <a:r>
              <a:rPr kumimoji="0" lang="it-IT" sz="1000" b="0" i="0" u="none" strike="noStrike" kern="0" cap="none" spc="0" normalizeH="0" baseline="0" noProof="0" dirty="0" smtClean="0">
                <a:ln>
                  <a:noFill/>
                </a:ln>
                <a:solidFill>
                  <a:srgbClr val="000000"/>
                </a:solidFill>
                <a:effectLst/>
                <a:uLnTx/>
                <a:uFillTx/>
                <a:latin typeface="Verdana" panose="02020603050405020304" pitchFamily="2"/>
              </a:rPr>
              <a:t> sul significato della sorveglianza sanitaria cui sono sottoposti e, nel caso di esposizione ad agenti con effetti a lungo termine, sulla necessità di sottoporsi ad accertamenti sanitari anche dopo la cessazione dell'attività che comporta l'esposizione a tali agenti. </a:t>
            </a:r>
          </a:p>
          <a:p>
            <a:pPr marL="365760" marR="0" lvl="0" indent="0" algn="l" defTabSz="914400" eaLnBrk="1" fontAlgn="auto" latinLnBrk="0" hangingPunct="1">
              <a:lnSpc>
                <a:spcPts val="1500"/>
              </a:lnSpc>
              <a:spcBef>
                <a:spcPts val="1445"/>
              </a:spcBef>
              <a:spcAft>
                <a:spcPts val="0"/>
              </a:spcAft>
              <a:buClrTx/>
              <a:buSzTx/>
              <a:buFontTx/>
              <a:buNone/>
              <a:tabLst/>
              <a:defRPr/>
            </a:pPr>
            <a:r>
              <a:rPr kumimoji="0" lang="it-IT" sz="1000" b="1" i="0" u="none" strike="noStrike" kern="0" cap="none" spc="0" normalizeH="0" baseline="0" noProof="0" dirty="0" smtClean="0">
                <a:ln>
                  <a:noFill/>
                </a:ln>
                <a:solidFill>
                  <a:srgbClr val="000000"/>
                </a:solidFill>
                <a:effectLst/>
                <a:uLnTx/>
                <a:uFillTx/>
                <a:latin typeface="Verdana" panose="02020603050405020304" pitchFamily="2"/>
              </a:rPr>
              <a:t>Fornisce altresì, a richiesta, informazioni analoghe ai RLS; </a:t>
            </a:r>
          </a:p>
          <a:p>
            <a:pPr marL="365760" marR="0" lvl="0" indent="0" algn="l" defTabSz="914400" eaLnBrk="1" fontAlgn="auto" latinLnBrk="0" hangingPunct="1">
              <a:lnSpc>
                <a:spcPts val="1500"/>
              </a:lnSpc>
              <a:spcBef>
                <a:spcPts val="1470"/>
              </a:spcBef>
              <a:spcAft>
                <a:spcPts val="0"/>
              </a:spcAft>
              <a:buClrTx/>
              <a:buSzTx/>
              <a:buFontTx/>
              <a:buNone/>
              <a:tabLst/>
              <a:defRPr/>
            </a:pPr>
            <a:r>
              <a:rPr kumimoji="0" lang="it-IT" sz="1000" b="1" i="0" u="none" strike="noStrike" kern="0" cap="none" spc="0" normalizeH="0" baseline="0" noProof="0" dirty="0" smtClean="0">
                <a:ln>
                  <a:noFill/>
                </a:ln>
                <a:solidFill>
                  <a:srgbClr val="000000"/>
                </a:solidFill>
                <a:effectLst/>
                <a:uLnTx/>
                <a:uFillTx/>
                <a:latin typeface="Verdana" panose="02020603050405020304" pitchFamily="2"/>
              </a:rPr>
              <a:t>Informa ogni lavoratore </a:t>
            </a:r>
            <a:r>
              <a:rPr kumimoji="0" lang="it-IT" sz="1000" b="0" i="0" u="none" strike="noStrike" kern="0" cap="none" spc="0" normalizeH="0" baseline="0" noProof="0" dirty="0" smtClean="0">
                <a:ln>
                  <a:noFill/>
                </a:ln>
                <a:solidFill>
                  <a:srgbClr val="000000"/>
                </a:solidFill>
                <a:effectLst/>
                <a:uLnTx/>
                <a:uFillTx/>
                <a:latin typeface="Verdana" panose="02020603050405020304" pitchFamily="2"/>
              </a:rPr>
              <a:t>interessato dei risultati della sorveglianza sanitaria e, a richiesta dello stesso, gli rilascia copia della documentazione sanitaria; </a:t>
            </a:r>
          </a:p>
          <a:p>
            <a:pPr marL="365760" marR="0" lvl="0" indent="0" algn="just" defTabSz="914400" eaLnBrk="1" fontAlgn="auto" latinLnBrk="0" hangingPunct="1">
              <a:lnSpc>
                <a:spcPts val="1500"/>
              </a:lnSpc>
              <a:spcBef>
                <a:spcPts val="1455"/>
              </a:spcBef>
              <a:spcAft>
                <a:spcPts val="0"/>
              </a:spcAft>
              <a:buClrTx/>
              <a:buSzTx/>
              <a:buFontTx/>
              <a:buNone/>
              <a:tabLst/>
              <a:defRPr/>
            </a:pPr>
            <a:r>
              <a:rPr kumimoji="0" lang="it-IT" sz="1000" b="1" i="0" u="none" strike="noStrike" kern="0" cap="none" spc="0" normalizeH="0" baseline="0" noProof="0" dirty="0" smtClean="0">
                <a:ln>
                  <a:noFill/>
                </a:ln>
                <a:solidFill>
                  <a:srgbClr val="000000"/>
                </a:solidFill>
                <a:effectLst/>
                <a:uLnTx/>
                <a:uFillTx/>
                <a:latin typeface="Verdana" panose="02020603050405020304" pitchFamily="2"/>
              </a:rPr>
              <a:t>Comunica</a:t>
            </a:r>
            <a:r>
              <a:rPr kumimoji="0" lang="it-IT" sz="1000" b="0" i="0" u="none" strike="noStrike" kern="0" cap="none" spc="0" normalizeH="0" baseline="0" noProof="0" dirty="0" smtClean="0">
                <a:ln>
                  <a:noFill/>
                </a:ln>
                <a:solidFill>
                  <a:srgbClr val="000000"/>
                </a:solidFill>
                <a:effectLst/>
                <a:uLnTx/>
                <a:uFillTx/>
                <a:latin typeface="Verdana" panose="02020603050405020304" pitchFamily="2"/>
              </a:rPr>
              <a:t> per iscritto, in occasione delle riunioni periodiche al DDL, al RSPP, ai RLS, i risultati anonimi collettivi della sorveglianza sanitaria effettuata e fornisce indicazioni sul significato di detti risultati ai fini della attuazione delle misure per la tutela della salute e della integrità psico-fisica dei lavoratori; </a:t>
            </a:r>
          </a:p>
          <a:p>
            <a:pPr marL="365760" marR="0" lvl="0" indent="0" algn="just" defTabSz="914400" eaLnBrk="1" fontAlgn="auto" latinLnBrk="0" hangingPunct="1">
              <a:lnSpc>
                <a:spcPts val="1500"/>
              </a:lnSpc>
              <a:spcBef>
                <a:spcPts val="1415"/>
              </a:spcBef>
              <a:spcAft>
                <a:spcPts val="0"/>
              </a:spcAft>
              <a:buClrTx/>
              <a:buSzTx/>
              <a:buFontTx/>
              <a:buNone/>
              <a:tabLst/>
              <a:defRPr/>
            </a:pPr>
            <a:r>
              <a:rPr kumimoji="0" lang="it-IT" sz="1000" b="1" i="0" u="none" strike="noStrike" kern="0" cap="none" spc="0" normalizeH="0" baseline="0" noProof="0" dirty="0" smtClean="0">
                <a:ln>
                  <a:noFill/>
                </a:ln>
                <a:solidFill>
                  <a:srgbClr val="000000"/>
                </a:solidFill>
                <a:effectLst/>
                <a:uLnTx/>
                <a:uFillTx/>
                <a:latin typeface="Verdana" panose="02020603050405020304" pitchFamily="2"/>
              </a:rPr>
              <a:t>Visita gli ambienti di lavoro </a:t>
            </a:r>
            <a:r>
              <a:rPr kumimoji="0" lang="it-IT" sz="1000" b="0" i="0" u="none" strike="noStrike" kern="0" cap="none" spc="0" normalizeH="0" baseline="0" noProof="0" dirty="0" smtClean="0">
                <a:ln>
                  <a:noFill/>
                </a:ln>
                <a:solidFill>
                  <a:srgbClr val="000000"/>
                </a:solidFill>
                <a:effectLst/>
                <a:uLnTx/>
                <a:uFillTx/>
                <a:latin typeface="Verdana" panose="02020603050405020304" pitchFamily="2"/>
              </a:rPr>
              <a:t>almeno una volta all'anno o a cadenza diversa che stabilisce in base alla valutazione dei rischi; la indicazione di una periodicità diversa dall'annuale deve essere comunicata al datore di lavoro ai fini della sua annotazione nel documento di valutazione dei rischi; </a:t>
            </a:r>
          </a:p>
          <a:p>
            <a:pPr marL="365760" marR="0" lvl="0" indent="0" algn="just" defTabSz="914400" eaLnBrk="1" fontAlgn="auto" latinLnBrk="0" hangingPunct="1">
              <a:lnSpc>
                <a:spcPts val="1500"/>
              </a:lnSpc>
              <a:spcBef>
                <a:spcPts val="1480"/>
              </a:spcBef>
              <a:spcAft>
                <a:spcPts val="155"/>
              </a:spcAft>
              <a:buClrTx/>
              <a:buSzTx/>
              <a:buFontTx/>
              <a:buNone/>
              <a:tabLst/>
              <a:defRPr/>
            </a:pPr>
            <a:r>
              <a:rPr kumimoji="0" lang="it-IT" sz="1000" b="1" i="0" u="none" strike="noStrike" kern="0" cap="none" spc="0" normalizeH="0" baseline="0" noProof="0" dirty="0" smtClean="0">
                <a:ln>
                  <a:noFill/>
                </a:ln>
                <a:solidFill>
                  <a:srgbClr val="000000"/>
                </a:solidFill>
                <a:effectLst/>
                <a:uLnTx/>
                <a:uFillTx/>
                <a:latin typeface="Verdana" panose="02020603050405020304" pitchFamily="2"/>
              </a:rPr>
              <a:t>Partecipa</a:t>
            </a:r>
            <a:r>
              <a:rPr kumimoji="0" lang="it-IT" sz="1000" b="0" i="0" u="none" strike="noStrike" kern="0" cap="none" spc="0" normalizeH="0" baseline="0" noProof="0" dirty="0" smtClean="0">
                <a:ln>
                  <a:noFill/>
                </a:ln>
                <a:solidFill>
                  <a:srgbClr val="000000"/>
                </a:solidFill>
                <a:effectLst/>
                <a:uLnTx/>
                <a:uFillTx/>
                <a:latin typeface="Verdana" panose="02020603050405020304" pitchFamily="2"/>
              </a:rPr>
              <a:t> alla programmazione del controllo dell'esposizione dei lavoratori i cui risultati gli sono forniti con tempestività ai fini della valutazione del rischio e della sorveglianza sanitaria; </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48</a:t>
            </a:fld>
            <a:endParaRPr lang="it-IT"/>
          </a:p>
        </p:txBody>
      </p:sp>
    </p:spTree>
    <p:extLst>
      <p:ext uri="{BB962C8B-B14F-4D97-AF65-F5344CB8AC3E}">
        <p14:creationId xmlns:p14="http://schemas.microsoft.com/office/powerpoint/2010/main" xmlns="" val="162204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smtClean="0"/>
              <a:t>La</a:t>
            </a:r>
            <a:r>
              <a:rPr lang="it-IT" altLang="it-IT" baseline="0" dirty="0" smtClean="0"/>
              <a:t> lezione del premio Nobel per l’economia Milton Friedman: u</a:t>
            </a:r>
            <a:r>
              <a:rPr lang="it-IT" dirty="0" smtClean="0"/>
              <a:t>n'impresa viene creata non per porre in essere opere filantropiche ma per creare valore economico. Considerazioni di carattere etico sociale sono una semplice finzione ipocrita: all'azionista interessa il business. È dovere dello Stato,</a:t>
            </a:r>
            <a:r>
              <a:rPr lang="it-IT" baseline="0" dirty="0" smtClean="0"/>
              <a:t> al contrario</a:t>
            </a:r>
            <a:r>
              <a:rPr lang="it-IT" dirty="0" smtClean="0"/>
              <a:t> limitare o vietare eccessi smodati nel raggiungimento di queste finalità.</a:t>
            </a:r>
            <a:endParaRPr lang="it-IT" altLang="it-IT" dirty="0" smtClean="0"/>
          </a:p>
        </p:txBody>
      </p:sp>
      <p:sp>
        <p:nvSpPr>
          <p:cNvPr id="10445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27BFB3-6AC5-4ECA-BDBB-AB3BC206E4BC}" type="slidenum">
              <a:rPr lang="it-IT" altLang="it-IT" smtClean="0"/>
              <a:pPr eaLnBrk="1" hangingPunct="1"/>
              <a:t>7</a:t>
            </a:fld>
            <a:endParaRPr lang="it-IT" alt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93FE0E9-D43B-4F02-9463-F60C3BBD0459}" type="slidenum">
              <a:rPr lang="it-IT" altLang="it-IT">
                <a:solidFill>
                  <a:prstClr val="black"/>
                </a:solidFill>
              </a:rPr>
              <a:pPr algn="r" eaLnBrk="1" hangingPunct="1">
                <a:spcBef>
                  <a:spcPct val="0"/>
                </a:spcBef>
              </a:pPr>
              <a:t>49</a:t>
            </a:fld>
            <a:endParaRPr lang="it-IT" altLang="it-IT">
              <a:solidFill>
                <a:prstClr val="black"/>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marL="0" marR="0" lvl="0" indent="0" algn="l" defTabSz="914400" eaLnBrk="1" fontAlgn="auto" latinLnBrk="0" hangingPunct="1">
              <a:lnSpc>
                <a:spcPts val="1400"/>
              </a:lnSpc>
              <a:spcBef>
                <a:spcPts val="2960"/>
              </a:spcBef>
              <a:spcAft>
                <a:spcPts val="0"/>
              </a:spcAft>
              <a:buClrTx/>
              <a:buSzTx/>
              <a:buFontTx/>
              <a:buNone/>
              <a:tabLst/>
              <a:defRPr/>
            </a:pPr>
            <a:r>
              <a:rPr kumimoji="0" lang="it-IT" sz="1250" b="0" i="0" u="none" strike="noStrike" kern="0" cap="none" spc="5" normalizeH="0" baseline="0" noProof="0" dirty="0" smtClean="0">
                <a:ln>
                  <a:noFill/>
                </a:ln>
                <a:solidFill>
                  <a:srgbClr val="000000"/>
                </a:solidFill>
                <a:effectLst/>
                <a:uLnTx/>
                <a:uFillTx/>
                <a:latin typeface="Arial" panose="02020603050405020304" pitchFamily="2"/>
              </a:rPr>
              <a:t>I lavoratori devono: </a:t>
            </a:r>
          </a:p>
          <a:p>
            <a:pPr marL="365760" marR="0" lvl="0" indent="228600" algn="just" defTabSz="914400" eaLnBrk="1" fontAlgn="auto" latinLnBrk="0" hangingPunct="1">
              <a:lnSpc>
                <a:spcPts val="1500"/>
              </a:lnSpc>
              <a:spcBef>
                <a:spcPts val="1470"/>
              </a:spcBef>
              <a:spcAft>
                <a:spcPts val="0"/>
              </a:spcAft>
              <a:buClrTx/>
              <a:buSzTx/>
              <a:buFont typeface="Arial"/>
              <a:buChar char="-"/>
              <a:tabLst/>
              <a:defRPr/>
            </a:pPr>
            <a:r>
              <a:rPr kumimoji="0" lang="it-IT" sz="1250" b="1" i="0" u="none" strike="noStrike" kern="0" cap="none" spc="0" normalizeH="0" baseline="0" noProof="0" dirty="0" smtClean="0">
                <a:ln>
                  <a:noFill/>
                </a:ln>
                <a:solidFill>
                  <a:srgbClr val="000000"/>
                </a:solidFill>
                <a:effectLst/>
                <a:uLnTx/>
                <a:uFillTx/>
                <a:latin typeface="Arial" panose="02020603050405020304" pitchFamily="2"/>
              </a:rPr>
              <a:t>Contribuire, </a:t>
            </a:r>
            <a:r>
              <a:rPr kumimoji="0" lang="it-IT" sz="1250" b="0" i="0" u="none" strike="noStrike" kern="0" cap="none" spc="0" normalizeH="0" baseline="0" noProof="0" dirty="0" smtClean="0">
                <a:ln>
                  <a:noFill/>
                </a:ln>
                <a:solidFill>
                  <a:srgbClr val="000000"/>
                </a:solidFill>
                <a:effectLst/>
                <a:uLnTx/>
                <a:uFillTx/>
                <a:latin typeface="Arial" panose="02020603050405020304" pitchFamily="2"/>
              </a:rPr>
              <a:t>insieme al datore di lavoro, ai dirigenti e ai preposti, all'adempimento degli obblighi previsti a tutela della salute e sicurezza sui luoghi di lavoro; </a:t>
            </a:r>
          </a:p>
          <a:p>
            <a:pPr marL="365760" marR="0" lvl="0" indent="228600" algn="just" defTabSz="914400" eaLnBrk="1" fontAlgn="auto" latinLnBrk="0" hangingPunct="1">
              <a:lnSpc>
                <a:spcPts val="1500"/>
              </a:lnSpc>
              <a:spcBef>
                <a:spcPts val="1445"/>
              </a:spcBef>
              <a:spcAft>
                <a:spcPts val="0"/>
              </a:spcAft>
              <a:buClrTx/>
              <a:buSzTx/>
              <a:buFont typeface="Arial"/>
              <a:buChar char="-"/>
              <a:tabLst/>
              <a:defRPr/>
            </a:pPr>
            <a:r>
              <a:rPr kumimoji="0" lang="it-IT" sz="1250" b="1" i="0" u="none" strike="noStrike" kern="0" cap="none" spc="0" normalizeH="0" baseline="0" noProof="0" dirty="0" smtClean="0">
                <a:ln>
                  <a:noFill/>
                </a:ln>
                <a:solidFill>
                  <a:srgbClr val="000000"/>
                </a:solidFill>
                <a:effectLst/>
                <a:uLnTx/>
                <a:uFillTx/>
                <a:latin typeface="Arial" panose="02020603050405020304" pitchFamily="2"/>
              </a:rPr>
              <a:t>Osservare </a:t>
            </a:r>
            <a:r>
              <a:rPr kumimoji="0" lang="it-IT" sz="1250" b="0" i="0" u="none" strike="noStrike" kern="0" cap="none" spc="0" normalizeH="0" baseline="0" noProof="0" dirty="0" smtClean="0">
                <a:ln>
                  <a:noFill/>
                </a:ln>
                <a:solidFill>
                  <a:srgbClr val="000000"/>
                </a:solidFill>
                <a:effectLst/>
                <a:uLnTx/>
                <a:uFillTx/>
                <a:latin typeface="Arial" panose="02020603050405020304" pitchFamily="2"/>
              </a:rPr>
              <a:t>le disposizioni e le istruzioni impartite dal DDL, dai dirigenti e dai preposti, ai fini della protezione collettiva e individuale; </a:t>
            </a:r>
          </a:p>
          <a:p>
            <a:pPr marL="365760" marR="0" lvl="0" indent="228600" algn="just" defTabSz="914400" eaLnBrk="1" fontAlgn="auto" latinLnBrk="0" hangingPunct="1">
              <a:lnSpc>
                <a:spcPts val="1400"/>
              </a:lnSpc>
              <a:spcBef>
                <a:spcPts val="1515"/>
              </a:spcBef>
              <a:spcAft>
                <a:spcPts val="0"/>
              </a:spcAft>
              <a:buClrTx/>
              <a:buSzTx/>
              <a:buFont typeface="Arial"/>
              <a:buChar char="-"/>
              <a:tabLst/>
              <a:defRPr/>
            </a:pPr>
            <a:r>
              <a:rPr kumimoji="0" lang="it-IT" sz="1250" b="1" i="0" u="none" strike="noStrike" kern="0" cap="none" spc="0" normalizeH="0" baseline="0" noProof="0" dirty="0" smtClean="0">
                <a:ln>
                  <a:noFill/>
                </a:ln>
                <a:solidFill>
                  <a:srgbClr val="000000"/>
                </a:solidFill>
                <a:effectLst/>
                <a:uLnTx/>
                <a:uFillTx/>
                <a:latin typeface="Arial" panose="02020603050405020304" pitchFamily="2"/>
              </a:rPr>
              <a:t>Utilizzare correttamente le attrezzature di lavoro, le sostanze e i preparati pericolosi, i mezzi di trasporto, nonché i dispositivi di sicurezza; </a:t>
            </a:r>
          </a:p>
          <a:p>
            <a:pPr marL="365760" marR="0" lvl="0" indent="228600" algn="just" defTabSz="914400" eaLnBrk="1" fontAlgn="auto" latinLnBrk="0" hangingPunct="1">
              <a:lnSpc>
                <a:spcPts val="1500"/>
              </a:lnSpc>
              <a:spcBef>
                <a:spcPts val="1405"/>
              </a:spcBef>
              <a:spcAft>
                <a:spcPts val="0"/>
              </a:spcAft>
              <a:buClrTx/>
              <a:buSzTx/>
              <a:buFont typeface="Arial"/>
              <a:buChar char="-"/>
              <a:tabLst/>
              <a:defRPr/>
            </a:pPr>
            <a:r>
              <a:rPr kumimoji="0" lang="it-IT" sz="1250" b="1" i="0" u="none" strike="noStrike" kern="0" cap="none" spc="10" normalizeH="0" baseline="0" noProof="0" dirty="0" smtClean="0">
                <a:ln>
                  <a:noFill/>
                </a:ln>
                <a:solidFill>
                  <a:srgbClr val="000000"/>
                </a:solidFill>
                <a:effectLst/>
                <a:uLnTx/>
                <a:uFillTx/>
                <a:latin typeface="Arial" panose="02020603050405020304" pitchFamily="2"/>
              </a:rPr>
              <a:t>Utilizzare in modo appropriato</a:t>
            </a:r>
            <a:r>
              <a:rPr kumimoji="0" lang="it-IT" sz="1250" b="0" i="0" u="none" strike="noStrike" kern="0" cap="none" spc="10" normalizeH="0" baseline="0" noProof="0" dirty="0" smtClean="0">
                <a:ln>
                  <a:noFill/>
                </a:ln>
                <a:solidFill>
                  <a:srgbClr val="000000"/>
                </a:solidFill>
                <a:effectLst/>
                <a:uLnTx/>
                <a:uFillTx/>
                <a:latin typeface="Arial" panose="02020603050405020304" pitchFamily="2"/>
              </a:rPr>
              <a:t> i dispositivi di protezione messi a loro disposizione; </a:t>
            </a:r>
          </a:p>
          <a:p>
            <a:pPr marL="365760" marR="0" lvl="0" indent="228600" algn="just" defTabSz="914400" eaLnBrk="1" fontAlgn="auto" latinLnBrk="0" hangingPunct="1">
              <a:lnSpc>
                <a:spcPts val="1500"/>
              </a:lnSpc>
              <a:spcBef>
                <a:spcPts val="1465"/>
              </a:spcBef>
              <a:spcAft>
                <a:spcPts val="0"/>
              </a:spcAft>
              <a:buClrTx/>
              <a:buSzTx/>
              <a:buFont typeface="Arial"/>
              <a:buChar char="-"/>
              <a:tabLst/>
              <a:defRPr/>
            </a:pPr>
            <a:r>
              <a:rPr kumimoji="0" lang="it-IT" sz="1250" b="1" i="0" u="none" strike="noStrike" kern="0" cap="none" spc="0" normalizeH="0" baseline="0" noProof="0" dirty="0" smtClean="0">
                <a:ln>
                  <a:noFill/>
                </a:ln>
                <a:solidFill>
                  <a:srgbClr val="000000"/>
                </a:solidFill>
                <a:effectLst/>
                <a:uLnTx/>
                <a:uFillTx/>
                <a:latin typeface="Arial" panose="02020603050405020304" pitchFamily="2"/>
              </a:rPr>
              <a:t>Segnalare immediatamente</a:t>
            </a:r>
            <a:r>
              <a:rPr kumimoji="0" lang="it-IT" sz="1250" b="0" i="0" u="none" strike="noStrike" kern="0" cap="none" spc="0" normalizeH="0" baseline="0" noProof="0" dirty="0" smtClean="0">
                <a:ln>
                  <a:noFill/>
                </a:ln>
                <a:solidFill>
                  <a:srgbClr val="000000"/>
                </a:solidFill>
                <a:effectLst/>
                <a:uLnTx/>
                <a:uFillTx/>
                <a:latin typeface="Arial" panose="02020603050405020304" pitchFamily="2"/>
              </a:rPr>
              <a:t> al DDL, al dirigente o al preposto le deficienze dei mezzi delle attrezzature di lavoro e dei dispositivi di protezione nonché qualsiasi eventuale condizione di pericolo adoperandosi direttamente, in caso di urgenza, nell'ambito delle proprie competenze e possibilità per eliminare o ridurre le situazioni di pericolo grave e incombente, dandone notizia al RLS; </a:t>
            </a:r>
          </a:p>
          <a:p>
            <a:pPr marL="365760" marR="0" lvl="0" indent="228600" algn="just" defTabSz="914400" eaLnBrk="1" fontAlgn="auto" latinLnBrk="0" hangingPunct="1">
              <a:lnSpc>
                <a:spcPts val="1500"/>
              </a:lnSpc>
              <a:spcBef>
                <a:spcPts val="1420"/>
              </a:spcBef>
              <a:spcAft>
                <a:spcPts val="0"/>
              </a:spcAft>
              <a:buClrTx/>
              <a:buSzTx/>
              <a:buFont typeface="Arial"/>
              <a:buChar char="-"/>
              <a:tabLst/>
              <a:defRPr/>
            </a:pPr>
            <a:r>
              <a:rPr kumimoji="0" lang="it-IT" sz="1250" b="1" i="0" u="none" strike="noStrike" kern="0" cap="none" spc="0" normalizeH="0" baseline="0" noProof="0" dirty="0" smtClean="0">
                <a:ln>
                  <a:noFill/>
                </a:ln>
                <a:solidFill>
                  <a:srgbClr val="000000"/>
                </a:solidFill>
                <a:effectLst/>
                <a:uLnTx/>
                <a:uFillTx/>
                <a:latin typeface="Arial" panose="02020603050405020304" pitchFamily="2"/>
              </a:rPr>
              <a:t>Non rimuovere o modificare </a:t>
            </a:r>
            <a:r>
              <a:rPr kumimoji="0" lang="it-IT" sz="1250" b="0" i="0" u="none" strike="noStrike" kern="0" cap="none" spc="0" normalizeH="0" baseline="0" noProof="0" dirty="0" smtClean="0">
                <a:ln>
                  <a:noFill/>
                </a:ln>
                <a:solidFill>
                  <a:srgbClr val="000000"/>
                </a:solidFill>
                <a:effectLst/>
                <a:uLnTx/>
                <a:uFillTx/>
                <a:latin typeface="Arial" panose="02020603050405020304" pitchFamily="2"/>
              </a:rPr>
              <a:t>senza autorizzazione i dispositivi di sicurezza o di segnalazione o di controllo; </a:t>
            </a:r>
          </a:p>
          <a:p>
            <a:pPr marL="365760" marR="0" lvl="0" indent="228600" algn="just" defTabSz="914400" eaLnBrk="1" fontAlgn="auto" latinLnBrk="0" hangingPunct="1">
              <a:lnSpc>
                <a:spcPts val="1500"/>
              </a:lnSpc>
              <a:spcBef>
                <a:spcPts val="1425"/>
              </a:spcBef>
              <a:spcAft>
                <a:spcPts val="70"/>
              </a:spcAft>
              <a:buClrTx/>
              <a:buSzTx/>
              <a:buFont typeface="Arial"/>
              <a:buChar char="-"/>
              <a:tabLst/>
              <a:defRPr/>
            </a:pPr>
            <a:r>
              <a:rPr kumimoji="0" lang="it-IT" sz="1250" b="1" i="0" u="none" strike="noStrike" kern="0" cap="none" spc="10" normalizeH="0" baseline="0" noProof="0" dirty="0" smtClean="0">
                <a:ln>
                  <a:noFill/>
                </a:ln>
                <a:solidFill>
                  <a:srgbClr val="000000"/>
                </a:solidFill>
                <a:effectLst/>
                <a:uLnTx/>
                <a:uFillTx/>
                <a:latin typeface="Arial" panose="02020603050405020304" pitchFamily="2"/>
              </a:rPr>
              <a:t>Non compiere di propria iniziativa </a:t>
            </a:r>
            <a:r>
              <a:rPr kumimoji="0" lang="it-IT" sz="1250" b="0" i="0" u="none" strike="noStrike" kern="0" cap="none" spc="10" normalizeH="0" baseline="0" noProof="0" dirty="0" smtClean="0">
                <a:ln>
                  <a:noFill/>
                </a:ln>
                <a:solidFill>
                  <a:srgbClr val="000000"/>
                </a:solidFill>
                <a:effectLst/>
                <a:uLnTx/>
                <a:uFillTx/>
                <a:latin typeface="Arial" panose="02020603050405020304" pitchFamily="2"/>
              </a:rPr>
              <a:t>operazioni o manovre che non sono di loro competenza ovvero che possono compromettere la sicurezza propria o di altri lavoratori; </a:t>
            </a:r>
          </a:p>
          <a:p>
            <a:pPr marL="365760" marR="0" lvl="0" indent="228600" algn="l" defTabSz="914400" eaLnBrk="1" fontAlgn="auto" latinLnBrk="0" hangingPunct="1">
              <a:lnSpc>
                <a:spcPts val="1400"/>
              </a:lnSpc>
              <a:spcBef>
                <a:spcPts val="0"/>
              </a:spcBef>
              <a:spcAft>
                <a:spcPts val="0"/>
              </a:spcAft>
              <a:buClrTx/>
              <a:buSzTx/>
              <a:buFont typeface="Verdana"/>
              <a:buChar char="-"/>
              <a:tabLst/>
              <a:defRPr/>
            </a:pPr>
            <a:r>
              <a:rPr kumimoji="0" lang="it-IT" sz="1100" b="1" i="0" u="none" strike="noStrike" kern="0" cap="none" spc="35" normalizeH="0" baseline="0" noProof="0" dirty="0" smtClean="0">
                <a:ln>
                  <a:noFill/>
                </a:ln>
                <a:solidFill>
                  <a:srgbClr val="000000"/>
                </a:solidFill>
                <a:effectLst/>
                <a:uLnTx/>
                <a:uFillTx/>
                <a:latin typeface="Verdana" panose="02020603050405020304" pitchFamily="2"/>
              </a:rPr>
              <a:t>Partecipare </a:t>
            </a:r>
            <a:r>
              <a:rPr kumimoji="0" lang="it-IT" sz="1100" b="0" i="0" u="none" strike="noStrike" kern="0" cap="none" spc="35" normalizeH="0" baseline="0" noProof="0" dirty="0" smtClean="0">
                <a:ln>
                  <a:noFill/>
                </a:ln>
                <a:solidFill>
                  <a:srgbClr val="000000"/>
                </a:solidFill>
                <a:effectLst/>
                <a:uLnTx/>
                <a:uFillTx/>
                <a:latin typeface="Verdana" panose="02020603050405020304" pitchFamily="2"/>
              </a:rPr>
              <a:t>ai programmi di formazione e di addestramento organizzati dal datore di lavoro; </a:t>
            </a:r>
          </a:p>
          <a:p>
            <a:pPr marL="365760" marR="0" lvl="0" indent="228600" algn="l" defTabSz="914400" eaLnBrk="1" fontAlgn="auto" latinLnBrk="0" hangingPunct="1">
              <a:lnSpc>
                <a:spcPts val="1400"/>
              </a:lnSpc>
              <a:spcBef>
                <a:spcPts val="1495"/>
              </a:spcBef>
              <a:spcAft>
                <a:spcPts val="0"/>
              </a:spcAft>
              <a:buClrTx/>
              <a:buSzTx/>
              <a:buFont typeface="Verdana"/>
              <a:buChar char="-"/>
              <a:tabLst/>
              <a:defRPr/>
            </a:pPr>
            <a:r>
              <a:rPr kumimoji="0" lang="it-IT" sz="1100" b="1" i="0" u="none" strike="noStrike" kern="0" cap="none" spc="0" normalizeH="0" baseline="0" noProof="0" dirty="0" smtClean="0">
                <a:ln>
                  <a:noFill/>
                </a:ln>
                <a:solidFill>
                  <a:srgbClr val="000000"/>
                </a:solidFill>
                <a:effectLst/>
                <a:uLnTx/>
                <a:uFillTx/>
                <a:latin typeface="Verdana" panose="02020603050405020304" pitchFamily="2"/>
              </a:rPr>
              <a:t>Sottoporsi ai controlli sanitari</a:t>
            </a:r>
            <a:r>
              <a:rPr kumimoji="0" lang="it-IT" sz="1100" b="0" i="0" u="none" strike="noStrike" kern="0" cap="none" spc="0" normalizeH="0" baseline="0" noProof="0" dirty="0" smtClean="0">
                <a:ln>
                  <a:noFill/>
                </a:ln>
                <a:solidFill>
                  <a:srgbClr val="000000"/>
                </a:solidFill>
                <a:effectLst/>
                <a:uLnTx/>
                <a:uFillTx/>
                <a:latin typeface="Verdana" panose="02020603050405020304" pitchFamily="2"/>
              </a:rPr>
              <a:t> previsti dal presente </a:t>
            </a:r>
            <a:r>
              <a:rPr kumimoji="0" lang="it-IT" sz="1100" b="0" i="0" u="none" strike="noStrike" kern="0" cap="none" spc="0" normalizeH="0" baseline="0" noProof="0" dirty="0" err="1" smtClean="0">
                <a:ln>
                  <a:noFill/>
                </a:ln>
                <a:solidFill>
                  <a:srgbClr val="000000"/>
                </a:solidFill>
                <a:effectLst/>
                <a:uLnTx/>
                <a:uFillTx/>
                <a:latin typeface="Verdana" panose="02020603050405020304" pitchFamily="2"/>
              </a:rPr>
              <a:t>D.Lgs</a:t>
            </a:r>
            <a:r>
              <a:rPr kumimoji="0" lang="it-IT" sz="1100" b="0" i="0" u="none" strike="noStrike" kern="0" cap="none" spc="0" normalizeH="0" baseline="0" noProof="0" dirty="0" smtClean="0">
                <a:ln>
                  <a:noFill/>
                </a:ln>
                <a:solidFill>
                  <a:srgbClr val="000000"/>
                </a:solidFill>
                <a:effectLst/>
                <a:uLnTx/>
                <a:uFillTx/>
                <a:latin typeface="Verdana" panose="02020603050405020304" pitchFamily="2"/>
              </a:rPr>
              <a:t> o comunque disposti dal medico competente. </a:t>
            </a:r>
          </a:p>
          <a:p>
            <a:pPr marL="365760" marR="0" lvl="0" indent="228600" algn="just" defTabSz="914400" eaLnBrk="1" fontAlgn="auto" latinLnBrk="0" hangingPunct="1">
              <a:lnSpc>
                <a:spcPts val="1500"/>
              </a:lnSpc>
              <a:spcBef>
                <a:spcPts val="1425"/>
              </a:spcBef>
              <a:spcAft>
                <a:spcPts val="70"/>
              </a:spcAft>
              <a:buClrTx/>
              <a:buSzTx/>
              <a:buFont typeface="Arial"/>
              <a:buChar char="-"/>
              <a:tabLst/>
              <a:defRPr/>
            </a:pPr>
            <a:endParaRPr lang="it-IT" altLang="it-IT" b="0" i="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smtClean="0">
                <a:ln>
                  <a:noFill/>
                </a:ln>
                <a:solidFill>
                  <a:srgbClr val="2F2B20"/>
                </a:solidFill>
                <a:effectLst/>
                <a:uLnTx/>
                <a:uFillTx/>
                <a:latin typeface="+mn-lt"/>
                <a:ea typeface="+mn-ea"/>
                <a:cs typeface="Arial" pitchFamily="34" charset="0"/>
              </a:rPr>
              <a:t>Il D. </a:t>
            </a:r>
            <a:r>
              <a:rPr kumimoji="0" lang="it-IT" sz="2000" b="0" i="0" u="none" strike="noStrike" kern="1200" cap="none" spc="0" normalizeH="0" baseline="0" noProof="0" dirty="0" err="1" smtClean="0">
                <a:ln>
                  <a:noFill/>
                </a:ln>
                <a:solidFill>
                  <a:srgbClr val="2F2B20"/>
                </a:solidFill>
                <a:effectLst/>
                <a:uLnTx/>
                <a:uFillTx/>
                <a:latin typeface="+mn-lt"/>
                <a:ea typeface="+mn-ea"/>
                <a:cs typeface="Arial" pitchFamily="34" charset="0"/>
              </a:rPr>
              <a:t>Lgs</a:t>
            </a:r>
            <a:r>
              <a:rPr kumimoji="0" lang="it-IT" sz="2000" b="0" i="0" u="none" strike="noStrike" kern="1200" cap="none" spc="0" normalizeH="0" baseline="0" noProof="0" dirty="0" smtClean="0">
                <a:ln>
                  <a:noFill/>
                </a:ln>
                <a:solidFill>
                  <a:srgbClr val="2F2B20"/>
                </a:solidFill>
                <a:effectLst/>
                <a:uLnTx/>
                <a:uFillTx/>
                <a:latin typeface="+mn-lt"/>
                <a:ea typeface="+mn-ea"/>
                <a:cs typeface="Arial" pitchFamily="34" charset="0"/>
              </a:rPr>
              <a:t>. 81/08 tende a sottolineare la partecipazione attiva dei lavoratori alla realizzazione di una più efficace tutela della salute e della sicurezza nei luoghi di lavoro.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800" b="0" i="0" u="none" strike="noStrike" kern="1200" cap="none" spc="0" normalizeH="0" baseline="0" noProof="0" dirty="0" smtClean="0">
              <a:ln>
                <a:noFill/>
              </a:ln>
              <a:solidFill>
                <a:srgbClr val="2F2B20"/>
              </a:solidFill>
              <a:effectLst/>
              <a:uLnTx/>
              <a:uFillTx/>
              <a:latin typeface="+mn-lt"/>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defRPr/>
            </a:pPr>
            <a:r>
              <a:rPr kumimoji="0" lang="it-IT" sz="2000" b="0" i="0" u="none" strike="noStrike" kern="1200" cap="none" spc="0" normalizeH="0" baseline="0" noProof="0" dirty="0" smtClean="0">
                <a:ln>
                  <a:noFill/>
                </a:ln>
                <a:solidFill>
                  <a:srgbClr val="2F2B20"/>
                </a:solidFill>
                <a:effectLst/>
                <a:uLnTx/>
                <a:uFillTx/>
                <a:latin typeface="+mn-lt"/>
                <a:ea typeface="+mn-ea"/>
                <a:cs typeface="Arial" pitchFamily="34" charset="0"/>
              </a:rPr>
              <a:t>La nomina di un Rappresentante per la Sicurezza rappresenta una delle novità principali introdotte ( art 47-48-49-50 );</a:t>
            </a:r>
            <a:endParaRPr kumimoji="0" lang="it-IT" sz="800" b="0" i="0" u="none" strike="noStrike" kern="1200" cap="none" spc="0" normalizeH="0" baseline="0" noProof="0" dirty="0" smtClean="0">
              <a:ln>
                <a:noFill/>
              </a:ln>
              <a:solidFill>
                <a:srgbClr val="2F2B20"/>
              </a:solidFill>
              <a:effectLst/>
              <a:uLnTx/>
              <a:uFillTx/>
              <a:latin typeface="+mn-lt"/>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defRPr/>
            </a:pPr>
            <a:r>
              <a:rPr kumimoji="0" lang="it-IT" sz="2000" b="0" i="0" u="none" strike="noStrike" kern="1200" cap="none" spc="0" normalizeH="0" baseline="0" noProof="0" dirty="0" smtClean="0">
                <a:ln>
                  <a:noFill/>
                </a:ln>
                <a:solidFill>
                  <a:srgbClr val="2F2B20"/>
                </a:solidFill>
                <a:effectLst/>
                <a:uLnTx/>
                <a:uFillTx/>
                <a:latin typeface="+mn-lt"/>
                <a:ea typeface="+mn-ea"/>
                <a:cs typeface="Arial" pitchFamily="34" charset="0"/>
              </a:rPr>
              <a:t>Viene data attuazione concreta a quanto indicato nello Statuto dei Lavoratori.</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50</a:t>
            </a:fld>
            <a:endParaRPr lang="it-IT"/>
          </a:p>
        </p:txBody>
      </p:sp>
    </p:spTree>
    <p:extLst>
      <p:ext uri="{BB962C8B-B14F-4D97-AF65-F5344CB8AC3E}">
        <p14:creationId xmlns:p14="http://schemas.microsoft.com/office/powerpoint/2010/main" xmlns="" val="3644396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Gli Istituti Scolastici vengono considerati dal </a:t>
            </a:r>
            <a:r>
              <a:rPr lang="it-IT" sz="1200" kern="1200" dirty="0" err="1" smtClean="0">
                <a:solidFill>
                  <a:schemeClr val="tx1"/>
                </a:solidFill>
                <a:latin typeface="+mn-lt"/>
                <a:ea typeface="+mn-ea"/>
                <a:cs typeface="+mn-cs"/>
              </a:rPr>
              <a:t>D.Lvo</a:t>
            </a:r>
            <a:r>
              <a:rPr lang="it-IT" sz="1200" kern="1200" dirty="0" smtClean="0">
                <a:solidFill>
                  <a:schemeClr val="tx1"/>
                </a:solidFill>
                <a:latin typeface="+mn-lt"/>
                <a:ea typeface="+mn-ea"/>
                <a:cs typeface="+mn-cs"/>
              </a:rPr>
              <a:t> 81/2008 come luoghi di lavoro a tutti gli effetti in quanto negli stessi agisce il personale scolastico (docenti e personale ATA ), tant'è che il Dirigente Scolastico è considerato a tutti gli effetti Datore di Lavoro. La peculiarità di un ambiente di lavoro/scuola è costituita dalla circostanza della concomitante presenza di allievi per lo più minorenni. Costoro sono considerati lavoratori, anch'essi a tutti gli effetti, quando frequentano gli Istituti Scolastici di Istruzione Secondaria Superiore e accedono agli laboratori, alle palestre, e partecipano a viaggi d'istruzione o visite didattiche.</a:t>
            </a:r>
          </a:p>
          <a:p>
            <a:r>
              <a:rPr lang="it-IT" sz="1200" kern="1200" dirty="0" smtClean="0">
                <a:solidFill>
                  <a:schemeClr val="tx1"/>
                </a:solidFill>
                <a:latin typeface="+mn-lt"/>
                <a:ea typeface="+mn-ea"/>
                <a:cs typeface="+mn-cs"/>
              </a:rPr>
              <a:t>A ben vedere, quindi, il sapere è un prodotto a tutti gli effetti.</a:t>
            </a: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52</a:t>
            </a:fld>
            <a:endParaRPr lang="it-IT"/>
          </a:p>
        </p:txBody>
      </p:sp>
    </p:spTree>
    <p:extLst>
      <p:ext uri="{BB962C8B-B14F-4D97-AF65-F5344CB8AC3E}">
        <p14:creationId xmlns:p14="http://schemas.microsoft.com/office/powerpoint/2010/main" xmlns="" val="3751589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marR="0" lvl="0" indent="-228600" algn="l" defTabSz="914400" rtl="0" eaLnBrk="1" fontAlgn="base" latinLnBrk="0" hangingPunct="1">
              <a:lnSpc>
                <a:spcPct val="150000"/>
              </a:lnSpc>
              <a:spcBef>
                <a:spcPct val="20000"/>
              </a:spcBef>
              <a:spcAft>
                <a:spcPct val="0"/>
              </a:spcAft>
              <a:buClr>
                <a:srgbClr val="A9A57C"/>
              </a:buClr>
              <a:buSzTx/>
              <a:buFont typeface="Arial" pitchFamily="34" charset="0"/>
              <a:buNone/>
              <a:tabLst/>
              <a:defRPr/>
            </a:pPr>
            <a:r>
              <a:rPr kumimoji="0" lang="it-IT" alt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  il </a:t>
            </a:r>
            <a:r>
              <a:rPr kumimoji="0" lang="it-IT" altLang="it-IT" sz="2000" b="1"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PTOF</a:t>
            </a:r>
            <a:r>
              <a:rPr kumimoji="0" lang="it-IT" alt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(PIANO TRIENNALE DI OFFERTA FORMATIVA ) non è questo?</a:t>
            </a:r>
          </a:p>
          <a:p>
            <a:pPr marL="342900" marR="0" lvl="0" indent="-228600" algn="l" defTabSz="914400" rtl="0" eaLnBrk="1" fontAlgn="base" latinLnBrk="0" hangingPunct="1">
              <a:lnSpc>
                <a:spcPct val="150000"/>
              </a:lnSpc>
              <a:spcBef>
                <a:spcPct val="20000"/>
              </a:spcBef>
              <a:spcAft>
                <a:spcPct val="0"/>
              </a:spcAft>
              <a:buClr>
                <a:srgbClr val="A9A57C"/>
              </a:buClr>
              <a:buSzTx/>
              <a:buFont typeface="Arial" pitchFamily="34" charset="0"/>
              <a:buNone/>
              <a:tabLst/>
              <a:defRPr/>
            </a:pPr>
            <a:r>
              <a:rPr kumimoji="0" lang="it-IT" alt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NEL PTOF ritroviamo, infatti:</a:t>
            </a:r>
          </a:p>
          <a:p>
            <a:pPr marL="342900" marR="0" lvl="0" indent="-228600" algn="l" defTabSz="914400" rtl="0" eaLnBrk="1" fontAlgn="base" latinLnBrk="0" hangingPunct="1">
              <a:lnSpc>
                <a:spcPct val="150000"/>
              </a:lnSpc>
              <a:spcBef>
                <a:spcPct val="20000"/>
              </a:spcBef>
              <a:spcAft>
                <a:spcPct val="0"/>
              </a:spcAft>
              <a:buClr>
                <a:srgbClr val="A9A57C"/>
              </a:buClr>
              <a:buSzTx/>
              <a:buFont typeface="Arial" pitchFamily="34" charset="0"/>
              <a:buNone/>
              <a:tabLst/>
              <a:defRPr/>
            </a:pPr>
            <a:r>
              <a:rPr kumimoji="0" lang="it-IT" altLang="ja-JP"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CONDIZIONI DI FORNITURA  </a:t>
            </a:r>
          </a:p>
          <a:p>
            <a:pPr marL="342900" marR="0" lvl="0" indent="-228600" algn="l" defTabSz="914400" rtl="0" eaLnBrk="1" fontAlgn="base" latinLnBrk="0" hangingPunct="1">
              <a:lnSpc>
                <a:spcPct val="150000"/>
              </a:lnSpc>
              <a:spcBef>
                <a:spcPct val="20000"/>
              </a:spcBef>
              <a:spcAft>
                <a:spcPct val="0"/>
              </a:spcAft>
              <a:buClr>
                <a:srgbClr val="A9A57C"/>
              </a:buClr>
              <a:buSzTx/>
              <a:buFont typeface="Arial" pitchFamily="34" charset="0"/>
              <a:buNone/>
              <a:tabLst/>
              <a:defRPr/>
            </a:pPr>
            <a:r>
              <a:rPr kumimoji="0" lang="it-IT" altLang="ja-JP"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SERVIZI DI ASSISTENZA</a:t>
            </a:r>
          </a:p>
          <a:p>
            <a:pPr marL="342900" marR="0" lvl="0" indent="-228600" algn="l" defTabSz="914400" rtl="0" eaLnBrk="1" fontAlgn="base" latinLnBrk="0" hangingPunct="1">
              <a:lnSpc>
                <a:spcPct val="150000"/>
              </a:lnSpc>
              <a:spcBef>
                <a:spcPct val="20000"/>
              </a:spcBef>
              <a:spcAft>
                <a:spcPct val="0"/>
              </a:spcAft>
              <a:buClr>
                <a:srgbClr val="A9A57C"/>
              </a:buClr>
              <a:buSzTx/>
              <a:buFont typeface="Arial" pitchFamily="34" charset="0"/>
              <a:buNone/>
              <a:tabLst/>
              <a:defRPr/>
            </a:pPr>
            <a:r>
              <a:rPr kumimoji="0" lang="it-IT" altLang="ja-JP"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PERSONALIZZAZIONE </a:t>
            </a:r>
          </a:p>
          <a:p>
            <a:pPr marL="342900" marR="0" lvl="0" indent="-228600" algn="l" defTabSz="914400" rtl="0" eaLnBrk="1" fontAlgn="base" latinLnBrk="0" hangingPunct="1">
              <a:lnSpc>
                <a:spcPct val="150000"/>
              </a:lnSpc>
              <a:spcBef>
                <a:spcPct val="20000"/>
              </a:spcBef>
              <a:spcAft>
                <a:spcPct val="0"/>
              </a:spcAft>
              <a:buClr>
                <a:srgbClr val="A9A57C"/>
              </a:buClr>
              <a:buSzTx/>
              <a:buFont typeface="Arial" pitchFamily="34" charset="0"/>
              <a:buNone/>
              <a:tabLst/>
              <a:defRPr/>
            </a:pPr>
            <a:r>
              <a:rPr kumimoji="0" lang="it-IT" altLang="ja-JP"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Tutte quelle qualità che rappresentano in una scuola anche  i livelli di SICUREZZA   che si vogliono raggiungere nella  produzione del SAPERE </a:t>
            </a:r>
          </a:p>
          <a:p>
            <a:pPr marL="342900" marR="0" lvl="0" indent="-228600" algn="l" defTabSz="914400" rtl="0" eaLnBrk="1" fontAlgn="base" latinLnBrk="0" hangingPunct="1">
              <a:lnSpc>
                <a:spcPct val="150000"/>
              </a:lnSpc>
              <a:spcBef>
                <a:spcPct val="20000"/>
              </a:spcBef>
              <a:spcAft>
                <a:spcPct val="0"/>
              </a:spcAft>
              <a:buClr>
                <a:srgbClr val="A9A57C"/>
              </a:buClr>
              <a:buSzTx/>
              <a:buFont typeface="Arial" pitchFamily="34" charset="0"/>
              <a:buNone/>
              <a:tabLst/>
              <a:defRPr/>
            </a:pPr>
            <a:endParaRPr kumimoji="0" lang="it-IT" alt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algn="l"/>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53</a:t>
            </a:fld>
            <a:endParaRPr lang="it-IT"/>
          </a:p>
        </p:txBody>
      </p:sp>
    </p:spTree>
    <p:extLst>
      <p:ext uri="{BB962C8B-B14F-4D97-AF65-F5344CB8AC3E}">
        <p14:creationId xmlns:p14="http://schemas.microsoft.com/office/powerpoint/2010/main" xmlns="" val="2862087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Ma l'applicazione agli istituti scolastici della normativa prevista dal testo unico sulla sicurezza, rappresenta, ordinariamente, per i Dirigenti Scolastici/Datori di Lavoro un grave problema. Infatti il Dirigente Scolastico non è un Datore di Lavoro privato, che ha ampia facoltà di scelta in riferimento a rischio che vuole correre rapportandolo a i risultati della produzione. Il Dirigente Scolastico non essendo il proprietario dell'immobile scuola, all'interno della quale si produce il sapere, non può assolutamente intervenire su di esso, onde eliminarne le carenze strutturali o meno, in quanto non è a titolo, non essendo il proprietario, e, inoltre, non ha quelle ampie possibilità di spesa che ha il privato. Pertanto l'unica traumatica soluzione che  un Dirigente Scolastico a</a:t>
            </a:r>
            <a:r>
              <a:rPr lang="it-IT" dirty="0" smtClean="0"/>
              <a:t>ssumere, in caso </a:t>
            </a:r>
            <a:r>
              <a:rPr lang="it-IT" dirty="0" err="1" smtClean="0"/>
              <a:t>di</a:t>
            </a:r>
            <a:r>
              <a:rPr lang="it-IT" sz="1200" kern="1200" dirty="0" err="1" smtClean="0">
                <a:solidFill>
                  <a:schemeClr val="tx1"/>
                </a:solidFill>
                <a:latin typeface="+mn-lt"/>
                <a:ea typeface="+mn-ea"/>
                <a:cs typeface="+mn-cs"/>
              </a:rPr>
              <a:t>Pericolo</a:t>
            </a:r>
            <a:r>
              <a:rPr lang="it-IT" sz="1200" kern="1200" dirty="0" smtClean="0">
                <a:solidFill>
                  <a:schemeClr val="tx1"/>
                </a:solidFill>
                <a:latin typeface="+mn-lt"/>
                <a:ea typeface="+mn-ea"/>
                <a:cs typeface="+mn-cs"/>
              </a:rPr>
              <a:t> grave ed immediato alla integrità fisica del personale scolastico e </a:t>
            </a:r>
            <a:r>
              <a:rPr lang="it-IT" sz="1200" kern="1200" dirty="0" err="1" smtClean="0">
                <a:solidFill>
                  <a:schemeClr val="tx1"/>
                </a:solidFill>
                <a:latin typeface="+mn-lt"/>
                <a:ea typeface="+mn-ea"/>
                <a:cs typeface="+mn-cs"/>
              </a:rPr>
              <a:t>e</a:t>
            </a:r>
            <a:r>
              <a:rPr lang="it-IT" sz="1200" kern="1200" dirty="0" smtClean="0">
                <a:solidFill>
                  <a:schemeClr val="tx1"/>
                </a:solidFill>
                <a:latin typeface="+mn-lt"/>
                <a:ea typeface="+mn-ea"/>
                <a:cs typeface="+mn-cs"/>
              </a:rPr>
              <a:t> degli studenti frequentanti è quello della interruzione del pubblico servizio scuola. Questa iniziativa il Dirigente I fare scolastico per tutta una serie di motivi è difficile che la assuma e quindi è costretto a rischiare in prima persona.</a:t>
            </a: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54</a:t>
            </a:fld>
            <a:endParaRPr lang="it-IT"/>
          </a:p>
        </p:txBody>
      </p:sp>
    </p:spTree>
    <p:extLst>
      <p:ext uri="{BB962C8B-B14F-4D97-AF65-F5344CB8AC3E}">
        <p14:creationId xmlns:p14="http://schemas.microsoft.com/office/powerpoint/2010/main" xmlns="" val="1112064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smtClean="0"/>
              <a:t>Business didattico e sicurezza</a:t>
            </a:r>
          </a:p>
        </p:txBody>
      </p:sp>
      <p:sp>
        <p:nvSpPr>
          <p:cNvPr id="14848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009E87-A2DF-43A0-BBE7-62C83916CA82}" type="slidenum">
              <a:rPr lang="it-IT" altLang="it-IT" smtClean="0">
                <a:solidFill>
                  <a:srgbClr val="000000"/>
                </a:solidFill>
              </a:rPr>
              <a:pPr eaLnBrk="1" hangingPunct="1"/>
              <a:t>55</a:t>
            </a:fld>
            <a:endParaRPr lang="it-IT" altLang="it-IT"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L'analisi del percorso storico compiuto dalla legislazione in ambito prevenzione del lavoro farà verificare come il business non è mai stato inteso in modo così brutalmente economico in quanto, comunque, il legislatore ha sempre cercato di raggiungere un minimo di protezione dell'ambiente di lavoro e del lavoratore.</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8</a:t>
            </a:fld>
            <a:endParaRPr lang="it-IT"/>
          </a:p>
        </p:txBody>
      </p:sp>
    </p:spTree>
    <p:extLst>
      <p:ext uri="{BB962C8B-B14F-4D97-AF65-F5344CB8AC3E}">
        <p14:creationId xmlns:p14="http://schemas.microsoft.com/office/powerpoint/2010/main" xmlns="" val="60202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ts val="2892"/>
              </a:lnSpc>
              <a:spcBef>
                <a:spcPts val="0"/>
              </a:spcBef>
              <a:spcAft>
                <a:spcPts val="478"/>
              </a:spcAft>
              <a:buClrTx/>
              <a:buSzTx/>
              <a:buFontTx/>
              <a:buNone/>
              <a:tabLst>
                <a:tab pos="3445720" algn="l"/>
                <a:tab pos="7332171" algn="r"/>
              </a:tabLst>
              <a:defRPr/>
            </a:pPr>
            <a:r>
              <a:rPr kumimoji="0" lang="it-IT" sz="25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il percorso storico della  prevenzione nei luoghi di lavoro fa risaltare due elementi essenziali: una concezione di mero stampo protezionistico e assicurativo dall'altra una concezione prettamente burocratica e protezionistica sempre da parte dello Stato. E completamente assente un coinvolgimenti programmatico dell'imprenditore in riferimento alla sua organizzazione produttiva. Con queste norme </a:t>
            </a:r>
            <a:r>
              <a:rPr kumimoji="0" 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lo Stato afferma il suo potere burocratico di intervento in quanto:</a:t>
            </a:r>
          </a:p>
          <a:p>
            <a:pPr marL="0" marR="0" lvl="0" indent="0" algn="l" defTabSz="914400" rtl="0" eaLnBrk="1" fontAlgn="auto" latinLnBrk="0" hangingPunct="1">
              <a:lnSpc>
                <a:spcPts val="2892"/>
              </a:lnSpc>
              <a:spcBef>
                <a:spcPts val="0"/>
              </a:spcBef>
              <a:spcAft>
                <a:spcPts val="478"/>
              </a:spcAft>
              <a:buClrTx/>
              <a:buSzTx/>
              <a:buFontTx/>
              <a:buNone/>
              <a:tabLst>
                <a:tab pos="3445720" algn="l"/>
                <a:tab pos="7332171" algn="r"/>
              </a:tabLst>
              <a:defRPr/>
            </a:pPr>
            <a:r>
              <a:rPr kumimoji="0" 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detta obblighi da rispettare</a:t>
            </a:r>
          </a:p>
          <a:p>
            <a:pPr marL="0" marR="0" lvl="0" indent="0" algn="l" defTabSz="914400" rtl="0" eaLnBrk="1" fontAlgn="auto" latinLnBrk="0" hangingPunct="1">
              <a:lnSpc>
                <a:spcPts val="2892"/>
              </a:lnSpc>
              <a:spcBef>
                <a:spcPts val="0"/>
              </a:spcBef>
              <a:spcAft>
                <a:spcPts val="478"/>
              </a:spcAft>
              <a:buClrTx/>
              <a:buSzTx/>
              <a:buFontTx/>
              <a:buNone/>
              <a:tabLst>
                <a:tab pos="3445720" algn="l"/>
                <a:tab pos="7332171" algn="r"/>
              </a:tabLst>
              <a:defRPr/>
            </a:pPr>
            <a:r>
              <a:rPr kumimoji="0" 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identifica precisi destinatari (</a:t>
            </a:r>
            <a:r>
              <a:rPr kumimoji="0" lang="it-IT" sz="2000" b="0" i="0" u="none" strike="noStrike" kern="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DdL</a:t>
            </a:r>
            <a:r>
              <a:rPr kumimoji="0" 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dirigenti, preposti, lavoratori)</a:t>
            </a:r>
          </a:p>
          <a:p>
            <a:pPr marL="0" marR="0" lvl="0" indent="0" algn="l" defTabSz="914400" rtl="0" eaLnBrk="1" fontAlgn="auto" latinLnBrk="0" hangingPunct="1">
              <a:lnSpc>
                <a:spcPts val="2892"/>
              </a:lnSpc>
              <a:spcBef>
                <a:spcPts val="0"/>
              </a:spcBef>
              <a:spcAft>
                <a:spcPts val="478"/>
              </a:spcAft>
              <a:buClrTx/>
              <a:buSzTx/>
              <a:buFontTx/>
              <a:buNone/>
              <a:tabLst>
                <a:tab pos="3445720" algn="l"/>
                <a:tab pos="7332171" algn="r"/>
              </a:tabLst>
              <a:defRPr/>
            </a:pPr>
            <a:r>
              <a:rPr kumimoji="0" 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prevede specifiche sanzioni</a:t>
            </a:r>
          </a:p>
          <a:p>
            <a:pPr marL="0" marR="0" lvl="0" indent="0" algn="l" defTabSz="914400" rtl="0" eaLnBrk="1" fontAlgn="auto" latinLnBrk="0" hangingPunct="1">
              <a:lnSpc>
                <a:spcPts val="2892"/>
              </a:lnSpc>
              <a:spcBef>
                <a:spcPts val="0"/>
              </a:spcBef>
              <a:spcAft>
                <a:spcPts val="478"/>
              </a:spcAft>
              <a:buClrTx/>
              <a:buSzTx/>
              <a:buFontTx/>
              <a:buNone/>
              <a:tabLst>
                <a:tab pos="3445720" algn="l"/>
                <a:tab pos="7332171" algn="r"/>
              </a:tabLst>
              <a:defRPr/>
            </a:pPr>
            <a:r>
              <a:rPr kumimoji="0" 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garantisce la vigilanza sulla loro applicazione</a:t>
            </a:r>
          </a:p>
          <a:p>
            <a:pPr marL="0" marR="0" lvl="0" indent="0" algn="l" defTabSz="914400" rtl="0" eaLnBrk="1" fontAlgn="auto" latinLnBrk="0" hangingPunct="1">
              <a:lnSpc>
                <a:spcPts val="2892"/>
              </a:lnSpc>
              <a:spcBef>
                <a:spcPts val="0"/>
              </a:spcBef>
              <a:spcAft>
                <a:spcPts val="478"/>
              </a:spcAft>
              <a:buClrTx/>
              <a:buSzTx/>
              <a:buFontTx/>
              <a:buNone/>
              <a:tabLst>
                <a:tab pos="3445720" algn="l"/>
                <a:tab pos="7332171" algn="r"/>
              </a:tabLst>
              <a:defRPr/>
            </a:pPr>
            <a:r>
              <a:rPr kumimoji="0" lang="it-IT" sz="2000" b="0" i="0" u="none" strike="noStrike" kern="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Queste norme, però, escludono importanti settori lavorativi (es. agricoltura); non prevedono sanzioni penali; si caratterizzano più per la loro importanza assicurativa</a:t>
            </a:r>
          </a:p>
          <a:p>
            <a:pPr marL="0" marR="0" lvl="0" indent="0" algn="l" defTabSz="914400" rtl="0" eaLnBrk="1" fontAlgn="auto" latinLnBrk="0" hangingPunct="1">
              <a:lnSpc>
                <a:spcPts val="2892"/>
              </a:lnSpc>
              <a:spcBef>
                <a:spcPts val="0"/>
              </a:spcBef>
              <a:spcAft>
                <a:spcPts val="478"/>
              </a:spcAft>
              <a:buClrTx/>
              <a:buSzTx/>
              <a:buFont typeface="Arial" pitchFamily="34" charset="0"/>
              <a:buNone/>
              <a:tabLst>
                <a:tab pos="3445720" algn="l"/>
                <a:tab pos="7332171" algn="r"/>
              </a:tabLst>
              <a:defRPr/>
            </a:pP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9</a:t>
            </a:fld>
            <a:endParaRPr lang="it-IT"/>
          </a:p>
        </p:txBody>
      </p:sp>
    </p:spTree>
    <p:extLst>
      <p:ext uri="{BB962C8B-B14F-4D97-AF65-F5344CB8AC3E}">
        <p14:creationId xmlns:p14="http://schemas.microsoft.com/office/powerpoint/2010/main" xmlns="" val="349399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Durante gli anni che vanno dal 1930 al 1956 anche se resta imperante la concezione burocratica dello Stato incominciano ad emergere due concetti fondamentali: il Datore di Lavoro diventa un vero e proprio "Debitore di Sicurezza" nei confronti dei suoi dipendenti e la </a:t>
            </a:r>
            <a:r>
              <a:rPr lang="it-IT" sz="1200" kern="1200" dirty="0" err="1" smtClean="0">
                <a:solidFill>
                  <a:schemeClr val="tx1"/>
                </a:solidFill>
                <a:latin typeface="+mn-lt"/>
                <a:ea typeface="+mn-ea"/>
                <a:cs typeface="+mn-cs"/>
              </a:rPr>
              <a:t>cd.filosofia</a:t>
            </a:r>
            <a:r>
              <a:rPr lang="it-IT" sz="1200" kern="1200" dirty="0" smtClean="0">
                <a:solidFill>
                  <a:schemeClr val="tx1"/>
                </a:solidFill>
                <a:latin typeface="+mn-lt"/>
                <a:ea typeface="+mn-ea"/>
                <a:cs typeface="+mn-cs"/>
              </a:rPr>
              <a:t> della  protezione che è alla base della concezione burocratica della protezione trova piena attuazione nei tre Decreti Presidenziali sopra citati. Con la emanazione della Costituzione Repubblicana finalmente diventano veri e propri beni </a:t>
            </a:r>
            <a:r>
              <a:rPr lang="it-IT" sz="1200" kern="1200" dirty="0" err="1" smtClean="0">
                <a:solidFill>
                  <a:schemeClr val="tx1"/>
                </a:solidFill>
                <a:latin typeface="+mn-lt"/>
                <a:ea typeface="+mn-ea"/>
                <a:cs typeface="+mn-cs"/>
              </a:rPr>
              <a:t>fondamental</a:t>
            </a:r>
            <a:r>
              <a:rPr lang="it-IT" sz="1200" kern="1200" dirty="0" smtClean="0">
                <a:solidFill>
                  <a:schemeClr val="tx1"/>
                </a:solidFill>
                <a:latin typeface="+mn-lt"/>
                <a:ea typeface="+mn-ea"/>
                <a:cs typeface="+mn-cs"/>
              </a:rPr>
              <a:t> di rango costituzionale il diritto alla salute, il diritto al lavoro, la produzione (intesa nel pieno rispetto della persona e personalità del lavoratore). È pur vero che sia il codice penale che il codice civile avevano dedicato appositi articoli alla tutela anche se in modo embrionale della integrità fisica del lavoratore e dell'ambiente di lavoro</a:t>
            </a: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10</a:t>
            </a:fld>
            <a:endParaRPr lang="it-IT"/>
          </a:p>
        </p:txBody>
      </p:sp>
    </p:spTree>
    <p:extLst>
      <p:ext uri="{BB962C8B-B14F-4D97-AF65-F5344CB8AC3E}">
        <p14:creationId xmlns:p14="http://schemas.microsoft.com/office/powerpoint/2010/main" xmlns="" val="152269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0" cap="none" spc="0" normalizeH="0" baseline="0" noProof="0" dirty="0" smtClean="0">
                <a:ln w="9525">
                  <a:miter lim="800000"/>
                  <a:headEnd/>
                  <a:tailEnd/>
                </a:ln>
                <a:gradFill rotWithShape="0">
                  <a:gsLst>
                    <a:gs pos="0">
                      <a:srgbClr val="FFE701"/>
                    </a:gs>
                    <a:gs pos="100000">
                      <a:srgbClr val="FE3E02"/>
                    </a:gs>
                  </a:gsLst>
                  <a:lin ang="5400000" scaled="1"/>
                </a:gradFill>
                <a:effectLst/>
                <a:uLnTx/>
                <a:uFillTx/>
                <a:latin typeface="Garamond"/>
                <a:ea typeface="+mn-ea"/>
                <a:cs typeface="Arial" pitchFamily="34" charset="0"/>
              </a:rPr>
              <a:t>le figure responsabili </a:t>
            </a:r>
            <a:r>
              <a:rPr kumimoji="0" lang="it-IT" sz="2000" b="0" i="0" u="none" strike="noStrike" kern="10" cap="none" spc="0" normalizeH="0" baseline="0" noProof="0" dirty="0" smtClean="0">
                <a:ln w="9525">
                  <a:miter lim="800000"/>
                  <a:headEnd/>
                  <a:tailEnd/>
                </a:ln>
                <a:solidFill>
                  <a:srgbClr val="000000"/>
                </a:solidFill>
                <a:effectLst/>
                <a:uLnTx/>
                <a:uFillTx/>
                <a:latin typeface="Arial Black"/>
                <a:ea typeface="+mn-ea"/>
                <a:cs typeface="Arial" pitchFamily="34" charset="0"/>
              </a:rPr>
              <a:t>nella legislazione dal 1950 al 1994:</a:t>
            </a:r>
            <a:r>
              <a:rPr lang="it-IT" sz="1200" kern="1200" dirty="0" smtClean="0">
                <a:solidFill>
                  <a:schemeClr val="tx1"/>
                </a:solidFill>
                <a:latin typeface="+mn-lt"/>
                <a:ea typeface="+mn-ea"/>
                <a:cs typeface="+mn-cs"/>
              </a:rPr>
              <a:t>Rilevante nella concezione burocratica della sicurezza e la posizione che assume il lavoratore che viene considerato "subordinato" egli deve solo eseguire pedissequamente quanto gli è ordinato, applicare le procedure utilizzare i D. P. I. e gli altri dispositivi di sicurezza. Non deve interessarsi di altro è un fattore della produzione  da proteggere perché utile per la produzione e quindi per gli interessi superiori nazionali.</a:t>
            </a:r>
            <a:endParaRPr kumimoji="0" lang="it-IT" sz="2400" b="1" i="0" u="none" strike="noStrike" kern="10" cap="none" spc="0" normalizeH="0" baseline="0" noProof="0" dirty="0" smtClean="0">
              <a:ln w="9525">
                <a:miter lim="800000"/>
                <a:headEnd/>
                <a:tailEnd/>
              </a:ln>
              <a:gradFill rotWithShape="0">
                <a:gsLst>
                  <a:gs pos="0">
                    <a:srgbClr val="FFE701"/>
                  </a:gs>
                  <a:gs pos="100000">
                    <a:srgbClr val="FE3E02"/>
                  </a:gs>
                </a:gsLst>
                <a:lin ang="5400000" scaled="1"/>
              </a:gradFill>
              <a:effectLst/>
              <a:uLnTx/>
              <a:uFillTx/>
              <a:latin typeface="Garamond"/>
              <a:ea typeface="+mn-ea"/>
              <a:cs typeface="Arial" pitchFamily="34" charset="0"/>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12</a:t>
            </a:fld>
            <a:endParaRPr lang="it-IT"/>
          </a:p>
        </p:txBody>
      </p:sp>
    </p:spTree>
    <p:extLst>
      <p:ext uri="{BB962C8B-B14F-4D97-AF65-F5344CB8AC3E}">
        <p14:creationId xmlns:p14="http://schemas.microsoft.com/office/powerpoint/2010/main" xmlns="" val="218333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kumimoji="0" lang="it-IT"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Lo Statuto dei Lavoratori, anche se è finalizzato a raggiungere obiettivi di natura prettamente economico/sindacale pur tuttavia afferma il diritto dei lavoratori a controllare l'applicazione delle norme per la prevenzione degli infortuni e delle malattie professionali. Si vuole così affermare da una parte il controllo sociale su un aspetto della vita del lavoratore quale quello produttivo e dall'altra mettere al centro della vita produttiva il lavoratore facendone considerare la posizione di rango superiore a quella dell'imprenditore in quanto il lavoratore combatte per il proprio sostentamento e quindi in senso lato per la conservazione della vita, mentre l'imprenditore combatte per il profitto </a:t>
            </a: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13</a:t>
            </a:fld>
            <a:endParaRPr lang="it-IT"/>
          </a:p>
        </p:txBody>
      </p:sp>
    </p:spTree>
    <p:extLst>
      <p:ext uri="{BB962C8B-B14F-4D97-AF65-F5344CB8AC3E}">
        <p14:creationId xmlns:p14="http://schemas.microsoft.com/office/powerpoint/2010/main" xmlns="" val="382314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pertina - Attes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440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5" name="Segnaposto testo 4"/>
          <p:cNvSpPr>
            <a:spLocks noGrp="1"/>
          </p:cNvSpPr>
          <p:nvPr>
            <p:ph type="body" sz="quarter" idx="10"/>
          </p:nvPr>
        </p:nvSpPr>
        <p:spPr>
          <a:xfrm>
            <a:off x="231649" y="928047"/>
            <a:ext cx="3112053" cy="255588"/>
          </a:xfrm>
          <a:prstGeom prst="rect">
            <a:avLst/>
          </a:prstGeom>
        </p:spPr>
        <p:txBody>
          <a:bodyPr vert="horz"/>
          <a:lstStyle>
            <a:lvl1pPr marL="0" indent="0">
              <a:buNone/>
              <a:defRPr sz="1200" b="0" i="0" spc="2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b="0" i="0">
                <a:latin typeface="Open Sans Cond Light"/>
                <a:cs typeface="Open Sans Cond Light"/>
              </a:defRPr>
            </a:lvl2pPr>
            <a:lvl3pPr marL="914400" indent="0">
              <a:buNone/>
              <a:defRPr b="0" i="0">
                <a:latin typeface="Open Sans Cond Light"/>
                <a:cs typeface="Open Sans Cond Light"/>
              </a:defRPr>
            </a:lvl3pPr>
            <a:lvl4pPr marL="1371600" indent="0">
              <a:buNone/>
              <a:defRPr b="0" i="0">
                <a:latin typeface="Open Sans Cond Light"/>
                <a:cs typeface="Open Sans Cond Light"/>
              </a:defRPr>
            </a:lvl4pPr>
            <a:lvl5pPr marL="1828800" indent="0">
              <a:buNone/>
              <a:defRPr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6064246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C1F696-3412-4005-B874-48760AA0AA3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85239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38E1A0-0D06-4BA5-BF29-73DB79770AA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44707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DC9AD-E5C4-4752-BD9C-C590118474A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1059583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FBB4F0-A1D3-4B7B-80FA-6139DB848A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1923641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54504-CAA0-4EBC-B62E-5D2D14C4427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772405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CFAFB7-F30A-4D67-8610-4514BD78455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1650394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41DA96-DB7B-4866-91E9-84DFF6238C4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6321402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2E56D4-923F-4D8E-976D-26497E61DBC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953370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6E203-770D-4D0D-BD1B-F756951A47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1918393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9C81E9-52B5-41D0-B68B-23A6D2D9CDA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09653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cxnSp>
        <p:nvCxnSpPr>
          <p:cNvPr id="7" name="Connettore 1 6"/>
          <p:cNvCxnSpPr/>
          <p:nvPr userDrawn="1"/>
        </p:nvCxnSpPr>
        <p:spPr>
          <a:xfrm flipV="1">
            <a:off x="4522788" y="930276"/>
            <a:ext cx="0" cy="1276350"/>
          </a:xfrm>
          <a:prstGeom prst="line">
            <a:avLst/>
          </a:prstGeom>
          <a:ln w="3175">
            <a:solidFill>
              <a:srgbClr val="0D5B90"/>
            </a:solidFill>
          </a:ln>
          <a:effectLst/>
        </p:spPr>
        <p:style>
          <a:lnRef idx="2">
            <a:schemeClr val="accent1"/>
          </a:lnRef>
          <a:fillRef idx="0">
            <a:schemeClr val="accent1"/>
          </a:fillRef>
          <a:effectRef idx="1">
            <a:schemeClr val="accent1"/>
          </a:effectRef>
          <a:fontRef idx="minor">
            <a:schemeClr val="tx1"/>
          </a:fontRef>
        </p:style>
      </p:cxnSp>
      <p:sp>
        <p:nvSpPr>
          <p:cNvPr id="5" name="Segnaposto testo 4"/>
          <p:cNvSpPr>
            <a:spLocks noGrp="1"/>
          </p:cNvSpPr>
          <p:nvPr>
            <p:ph type="body" sz="quarter" idx="10"/>
          </p:nvPr>
        </p:nvSpPr>
        <p:spPr>
          <a:xfrm>
            <a:off x="193547" y="930276"/>
            <a:ext cx="3204747" cy="255588"/>
          </a:xfrm>
          <a:prstGeom prst="rect">
            <a:avLst/>
          </a:prstGeom>
        </p:spPr>
        <p:txBody>
          <a:bodyPr vert="horz"/>
          <a:lstStyle>
            <a:lvl1pPr marL="0" indent="0">
              <a:buNone/>
              <a:defRPr sz="1200" b="0" i="0" spc="2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b="0" i="0">
                <a:latin typeface="Open Sans Cond Light"/>
                <a:cs typeface="Open Sans Cond Light"/>
              </a:defRPr>
            </a:lvl2pPr>
            <a:lvl3pPr marL="914400" indent="0">
              <a:buNone/>
              <a:defRPr b="0" i="0">
                <a:latin typeface="Open Sans Cond Light"/>
                <a:cs typeface="Open Sans Cond Light"/>
              </a:defRPr>
            </a:lvl3pPr>
            <a:lvl4pPr marL="1371600" indent="0">
              <a:buNone/>
              <a:defRPr b="0" i="0">
                <a:latin typeface="Open Sans Cond Light"/>
                <a:cs typeface="Open Sans Cond Light"/>
              </a:defRPr>
            </a:lvl4pPr>
            <a:lvl5pPr marL="1828800" indent="0">
              <a:buNone/>
              <a:defRPr b="0" i="0">
                <a:latin typeface="Open Sans Cond Light"/>
                <a:cs typeface="Open Sans Cond Light"/>
              </a:defRPr>
            </a:lvl5pPr>
          </a:lstStyle>
          <a:p>
            <a:pPr lvl="0"/>
            <a:r>
              <a:rPr lang="it-IT" dirty="0" smtClean="0"/>
              <a:t>Fare clic per modificare stili del testo dello schema</a:t>
            </a:r>
          </a:p>
        </p:txBody>
      </p:sp>
      <p:sp>
        <p:nvSpPr>
          <p:cNvPr id="4" name="Segnaposto contenuto 11"/>
          <p:cNvSpPr>
            <a:spLocks noGrp="1"/>
          </p:cNvSpPr>
          <p:nvPr>
            <p:ph sz="quarter" idx="11"/>
          </p:nvPr>
        </p:nvSpPr>
        <p:spPr>
          <a:xfrm>
            <a:off x="465139" y="2616202"/>
            <a:ext cx="5412765" cy="2752725"/>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a:solidFill>
                  <a:srgbClr val="647A9F"/>
                </a:solidFill>
                <a:latin typeface="Source Sans Pro Light"/>
                <a:cs typeface="Source Sans Pro Light"/>
              </a:defRPr>
            </a:lvl1pPr>
          </a:lstStyle>
          <a:p>
            <a:pPr lvl="0"/>
            <a:r>
              <a:rPr lang="it-IT" dirty="0" smtClean="0"/>
              <a:t>Fare clic per modificare stili del testo dello schema</a:t>
            </a:r>
          </a:p>
        </p:txBody>
      </p:sp>
      <p:sp>
        <p:nvSpPr>
          <p:cNvPr id="11" name="Segnaposto immagine 4"/>
          <p:cNvSpPr>
            <a:spLocks noGrp="1"/>
          </p:cNvSpPr>
          <p:nvPr>
            <p:ph type="pic" sz="quarter" idx="17"/>
          </p:nvPr>
        </p:nvSpPr>
        <p:spPr>
          <a:xfrm>
            <a:off x="6040939" y="2616202"/>
            <a:ext cx="2636336" cy="2752725"/>
          </a:xfrm>
          <a:prstGeom prst="rect">
            <a:avLst/>
          </a:prstGeom>
        </p:spPr>
        <p:txBody>
          <a:bodyPr vert="horz"/>
          <a:lstStyle>
            <a:lvl1pPr marL="0" indent="0" algn="l">
              <a:buNone/>
              <a:defRPr sz="2000" b="0" i="0">
                <a:solidFill>
                  <a:srgbClr val="647A9F"/>
                </a:solidFill>
                <a:latin typeface="Open Sans Light"/>
                <a:cs typeface="Open Sans Light"/>
              </a:defRPr>
            </a:lvl1pPr>
          </a:lstStyle>
          <a:p>
            <a:pPr lvl="0"/>
            <a:r>
              <a:rPr lang="it-IT" noProof="0" dirty="0" smtClean="0"/>
              <a:t>Fare clic sull'icona per inserire un'immagine</a:t>
            </a:r>
            <a:endParaRPr lang="it-IT" noProof="0" dirty="0"/>
          </a:p>
        </p:txBody>
      </p:sp>
      <p:sp>
        <p:nvSpPr>
          <p:cNvPr id="13" name="Segnaposto testo 20"/>
          <p:cNvSpPr>
            <a:spLocks noGrp="1"/>
          </p:cNvSpPr>
          <p:nvPr>
            <p:ph type="body" sz="quarter" idx="16"/>
          </p:nvPr>
        </p:nvSpPr>
        <p:spPr>
          <a:xfrm>
            <a:off x="4702175" y="930276"/>
            <a:ext cx="3975100" cy="1276350"/>
          </a:xfrm>
          <a:prstGeom prst="rect">
            <a:avLst/>
          </a:prstGeom>
        </p:spPr>
        <p:txBody>
          <a:bodyPr vert="horz" anchor="ctr"/>
          <a:lstStyle>
            <a:lvl1pPr marL="0" indent="0" algn="l">
              <a:buNone/>
              <a:defRPr sz="1700" b="0" i="1" baseline="0">
                <a:solidFill>
                  <a:srgbClr val="0D5B90"/>
                </a:solidFill>
                <a:latin typeface="Lato Light" pitchFamily="34" charset="0"/>
                <a:cs typeface="Lato Light"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it-IT" dirty="0" smtClean="0"/>
              <a:t>Fare clic per modificare stili del testo dello schema</a:t>
            </a:r>
          </a:p>
        </p:txBody>
      </p:sp>
      <p:sp>
        <p:nvSpPr>
          <p:cNvPr id="14" name="Segnaposto testo 22"/>
          <p:cNvSpPr>
            <a:spLocks noGrp="1"/>
          </p:cNvSpPr>
          <p:nvPr>
            <p:ph type="body" sz="quarter" idx="18"/>
          </p:nvPr>
        </p:nvSpPr>
        <p:spPr>
          <a:xfrm>
            <a:off x="465138" y="5851934"/>
            <a:ext cx="8212137" cy="568260"/>
          </a:xfrm>
          <a:prstGeom prst="rect">
            <a:avLst/>
          </a:prstGeom>
        </p:spPr>
        <p:txBody>
          <a:bodyPr vert="horz" lIns="0" bIns="0" anchor="b"/>
          <a:lstStyle>
            <a:lvl1pPr marL="0" indent="0">
              <a:buNone/>
              <a:defRPr sz="1100" b="0" i="1">
                <a:solidFill>
                  <a:srgbClr val="647A9F"/>
                </a:solidFill>
                <a:latin typeface="Lato Light" pitchFamily="34" charset="0"/>
                <a:cs typeface="Lato Light" pitchFamily="34" charset="0"/>
              </a:defRPr>
            </a:lvl1pPr>
            <a:lvl2pPr marL="457200" indent="0">
              <a:buNone/>
              <a:defRPr sz="1000" b="0" i="1">
                <a:latin typeface="Lato Thin"/>
                <a:cs typeface="Lato Thin"/>
              </a:defRPr>
            </a:lvl2pPr>
            <a:lvl3pPr marL="914400" indent="0">
              <a:buNone/>
              <a:defRPr sz="1000" b="0" i="1">
                <a:latin typeface="Lato Thin"/>
                <a:cs typeface="Lato Thin"/>
              </a:defRPr>
            </a:lvl3pPr>
            <a:lvl4pPr marL="1371600" indent="0">
              <a:buNone/>
              <a:defRPr sz="1000" b="0" i="1">
                <a:latin typeface="Lato Thin"/>
                <a:cs typeface="Lato Thin"/>
              </a:defRPr>
            </a:lvl4pPr>
            <a:lvl5pPr marL="1828800" indent="0">
              <a:buNone/>
              <a:defRPr sz="1000" b="0" i="1">
                <a:latin typeface="Lato Thin"/>
                <a:cs typeface="Lato Thin"/>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6899145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C4BB4-821E-4123-8148-3EEDA953F02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903793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C1F696-3412-4005-B874-48760AA0AA3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535838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38E1A0-0D06-4BA5-BF29-73DB79770AA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5334699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DC9AD-E5C4-4752-BD9C-C590118474A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0288793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FBB4F0-A1D3-4B7B-80FA-6139DB848A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1693124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54504-CAA0-4EBC-B62E-5D2D14C4427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9389954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CFAFB7-F30A-4D67-8610-4514BD78455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695962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41DA96-DB7B-4866-91E9-84DFF6238C4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470145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2E56D4-923F-4D8E-976D-26497E61DBC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7939885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6E203-770D-4D0D-BD1B-F756951A47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26229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5" y="2224586"/>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2"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123299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9C81E9-52B5-41D0-B68B-23A6D2D9CDA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9720562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C4BB4-821E-4123-8148-3EEDA953F02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1824025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C1F696-3412-4005-B874-48760AA0AA3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3191656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38E1A0-0D06-4BA5-BF29-73DB79770AA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9654657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DC9AD-E5C4-4752-BD9C-C590118474A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6948819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FBB4F0-A1D3-4B7B-80FA-6139DB848A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5256720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54504-CAA0-4EBC-B62E-5D2D14C4427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0110226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CFAFB7-F30A-4D67-8610-4514BD78455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1283356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defRPr/>
              </a:pPr>
              <a:endParaRPr lang="it-IT" sz="2400" b="1">
                <a:solidFill>
                  <a:srgbClr val="EAEAEA"/>
                </a:solidFill>
                <a:latin typeface="Times New Roman" pitchFamily="18" charset="0"/>
                <a:cs typeface="+mn-cs"/>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pic>
          <p:nvPicPr>
            <p:cNvPr id="24" name="Picture 22" descr="Topbanx"/>
            <p:cNvPicPr>
              <a:picLocks noChangeAspect="1" noChangeArrowheads="1"/>
            </p:cNvPicPr>
            <p:nvPr/>
          </p:nvPicPr>
          <p:blipFill>
            <a:blip r:embed="rId2">
              <a:clrChange>
                <a:clrFrom>
                  <a:srgbClr val="33CC99"/>
                </a:clrFrom>
                <a:clrTo>
                  <a:srgbClr val="33CC99">
                    <a:alpha val="0"/>
                  </a:srgbClr>
                </a:clrTo>
              </a:clrChange>
              <a:extLst>
                <a:ext uri="{28A0092B-C50C-407E-A947-70E740481C1C}">
                  <a14:useLocalDpi xmlns:a14="http://schemas.microsoft.com/office/drawing/2010/main" xmlns=""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grpSp>
      <p:sp>
        <p:nvSpPr>
          <p:cNvPr id="242716"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it-IT" noProof="0" smtClean="0"/>
              <a:t>Fare clic per modificare lo stile del titolo dello schema</a:t>
            </a:r>
          </a:p>
        </p:txBody>
      </p:sp>
      <p:sp>
        <p:nvSpPr>
          <p:cNvPr id="242717"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noProof="0" smtClean="0"/>
              <a:t>Fare clic per modificare lo stile del sottotitolo dello schema</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it-IT">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26F35860-68F5-447C-A599-B407F2FD103E}"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6517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68705088-FDCE-47B0-AFB6-4DEFCBAC9FBC}"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992937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5" y="2224586"/>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2"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123299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9F1460F7-48C2-4429-8A03-6AC26B5B70AD}"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0296144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6CEB855A-805A-4689-AE77-71852959586E}"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7233672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22E76B35-8873-4990-A23D-98A48AFDB6D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7985411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EAF2E0C8-4BAE-484C-8614-94FA1CFFE4E6}"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3876499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45C26603-1A97-4E3E-95CB-0F501C5D0C9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35880786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2F4FBC2C-3B2F-4289-8C48-D74236CFC3B5}"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9903046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B6794C6B-D99B-4FB1-A8B5-47955511B580}"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6823199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6DC9994F-08D2-4DA4-8F05-CBF2CDBA14E6}"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7801275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70B3BC58-CB7C-40A6-83FA-4D086CC5FFDD}"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9545532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37CF8B31-6C91-4307-A6CD-B35BD5E218C2}"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95590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202485"/>
          </a:xfrm>
          <a:prstGeom prst="rect">
            <a:avLst/>
          </a:prstGeom>
        </p:spPr>
        <p:txBody>
          <a:bodyPr/>
          <a:lstStyle/>
          <a:p>
            <a:r>
              <a:rPr lang="it-IT" smtClean="0"/>
              <a:t>Fare clic per modificare lo stile del titolo</a:t>
            </a:r>
            <a:endParaRPr lang="en-US"/>
          </a:p>
        </p:txBody>
      </p:sp>
      <p:sp>
        <p:nvSpPr>
          <p:cNvPr id="3" name="Content Placeholder 2"/>
          <p:cNvSpPr>
            <a:spLocks noGrp="1"/>
          </p:cNvSpPr>
          <p:nvPr>
            <p:ph idx="1"/>
          </p:nvPr>
        </p:nvSpPr>
        <p:spPr>
          <a:xfrm>
            <a:off x="1463041" y="2119258"/>
            <a:ext cx="6196405" cy="3603812"/>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6454775" y="5808664"/>
            <a:ext cx="1212850" cy="365125"/>
          </a:xfrm>
          <a:prstGeom prst="rect">
            <a:avLst/>
          </a:prstGeom>
        </p:spPr>
        <p:txBody>
          <a:bodyPr/>
          <a:lstStyle>
            <a:lvl1pPr>
              <a:defRPr/>
            </a:lvl1pPr>
          </a:lstStyle>
          <a:p>
            <a:pPr>
              <a:defRPr/>
            </a:pPr>
            <a:endParaRPr lang="it-IT">
              <a:solidFill>
                <a:prstClr val="black"/>
              </a:solidFill>
            </a:endParaRPr>
          </a:p>
        </p:txBody>
      </p:sp>
      <p:sp>
        <p:nvSpPr>
          <p:cNvPr id="5" name="Footer Placeholder 4"/>
          <p:cNvSpPr>
            <a:spLocks noGrp="1"/>
          </p:cNvSpPr>
          <p:nvPr>
            <p:ph type="ftr" sz="quarter" idx="11"/>
          </p:nvPr>
        </p:nvSpPr>
        <p:spPr>
          <a:xfrm>
            <a:off x="914401" y="5808664"/>
            <a:ext cx="5540375" cy="365125"/>
          </a:xfrm>
          <a:prstGeom prst="rect">
            <a:avLst/>
          </a:prstGeom>
        </p:spPr>
        <p:txBody>
          <a:bodyPr/>
          <a:lstStyle>
            <a:lvl1pPr>
              <a:defRPr/>
            </a:lvl1pPr>
          </a:lstStyle>
          <a:p>
            <a:pPr>
              <a:defRPr/>
            </a:pPr>
            <a:r>
              <a:rPr lang="it-IT" smtClean="0">
                <a:solidFill>
                  <a:prstClr val="black"/>
                </a:solidFill>
              </a:rPr>
              <a:t>Giuseppe Renato Croce</a:t>
            </a:r>
            <a:endParaRPr lang="it-IT">
              <a:solidFill>
                <a:prstClr val="black"/>
              </a:solidFill>
            </a:endParaRPr>
          </a:p>
        </p:txBody>
      </p:sp>
      <p:sp>
        <p:nvSpPr>
          <p:cNvPr id="6" name="Slide Number Placeholder 5"/>
          <p:cNvSpPr>
            <a:spLocks noGrp="1"/>
          </p:cNvSpPr>
          <p:nvPr>
            <p:ph type="sldNum" sz="quarter" idx="12"/>
          </p:nvPr>
        </p:nvSpPr>
        <p:spPr>
          <a:xfrm>
            <a:off x="7670800" y="5808664"/>
            <a:ext cx="554038" cy="365125"/>
          </a:xfrm>
          <a:prstGeom prst="rect">
            <a:avLst/>
          </a:prstGeom>
        </p:spPr>
        <p:txBody>
          <a:bodyPr/>
          <a:lstStyle>
            <a:lvl1pPr>
              <a:defRPr/>
            </a:lvl1pPr>
          </a:lstStyle>
          <a:p>
            <a:pPr>
              <a:defRPr/>
            </a:pPr>
            <a:fld id="{7E41F698-E733-432A-904B-FD905F326C73}"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xmlns="" val="9339125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defRPr/>
              </a:pPr>
              <a:endParaRPr lang="it-IT" sz="2400" b="1">
                <a:solidFill>
                  <a:srgbClr val="EAEAEA"/>
                </a:solidFill>
                <a:latin typeface="Times New Roman" pitchFamily="18" charset="0"/>
                <a:cs typeface="+mn-cs"/>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pic>
          <p:nvPicPr>
            <p:cNvPr id="24" name="Picture 22" descr="Topbanx"/>
            <p:cNvPicPr>
              <a:picLocks noChangeAspect="1" noChangeArrowheads="1"/>
            </p:cNvPicPr>
            <p:nvPr/>
          </p:nvPicPr>
          <p:blipFill>
            <a:blip r:embed="rId2">
              <a:clrChange>
                <a:clrFrom>
                  <a:srgbClr val="33CC99"/>
                </a:clrFrom>
                <a:clrTo>
                  <a:srgbClr val="33CC99">
                    <a:alpha val="0"/>
                  </a:srgbClr>
                </a:clrTo>
              </a:clrChange>
              <a:extLst>
                <a:ext uri="{28A0092B-C50C-407E-A947-70E740481C1C}">
                  <a14:useLocalDpi xmlns:a14="http://schemas.microsoft.com/office/drawing/2010/main" xmlns=""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grpSp>
      <p:sp>
        <p:nvSpPr>
          <p:cNvPr id="242716"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it-IT" noProof="0" smtClean="0"/>
              <a:t>Fare clic per modificare lo stile del titolo dello schema</a:t>
            </a:r>
          </a:p>
        </p:txBody>
      </p:sp>
      <p:sp>
        <p:nvSpPr>
          <p:cNvPr id="242717"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noProof="0" smtClean="0"/>
              <a:t>Fare clic per modificare lo stile del sottotitolo dello schema</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it-IT">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26F35860-68F5-447C-A599-B407F2FD103E}"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403462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68705088-FDCE-47B0-AFB6-4DEFCBAC9FBC}"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7164065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9F1460F7-48C2-4429-8A03-6AC26B5B70AD}"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376542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6CEB855A-805A-4689-AE77-71852959586E}"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9960647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22E76B35-8873-4990-A23D-98A48AFDB6D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6285266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EAF2E0C8-4BAE-484C-8614-94FA1CFFE4E6}"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6822032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45C26603-1A97-4E3E-95CB-0F501C5D0C9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40281235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2F4FBC2C-3B2F-4289-8C48-D74236CFC3B5}"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6412418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B6794C6B-D99B-4FB1-A8B5-47955511B580}"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7046946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6DC9994F-08D2-4DA4-8F05-CBF2CDBA14E6}"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3857232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5" y="2224586"/>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2"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123299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70B3BC58-CB7C-40A6-83FA-4D086CC5FFDD}"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48631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37CF8B31-6C91-4307-A6CD-B35BD5E218C2}"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735547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5" y="2224586"/>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2"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7547733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685800" y="6365875"/>
            <a:ext cx="1905000" cy="457200"/>
          </a:xfrm>
          <a:prstGeom prst="rect">
            <a:avLst/>
          </a:prstGeom>
          <a:ln/>
        </p:spPr>
        <p:txBody>
          <a:bodyPr/>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xfrm>
            <a:off x="3124201" y="6365875"/>
            <a:ext cx="2895600" cy="457200"/>
          </a:xfrm>
          <a:prstGeom prst="rect">
            <a:avLst/>
          </a:prstGeom>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4" name="Rectangle 27"/>
          <p:cNvSpPr>
            <a:spLocks noGrp="1" noChangeArrowheads="1"/>
          </p:cNvSpPr>
          <p:nvPr>
            <p:ph type="sldNum" sz="quarter" idx="12"/>
          </p:nvPr>
        </p:nvSpPr>
        <p:spPr>
          <a:xfrm>
            <a:off x="6553201" y="6365875"/>
            <a:ext cx="1905000" cy="457200"/>
          </a:xfrm>
          <a:prstGeom prst="rect">
            <a:avLst/>
          </a:prstGeom>
          <a:ln/>
        </p:spPr>
        <p:txBody>
          <a:bodyPr/>
          <a:lstStyle>
            <a:lvl1pPr>
              <a:defRPr/>
            </a:lvl1pPr>
          </a:lstStyle>
          <a:p>
            <a:pPr>
              <a:defRPr/>
            </a:pPr>
            <a:fld id="{7DA88464-B9A6-454B-8254-5C3C90710A0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723616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93186" name="Group 2"/>
          <p:cNvGrpSpPr>
            <a:grpSpLocks/>
          </p:cNvGrpSpPr>
          <p:nvPr/>
        </p:nvGrpSpPr>
        <p:grpSpPr bwMode="auto">
          <a:xfrm>
            <a:off x="-1034935" y="1552181"/>
            <a:ext cx="10178935" cy="5305820"/>
            <a:chOff x="-652" y="978"/>
            <a:chExt cx="6412" cy="3342"/>
          </a:xfrm>
        </p:grpSpPr>
        <p:sp>
          <p:nvSpPr>
            <p:cNvPr id="93187"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93188"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mtClean="0">
                <a:solidFill>
                  <a:srgbClr val="FFFFFF"/>
                </a:solidFill>
                <a:latin typeface="Arial Black" pitchFamily="34" charset="0"/>
                <a:cs typeface="+mn-cs"/>
              </a:endParaRPr>
            </a:p>
          </p:txBody>
        </p:sp>
      </p:grpSp>
      <p:sp>
        <p:nvSpPr>
          <p:cNvPr id="93189" name="Rectangle 5"/>
          <p:cNvSpPr>
            <a:spLocks noGrp="1" noChangeArrowheads="1"/>
          </p:cNvSpPr>
          <p:nvPr>
            <p:ph type="ctrTitle" sz="quarter"/>
          </p:nvPr>
        </p:nvSpPr>
        <p:spPr>
          <a:xfrm>
            <a:off x="1294015" y="762564"/>
            <a:ext cx="7772400" cy="1143000"/>
          </a:xfrm>
        </p:spPr>
        <p:txBody>
          <a:bodyPr anchor="b"/>
          <a:lstStyle>
            <a:lvl1pPr>
              <a:defRPr/>
            </a:lvl1pPr>
          </a:lstStyle>
          <a:p>
            <a:pPr lvl="0"/>
            <a:r>
              <a:rPr lang="it-IT" altLang="it-IT" noProof="0" smtClean="0"/>
              <a:t>Fare clic per modificare lo stile del titolo dello schema</a:t>
            </a:r>
          </a:p>
        </p:txBody>
      </p:sp>
      <p:sp>
        <p:nvSpPr>
          <p:cNvPr id="93190" name="Rectangle 6"/>
          <p:cNvSpPr>
            <a:spLocks noGrp="1" noChangeArrowheads="1"/>
          </p:cNvSpPr>
          <p:nvPr>
            <p:ph type="subTitle" sz="quarter" idx="1"/>
          </p:nvPr>
        </p:nvSpPr>
        <p:spPr>
          <a:xfrm>
            <a:off x="685800" y="3429000"/>
            <a:ext cx="6400800" cy="1753390"/>
          </a:xfrm>
        </p:spPr>
        <p:txBody>
          <a:bodyPr lIns="92075" tIns="46038" rIns="92075" bIns="46038" anchor="ct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93191" name="Rectangle 7"/>
          <p:cNvSpPr>
            <a:spLocks noGrp="1" noChangeArrowheads="1"/>
          </p:cNvSpPr>
          <p:nvPr>
            <p:ph type="dt" sz="quarter" idx="2"/>
          </p:nvPr>
        </p:nvSpPr>
        <p:spPr/>
        <p:txBody>
          <a:bodyPr/>
          <a:lstStyle>
            <a:lvl1pPr>
              <a:defRPr/>
            </a:lvl1pPr>
          </a:lstStyle>
          <a:p>
            <a:endParaRPr lang="it-IT" altLang="it-IT">
              <a:solidFill>
                <a:srgbClr val="FFFFFF"/>
              </a:solidFill>
            </a:endParaRPr>
          </a:p>
        </p:txBody>
      </p:sp>
      <p:sp>
        <p:nvSpPr>
          <p:cNvPr id="93192" name="Rectangle 8"/>
          <p:cNvSpPr>
            <a:spLocks noGrp="1" noChangeArrowheads="1"/>
          </p:cNvSpPr>
          <p:nvPr>
            <p:ph type="ftr" sz="quarter" idx="3"/>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93193" name="Rectangle 9"/>
          <p:cNvSpPr>
            <a:spLocks noGrp="1" noChangeArrowheads="1"/>
          </p:cNvSpPr>
          <p:nvPr>
            <p:ph type="sldNum" sz="quarter" idx="4"/>
          </p:nvPr>
        </p:nvSpPr>
        <p:spPr/>
        <p:txBody>
          <a:bodyPr/>
          <a:lstStyle>
            <a:lvl1pPr>
              <a:defRPr/>
            </a:lvl1pPr>
          </a:lstStyle>
          <a:p>
            <a:fld id="{FE8E404F-F7E0-4EDD-8546-276F9189745E}"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57841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C43F032D-533E-4DB8-8676-E0DD6C414D59}"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283503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1823" y="4406299"/>
            <a:ext cx="7772400" cy="1362808"/>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1823" y="2906535"/>
            <a:ext cx="7772400" cy="149976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D3682F4E-B336-4ACF-8741-26E016A4DD23}"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311394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1" y="1981651"/>
            <a:ext cx="3819698" cy="411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8502" y="1981651"/>
            <a:ext cx="3819699" cy="411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B8F440AC-6018-458E-8F3D-C97E84124A33}"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279849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Layout personalizzato">
    <p:spTree>
      <p:nvGrpSpPr>
        <p:cNvPr id="1" name=""/>
        <p:cNvGrpSpPr/>
        <p:nvPr/>
      </p:nvGrpSpPr>
      <p:grpSpPr>
        <a:xfrm>
          <a:off x="0" y="0"/>
          <a:ext cx="0" cy="0"/>
          <a:chOff x="0" y="0"/>
          <a:chExt cx="0" cy="0"/>
        </a:xfrm>
      </p:grpSpPr>
      <p:sp>
        <p:nvSpPr>
          <p:cNvPr id="19" name="Segnaposto testo 18"/>
          <p:cNvSpPr>
            <a:spLocks noGrp="1"/>
          </p:cNvSpPr>
          <p:nvPr>
            <p:ph type="body" sz="quarter" idx="10"/>
          </p:nvPr>
        </p:nvSpPr>
        <p:spPr>
          <a:xfrm>
            <a:off x="461963" y="3643953"/>
            <a:ext cx="8220075" cy="720044"/>
          </a:xfrm>
          <a:prstGeom prst="rect">
            <a:avLst/>
          </a:prstGeom>
        </p:spPr>
        <p:txBody>
          <a:bodyPr vert="horz"/>
          <a:lstStyle>
            <a:lvl1pPr marL="0" indent="0" algn="ctr">
              <a:buNone/>
              <a:defRPr sz="4200" b="0" i="0" baseline="0">
                <a:solidFill>
                  <a:srgbClr val="647A9F"/>
                </a:solidFill>
                <a:latin typeface="Open Sans"/>
                <a:cs typeface="Open Sans"/>
              </a:defRPr>
            </a:lvl1pPr>
          </a:lstStyle>
          <a:p>
            <a:pPr lvl="0"/>
            <a:endParaRPr lang="it-IT" dirty="0" smtClean="0"/>
          </a:p>
        </p:txBody>
      </p:sp>
    </p:spTree>
    <p:extLst>
      <p:ext uri="{BB962C8B-B14F-4D97-AF65-F5344CB8AC3E}">
        <p14:creationId xmlns:p14="http://schemas.microsoft.com/office/powerpoint/2010/main" xmlns="" val="156149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914"/>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273"/>
            <a:ext cx="4039985" cy="639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405"/>
            <a:ext cx="4039985" cy="39514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430" y="1535273"/>
            <a:ext cx="4041370" cy="639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430" y="2174405"/>
            <a:ext cx="4041370" cy="39514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solidFill>
                <a:srgbClr val="FFFFFF"/>
              </a:solidFill>
            </a:endParaRPr>
          </a:p>
        </p:txBody>
      </p:sp>
      <p:sp>
        <p:nvSpPr>
          <p:cNvPr id="8" name="Segnaposto piè di pagina 7"/>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52581B3D-62D9-4288-AC92-E374CBAE5455}"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318885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solidFill>
                <a:srgbClr val="FFFFFF"/>
              </a:solidFill>
            </a:endParaRPr>
          </a:p>
        </p:txBody>
      </p:sp>
      <p:sp>
        <p:nvSpPr>
          <p:cNvPr id="4" name="Segnaposto piè di pagina 3"/>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E3D00A50-03D1-48B6-ABD8-89F42583EFB9}"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1749672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solidFill>
                <a:srgbClr val="FFFFFF"/>
              </a:solidFill>
            </a:endParaRPr>
          </a:p>
        </p:txBody>
      </p:sp>
      <p:sp>
        <p:nvSpPr>
          <p:cNvPr id="3" name="Segnaposto piè di pagina 2"/>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40589B78-B10C-4960-8235-97C519EFF834}"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3199039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2224"/>
            <a:ext cx="3007822" cy="116329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4473" y="272224"/>
            <a:ext cx="5112327" cy="58536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514"/>
            <a:ext cx="3007822" cy="46903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DD617C7B-97B5-43F1-B4ED-F98EF5FC5EEF}"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4279918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778" y="4800262"/>
            <a:ext cx="5486400" cy="566427"/>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778" y="612081"/>
            <a:ext cx="5486400" cy="4115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778" y="5366690"/>
            <a:ext cx="5486400" cy="804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29D2EB3D-EB9F-44E0-AE42-F65F1A082440}"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761891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97C1878E-3BF7-4F9E-880D-BB16525FA205}"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2108561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794" y="610390"/>
            <a:ext cx="1942407" cy="548504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10390"/>
            <a:ext cx="5696989" cy="548504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293952A6-D6CA-4F2C-8398-26B10C81BEB1}"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2300473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p>
            <a:fld id="{938B5420-24B2-4CC2-88F2-ACA531CD8F59}" type="slidenum">
              <a:rPr lang="it-IT" smtClean="0">
                <a:solidFill>
                  <a:prstClr val="white">
                    <a:tint val="75000"/>
                  </a:prstClr>
                </a:solidFill>
              </a:rPr>
              <a:pPr/>
              <a:t>‹N›</a:t>
            </a:fld>
            <a:endParaRPr lang="it-IT">
              <a:solidFill>
                <a:prstClr val="white">
                  <a:tint val="75000"/>
                </a:prstClr>
              </a:solidFill>
            </a:endParaRPr>
          </a:p>
        </p:txBody>
      </p:sp>
    </p:spTree>
    <p:extLst>
      <p:ext uri="{BB962C8B-B14F-4D97-AF65-F5344CB8AC3E}">
        <p14:creationId xmlns:p14="http://schemas.microsoft.com/office/powerpoint/2010/main" xmlns="" val="2267465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p>
            <a:fld id="{938B5420-24B2-4CC2-88F2-ACA531CD8F59}" type="slidenum">
              <a:rPr lang="it-IT" smtClean="0">
                <a:solidFill>
                  <a:prstClr val="white">
                    <a:tint val="75000"/>
                  </a:prstClr>
                </a:solidFill>
              </a:rPr>
              <a:pPr/>
              <a:t>‹N›</a:t>
            </a:fld>
            <a:endParaRPr lang="it-IT">
              <a:solidFill>
                <a:prstClr val="white">
                  <a:tint val="75000"/>
                </a:prstClr>
              </a:solidFill>
            </a:endParaRPr>
          </a:p>
        </p:txBody>
      </p:sp>
    </p:spTree>
    <p:extLst>
      <p:ext uri="{BB962C8B-B14F-4D97-AF65-F5344CB8AC3E}">
        <p14:creationId xmlns:p14="http://schemas.microsoft.com/office/powerpoint/2010/main" xmlns="" val="2446334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p>
            <a:fld id="{938B5420-24B2-4CC2-88F2-ACA531CD8F59}" type="slidenum">
              <a:rPr lang="it-IT" smtClean="0">
                <a:solidFill>
                  <a:prstClr val="white">
                    <a:tint val="75000"/>
                  </a:prstClr>
                </a:solidFill>
              </a:rPr>
              <a:pPr/>
              <a:t>‹N›</a:t>
            </a:fld>
            <a:endParaRPr lang="it-IT">
              <a:solidFill>
                <a:prstClr val="white">
                  <a:tint val="75000"/>
                </a:prstClr>
              </a:solidFill>
            </a:endParaRPr>
          </a:p>
        </p:txBody>
      </p:sp>
    </p:spTree>
    <p:extLst>
      <p:ext uri="{BB962C8B-B14F-4D97-AF65-F5344CB8AC3E}">
        <p14:creationId xmlns:p14="http://schemas.microsoft.com/office/powerpoint/2010/main" xmlns="" val="378982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Layout personalizzato">
    <p:spTree>
      <p:nvGrpSpPr>
        <p:cNvPr id="1" name=""/>
        <p:cNvGrpSpPr/>
        <p:nvPr/>
      </p:nvGrpSpPr>
      <p:grpSpPr>
        <a:xfrm>
          <a:off x="0" y="0"/>
          <a:ext cx="0" cy="0"/>
          <a:chOff x="0" y="0"/>
          <a:chExt cx="0" cy="0"/>
        </a:xfrm>
      </p:grpSpPr>
      <p:cxnSp>
        <p:nvCxnSpPr>
          <p:cNvPr id="6" name="Connettore 1 5"/>
          <p:cNvCxnSpPr/>
          <p:nvPr userDrawn="1"/>
        </p:nvCxnSpPr>
        <p:spPr>
          <a:xfrm>
            <a:off x="461964" y="5360988"/>
            <a:ext cx="289242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8"/>
          <p:cNvSpPr>
            <a:spLocks noGrp="1"/>
          </p:cNvSpPr>
          <p:nvPr>
            <p:ph type="body" sz="quarter" idx="10"/>
          </p:nvPr>
        </p:nvSpPr>
        <p:spPr>
          <a:xfrm>
            <a:off x="461963" y="3739489"/>
            <a:ext cx="8220075" cy="720044"/>
          </a:xfrm>
          <a:prstGeom prst="rect">
            <a:avLst/>
          </a:prstGeom>
        </p:spPr>
        <p:txBody>
          <a:bodyPr vert="horz"/>
          <a:lstStyle>
            <a:lvl1pPr marL="0" indent="0" algn="ctr">
              <a:buNone/>
              <a:defRPr sz="4200" b="0" i="0" baseline="0">
                <a:solidFill>
                  <a:schemeClr val="bg1"/>
                </a:solidFill>
                <a:latin typeface="Open Sans"/>
                <a:cs typeface="Open Sans"/>
              </a:defRPr>
            </a:lvl1pPr>
          </a:lstStyle>
          <a:p>
            <a:pPr lvl="0"/>
            <a:r>
              <a:rPr lang="it-IT" dirty="0" smtClean="0"/>
              <a:t>Fare clic per modificare stili del testo dello schema</a:t>
            </a:r>
          </a:p>
        </p:txBody>
      </p:sp>
      <p:sp>
        <p:nvSpPr>
          <p:cNvPr id="5" name="Segnaposto testo 4"/>
          <p:cNvSpPr>
            <a:spLocks noGrp="1"/>
          </p:cNvSpPr>
          <p:nvPr>
            <p:ph type="body" sz="quarter" idx="11"/>
          </p:nvPr>
        </p:nvSpPr>
        <p:spPr>
          <a:xfrm>
            <a:off x="359634" y="5369569"/>
            <a:ext cx="5486400" cy="351906"/>
          </a:xfrm>
          <a:prstGeom prst="rect">
            <a:avLst/>
          </a:prstGeom>
        </p:spPr>
        <p:txBody>
          <a:bodyPr vert="horz"/>
          <a:lstStyle>
            <a:lvl1pPr marL="0" indent="0" algn="l">
              <a:buNone/>
              <a:defRPr sz="1600" b="0" i="0" spc="3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8" name="Segnaposto testo 7"/>
          <p:cNvSpPr>
            <a:spLocks noGrp="1"/>
          </p:cNvSpPr>
          <p:nvPr>
            <p:ph type="body" sz="quarter" idx="12"/>
          </p:nvPr>
        </p:nvSpPr>
        <p:spPr>
          <a:xfrm>
            <a:off x="358991" y="5669989"/>
            <a:ext cx="5478462" cy="302068"/>
          </a:xfrm>
          <a:prstGeom prst="rect">
            <a:avLst/>
          </a:prstGeom>
        </p:spPr>
        <p:txBody>
          <a:bodyPr vert="horz"/>
          <a:lstStyle>
            <a:lvl1pPr marL="0" indent="0" algn="l">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10" name="Segnaposto testo 9"/>
          <p:cNvSpPr>
            <a:spLocks noGrp="1"/>
          </p:cNvSpPr>
          <p:nvPr>
            <p:ph type="body" sz="quarter" idx="13"/>
          </p:nvPr>
        </p:nvSpPr>
        <p:spPr>
          <a:xfrm>
            <a:off x="358991" y="5886249"/>
            <a:ext cx="5478462" cy="274577"/>
          </a:xfrm>
          <a:prstGeom prst="rect">
            <a:avLst/>
          </a:prstGeom>
        </p:spPr>
        <p:txBody>
          <a:bodyPr vert="horz"/>
          <a:lstStyle>
            <a:lvl1pPr marL="0" indent="0">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Tree>
    <p:extLst>
      <p:ext uri="{BB962C8B-B14F-4D97-AF65-F5344CB8AC3E}">
        <p14:creationId xmlns:p14="http://schemas.microsoft.com/office/powerpoint/2010/main" xmlns="" val="563865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solidFill>
                <a:prstClr val="white">
                  <a:tint val="75000"/>
                </a:prstClr>
              </a:solidFill>
            </a:endParaRPr>
          </a:p>
        </p:txBody>
      </p:sp>
      <p:sp>
        <p:nvSpPr>
          <p:cNvPr id="6" name="Segnaposto piè di pagina 5"/>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7" name="Segnaposto numero diapositiva 6"/>
          <p:cNvSpPr>
            <a:spLocks noGrp="1"/>
          </p:cNvSpPr>
          <p:nvPr>
            <p:ph type="sldNum" sz="quarter" idx="12"/>
          </p:nvPr>
        </p:nvSpPr>
        <p:spPr/>
        <p:txBody>
          <a:bodyPr/>
          <a:lstStyle/>
          <a:p>
            <a:fld id="{938B5420-24B2-4CC2-88F2-ACA531CD8F59}" type="slidenum">
              <a:rPr lang="it-IT" smtClean="0">
                <a:solidFill>
                  <a:prstClr val="white">
                    <a:tint val="75000"/>
                  </a:prstClr>
                </a:solidFill>
              </a:rPr>
              <a:pPr/>
              <a:t>‹N›</a:t>
            </a:fld>
            <a:endParaRPr lang="it-IT">
              <a:solidFill>
                <a:prstClr val="white">
                  <a:tint val="75000"/>
                </a:prstClr>
              </a:solidFill>
            </a:endParaRPr>
          </a:p>
        </p:txBody>
      </p:sp>
    </p:spTree>
    <p:extLst>
      <p:ext uri="{BB962C8B-B14F-4D97-AF65-F5344CB8AC3E}">
        <p14:creationId xmlns:p14="http://schemas.microsoft.com/office/powerpoint/2010/main" xmlns="" val="3028380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solidFill>
                <a:prstClr val="white">
                  <a:tint val="75000"/>
                </a:prstClr>
              </a:solidFill>
            </a:endParaRPr>
          </a:p>
        </p:txBody>
      </p:sp>
      <p:sp>
        <p:nvSpPr>
          <p:cNvPr id="8" name="Segnaposto piè di pagina 7"/>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9" name="Segnaposto numero diapositiva 8"/>
          <p:cNvSpPr>
            <a:spLocks noGrp="1"/>
          </p:cNvSpPr>
          <p:nvPr>
            <p:ph type="sldNum" sz="quarter" idx="12"/>
          </p:nvPr>
        </p:nvSpPr>
        <p:spPr/>
        <p:txBody>
          <a:bodyPr/>
          <a:lstStyle/>
          <a:p>
            <a:fld id="{938B5420-24B2-4CC2-88F2-ACA531CD8F59}" type="slidenum">
              <a:rPr lang="it-IT" smtClean="0">
                <a:solidFill>
                  <a:prstClr val="white">
                    <a:tint val="75000"/>
                  </a:prstClr>
                </a:solidFill>
              </a:rPr>
              <a:pPr/>
              <a:t>‹N›</a:t>
            </a:fld>
            <a:endParaRPr lang="it-IT">
              <a:solidFill>
                <a:prstClr val="white">
                  <a:tint val="75000"/>
                </a:prstClr>
              </a:solidFill>
            </a:endParaRPr>
          </a:p>
        </p:txBody>
      </p:sp>
    </p:spTree>
    <p:extLst>
      <p:ext uri="{BB962C8B-B14F-4D97-AF65-F5344CB8AC3E}">
        <p14:creationId xmlns:p14="http://schemas.microsoft.com/office/powerpoint/2010/main" xmlns="" val="2316149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solidFill>
                <a:prstClr val="white">
                  <a:tint val="75000"/>
                </a:prstClr>
              </a:solidFill>
            </a:endParaRPr>
          </a:p>
        </p:txBody>
      </p:sp>
      <p:sp>
        <p:nvSpPr>
          <p:cNvPr id="4" name="Segnaposto piè di pagina 3"/>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fld id="{938B5420-24B2-4CC2-88F2-ACA531CD8F59}" type="slidenum">
              <a:rPr lang="it-IT" smtClean="0">
                <a:solidFill>
                  <a:prstClr val="white">
                    <a:tint val="75000"/>
                  </a:prstClr>
                </a:solidFill>
              </a:rPr>
              <a:pPr/>
              <a:t>‹N›</a:t>
            </a:fld>
            <a:endParaRPr lang="it-IT">
              <a:solidFill>
                <a:prstClr val="white">
                  <a:tint val="75000"/>
                </a:prstClr>
              </a:solidFill>
            </a:endParaRPr>
          </a:p>
        </p:txBody>
      </p:sp>
    </p:spTree>
    <p:extLst>
      <p:ext uri="{BB962C8B-B14F-4D97-AF65-F5344CB8AC3E}">
        <p14:creationId xmlns:p14="http://schemas.microsoft.com/office/powerpoint/2010/main" xmlns="" val="2434311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solidFill>
                <a:prstClr val="white">
                  <a:tint val="75000"/>
                </a:prstClr>
              </a:solidFill>
            </a:endParaRPr>
          </a:p>
        </p:txBody>
      </p:sp>
      <p:sp>
        <p:nvSpPr>
          <p:cNvPr id="3" name="Segnaposto piè di pagina 2"/>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4" name="Segnaposto numero diapositiva 3"/>
          <p:cNvSpPr>
            <a:spLocks noGrp="1"/>
          </p:cNvSpPr>
          <p:nvPr>
            <p:ph type="sldNum" sz="quarter" idx="12"/>
          </p:nvPr>
        </p:nvSpPr>
        <p:spPr/>
        <p:txBody>
          <a:bodyPr/>
          <a:lstStyle/>
          <a:p>
            <a:fld id="{938B5420-24B2-4CC2-88F2-ACA531CD8F59}" type="slidenum">
              <a:rPr lang="it-IT" smtClean="0">
                <a:solidFill>
                  <a:prstClr val="white">
                    <a:tint val="75000"/>
                  </a:prstClr>
                </a:solidFill>
              </a:rPr>
              <a:pPr/>
              <a:t>‹N›</a:t>
            </a:fld>
            <a:endParaRPr lang="it-IT">
              <a:solidFill>
                <a:prstClr val="white">
                  <a:tint val="75000"/>
                </a:prstClr>
              </a:solidFill>
            </a:endParaRPr>
          </a:p>
        </p:txBody>
      </p:sp>
    </p:spTree>
    <p:extLst>
      <p:ext uri="{BB962C8B-B14F-4D97-AF65-F5344CB8AC3E}">
        <p14:creationId xmlns:p14="http://schemas.microsoft.com/office/powerpoint/2010/main" xmlns="" val="3437845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solidFill>
                <a:prstClr val="white">
                  <a:tint val="75000"/>
                </a:prstClr>
              </a:solidFill>
            </a:endParaRPr>
          </a:p>
        </p:txBody>
      </p:sp>
      <p:sp>
        <p:nvSpPr>
          <p:cNvPr id="6" name="Segnaposto piè di pagina 5"/>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7" name="Segnaposto numero diapositiva 6"/>
          <p:cNvSpPr>
            <a:spLocks noGrp="1"/>
          </p:cNvSpPr>
          <p:nvPr>
            <p:ph type="sldNum" sz="quarter" idx="12"/>
          </p:nvPr>
        </p:nvSpPr>
        <p:spPr/>
        <p:txBody>
          <a:bodyPr/>
          <a:lstStyle/>
          <a:p>
            <a:fld id="{938B5420-24B2-4CC2-88F2-ACA531CD8F59}" type="slidenum">
              <a:rPr lang="it-IT" smtClean="0">
                <a:solidFill>
                  <a:prstClr val="white">
                    <a:tint val="75000"/>
                  </a:prstClr>
                </a:solidFill>
              </a:rPr>
              <a:pPr/>
              <a:t>‹N›</a:t>
            </a:fld>
            <a:endParaRPr lang="it-IT">
              <a:solidFill>
                <a:prstClr val="white">
                  <a:tint val="75000"/>
                </a:prstClr>
              </a:solidFill>
            </a:endParaRPr>
          </a:p>
        </p:txBody>
      </p:sp>
    </p:spTree>
    <p:extLst>
      <p:ext uri="{BB962C8B-B14F-4D97-AF65-F5344CB8AC3E}">
        <p14:creationId xmlns:p14="http://schemas.microsoft.com/office/powerpoint/2010/main" xmlns="" val="4217120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solidFill>
                <a:prstClr val="white">
                  <a:tint val="75000"/>
                </a:prstClr>
              </a:solidFill>
            </a:endParaRPr>
          </a:p>
        </p:txBody>
      </p:sp>
      <p:sp>
        <p:nvSpPr>
          <p:cNvPr id="6" name="Segnaposto piè di pagina 5"/>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7" name="Segnaposto numero diapositiva 6"/>
          <p:cNvSpPr>
            <a:spLocks noGrp="1"/>
          </p:cNvSpPr>
          <p:nvPr>
            <p:ph type="sldNum" sz="quarter" idx="12"/>
          </p:nvPr>
        </p:nvSpPr>
        <p:spPr/>
        <p:txBody>
          <a:bodyPr/>
          <a:lstStyle/>
          <a:p>
            <a:fld id="{938B5420-24B2-4CC2-88F2-ACA531CD8F59}" type="slidenum">
              <a:rPr lang="it-IT" smtClean="0">
                <a:solidFill>
                  <a:prstClr val="white">
                    <a:tint val="75000"/>
                  </a:prstClr>
                </a:solidFill>
              </a:rPr>
              <a:pPr/>
              <a:t>‹N›</a:t>
            </a:fld>
            <a:endParaRPr lang="it-IT">
              <a:solidFill>
                <a:prstClr val="white">
                  <a:tint val="75000"/>
                </a:prstClr>
              </a:solidFill>
            </a:endParaRPr>
          </a:p>
        </p:txBody>
      </p:sp>
    </p:spTree>
    <p:extLst>
      <p:ext uri="{BB962C8B-B14F-4D97-AF65-F5344CB8AC3E}">
        <p14:creationId xmlns:p14="http://schemas.microsoft.com/office/powerpoint/2010/main" xmlns="" val="3684772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p>
            <a:fld id="{938B5420-24B2-4CC2-88F2-ACA531CD8F59}" type="slidenum">
              <a:rPr lang="it-IT" smtClean="0">
                <a:solidFill>
                  <a:prstClr val="white">
                    <a:tint val="75000"/>
                  </a:prstClr>
                </a:solidFill>
              </a:rPr>
              <a:pPr/>
              <a:t>‹N›</a:t>
            </a:fld>
            <a:endParaRPr lang="it-IT">
              <a:solidFill>
                <a:prstClr val="white">
                  <a:tint val="75000"/>
                </a:prstClr>
              </a:solidFill>
            </a:endParaRPr>
          </a:p>
        </p:txBody>
      </p:sp>
    </p:spTree>
    <p:extLst>
      <p:ext uri="{BB962C8B-B14F-4D97-AF65-F5344CB8AC3E}">
        <p14:creationId xmlns:p14="http://schemas.microsoft.com/office/powerpoint/2010/main" xmlns="" val="2023762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p>
            <a:fld id="{938B5420-24B2-4CC2-88F2-ACA531CD8F59}" type="slidenum">
              <a:rPr lang="it-IT" smtClean="0">
                <a:solidFill>
                  <a:prstClr val="white">
                    <a:tint val="75000"/>
                  </a:prstClr>
                </a:solidFill>
              </a:rPr>
              <a:pPr/>
              <a:t>‹N›</a:t>
            </a:fld>
            <a:endParaRPr lang="it-IT">
              <a:solidFill>
                <a:prstClr val="white">
                  <a:tint val="75000"/>
                </a:prstClr>
              </a:solidFill>
            </a:endParaRPr>
          </a:p>
        </p:txBody>
      </p:sp>
    </p:spTree>
    <p:extLst>
      <p:ext uri="{BB962C8B-B14F-4D97-AF65-F5344CB8AC3E}">
        <p14:creationId xmlns:p14="http://schemas.microsoft.com/office/powerpoint/2010/main" xmlns="" val="3795204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9E75A497-C4D8-46DA-AFD4-962E6E1C16F1}"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xmlns="" val="1786174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59B5E089-7909-42E2-82D2-05681C1BFB22}"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xmlns="" val="13382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5" y="2224586"/>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2"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758789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BE79BACD-4B70-452A-B915-4FCA46B0F969}"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xmlns="" val="4181042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a:defRPr/>
            </a:pPr>
            <a:fld id="{4B887959-50EC-4197-8038-8A63B24E6C48}"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xmlns="" val="460110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pPr>
              <a:defRPr/>
            </a:pPr>
            <a:fld id="{9F8FCDB3-C8FA-452A-B190-74B49243D391}"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xmlns="" val="4281981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defRPr/>
            </a:pPr>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pPr>
              <a:defRPr/>
            </a:pPr>
            <a:fld id="{F8DE46B5-572B-400B-9C90-77CF9E038AFA}"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xmlns="" val="2497631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pPr>
              <a:defRPr/>
            </a:pPr>
            <a:fld id="{C4B178BC-D36A-48C5-BBE9-82F08FD3A921}"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xmlns="" val="1218320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a:defRPr/>
            </a:pPr>
            <a:fld id="{AE282E67-2421-40B6-A4D9-6088C12DBA57}"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xmlns="" val="4048408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pPr>
              <a:defRPr/>
            </a:pPr>
            <a:fld id="{1A0DFF07-F15F-4215-A78C-1A75AD7E5F4F}"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xmlns="" val="2783417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6C758788-6FD9-4B68-9B21-5A1ECC6DD649}"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xmlns="" val="1297016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90ED60EA-44BF-4FD0-A422-2F957C9986F7}"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xmlns="" val="1367732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0"/>
            <a:ext cx="1085850" cy="6854825"/>
            <a:chOff x="0" y="0"/>
            <a:chExt cx="684" cy="4318"/>
          </a:xfrm>
        </p:grpSpPr>
        <p:sp>
          <p:nvSpPr>
            <p:cNvPr id="583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grpSp>
          <p:nvGrpSpPr>
            <p:cNvPr id="58372" name="Group 4"/>
            <p:cNvGrpSpPr>
              <a:grpSpLocks/>
            </p:cNvGrpSpPr>
            <p:nvPr/>
          </p:nvGrpSpPr>
          <p:grpSpPr bwMode="auto">
            <a:xfrm>
              <a:off x="48" y="103"/>
              <a:ext cx="96" cy="4126"/>
              <a:chOff x="48" y="103"/>
              <a:chExt cx="96" cy="4126"/>
            </a:xfrm>
          </p:grpSpPr>
          <p:sp>
            <p:nvSpPr>
              <p:cNvPr id="58373"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74"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75"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76"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77"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78"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79"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80"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81"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82"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83"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84"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85"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86"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87"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88"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89"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90"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91"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92"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93"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94"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95"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96"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97"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98"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399"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400"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8401"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grpSp>
      </p:grpSp>
      <p:sp>
        <p:nvSpPr>
          <p:cNvPr id="5840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it-IT" altLang="it-IT" noProof="0" smtClean="0"/>
              <a:t>Fare clic per modificare lo stile del titolo dello schema</a:t>
            </a:r>
          </a:p>
        </p:txBody>
      </p:sp>
      <p:sp>
        <p:nvSpPr>
          <p:cNvPr id="5840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it-IT" altLang="it-IT" noProof="0" smtClean="0"/>
              <a:t>Fare clic per modificare lo stile del sottotitolo dello schema</a:t>
            </a:r>
          </a:p>
        </p:txBody>
      </p:sp>
      <p:sp>
        <p:nvSpPr>
          <p:cNvPr id="58404" name="Rectangle 36"/>
          <p:cNvSpPr>
            <a:spLocks noGrp="1" noChangeArrowheads="1"/>
          </p:cNvSpPr>
          <p:nvPr>
            <p:ph type="dt" sz="quarter" idx="2"/>
          </p:nvPr>
        </p:nvSpPr>
        <p:spPr/>
        <p:txBody>
          <a:bodyPr/>
          <a:lstStyle>
            <a:lvl1pPr>
              <a:defRPr>
                <a:solidFill>
                  <a:srgbClr val="FFFFFF"/>
                </a:solidFill>
              </a:defRPr>
            </a:lvl1pPr>
          </a:lstStyle>
          <a:p>
            <a:endParaRPr lang="it-IT" altLang="it-IT"/>
          </a:p>
        </p:txBody>
      </p:sp>
      <p:sp>
        <p:nvSpPr>
          <p:cNvPr id="58405" name="Rectangle 37"/>
          <p:cNvSpPr>
            <a:spLocks noGrp="1" noChangeArrowheads="1"/>
          </p:cNvSpPr>
          <p:nvPr>
            <p:ph type="ftr" sz="quarter" idx="3"/>
          </p:nvPr>
        </p:nvSpPr>
        <p:spPr/>
        <p:txBody>
          <a:bodyPr/>
          <a:lstStyle>
            <a:lvl1pPr>
              <a:defRPr>
                <a:solidFill>
                  <a:srgbClr val="FFFFFF"/>
                </a:solidFill>
              </a:defRPr>
            </a:lvl1pPr>
          </a:lstStyle>
          <a:p>
            <a:r>
              <a:rPr lang="it-IT" altLang="it-IT" smtClean="0"/>
              <a:t>Giuseppe Renato Croce</a:t>
            </a:r>
            <a:endParaRPr lang="it-IT" altLang="it-IT"/>
          </a:p>
        </p:txBody>
      </p:sp>
      <p:sp>
        <p:nvSpPr>
          <p:cNvPr id="58406" name="Rectangle 38"/>
          <p:cNvSpPr>
            <a:spLocks noGrp="1" noChangeArrowheads="1"/>
          </p:cNvSpPr>
          <p:nvPr>
            <p:ph type="sldNum" sz="quarter" idx="4"/>
          </p:nvPr>
        </p:nvSpPr>
        <p:spPr/>
        <p:txBody>
          <a:bodyPr/>
          <a:lstStyle>
            <a:lvl1pPr>
              <a:defRPr>
                <a:solidFill>
                  <a:srgbClr val="FFFFFF"/>
                </a:solidFill>
              </a:defRPr>
            </a:lvl1pPr>
          </a:lstStyle>
          <a:p>
            <a:fld id="{CDAE5010-EB74-45DD-97A0-BB3C2CF8CD40}" type="slidenum">
              <a:rPr lang="it-IT" altLang="it-IT"/>
              <a:pPr/>
              <a:t>‹N›</a:t>
            </a:fld>
            <a:endParaRPr lang="it-IT" altLang="it-IT"/>
          </a:p>
        </p:txBody>
      </p:sp>
    </p:spTree>
    <p:extLst>
      <p:ext uri="{BB962C8B-B14F-4D97-AF65-F5344CB8AC3E}">
        <p14:creationId xmlns:p14="http://schemas.microsoft.com/office/powerpoint/2010/main" xmlns="" val="210069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202485"/>
          </a:xfrm>
          <a:prstGeom prst="rect">
            <a:avLst/>
          </a:prstGeom>
        </p:spPr>
        <p:txBody>
          <a:bodyPr/>
          <a:lstStyle/>
          <a:p>
            <a:r>
              <a:rPr lang="it-IT" smtClean="0"/>
              <a:t>Fare clic per modificare lo stile del titolo</a:t>
            </a:r>
            <a:endParaRPr lang="en-US"/>
          </a:p>
        </p:txBody>
      </p:sp>
      <p:sp>
        <p:nvSpPr>
          <p:cNvPr id="3" name="Content Placeholder 2"/>
          <p:cNvSpPr>
            <a:spLocks noGrp="1"/>
          </p:cNvSpPr>
          <p:nvPr>
            <p:ph idx="1"/>
          </p:nvPr>
        </p:nvSpPr>
        <p:spPr>
          <a:xfrm>
            <a:off x="1463041" y="2119258"/>
            <a:ext cx="6196405" cy="3603812"/>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6454775" y="5808664"/>
            <a:ext cx="1212850" cy="365125"/>
          </a:xfrm>
          <a:prstGeom prst="rect">
            <a:avLst/>
          </a:prstGeom>
        </p:spPr>
        <p:txBody>
          <a:bodyPr/>
          <a:lstStyle>
            <a:lvl1pPr>
              <a:defRPr/>
            </a:lvl1pPr>
          </a:lstStyle>
          <a:p>
            <a:pPr>
              <a:defRPr/>
            </a:pPr>
            <a:endParaRPr lang="it-IT"/>
          </a:p>
        </p:txBody>
      </p:sp>
      <p:sp>
        <p:nvSpPr>
          <p:cNvPr id="5" name="Footer Placeholder 4"/>
          <p:cNvSpPr>
            <a:spLocks noGrp="1"/>
          </p:cNvSpPr>
          <p:nvPr>
            <p:ph type="ftr" sz="quarter" idx="11"/>
          </p:nvPr>
        </p:nvSpPr>
        <p:spPr>
          <a:xfrm>
            <a:off x="914401" y="5808664"/>
            <a:ext cx="5540375" cy="365125"/>
          </a:xfrm>
          <a:prstGeom prst="rect">
            <a:avLst/>
          </a:prstGeom>
        </p:spPr>
        <p:txBody>
          <a:bodyPr/>
          <a:lstStyle>
            <a:lvl1pPr>
              <a:defRPr/>
            </a:lvl1pPr>
          </a:lstStyle>
          <a:p>
            <a:pPr>
              <a:defRPr/>
            </a:pPr>
            <a:r>
              <a:rPr lang="it-IT" smtClean="0"/>
              <a:t>Giuseppe Renato Croce</a:t>
            </a:r>
            <a:endParaRPr lang="it-IT"/>
          </a:p>
        </p:txBody>
      </p:sp>
      <p:sp>
        <p:nvSpPr>
          <p:cNvPr id="6" name="Slide Number Placeholder 5"/>
          <p:cNvSpPr>
            <a:spLocks noGrp="1"/>
          </p:cNvSpPr>
          <p:nvPr>
            <p:ph type="sldNum" sz="quarter" idx="12"/>
          </p:nvPr>
        </p:nvSpPr>
        <p:spPr>
          <a:xfrm>
            <a:off x="7670800" y="5808664"/>
            <a:ext cx="554038" cy="365125"/>
          </a:xfrm>
          <a:prstGeom prst="rect">
            <a:avLst/>
          </a:prstGeom>
        </p:spPr>
        <p:txBody>
          <a:bodyPr/>
          <a:lstStyle>
            <a:lvl1pPr>
              <a:defRPr/>
            </a:lvl1pPr>
          </a:lstStyle>
          <a:p>
            <a:pPr>
              <a:defRPr/>
            </a:pPr>
            <a:fld id="{7E41F698-E733-432A-904B-FD905F326C73}" type="slidenum">
              <a:rPr lang="it-IT"/>
              <a:pPr>
                <a:defRPr/>
              </a:pPr>
              <a:t>‹N›</a:t>
            </a:fld>
            <a:endParaRPr lang="it-IT"/>
          </a:p>
        </p:txBody>
      </p:sp>
    </p:spTree>
    <p:extLst>
      <p:ext uri="{BB962C8B-B14F-4D97-AF65-F5344CB8AC3E}">
        <p14:creationId xmlns:p14="http://schemas.microsoft.com/office/powerpoint/2010/main" xmlns="" val="3409977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42BC58DC-6FD4-4CAC-AD95-AF543B74D205}"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2126685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E5438233-3A2E-4133-BA1C-6E4C21E66AAC}"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4097877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C9D2F879-7406-43DD-A96B-D35A87FA45A3}"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3855052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solidFill>
                <a:srgbClr val="FFFFFF"/>
              </a:solidFill>
            </a:endParaRPr>
          </a:p>
        </p:txBody>
      </p:sp>
      <p:sp>
        <p:nvSpPr>
          <p:cNvPr id="8" name="Segnaposto piè di pagina 7"/>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E280DED5-C113-43D6-B463-FE3F78E99DCA}"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371263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solidFill>
                <a:srgbClr val="FFFFFF"/>
              </a:solidFill>
            </a:endParaRPr>
          </a:p>
        </p:txBody>
      </p:sp>
      <p:sp>
        <p:nvSpPr>
          <p:cNvPr id="4" name="Segnaposto piè di pagina 3"/>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B44BFA26-636C-4ADD-8D01-4E21CB1C7951}"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149994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solidFill>
                <a:srgbClr val="FFFFFF"/>
              </a:solidFill>
            </a:endParaRPr>
          </a:p>
        </p:txBody>
      </p:sp>
      <p:sp>
        <p:nvSpPr>
          <p:cNvPr id="3" name="Segnaposto piè di pagina 2"/>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DDC32D0C-924A-43A9-B03C-3F7F4937DD4B}"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3161107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17E0F698-AFE6-48C0-BED6-274F2E8B4AC8}"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2789398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A350AA08-39AE-4E9B-BD5A-8B2CB90F689B}"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1030917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E82BCE17-1A01-4F94-A014-7BE95E4BCCE7}"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15689623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92938" y="609600"/>
            <a:ext cx="1949450" cy="54514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143000" y="609600"/>
            <a:ext cx="5697538" cy="54514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r>
              <a:rPr lang="it-IT" altLang="it-IT" smtClean="0">
                <a:solidFill>
                  <a:srgbClr val="FFFFFF"/>
                </a:solidFill>
              </a:rPr>
              <a:t>Giuseppe Renato Croce</a:t>
            </a:r>
            <a:endParaRPr lang="it-IT"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D9D9EB84-F8F9-452D-B34E-227F759CC7B8}"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308982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685800" y="6365875"/>
            <a:ext cx="1905000" cy="457200"/>
          </a:xfrm>
          <a:prstGeom prst="rect">
            <a:avLst/>
          </a:prstGeom>
          <a:ln/>
        </p:spPr>
        <p:txBody>
          <a:bodyPr/>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xfrm>
            <a:off x="3124201" y="6365875"/>
            <a:ext cx="2895600" cy="457200"/>
          </a:xfrm>
          <a:prstGeom prst="rect">
            <a:avLst/>
          </a:prstGeom>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4" name="Rectangle 27"/>
          <p:cNvSpPr>
            <a:spLocks noGrp="1" noChangeArrowheads="1"/>
          </p:cNvSpPr>
          <p:nvPr>
            <p:ph type="sldNum" sz="quarter" idx="12"/>
          </p:nvPr>
        </p:nvSpPr>
        <p:spPr>
          <a:xfrm>
            <a:off x="6553201" y="6365875"/>
            <a:ext cx="1905000" cy="457200"/>
          </a:xfrm>
          <a:prstGeom prst="rect">
            <a:avLst/>
          </a:prstGeom>
          <a:ln/>
        </p:spPr>
        <p:txBody>
          <a:bodyPr/>
          <a:lstStyle>
            <a:lvl1pPr>
              <a:defRPr/>
            </a:lvl1pPr>
          </a:lstStyle>
          <a:p>
            <a:pPr>
              <a:defRPr/>
            </a:pPr>
            <a:fld id="{7DA88464-B9A6-454B-8254-5C3C90710A0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529194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defRPr/>
              </a:pPr>
              <a:endParaRPr lang="it-IT" sz="2400" b="1">
                <a:solidFill>
                  <a:srgbClr val="EAEAEA"/>
                </a:solidFill>
                <a:latin typeface="Times New Roman" pitchFamily="18" charset="0"/>
                <a:cs typeface="+mn-cs"/>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pic>
          <p:nvPicPr>
            <p:cNvPr id="24" name="Picture 22" descr="Topbanx"/>
            <p:cNvPicPr>
              <a:picLocks noChangeAspect="1" noChangeArrowheads="1"/>
            </p:cNvPicPr>
            <p:nvPr/>
          </p:nvPicPr>
          <p:blipFill>
            <a:blip r:embed="rId2">
              <a:clrChange>
                <a:clrFrom>
                  <a:srgbClr val="33CC99"/>
                </a:clrFrom>
                <a:clrTo>
                  <a:srgbClr val="33CC99">
                    <a:alpha val="0"/>
                  </a:srgbClr>
                </a:clrTo>
              </a:clrChange>
              <a:extLst>
                <a:ext uri="{28A0092B-C50C-407E-A947-70E740481C1C}">
                  <a14:useLocalDpi xmlns:a14="http://schemas.microsoft.com/office/drawing/2010/main" xmlns=""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grpSp>
      <p:sp>
        <p:nvSpPr>
          <p:cNvPr id="242716"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it-IT" noProof="0" smtClean="0"/>
              <a:t>Fare clic per modificare lo stile del titolo dello schema</a:t>
            </a:r>
          </a:p>
        </p:txBody>
      </p:sp>
      <p:sp>
        <p:nvSpPr>
          <p:cNvPr id="242717"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noProof="0" smtClean="0"/>
              <a:t>Fare clic per modificare lo stile del sottotitolo dello schema</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it-IT">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E8E0DF9B-5B08-4CE6-9C76-29A79849B154}"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4594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44D55D3C-B58C-49CD-BFFC-3A6A6AA41CAC}"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415776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B256AB13-09F5-490A-9438-5680DAFF06F2}"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3148019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B7A732D1-83E5-4F2F-BEA4-41E4CE7A3575}"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297223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3984A072-9713-4009-9AB6-D94BF6166177}"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3135813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B02367CA-E63B-4BF2-88F6-B4EBA1C21F93}"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52318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23F87C41-F495-4A92-AB6D-712ECDC6B8C1}"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419099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803A563C-A449-462A-A442-5C93547D4A3B}"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881986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160C493F-8E71-449E-9236-638D9C24817B}"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3806770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D1FA94B9-3F99-4E28-A0F1-2BB5CB372F01}"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86165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yout 3 colonne">
    <p:spTree>
      <p:nvGrpSpPr>
        <p:cNvPr id="1" name=""/>
        <p:cNvGrpSpPr/>
        <p:nvPr/>
      </p:nvGrpSpPr>
      <p:grpSpPr>
        <a:xfrm>
          <a:off x="0" y="0"/>
          <a:ext cx="0" cy="0"/>
          <a:chOff x="0" y="0"/>
          <a:chExt cx="0" cy="0"/>
        </a:xfrm>
      </p:grpSpPr>
      <p:sp>
        <p:nvSpPr>
          <p:cNvPr id="15" name="Segnaposto testo 14"/>
          <p:cNvSpPr>
            <a:spLocks noGrp="1"/>
          </p:cNvSpPr>
          <p:nvPr>
            <p:ph type="body" sz="quarter" idx="18"/>
          </p:nvPr>
        </p:nvSpPr>
        <p:spPr>
          <a:xfrm>
            <a:off x="214319"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6784365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379E9906-61AC-429B-95E4-4A137B33EF87}"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3499750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394DF87C-A4E7-4D91-A4B9-0EF30F5F68AF}"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2595902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defRPr/>
              </a:pPr>
              <a:endParaRPr lang="it-IT" sz="2400" b="1">
                <a:solidFill>
                  <a:srgbClr val="EAEAEA"/>
                </a:solidFill>
                <a:latin typeface="Times New Roman" pitchFamily="18" charset="0"/>
                <a:cs typeface="+mn-cs"/>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pic>
          <p:nvPicPr>
            <p:cNvPr id="24" name="Picture 22" descr="Topbanx"/>
            <p:cNvPicPr>
              <a:picLocks noChangeAspect="1" noChangeArrowheads="1"/>
            </p:cNvPicPr>
            <p:nvPr/>
          </p:nvPicPr>
          <p:blipFill>
            <a:blip r:embed="rId2">
              <a:clrChange>
                <a:clrFrom>
                  <a:srgbClr val="33CC99"/>
                </a:clrFrom>
                <a:clrTo>
                  <a:srgbClr val="33CC99">
                    <a:alpha val="0"/>
                  </a:srgbClr>
                </a:clrTo>
              </a:clrChange>
              <a:extLst>
                <a:ext uri="{28A0092B-C50C-407E-A947-70E740481C1C}">
                  <a14:useLocalDpi xmlns:a14="http://schemas.microsoft.com/office/drawing/2010/main" xmlns=""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grpSp>
      <p:sp>
        <p:nvSpPr>
          <p:cNvPr id="242716"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it-IT" noProof="0" smtClean="0"/>
              <a:t>Fare clic per modificare lo stile del titolo dello schema</a:t>
            </a:r>
          </a:p>
        </p:txBody>
      </p:sp>
      <p:sp>
        <p:nvSpPr>
          <p:cNvPr id="242717"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noProof="0" smtClean="0"/>
              <a:t>Fare clic per modificare lo stile del sottotitolo dello schema</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it-IT">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E8E0DF9B-5B08-4CE6-9C76-29A79849B154}"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23098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44D55D3C-B58C-49CD-BFFC-3A6A6AA41CAC}"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31925122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B256AB13-09F5-490A-9438-5680DAFF06F2}"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36510081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B7A732D1-83E5-4F2F-BEA4-41E4CE7A3575}"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567845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3984A072-9713-4009-9AB6-D94BF6166177}"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506461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B02367CA-E63B-4BF2-88F6-B4EBA1C21F93}"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2315679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23F87C41-F495-4A92-AB6D-712ECDC6B8C1}"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9275369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803A563C-A449-462A-A442-5C93547D4A3B}"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422573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ayout 3 colonne">
    <p:spTree>
      <p:nvGrpSpPr>
        <p:cNvPr id="1" name=""/>
        <p:cNvGrpSpPr/>
        <p:nvPr/>
      </p:nvGrpSpPr>
      <p:grpSpPr>
        <a:xfrm>
          <a:off x="0" y="0"/>
          <a:ext cx="0" cy="0"/>
          <a:chOff x="0" y="0"/>
          <a:chExt cx="0" cy="0"/>
        </a:xfrm>
      </p:grpSpPr>
      <p:cxnSp>
        <p:nvCxnSpPr>
          <p:cNvPr id="8" name="Connettore 1 7"/>
          <p:cNvCxnSpPr/>
          <p:nvPr userDrawn="1"/>
        </p:nvCxnSpPr>
        <p:spPr>
          <a:xfrm flipV="1">
            <a:off x="4522788" y="930276"/>
            <a:ext cx="0" cy="1276350"/>
          </a:xfrm>
          <a:prstGeom prst="line">
            <a:avLst/>
          </a:prstGeom>
          <a:ln w="3175">
            <a:solidFill>
              <a:srgbClr val="0D5B90"/>
            </a:solidFill>
          </a:ln>
          <a:effectLst/>
        </p:spPr>
        <p:style>
          <a:lnRef idx="2">
            <a:schemeClr val="accent1"/>
          </a:lnRef>
          <a:fillRef idx="0">
            <a:schemeClr val="accent1"/>
          </a:fillRef>
          <a:effectRef idx="1">
            <a:schemeClr val="accent1"/>
          </a:effectRef>
          <a:fontRef idx="minor">
            <a:schemeClr val="tx1"/>
          </a:fontRef>
        </p:style>
      </p:cxnSp>
      <p:sp>
        <p:nvSpPr>
          <p:cNvPr id="12" name="Segnaposto contenuto 11"/>
          <p:cNvSpPr>
            <a:spLocks noGrp="1"/>
          </p:cNvSpPr>
          <p:nvPr>
            <p:ph sz="quarter" idx="10"/>
          </p:nvPr>
        </p:nvSpPr>
        <p:spPr>
          <a:xfrm>
            <a:off x="465138" y="2616202"/>
            <a:ext cx="2649537" cy="2752725"/>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a:solidFill>
                  <a:schemeClr val="tx1"/>
                </a:solidFill>
                <a:latin typeface="Source Sans Pro Light"/>
                <a:cs typeface="Source Sans Pro Light"/>
              </a:defRPr>
            </a:lvl1pPr>
          </a:lstStyle>
          <a:p>
            <a:pPr lvl="0"/>
            <a:r>
              <a:rPr lang="it-IT" dirty="0" smtClean="0"/>
              <a:t>Fare clic per modificare stili del testo dello schema</a:t>
            </a:r>
          </a:p>
        </p:txBody>
      </p:sp>
      <p:sp>
        <p:nvSpPr>
          <p:cNvPr id="13" name="Segnaposto contenuto 11"/>
          <p:cNvSpPr>
            <a:spLocks noGrp="1"/>
          </p:cNvSpPr>
          <p:nvPr>
            <p:ph sz="quarter" idx="11"/>
          </p:nvPr>
        </p:nvSpPr>
        <p:spPr>
          <a:xfrm>
            <a:off x="3247124" y="2616202"/>
            <a:ext cx="2649537" cy="2752725"/>
          </a:xfrm>
          <a:prstGeom prst="rect">
            <a:avLst/>
          </a:prstGeom>
        </p:spPr>
        <p:txBody>
          <a:bodyPr vert="horz" lIns="0" bIns="0"/>
          <a:lstStyle>
            <a:lvl1pPr marL="0" indent="0">
              <a:buNone/>
              <a:defRPr sz="1500" b="0" i="0">
                <a:solidFill>
                  <a:schemeClr val="tx1"/>
                </a:solidFill>
                <a:latin typeface="Source Sans Pro Light"/>
                <a:cs typeface="Source Sans Pro Light"/>
              </a:defRPr>
            </a:lvl1pPr>
          </a:lstStyle>
          <a:p>
            <a:pPr lvl="0"/>
            <a:r>
              <a:rPr lang="it-IT" smtClean="0"/>
              <a:t>Fare clic per modificare stili del testo dello schema</a:t>
            </a:r>
          </a:p>
        </p:txBody>
      </p:sp>
      <p:sp>
        <p:nvSpPr>
          <p:cNvPr id="14" name="Segnaposto contenuto 11"/>
          <p:cNvSpPr>
            <a:spLocks noGrp="1"/>
          </p:cNvSpPr>
          <p:nvPr>
            <p:ph sz="quarter" idx="12"/>
          </p:nvPr>
        </p:nvSpPr>
        <p:spPr>
          <a:xfrm>
            <a:off x="6027739" y="2616202"/>
            <a:ext cx="2649537" cy="2752725"/>
          </a:xfrm>
          <a:prstGeom prst="rect">
            <a:avLst/>
          </a:prstGeom>
        </p:spPr>
        <p:txBody>
          <a:bodyPr vert="horz" lIns="0" tIns="0" rIns="0" bIns="0"/>
          <a:lstStyle>
            <a:lvl1pPr marL="0" indent="0">
              <a:buNone/>
              <a:defRPr sz="1500" b="0" i="0">
                <a:solidFill>
                  <a:schemeClr val="tx1"/>
                </a:solidFill>
                <a:latin typeface="Source Sans Pro Light"/>
                <a:cs typeface="Source Sans Pro Light"/>
              </a:defRPr>
            </a:lvl1pPr>
          </a:lstStyle>
          <a:p>
            <a:pPr lvl="0"/>
            <a:r>
              <a:rPr lang="it-IT" smtClean="0"/>
              <a:t>Fare clic per modificare stili del testo dello schema</a:t>
            </a:r>
          </a:p>
        </p:txBody>
      </p:sp>
      <p:sp>
        <p:nvSpPr>
          <p:cNvPr id="21" name="Segnaposto testo 20"/>
          <p:cNvSpPr>
            <a:spLocks noGrp="1"/>
          </p:cNvSpPr>
          <p:nvPr>
            <p:ph type="body" sz="quarter" idx="16"/>
          </p:nvPr>
        </p:nvSpPr>
        <p:spPr>
          <a:xfrm>
            <a:off x="4702175" y="930276"/>
            <a:ext cx="3975100" cy="1276350"/>
          </a:xfrm>
          <a:prstGeom prst="rect">
            <a:avLst/>
          </a:prstGeom>
        </p:spPr>
        <p:txBody>
          <a:bodyPr vert="horz" anchor="ctr"/>
          <a:lstStyle>
            <a:lvl1pPr marL="0" indent="0" algn="l">
              <a:buNone/>
              <a:defRPr sz="1700" b="0" i="1" baseline="0">
                <a:solidFill>
                  <a:srgbClr val="0D5B90"/>
                </a:solidFill>
                <a:latin typeface="Lato Light" pitchFamily="34" charset="0"/>
                <a:cs typeface="Lato Light"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it-IT" smtClean="0"/>
              <a:t>Fare clic per modificare stili del testo dello schema</a:t>
            </a:r>
          </a:p>
        </p:txBody>
      </p:sp>
      <p:sp>
        <p:nvSpPr>
          <p:cNvPr id="23" name="Segnaposto testo 22"/>
          <p:cNvSpPr>
            <a:spLocks noGrp="1"/>
          </p:cNvSpPr>
          <p:nvPr>
            <p:ph type="body" sz="quarter" idx="17"/>
          </p:nvPr>
        </p:nvSpPr>
        <p:spPr>
          <a:xfrm>
            <a:off x="465138" y="5851934"/>
            <a:ext cx="8212137" cy="568260"/>
          </a:xfrm>
          <a:prstGeom prst="rect">
            <a:avLst/>
          </a:prstGeom>
        </p:spPr>
        <p:txBody>
          <a:bodyPr vert="horz" lIns="0" bIns="0" anchor="b"/>
          <a:lstStyle>
            <a:lvl1pPr marL="0" indent="0">
              <a:buNone/>
              <a:defRPr sz="1100" b="0" i="1">
                <a:latin typeface="Lato Light" pitchFamily="34" charset="0"/>
                <a:cs typeface="Lato Light" pitchFamily="34" charset="0"/>
              </a:defRPr>
            </a:lvl1pPr>
            <a:lvl2pPr marL="457200" indent="0">
              <a:buNone/>
              <a:defRPr sz="1000" b="0" i="1">
                <a:latin typeface="Lato Thin"/>
                <a:cs typeface="Lato Thin"/>
              </a:defRPr>
            </a:lvl2pPr>
            <a:lvl3pPr marL="914400" indent="0">
              <a:buNone/>
              <a:defRPr sz="1000" b="0" i="1">
                <a:latin typeface="Lato Thin"/>
                <a:cs typeface="Lato Thin"/>
              </a:defRPr>
            </a:lvl3pPr>
            <a:lvl4pPr marL="1371600" indent="0">
              <a:buNone/>
              <a:defRPr sz="1000" b="0" i="1">
                <a:latin typeface="Lato Thin"/>
                <a:cs typeface="Lato Thin"/>
              </a:defRPr>
            </a:lvl4pPr>
            <a:lvl5pPr marL="1828800" indent="0">
              <a:buNone/>
              <a:defRPr sz="1000" b="0" i="1">
                <a:latin typeface="Lato Thin"/>
                <a:cs typeface="Lato Thin"/>
              </a:defRPr>
            </a:lvl5pPr>
          </a:lstStyle>
          <a:p>
            <a:pPr lvl="0"/>
            <a:r>
              <a:rPr lang="it-IT" smtClean="0"/>
              <a:t>Fare clic per modificare stili del testo dello schema</a:t>
            </a:r>
          </a:p>
        </p:txBody>
      </p:sp>
      <p:sp>
        <p:nvSpPr>
          <p:cNvPr id="20" name="Segnaposto testo 14"/>
          <p:cNvSpPr>
            <a:spLocks noGrp="1"/>
          </p:cNvSpPr>
          <p:nvPr>
            <p:ph type="body" sz="quarter" idx="18"/>
          </p:nvPr>
        </p:nvSpPr>
        <p:spPr>
          <a:xfrm>
            <a:off x="221186" y="930275"/>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2232935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160C493F-8E71-449E-9236-638D9C24817B}"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648596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D1FA94B9-3F99-4E28-A0F1-2BB5CB372F01}"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7476372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379E9906-61AC-429B-95E4-4A137B33EF87}"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3675136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25"/>
          <p:cNvSpPr>
            <a:spLocks noGrp="1" noChangeArrowheads="1"/>
          </p:cNvSpPr>
          <p:nvPr>
            <p:ph type="dt" sz="half" idx="10"/>
          </p:nvPr>
        </p:nvSpPr>
        <p:spPr>
          <a:ln/>
        </p:spPr>
        <p:txBody>
          <a:bodyPr/>
          <a:lstStyle>
            <a:lvl1pPr>
              <a:defRPr/>
            </a:lvl1pPr>
          </a:lstStyle>
          <a:p>
            <a:pPr>
              <a:defRPr/>
            </a:pPr>
            <a:endParaRPr lang="it-IT">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394DF87C-A4E7-4D91-A4B9-0EF30F5F68AF}"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6140364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41DA96-DB7B-4866-91E9-84DFF6238C4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8487929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2E56D4-923F-4D8E-976D-26497E61DBC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8602731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6E203-770D-4D0D-BD1B-F756951A47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8235894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9C81E9-52B5-41D0-B68B-23A6D2D9CDA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0041712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C4BB4-821E-4123-8148-3EEDA953F02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7674276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C1F696-3412-4005-B874-48760AA0AA3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89763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yout 2+1 colonne">
    <p:spTree>
      <p:nvGrpSpPr>
        <p:cNvPr id="1" name=""/>
        <p:cNvGrpSpPr/>
        <p:nvPr/>
      </p:nvGrpSpPr>
      <p:grpSpPr>
        <a:xfrm>
          <a:off x="0" y="0"/>
          <a:ext cx="0" cy="0"/>
          <a:chOff x="0" y="0"/>
          <a:chExt cx="0" cy="0"/>
        </a:xfrm>
      </p:grpSpPr>
      <p:cxnSp>
        <p:nvCxnSpPr>
          <p:cNvPr id="7" name="Connettore 1 6"/>
          <p:cNvCxnSpPr/>
          <p:nvPr userDrawn="1"/>
        </p:nvCxnSpPr>
        <p:spPr>
          <a:xfrm flipV="1">
            <a:off x="4522788" y="930276"/>
            <a:ext cx="0" cy="1276350"/>
          </a:xfrm>
          <a:prstGeom prst="line">
            <a:avLst/>
          </a:prstGeom>
          <a:ln w="3175">
            <a:solidFill>
              <a:srgbClr val="0D5B90"/>
            </a:solidFill>
          </a:ln>
          <a:effectLst/>
        </p:spPr>
        <p:style>
          <a:lnRef idx="2">
            <a:schemeClr val="accent1"/>
          </a:lnRef>
          <a:fillRef idx="0">
            <a:schemeClr val="accent1"/>
          </a:fillRef>
          <a:effectRef idx="1">
            <a:schemeClr val="accent1"/>
          </a:effectRef>
          <a:fontRef idx="minor">
            <a:schemeClr val="tx1"/>
          </a:fontRef>
        </p:style>
      </p:cxnSp>
      <p:sp>
        <p:nvSpPr>
          <p:cNvPr id="12" name="Segnaposto contenuto 11"/>
          <p:cNvSpPr>
            <a:spLocks noGrp="1"/>
          </p:cNvSpPr>
          <p:nvPr>
            <p:ph sz="quarter" idx="10"/>
          </p:nvPr>
        </p:nvSpPr>
        <p:spPr>
          <a:xfrm>
            <a:off x="465139" y="2616202"/>
            <a:ext cx="5412765" cy="2752725"/>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a:solidFill>
                  <a:srgbClr val="647A9F"/>
                </a:solidFill>
                <a:latin typeface="Source Sans Pro Light"/>
                <a:cs typeface="Source Sans Pro Light"/>
              </a:defRPr>
            </a:lvl1pPr>
          </a:lstStyle>
          <a:p>
            <a:pPr lvl="0"/>
            <a:r>
              <a:rPr lang="it-IT" dirty="0" smtClean="0"/>
              <a:t>Fare clic per modificare stili del testo dello schema</a:t>
            </a:r>
          </a:p>
        </p:txBody>
      </p:sp>
      <p:sp>
        <p:nvSpPr>
          <p:cNvPr id="5" name="Segnaposto immagine 4"/>
          <p:cNvSpPr>
            <a:spLocks noGrp="1"/>
          </p:cNvSpPr>
          <p:nvPr>
            <p:ph type="pic" sz="quarter" idx="17"/>
          </p:nvPr>
        </p:nvSpPr>
        <p:spPr>
          <a:xfrm>
            <a:off x="6040939" y="2616202"/>
            <a:ext cx="2636336" cy="2752725"/>
          </a:xfrm>
          <a:prstGeom prst="rect">
            <a:avLst/>
          </a:prstGeom>
        </p:spPr>
        <p:txBody>
          <a:bodyPr vert="horz"/>
          <a:lstStyle>
            <a:lvl1pPr marL="0" indent="0" algn="l">
              <a:buNone/>
              <a:defRPr sz="2000" b="0" i="0">
                <a:solidFill>
                  <a:srgbClr val="647A9F"/>
                </a:solidFill>
                <a:latin typeface="Open Sans Light"/>
                <a:cs typeface="Open Sans Light"/>
              </a:defRPr>
            </a:lvl1pPr>
          </a:lstStyle>
          <a:p>
            <a:pPr lvl="0"/>
            <a:r>
              <a:rPr lang="it-IT" noProof="0" dirty="0" smtClean="0"/>
              <a:t>Fare clic sull'icona per inserire un'immagine</a:t>
            </a:r>
            <a:endParaRPr lang="it-IT" noProof="0" dirty="0"/>
          </a:p>
        </p:txBody>
      </p:sp>
      <p:sp>
        <p:nvSpPr>
          <p:cNvPr id="13" name="Segnaposto testo 14"/>
          <p:cNvSpPr>
            <a:spLocks noGrp="1"/>
          </p:cNvSpPr>
          <p:nvPr>
            <p:ph type="body" sz="quarter" idx="19"/>
          </p:nvPr>
        </p:nvSpPr>
        <p:spPr>
          <a:xfrm>
            <a:off x="207304" y="930275"/>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
        <p:nvSpPr>
          <p:cNvPr id="14" name="Segnaposto testo 20"/>
          <p:cNvSpPr>
            <a:spLocks noGrp="1"/>
          </p:cNvSpPr>
          <p:nvPr>
            <p:ph type="body" sz="quarter" idx="16"/>
          </p:nvPr>
        </p:nvSpPr>
        <p:spPr>
          <a:xfrm>
            <a:off x="4702175" y="930276"/>
            <a:ext cx="3975100" cy="1276350"/>
          </a:xfrm>
          <a:prstGeom prst="rect">
            <a:avLst/>
          </a:prstGeom>
        </p:spPr>
        <p:txBody>
          <a:bodyPr vert="horz" anchor="ctr"/>
          <a:lstStyle>
            <a:lvl1pPr marL="0" indent="0" algn="l">
              <a:buNone/>
              <a:defRPr sz="1700" b="0" i="1" baseline="0">
                <a:solidFill>
                  <a:srgbClr val="647A9F"/>
                </a:solidFill>
                <a:latin typeface="Lato Light" pitchFamily="34" charset="0"/>
                <a:cs typeface="Lato Light"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it-IT" dirty="0" smtClean="0"/>
              <a:t>Fare clic per modificare stili del testo dello schema</a:t>
            </a:r>
          </a:p>
        </p:txBody>
      </p:sp>
      <p:sp>
        <p:nvSpPr>
          <p:cNvPr id="15" name="Segnaposto testo 22"/>
          <p:cNvSpPr>
            <a:spLocks noGrp="1"/>
          </p:cNvSpPr>
          <p:nvPr>
            <p:ph type="body" sz="quarter" idx="20"/>
          </p:nvPr>
        </p:nvSpPr>
        <p:spPr>
          <a:xfrm>
            <a:off x="465138" y="5851934"/>
            <a:ext cx="8212137" cy="568260"/>
          </a:xfrm>
          <a:prstGeom prst="rect">
            <a:avLst/>
          </a:prstGeom>
        </p:spPr>
        <p:txBody>
          <a:bodyPr vert="horz" lIns="0" bIns="0" anchor="b"/>
          <a:lstStyle>
            <a:lvl1pPr marL="0" indent="0">
              <a:buNone/>
              <a:defRPr sz="1100" b="0" i="1">
                <a:solidFill>
                  <a:srgbClr val="647A9F"/>
                </a:solidFill>
                <a:latin typeface="Lato Light" pitchFamily="34" charset="0"/>
                <a:cs typeface="Lato Light" pitchFamily="34" charset="0"/>
              </a:defRPr>
            </a:lvl1pPr>
            <a:lvl2pPr marL="457200" indent="0">
              <a:buNone/>
              <a:defRPr sz="1000" b="0" i="1">
                <a:latin typeface="Lato Thin"/>
                <a:cs typeface="Lato Thin"/>
              </a:defRPr>
            </a:lvl2pPr>
            <a:lvl3pPr marL="914400" indent="0">
              <a:buNone/>
              <a:defRPr sz="1000" b="0" i="1">
                <a:latin typeface="Lato Thin"/>
                <a:cs typeface="Lato Thin"/>
              </a:defRPr>
            </a:lvl3pPr>
            <a:lvl4pPr marL="1371600" indent="0">
              <a:buNone/>
              <a:defRPr sz="1000" b="0" i="1">
                <a:latin typeface="Lato Thin"/>
                <a:cs typeface="Lato Thin"/>
              </a:defRPr>
            </a:lvl4pPr>
            <a:lvl5pPr marL="1828800" indent="0">
              <a:buNone/>
              <a:defRPr sz="1000" b="0" i="1">
                <a:latin typeface="Lato Thin"/>
                <a:cs typeface="Lato Thin"/>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1530623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38E1A0-0D06-4BA5-BF29-73DB79770AA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1804362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DC9AD-E5C4-4752-BD9C-C590118474A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2235366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FBB4F0-A1D3-4B7B-80FA-6139DB848A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7031864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54504-CAA0-4EBC-B62E-5D2D14C4427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6718132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CFAFB7-F30A-4D67-8610-4514BD78455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8663420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41DA96-DB7B-4866-91E9-84DFF6238C4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916068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2E56D4-923F-4D8E-976D-26497E61DBC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2948614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6E203-770D-4D0D-BD1B-F756951A47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5158268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9C81E9-52B5-41D0-B68B-23A6D2D9CDA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7376847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C4BB4-821E-4123-8148-3EEDA953F02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23231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1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1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1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6.png"/><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13.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image" Target="../media/image6.png"/><Relationship Id="rId2" Type="http://schemas.openxmlformats.org/officeDocument/2006/relationships/slideLayout" Target="../slideLayouts/slideLayout73.xml"/><Relationship Id="rId16" Type="http://schemas.openxmlformats.org/officeDocument/2006/relationships/image" Target="../media/image5.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4.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4.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1.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5.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1.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6.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jpe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7.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8.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image" Target="../media/image6.png"/><Relationship Id="rId2" Type="http://schemas.openxmlformats.org/officeDocument/2006/relationships/slideLayout" Target="../slideLayouts/slideLayout129.xml"/><Relationship Id="rId16" Type="http://schemas.openxmlformats.org/officeDocument/2006/relationships/image" Target="../media/image5.png"/><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image" Target="../media/image4.png"/><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9.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image" Target="../media/image6.png"/><Relationship Id="rId2" Type="http://schemas.openxmlformats.org/officeDocument/2006/relationships/slideLayout" Target="../slideLayouts/slideLayout141.xml"/><Relationship Id="rId16" Type="http://schemas.openxmlformats.org/officeDocument/2006/relationships/image" Target="../media/image5.pn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image" Target="../media/image4.png"/><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5.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pic>
        <p:nvPicPr>
          <p:cNvPr id="1026" name="Immagine 3" descr="cover_presentazione.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3" r:id="rId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it-IT" altLang="it-IT" smtClean="0">
              <a:solidFill>
                <a:srgbClr val="FFFFFF"/>
              </a:solidFill>
              <a:latin typeface="Arial" charset="0"/>
              <a:cs typeface="Lucida Sans Unicode"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it-IT" altLang="it-IT" smtClean="0">
                <a:solidFill>
                  <a:srgbClr val="FFFFFF"/>
                </a:solidFill>
                <a:latin typeface="Arial" charset="0"/>
                <a:cs typeface="Lucida Sans Unicode" charset="0"/>
              </a:rPr>
              <a:t>Giuseppe Renato Croce</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6FA9598-797E-4520-A6CF-C394980A6512}" type="slidenum">
              <a:rPr lang="it-IT" altLang="it-IT" smtClean="0">
                <a:solidFill>
                  <a:srgbClr val="FFFFFF"/>
                </a:solidFill>
                <a:latin typeface="Arial" charset="0"/>
                <a:cs typeface="Lucida Sans Unicode" charset="0"/>
              </a:rPr>
              <a:pPr defTabSz="914400"/>
              <a:t>‹N›</a:t>
            </a:fld>
            <a:endParaRPr lang="it-IT" altLang="it-IT" smtClean="0">
              <a:solidFill>
                <a:srgbClr val="FFFFFF"/>
              </a:solidFill>
              <a:latin typeface="Arial" charset="0"/>
              <a:cs typeface="Lucida Sans Unicode" charset="0"/>
            </a:endParaRPr>
          </a:p>
        </p:txBody>
      </p:sp>
    </p:spTree>
    <p:extLst>
      <p:ext uri="{BB962C8B-B14F-4D97-AF65-F5344CB8AC3E}">
        <p14:creationId xmlns:p14="http://schemas.microsoft.com/office/powerpoint/2010/main" xmlns="" val="1871549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57346" name="Group 2"/>
          <p:cNvGrpSpPr>
            <a:grpSpLocks/>
          </p:cNvGrpSpPr>
          <p:nvPr/>
        </p:nvGrpSpPr>
        <p:grpSpPr bwMode="auto">
          <a:xfrm>
            <a:off x="0" y="0"/>
            <a:ext cx="1085850" cy="6854825"/>
            <a:chOff x="0" y="0"/>
            <a:chExt cx="684" cy="4318"/>
          </a:xfrm>
        </p:grpSpPr>
        <p:sp>
          <p:nvSpPr>
            <p:cNvPr id="57347"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grpSp>
          <p:nvGrpSpPr>
            <p:cNvPr id="57348" name="Group 4"/>
            <p:cNvGrpSpPr>
              <a:grpSpLocks/>
            </p:cNvGrpSpPr>
            <p:nvPr/>
          </p:nvGrpSpPr>
          <p:grpSpPr bwMode="auto">
            <a:xfrm>
              <a:off x="48" y="102"/>
              <a:ext cx="96" cy="4128"/>
              <a:chOff x="48" y="102"/>
              <a:chExt cx="96" cy="4128"/>
            </a:xfrm>
          </p:grpSpPr>
          <p:sp>
            <p:nvSpPr>
              <p:cNvPr id="57349"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50" name="Rectangle 6"/>
              <p:cNvSpPr>
                <a:spLocks noChangeArrowheads="1"/>
              </p:cNvSpPr>
              <p:nvPr/>
            </p:nvSpPr>
            <p:spPr bwMode="auto">
              <a:xfrm>
                <a:off x="48" y="125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51"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52" name="Rectangle 8"/>
              <p:cNvSpPr>
                <a:spLocks noChangeArrowheads="1"/>
              </p:cNvSpPr>
              <p:nvPr/>
            </p:nvSpPr>
            <p:spPr bwMode="auto">
              <a:xfrm>
                <a:off x="48" y="1538"/>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53"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54" name="Rectangle 10"/>
              <p:cNvSpPr>
                <a:spLocks noChangeArrowheads="1"/>
              </p:cNvSpPr>
              <p:nvPr/>
            </p:nvSpPr>
            <p:spPr bwMode="auto">
              <a:xfrm>
                <a:off x="48" y="1826"/>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55"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56" name="Rectangle 12"/>
              <p:cNvSpPr>
                <a:spLocks noChangeArrowheads="1"/>
              </p:cNvSpPr>
              <p:nvPr/>
            </p:nvSpPr>
            <p:spPr bwMode="auto">
              <a:xfrm>
                <a:off x="48" y="2115"/>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57"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58" name="Rectangle 14"/>
              <p:cNvSpPr>
                <a:spLocks noChangeArrowheads="1"/>
              </p:cNvSpPr>
              <p:nvPr/>
            </p:nvSpPr>
            <p:spPr bwMode="auto">
              <a:xfrm>
                <a:off x="48" y="240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59" name="Rectangle 15"/>
              <p:cNvSpPr>
                <a:spLocks noChangeArrowheads="1"/>
              </p:cNvSpPr>
              <p:nvPr/>
            </p:nvSpPr>
            <p:spPr bwMode="auto">
              <a:xfrm>
                <a:off x="48" y="2548"/>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60" name="Rectangle 16"/>
              <p:cNvSpPr>
                <a:spLocks noChangeArrowheads="1"/>
              </p:cNvSpPr>
              <p:nvPr/>
            </p:nvSpPr>
            <p:spPr bwMode="auto">
              <a:xfrm>
                <a:off x="48" y="2692"/>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61"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62" name="Rectangle 18"/>
              <p:cNvSpPr>
                <a:spLocks noChangeArrowheads="1"/>
              </p:cNvSpPr>
              <p:nvPr/>
            </p:nvSpPr>
            <p:spPr bwMode="auto">
              <a:xfrm>
                <a:off x="48" y="298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63"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64"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65"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66" name="Rectangle 22"/>
              <p:cNvSpPr>
                <a:spLocks noChangeArrowheads="1"/>
              </p:cNvSpPr>
              <p:nvPr/>
            </p:nvSpPr>
            <p:spPr bwMode="auto">
              <a:xfrm>
                <a:off x="48" y="3557"/>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67"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68"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69"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70" name="Rectangle 26"/>
              <p:cNvSpPr>
                <a:spLocks noChangeArrowheads="1"/>
              </p:cNvSpPr>
              <p:nvPr/>
            </p:nvSpPr>
            <p:spPr bwMode="auto">
              <a:xfrm>
                <a:off x="48" y="413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71" name="Rectangle 27"/>
              <p:cNvSpPr>
                <a:spLocks noChangeArrowheads="1"/>
              </p:cNvSpPr>
              <p:nvPr/>
            </p:nvSpPr>
            <p:spPr bwMode="auto">
              <a:xfrm>
                <a:off x="48" y="102"/>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72"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73"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74"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75" name="Rectangle 31"/>
              <p:cNvSpPr>
                <a:spLocks noChangeArrowheads="1"/>
              </p:cNvSpPr>
              <p:nvPr/>
            </p:nvSpPr>
            <p:spPr bwMode="auto">
              <a:xfrm>
                <a:off x="48" y="679"/>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76"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sp>
            <p:nvSpPr>
              <p:cNvPr id="57377"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z="1400" smtClean="0">
                  <a:solidFill>
                    <a:srgbClr val="FFFFFF"/>
                  </a:solidFill>
                  <a:latin typeface="Times New Roman" pitchFamily="18" charset="0"/>
                  <a:cs typeface="+mn-cs"/>
                </a:endParaRPr>
              </a:p>
            </p:txBody>
          </p:sp>
        </p:grpSp>
      </p:grpSp>
      <p:sp>
        <p:nvSpPr>
          <p:cNvPr id="57378"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smtClean="0"/>
              <a:t>Fare clic per modificare lo stile del titolo dello schema</a:t>
            </a:r>
          </a:p>
        </p:txBody>
      </p:sp>
      <p:sp>
        <p:nvSpPr>
          <p:cNvPr id="57379"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a:lvl1pPr>
          </a:lstStyle>
          <a:p>
            <a:pPr defTabSz="914400"/>
            <a:endParaRPr lang="it-IT" altLang="it-IT" sz="1400" smtClean="0">
              <a:solidFill>
                <a:srgbClr val="FFFFFF"/>
              </a:solidFill>
              <a:latin typeface="Times New Roman" pitchFamily="18" charset="0"/>
              <a:cs typeface="+mn-cs"/>
            </a:endParaRPr>
          </a:p>
        </p:txBody>
      </p:sp>
      <p:sp>
        <p:nvSpPr>
          <p:cNvPr id="57380"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a:lvl1pPr>
          </a:lstStyle>
          <a:p>
            <a:pPr defTabSz="914400"/>
            <a:r>
              <a:rPr lang="it-IT" altLang="it-IT" sz="1400" smtClean="0">
                <a:solidFill>
                  <a:srgbClr val="FFFFFF"/>
                </a:solidFill>
                <a:latin typeface="Times New Roman" pitchFamily="18" charset="0"/>
                <a:cs typeface="+mn-cs"/>
              </a:rPr>
              <a:t>Giuseppe Renato Croce</a:t>
            </a:r>
          </a:p>
        </p:txBody>
      </p:sp>
      <p:sp>
        <p:nvSpPr>
          <p:cNvPr id="57381"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a:lvl1pPr>
          </a:lstStyle>
          <a:p>
            <a:pPr defTabSz="914400"/>
            <a:fld id="{C477A26E-E72E-476E-8825-2725191BA6F8}" type="slidenum">
              <a:rPr lang="it-IT" altLang="it-IT" sz="1400" smtClean="0">
                <a:solidFill>
                  <a:srgbClr val="FFFFFF"/>
                </a:solidFill>
                <a:latin typeface="Times New Roman" pitchFamily="18" charset="0"/>
                <a:cs typeface="+mn-cs"/>
              </a:rPr>
              <a:pPr defTabSz="914400"/>
              <a:t>‹N›</a:t>
            </a:fld>
            <a:endParaRPr lang="it-IT" altLang="it-IT" sz="1400" smtClean="0">
              <a:solidFill>
                <a:srgbClr val="FFFFFF"/>
              </a:solidFill>
              <a:latin typeface="Times New Roman" pitchFamily="18" charset="0"/>
              <a:cs typeface="+mn-cs"/>
            </a:endParaRPr>
          </a:p>
        </p:txBody>
      </p:sp>
      <p:sp>
        <p:nvSpPr>
          <p:cNvPr id="57382" name="Rectangle 38"/>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extLst>
      <p:ext uri="{BB962C8B-B14F-4D97-AF65-F5344CB8AC3E}">
        <p14:creationId xmlns:p14="http://schemas.microsoft.com/office/powerpoint/2010/main" xmlns="" val="3105216121"/>
      </p:ext>
    </p:extLst>
  </p:cSld>
  <p:clrMap bg1="dk2" tx1="lt1" bg2="dk1" tx2="lt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hf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grayWhite">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2700"/>
            <a:ext cx="9156700" cy="6870700"/>
            <a:chOff x="0" y="-8"/>
            <a:chExt cx="5768" cy="4328"/>
          </a:xfrm>
        </p:grpSpPr>
        <p:sp>
          <p:nvSpPr>
            <p:cNvPr id="1032" name="Rectangle 3"/>
            <p:cNvSpPr>
              <a:spLocks noChangeArrowheads="1"/>
            </p:cNvSpPr>
            <p:nvPr/>
          </p:nvSpPr>
          <p:spPr bwMode="auto">
            <a:xfrm>
              <a:off x="0" y="624"/>
              <a:ext cx="5760" cy="369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1033"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1034"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5"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6"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7"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8"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9"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0"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1"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2"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3"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4"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5"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6"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7"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8"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9"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50"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pic>
          <p:nvPicPr>
            <p:cNvPr id="1051" name="Picture 22" descr="Topbanx"/>
            <p:cNvPicPr>
              <a:picLocks noChangeAspect="1" noChangeArrowheads="1"/>
            </p:cNvPicPr>
            <p:nvPr/>
          </p:nvPicPr>
          <p:blipFill>
            <a:blip r:embed="rId15">
              <a:clrChange>
                <a:clrFrom>
                  <a:srgbClr val="33CC99"/>
                </a:clrFrom>
                <a:clrTo>
                  <a:srgbClr val="33CC99">
                    <a:alpha val="0"/>
                  </a:srgbClr>
                </a:clrTo>
              </a:clrChange>
              <a:extLst>
                <a:ext uri="{28A0092B-C50C-407E-A947-70E740481C1C}">
                  <a14:useLocalDpi xmlns:a14="http://schemas.microsoft.com/office/drawing/2010/main" xmlns=""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2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1028" name="Rectangle 2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41689" name="Rectangle 25"/>
          <p:cNvSpPr>
            <a:spLocks noGrp="1" noChangeArrowheads="1"/>
          </p:cNvSpPr>
          <p:nvPr>
            <p:ph type="dt" sz="half" idx="2"/>
          </p:nvPr>
        </p:nvSpPr>
        <p:spPr bwMode="auto">
          <a:xfrm>
            <a:off x="685800" y="636587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b="0"/>
            </a:lvl1pPr>
          </a:lstStyle>
          <a:p>
            <a:pPr defTabSz="914400">
              <a:defRPr/>
            </a:pPr>
            <a:endParaRPr lang="it-IT">
              <a:solidFill>
                <a:srgbClr val="EAEAEA"/>
              </a:solidFill>
              <a:latin typeface="Times New Roman" pitchFamily="18" charset="0"/>
              <a:cs typeface="+mn-cs"/>
            </a:endParaRPr>
          </a:p>
        </p:txBody>
      </p:sp>
      <p:sp>
        <p:nvSpPr>
          <p:cNvPr id="241690" name="Rectangle 26"/>
          <p:cNvSpPr>
            <a:spLocks noGrp="1" noChangeArrowheads="1"/>
          </p:cNvSpPr>
          <p:nvPr>
            <p:ph type="ftr" sz="quarter" idx="3"/>
          </p:nvPr>
        </p:nvSpPr>
        <p:spPr bwMode="auto">
          <a:xfrm>
            <a:off x="3124200" y="6365875"/>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lvl1pPr>
          </a:lstStyle>
          <a:p>
            <a:pPr algn="ctr" defTabSz="914400">
              <a:defRPr/>
            </a:pPr>
            <a:r>
              <a:rPr lang="it-IT" smtClean="0">
                <a:solidFill>
                  <a:srgbClr val="EAEAEA"/>
                </a:solidFill>
                <a:latin typeface="Times New Roman" pitchFamily="18" charset="0"/>
                <a:cs typeface="+mn-cs"/>
              </a:rPr>
              <a:t>Giuseppe Renato Croce</a:t>
            </a:r>
            <a:endParaRPr lang="it-IT">
              <a:solidFill>
                <a:srgbClr val="EAEAEA"/>
              </a:solidFill>
              <a:latin typeface="Times New Roman" pitchFamily="18" charset="0"/>
              <a:cs typeface="+mn-cs"/>
            </a:endParaRPr>
          </a:p>
        </p:txBody>
      </p:sp>
      <p:sp>
        <p:nvSpPr>
          <p:cNvPr id="241691" name="Rectangle 27"/>
          <p:cNvSpPr>
            <a:spLocks noGrp="1" noChangeArrowheads="1"/>
          </p:cNvSpPr>
          <p:nvPr>
            <p:ph type="sldNum" sz="quarter" idx="4"/>
          </p:nvPr>
        </p:nvSpPr>
        <p:spPr bwMode="auto">
          <a:xfrm>
            <a:off x="6553200" y="636587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lvl1pPr>
          </a:lstStyle>
          <a:p>
            <a:pPr defTabSz="914400">
              <a:defRPr/>
            </a:pPr>
            <a:fld id="{F553BD8C-E59C-4AA6-9EA7-EC0E78F7D515}" type="slidenum">
              <a:rPr lang="it-IT">
                <a:solidFill>
                  <a:srgbClr val="EAEAEA"/>
                </a:solidFill>
                <a:latin typeface="Times New Roman" pitchFamily="18" charset="0"/>
                <a:cs typeface="+mn-cs"/>
              </a:rPr>
              <a:pPr defTabSz="914400">
                <a:defRPr/>
              </a:pPr>
              <a:t>‹N›</a:t>
            </a:fld>
            <a:endParaRPr lang="it-IT">
              <a:solidFill>
                <a:srgbClr val="EAEAEA"/>
              </a:solidFill>
              <a:latin typeface="Times New Roman" pitchFamily="18" charset="0"/>
              <a:cs typeface="+mn-cs"/>
            </a:endParaRPr>
          </a:p>
        </p:txBody>
      </p:sp>
    </p:spTree>
    <p:extLst>
      <p:ext uri="{BB962C8B-B14F-4D97-AF65-F5344CB8AC3E}">
        <p14:creationId xmlns:p14="http://schemas.microsoft.com/office/powerpoint/2010/main" xmlns="" val="3701114410"/>
      </p:ext>
    </p:extLst>
  </p:cSld>
  <p:clrMap bg1="dk2" tx1="lt1" bg2="dk1" tx2="lt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7"/>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grayWhite">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2700"/>
            <a:ext cx="9156700" cy="6870700"/>
            <a:chOff x="0" y="-8"/>
            <a:chExt cx="5768" cy="4328"/>
          </a:xfrm>
        </p:grpSpPr>
        <p:sp>
          <p:nvSpPr>
            <p:cNvPr id="1032" name="Rectangle 3"/>
            <p:cNvSpPr>
              <a:spLocks noChangeArrowheads="1"/>
            </p:cNvSpPr>
            <p:nvPr/>
          </p:nvSpPr>
          <p:spPr bwMode="auto">
            <a:xfrm>
              <a:off x="0" y="624"/>
              <a:ext cx="5760" cy="369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1033"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1034"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5"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6"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7"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8"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9"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0"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1"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2"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3"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4"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5"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6"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7"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8"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9"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50"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pic>
          <p:nvPicPr>
            <p:cNvPr id="1051" name="Picture 22" descr="Topbanx"/>
            <p:cNvPicPr>
              <a:picLocks noChangeAspect="1" noChangeArrowheads="1"/>
            </p:cNvPicPr>
            <p:nvPr/>
          </p:nvPicPr>
          <p:blipFill>
            <a:blip r:embed="rId15">
              <a:clrChange>
                <a:clrFrom>
                  <a:srgbClr val="33CC99"/>
                </a:clrFrom>
                <a:clrTo>
                  <a:srgbClr val="33CC99">
                    <a:alpha val="0"/>
                  </a:srgbClr>
                </a:clrTo>
              </a:clrChange>
              <a:extLst>
                <a:ext uri="{28A0092B-C50C-407E-A947-70E740481C1C}">
                  <a14:useLocalDpi xmlns:a14="http://schemas.microsoft.com/office/drawing/2010/main" xmlns=""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2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1028" name="Rectangle 2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41689" name="Rectangle 25"/>
          <p:cNvSpPr>
            <a:spLocks noGrp="1" noChangeArrowheads="1"/>
          </p:cNvSpPr>
          <p:nvPr>
            <p:ph type="dt" sz="half" idx="2"/>
          </p:nvPr>
        </p:nvSpPr>
        <p:spPr bwMode="auto">
          <a:xfrm>
            <a:off x="685800" y="636587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b="0"/>
            </a:lvl1pPr>
          </a:lstStyle>
          <a:p>
            <a:pPr defTabSz="914400">
              <a:defRPr/>
            </a:pPr>
            <a:endParaRPr lang="it-IT">
              <a:solidFill>
                <a:srgbClr val="EAEAEA"/>
              </a:solidFill>
              <a:latin typeface="Times New Roman" pitchFamily="18" charset="0"/>
              <a:cs typeface="+mn-cs"/>
            </a:endParaRPr>
          </a:p>
        </p:txBody>
      </p:sp>
      <p:sp>
        <p:nvSpPr>
          <p:cNvPr id="241690" name="Rectangle 26"/>
          <p:cNvSpPr>
            <a:spLocks noGrp="1" noChangeArrowheads="1"/>
          </p:cNvSpPr>
          <p:nvPr>
            <p:ph type="ftr" sz="quarter" idx="3"/>
          </p:nvPr>
        </p:nvSpPr>
        <p:spPr bwMode="auto">
          <a:xfrm>
            <a:off x="3124200" y="6365875"/>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lvl1pPr>
          </a:lstStyle>
          <a:p>
            <a:pPr algn="ctr" defTabSz="914400">
              <a:defRPr/>
            </a:pPr>
            <a:r>
              <a:rPr lang="it-IT" smtClean="0">
                <a:solidFill>
                  <a:srgbClr val="EAEAEA"/>
                </a:solidFill>
                <a:latin typeface="Times New Roman" pitchFamily="18" charset="0"/>
                <a:cs typeface="+mn-cs"/>
              </a:rPr>
              <a:t>Giuseppe Renato Croce</a:t>
            </a:r>
            <a:endParaRPr lang="it-IT">
              <a:solidFill>
                <a:srgbClr val="EAEAEA"/>
              </a:solidFill>
              <a:latin typeface="Times New Roman" pitchFamily="18" charset="0"/>
              <a:cs typeface="+mn-cs"/>
            </a:endParaRPr>
          </a:p>
        </p:txBody>
      </p:sp>
      <p:sp>
        <p:nvSpPr>
          <p:cNvPr id="241691" name="Rectangle 27"/>
          <p:cNvSpPr>
            <a:spLocks noGrp="1" noChangeArrowheads="1"/>
          </p:cNvSpPr>
          <p:nvPr>
            <p:ph type="sldNum" sz="quarter" idx="4"/>
          </p:nvPr>
        </p:nvSpPr>
        <p:spPr bwMode="auto">
          <a:xfrm>
            <a:off x="6553200" y="636587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lvl1pPr>
          </a:lstStyle>
          <a:p>
            <a:pPr defTabSz="914400">
              <a:defRPr/>
            </a:pPr>
            <a:fld id="{F553BD8C-E59C-4AA6-9EA7-EC0E78F7D515}" type="slidenum">
              <a:rPr lang="it-IT">
                <a:solidFill>
                  <a:srgbClr val="EAEAEA"/>
                </a:solidFill>
                <a:latin typeface="Times New Roman" pitchFamily="18" charset="0"/>
                <a:cs typeface="+mn-cs"/>
              </a:rPr>
              <a:pPr defTabSz="914400">
                <a:defRPr/>
              </a:pPr>
              <a:t>‹N›</a:t>
            </a:fld>
            <a:endParaRPr lang="it-IT">
              <a:solidFill>
                <a:srgbClr val="EAEAEA"/>
              </a:solidFill>
              <a:latin typeface="Times New Roman" pitchFamily="18" charset="0"/>
              <a:cs typeface="+mn-cs"/>
            </a:endParaRPr>
          </a:p>
        </p:txBody>
      </p:sp>
    </p:spTree>
    <p:extLst>
      <p:ext uri="{BB962C8B-B14F-4D97-AF65-F5344CB8AC3E}">
        <p14:creationId xmlns:p14="http://schemas.microsoft.com/office/powerpoint/2010/main" xmlns="" val="2011976073"/>
      </p:ext>
    </p:extLst>
  </p:cSld>
  <p:clrMap bg1="dk2" tx1="lt1" bg2="dk1" tx2="lt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7"/>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a:defRPr/>
            </a:pPr>
            <a:r>
              <a:rPr lang="it-IT" smtClean="0">
                <a:solidFill>
                  <a:srgbClr val="000000"/>
                </a:solidFill>
                <a:latin typeface="Times New Roman" pitchFamily="18" charset="0"/>
                <a:cs typeface="+mn-cs"/>
              </a:rPr>
              <a:t>Giuseppe Renato Croce</a:t>
            </a: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a:defRPr/>
            </a:pPr>
            <a:fld id="{6C9381BC-0F26-4960-BA83-CAEC55324BDF}" type="slidenum">
              <a:rPr lang="it-IT">
                <a:solidFill>
                  <a:srgbClr val="000000"/>
                </a:solidFill>
                <a:latin typeface="Times New Roman" pitchFamily="18" charset="0"/>
                <a:cs typeface="+mn-cs"/>
              </a:rPr>
              <a:pPr defTabSz="9144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2549324971"/>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a:defRPr/>
            </a:pPr>
            <a:r>
              <a:rPr lang="it-IT" smtClean="0">
                <a:solidFill>
                  <a:srgbClr val="000000"/>
                </a:solidFill>
                <a:latin typeface="Times New Roman" pitchFamily="18" charset="0"/>
                <a:cs typeface="+mn-cs"/>
              </a:rPr>
              <a:t>Giuseppe Renato Croce</a:t>
            </a: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a:defRPr/>
            </a:pPr>
            <a:fld id="{6C9381BC-0F26-4960-BA83-CAEC55324BDF}" type="slidenum">
              <a:rPr lang="it-IT">
                <a:solidFill>
                  <a:srgbClr val="000000"/>
                </a:solidFill>
                <a:latin typeface="Times New Roman" pitchFamily="18" charset="0"/>
                <a:cs typeface="+mn-cs"/>
              </a:rPr>
              <a:pPr defTabSz="9144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3675102095"/>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a:defRPr/>
            </a:pPr>
            <a:r>
              <a:rPr lang="it-IT" smtClean="0">
                <a:solidFill>
                  <a:srgbClr val="000000"/>
                </a:solidFill>
                <a:latin typeface="Times New Roman" pitchFamily="18" charset="0"/>
                <a:cs typeface="+mn-cs"/>
              </a:rPr>
              <a:t>Giuseppe Renato Croce</a:t>
            </a: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a:defRPr/>
            </a:pPr>
            <a:fld id="{6C9381BC-0F26-4960-BA83-CAEC55324BDF}" type="slidenum">
              <a:rPr lang="it-IT">
                <a:solidFill>
                  <a:srgbClr val="000000"/>
                </a:solidFill>
                <a:latin typeface="Times New Roman" pitchFamily="18" charset="0"/>
                <a:cs typeface="+mn-cs"/>
              </a:rPr>
              <a:pPr defTabSz="9144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418711873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a:defRPr/>
            </a:pPr>
            <a:r>
              <a:rPr lang="it-IT" smtClean="0">
                <a:solidFill>
                  <a:srgbClr val="000000"/>
                </a:solidFill>
                <a:latin typeface="Times New Roman" pitchFamily="18" charset="0"/>
                <a:cs typeface="+mn-cs"/>
              </a:rPr>
              <a:t>Giuseppe Renato Croce</a:t>
            </a: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a:defRPr/>
            </a:pPr>
            <a:fld id="{6C9381BC-0F26-4960-BA83-CAEC55324BDF}" type="slidenum">
              <a:rPr lang="it-IT">
                <a:solidFill>
                  <a:srgbClr val="000000"/>
                </a:solidFill>
                <a:latin typeface="Times New Roman" pitchFamily="18" charset="0"/>
                <a:cs typeface="+mn-cs"/>
              </a:rPr>
              <a:pPr defTabSz="9144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339161664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grayWhite">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2700"/>
            <a:ext cx="9156700" cy="6870700"/>
            <a:chOff x="0" y="-8"/>
            <a:chExt cx="5768" cy="4328"/>
          </a:xfrm>
        </p:grpSpPr>
        <p:sp>
          <p:nvSpPr>
            <p:cNvPr id="1032" name="Rectangle 3"/>
            <p:cNvSpPr>
              <a:spLocks noChangeArrowheads="1"/>
            </p:cNvSpPr>
            <p:nvPr/>
          </p:nvSpPr>
          <p:spPr bwMode="auto">
            <a:xfrm>
              <a:off x="0" y="624"/>
              <a:ext cx="5760" cy="369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1033"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1034"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5"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6"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7"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8"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9"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0"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1"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2"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3"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4"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5"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6"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7"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8"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9"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50"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pic>
          <p:nvPicPr>
            <p:cNvPr id="1051" name="Picture 22" descr="Topbanx"/>
            <p:cNvPicPr>
              <a:picLocks noChangeAspect="1" noChangeArrowheads="1"/>
            </p:cNvPicPr>
            <p:nvPr/>
          </p:nvPicPr>
          <p:blipFill>
            <a:blip r:embed="rId15">
              <a:clrChange>
                <a:clrFrom>
                  <a:srgbClr val="33CC99"/>
                </a:clrFrom>
                <a:clrTo>
                  <a:srgbClr val="33CC99">
                    <a:alpha val="0"/>
                  </a:srgbClr>
                </a:clrTo>
              </a:clrChange>
              <a:extLst>
                <a:ext uri="{28A0092B-C50C-407E-A947-70E740481C1C}">
                  <a14:useLocalDpi xmlns:a14="http://schemas.microsoft.com/office/drawing/2010/main" xmlns=""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2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1028" name="Rectangle 2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41689" name="Rectangle 25"/>
          <p:cNvSpPr>
            <a:spLocks noGrp="1" noChangeArrowheads="1"/>
          </p:cNvSpPr>
          <p:nvPr>
            <p:ph type="dt" sz="half" idx="2"/>
          </p:nvPr>
        </p:nvSpPr>
        <p:spPr bwMode="auto">
          <a:xfrm>
            <a:off x="685800" y="636587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b="0"/>
            </a:lvl1pPr>
          </a:lstStyle>
          <a:p>
            <a:pPr defTabSz="914400">
              <a:defRPr/>
            </a:pPr>
            <a:endParaRPr lang="it-IT">
              <a:solidFill>
                <a:srgbClr val="EAEAEA"/>
              </a:solidFill>
              <a:latin typeface="Times New Roman" pitchFamily="18" charset="0"/>
              <a:cs typeface="+mn-cs"/>
            </a:endParaRPr>
          </a:p>
        </p:txBody>
      </p:sp>
      <p:sp>
        <p:nvSpPr>
          <p:cNvPr id="241690" name="Rectangle 26"/>
          <p:cNvSpPr>
            <a:spLocks noGrp="1" noChangeArrowheads="1"/>
          </p:cNvSpPr>
          <p:nvPr>
            <p:ph type="ftr" sz="quarter" idx="3"/>
          </p:nvPr>
        </p:nvSpPr>
        <p:spPr bwMode="auto">
          <a:xfrm>
            <a:off x="3124200" y="6365875"/>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lvl1pPr>
          </a:lstStyle>
          <a:p>
            <a:pPr algn="ctr" defTabSz="914400">
              <a:defRPr/>
            </a:pPr>
            <a:r>
              <a:rPr lang="it-IT" smtClean="0">
                <a:solidFill>
                  <a:srgbClr val="EAEAEA"/>
                </a:solidFill>
                <a:latin typeface="Times New Roman" pitchFamily="18" charset="0"/>
                <a:cs typeface="+mn-cs"/>
              </a:rPr>
              <a:t>Giuseppe Renato Croce</a:t>
            </a:r>
            <a:endParaRPr lang="it-IT">
              <a:solidFill>
                <a:srgbClr val="EAEAEA"/>
              </a:solidFill>
              <a:latin typeface="Times New Roman" pitchFamily="18" charset="0"/>
              <a:cs typeface="+mn-cs"/>
            </a:endParaRPr>
          </a:p>
        </p:txBody>
      </p:sp>
      <p:sp>
        <p:nvSpPr>
          <p:cNvPr id="241691" name="Rectangle 27"/>
          <p:cNvSpPr>
            <a:spLocks noGrp="1" noChangeArrowheads="1"/>
          </p:cNvSpPr>
          <p:nvPr>
            <p:ph type="sldNum" sz="quarter" idx="4"/>
          </p:nvPr>
        </p:nvSpPr>
        <p:spPr bwMode="auto">
          <a:xfrm>
            <a:off x="6553200" y="636587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lvl1pPr>
          </a:lstStyle>
          <a:p>
            <a:pPr defTabSz="914400">
              <a:defRPr/>
            </a:pPr>
            <a:fld id="{BFA03F78-0116-489B-AB87-DF4692B3403E}" type="slidenum">
              <a:rPr lang="it-IT">
                <a:solidFill>
                  <a:srgbClr val="EAEAEA"/>
                </a:solidFill>
                <a:latin typeface="Times New Roman" pitchFamily="18" charset="0"/>
                <a:cs typeface="+mn-cs"/>
              </a:rPr>
              <a:pPr defTabSz="914400">
                <a:defRPr/>
              </a:pPr>
              <a:t>‹N›</a:t>
            </a:fld>
            <a:endParaRPr lang="it-IT">
              <a:solidFill>
                <a:srgbClr val="EAEAEA"/>
              </a:solidFill>
              <a:latin typeface="Times New Roman" pitchFamily="18" charset="0"/>
              <a:cs typeface="+mn-cs"/>
            </a:endParaRPr>
          </a:p>
        </p:txBody>
      </p:sp>
    </p:spTree>
    <p:extLst>
      <p:ext uri="{BB962C8B-B14F-4D97-AF65-F5344CB8AC3E}">
        <p14:creationId xmlns:p14="http://schemas.microsoft.com/office/powerpoint/2010/main" xmlns="" val="521930230"/>
      </p:ext>
    </p:extLst>
  </p:cSld>
  <p:clrMap bg1="dk2" tx1="lt1" bg2="dk1"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7"/>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grayWhite">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2700"/>
            <a:ext cx="9156700" cy="6870700"/>
            <a:chOff x="0" y="-8"/>
            <a:chExt cx="5768" cy="4328"/>
          </a:xfrm>
        </p:grpSpPr>
        <p:sp>
          <p:nvSpPr>
            <p:cNvPr id="1032" name="Rectangle 3"/>
            <p:cNvSpPr>
              <a:spLocks noChangeArrowheads="1"/>
            </p:cNvSpPr>
            <p:nvPr/>
          </p:nvSpPr>
          <p:spPr bwMode="auto">
            <a:xfrm>
              <a:off x="0" y="624"/>
              <a:ext cx="5760" cy="369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1033"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ctr" defTabSz="914400" eaLnBrk="1" hangingPunct="1">
                <a:defRPr/>
              </a:pPr>
              <a:endParaRPr lang="it-IT" altLang="it-IT" smtClean="0">
                <a:solidFill>
                  <a:srgbClr val="EAEAEA"/>
                </a:solidFill>
                <a:cs typeface="+mn-cs"/>
              </a:endParaRPr>
            </a:p>
          </p:txBody>
        </p:sp>
        <p:sp>
          <p:nvSpPr>
            <p:cNvPr id="1034"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5"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6"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7"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8"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39"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0"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1"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2"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3"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4"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5"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6"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7"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8"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49"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sp>
          <p:nvSpPr>
            <p:cNvPr id="1050"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endParaRPr lang="it-IT" sz="2400" b="1" smtClean="0">
                <a:solidFill>
                  <a:srgbClr val="EAEAEA"/>
                </a:solidFill>
                <a:latin typeface="Times New Roman" pitchFamily="18" charset="0"/>
                <a:cs typeface="+mn-cs"/>
              </a:endParaRPr>
            </a:p>
          </p:txBody>
        </p:sp>
        <p:pic>
          <p:nvPicPr>
            <p:cNvPr id="1051" name="Picture 22" descr="Topbanx"/>
            <p:cNvPicPr>
              <a:picLocks noChangeAspect="1" noChangeArrowheads="1"/>
            </p:cNvPicPr>
            <p:nvPr/>
          </p:nvPicPr>
          <p:blipFill>
            <a:blip r:embed="rId15">
              <a:clrChange>
                <a:clrFrom>
                  <a:srgbClr val="33CC99"/>
                </a:clrFrom>
                <a:clrTo>
                  <a:srgbClr val="33CC99">
                    <a:alpha val="0"/>
                  </a:srgbClr>
                </a:clrTo>
              </a:clrChange>
              <a:extLst>
                <a:ext uri="{28A0092B-C50C-407E-A947-70E740481C1C}">
                  <a14:useLocalDpi xmlns:a14="http://schemas.microsoft.com/office/drawing/2010/main" xmlns=""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2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1028" name="Rectangle 2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41689" name="Rectangle 25"/>
          <p:cNvSpPr>
            <a:spLocks noGrp="1" noChangeArrowheads="1"/>
          </p:cNvSpPr>
          <p:nvPr>
            <p:ph type="dt" sz="half" idx="2"/>
          </p:nvPr>
        </p:nvSpPr>
        <p:spPr bwMode="auto">
          <a:xfrm>
            <a:off x="685800" y="636587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b="0"/>
            </a:lvl1pPr>
          </a:lstStyle>
          <a:p>
            <a:pPr defTabSz="914400">
              <a:defRPr/>
            </a:pPr>
            <a:endParaRPr lang="it-IT">
              <a:solidFill>
                <a:srgbClr val="EAEAEA"/>
              </a:solidFill>
              <a:latin typeface="Times New Roman" pitchFamily="18" charset="0"/>
              <a:cs typeface="+mn-cs"/>
            </a:endParaRPr>
          </a:p>
        </p:txBody>
      </p:sp>
      <p:sp>
        <p:nvSpPr>
          <p:cNvPr id="241690" name="Rectangle 26"/>
          <p:cNvSpPr>
            <a:spLocks noGrp="1" noChangeArrowheads="1"/>
          </p:cNvSpPr>
          <p:nvPr>
            <p:ph type="ftr" sz="quarter" idx="3"/>
          </p:nvPr>
        </p:nvSpPr>
        <p:spPr bwMode="auto">
          <a:xfrm>
            <a:off x="3124200" y="6365875"/>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lvl1pPr>
          </a:lstStyle>
          <a:p>
            <a:pPr algn="ctr" defTabSz="914400">
              <a:defRPr/>
            </a:pPr>
            <a:r>
              <a:rPr lang="it-IT" smtClean="0">
                <a:solidFill>
                  <a:srgbClr val="EAEAEA"/>
                </a:solidFill>
                <a:latin typeface="Times New Roman" pitchFamily="18" charset="0"/>
                <a:cs typeface="+mn-cs"/>
              </a:rPr>
              <a:t>Giuseppe Renato Croce</a:t>
            </a:r>
            <a:endParaRPr lang="it-IT">
              <a:solidFill>
                <a:srgbClr val="EAEAEA"/>
              </a:solidFill>
              <a:latin typeface="Times New Roman" pitchFamily="18" charset="0"/>
              <a:cs typeface="+mn-cs"/>
            </a:endParaRPr>
          </a:p>
        </p:txBody>
      </p:sp>
      <p:sp>
        <p:nvSpPr>
          <p:cNvPr id="241691" name="Rectangle 27"/>
          <p:cNvSpPr>
            <a:spLocks noGrp="1" noChangeArrowheads="1"/>
          </p:cNvSpPr>
          <p:nvPr>
            <p:ph type="sldNum" sz="quarter" idx="4"/>
          </p:nvPr>
        </p:nvSpPr>
        <p:spPr bwMode="auto">
          <a:xfrm>
            <a:off x="6553200" y="636587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lvl1pPr>
          </a:lstStyle>
          <a:p>
            <a:pPr defTabSz="914400">
              <a:defRPr/>
            </a:pPr>
            <a:fld id="{BFA03F78-0116-489B-AB87-DF4692B3403E}" type="slidenum">
              <a:rPr lang="it-IT">
                <a:solidFill>
                  <a:srgbClr val="EAEAEA"/>
                </a:solidFill>
                <a:latin typeface="Times New Roman" pitchFamily="18" charset="0"/>
                <a:cs typeface="+mn-cs"/>
              </a:rPr>
              <a:pPr defTabSz="914400">
                <a:defRPr/>
              </a:pPr>
              <a:t>‹N›</a:t>
            </a:fld>
            <a:endParaRPr lang="it-IT">
              <a:solidFill>
                <a:srgbClr val="EAEAEA"/>
              </a:solidFill>
              <a:latin typeface="Times New Roman" pitchFamily="18" charset="0"/>
              <a:cs typeface="+mn-cs"/>
            </a:endParaRPr>
          </a:p>
        </p:txBody>
      </p:sp>
    </p:spTree>
    <p:extLst>
      <p:ext uri="{BB962C8B-B14F-4D97-AF65-F5344CB8AC3E}">
        <p14:creationId xmlns:p14="http://schemas.microsoft.com/office/powerpoint/2010/main" xmlns="" val="1489738076"/>
      </p:ext>
    </p:extLst>
  </p:cSld>
  <p:clrMap bg1="dk2" tx1="lt1" bg2="dk1" tx2="lt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7"/>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14288"/>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0" r:id="rId1"/>
    <p:sldLayoutId id="2147483844" r:id="rId2"/>
    <p:sldLayoutId id="2147484023" r:id="rId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0" y="14288"/>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30836913"/>
      </p:ext>
    </p:extLst>
  </p:cSld>
  <p:clrMap bg1="lt1" tx1="dk1" bg2="lt2" tx2="dk2" accent1="accent1" accent2="accent2" accent3="accent3" accent4="accent4" accent5="accent5" accent6="accent6" hlink="hlink" folHlink="folHlink"/>
  <p:sldLayoutIdLst>
    <p:sldLayoutId id="2147484263" r:id="rId1"/>
    <p:sldLayoutId id="2147484265" r:id="rId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pic>
        <p:nvPicPr>
          <p:cNvPr id="3074" name="Immagine 5" descr="testata_presentazione.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14288"/>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5" r:id="rId2"/>
    <p:sldLayoutId id="2147483846" r:id="rId3"/>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pic>
        <p:nvPicPr>
          <p:cNvPr id="4098" name="Immagine 6" descr="testata_presentazione.jpg"/>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0" y="14288"/>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 id="2147483847" r:id="rId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0" y="14288"/>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3132060"/>
      </p:ext>
    </p:extLst>
  </p:cSld>
  <p:clrMap bg1="lt1" tx1="dk1" bg2="lt2" tx2="dk2" accent1="accent1" accent2="accent2" accent3="accent3" accent4="accent4" accent5="accent5" accent6="accent6" hlink="hlink" folHlink="folHlink"/>
  <p:sldLayoutIdLst>
    <p:sldLayoutId id="2147484016" r:id="rId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0" y="14288"/>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3132060"/>
      </p:ext>
    </p:extLst>
  </p:cSld>
  <p:clrMap bg1="lt1" tx1="dk1" bg2="lt2" tx2="dk2" accent1="accent1" accent2="accent2" accent3="accent3" accent4="accent4" accent5="accent5" accent6="accent6" hlink="hlink" folHlink="folHlink"/>
  <p:sldLayoutIdLst>
    <p:sldLayoutId id="2147484019" r:id="rId1"/>
    <p:sldLayoutId id="2147484020" r:id="rId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0" y="14288"/>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3132060"/>
      </p:ext>
    </p:extLst>
  </p:cSld>
  <p:clrMap bg1="lt1" tx1="dk1" bg2="lt2" tx2="dk2" accent1="accent1" accent2="accent2" accent3="accent3" accent4="accent4" accent5="accent5" accent6="accent6" hlink="hlink" folHlink="folHlink"/>
  <p:sldLayoutIdLst>
    <p:sldLayoutId id="2147484022" r:id="rId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92162" name="Group 2"/>
          <p:cNvGrpSpPr>
            <a:grpSpLocks/>
          </p:cNvGrpSpPr>
          <p:nvPr/>
        </p:nvGrpSpPr>
        <p:grpSpPr bwMode="auto">
          <a:xfrm>
            <a:off x="0" y="1692"/>
            <a:ext cx="9132916" cy="6844473"/>
            <a:chOff x="0" y="1"/>
            <a:chExt cx="5753" cy="4312"/>
          </a:xfrm>
        </p:grpSpPr>
        <p:sp>
          <p:nvSpPr>
            <p:cNvPr id="92163"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92164"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it-IT" smtClean="0">
                <a:solidFill>
                  <a:srgbClr val="FFFFFF"/>
                </a:solidFill>
                <a:latin typeface="Arial Black" pitchFamily="34" charset="0"/>
                <a:cs typeface="+mn-cs"/>
              </a:endParaRPr>
            </a:p>
          </p:txBody>
        </p:sp>
      </p:grpSp>
      <p:sp>
        <p:nvSpPr>
          <p:cNvPr id="92165" name="Rectangle 5"/>
          <p:cNvSpPr>
            <a:spLocks noGrp="1" noChangeArrowheads="1"/>
          </p:cNvSpPr>
          <p:nvPr>
            <p:ph type="title"/>
          </p:nvPr>
        </p:nvSpPr>
        <p:spPr bwMode="auto">
          <a:xfrm>
            <a:off x="685801" y="61039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smtClean="0"/>
              <a:t>Fare clic per modificare lo stile del titolo dello schema</a:t>
            </a:r>
          </a:p>
        </p:txBody>
      </p:sp>
      <p:sp>
        <p:nvSpPr>
          <p:cNvPr id="92166" name="Rectangle 6"/>
          <p:cNvSpPr>
            <a:spLocks noGrp="1" noChangeArrowheads="1"/>
          </p:cNvSpPr>
          <p:nvPr>
            <p:ph type="dt" sz="half" idx="2"/>
          </p:nvPr>
        </p:nvSpPr>
        <p:spPr bwMode="auto">
          <a:xfrm>
            <a:off x="685800" y="6247611"/>
            <a:ext cx="1905000" cy="458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pPr defTabSz="914400"/>
            <a:endParaRPr lang="it-IT" altLang="it-IT" smtClean="0">
              <a:solidFill>
                <a:srgbClr val="FFFFFF"/>
              </a:solidFill>
              <a:cs typeface="+mn-cs"/>
            </a:endParaRPr>
          </a:p>
        </p:txBody>
      </p:sp>
      <p:sp>
        <p:nvSpPr>
          <p:cNvPr id="92167" name="Rectangle 7"/>
          <p:cNvSpPr>
            <a:spLocks noGrp="1" noChangeArrowheads="1"/>
          </p:cNvSpPr>
          <p:nvPr>
            <p:ph type="ftr" sz="quarter" idx="3"/>
          </p:nvPr>
        </p:nvSpPr>
        <p:spPr bwMode="auto">
          <a:xfrm>
            <a:off x="3124201" y="6247611"/>
            <a:ext cx="2895600" cy="458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pPr defTabSz="914400"/>
            <a:r>
              <a:rPr lang="it-IT" altLang="it-IT" smtClean="0">
                <a:solidFill>
                  <a:srgbClr val="FFFFFF"/>
                </a:solidFill>
                <a:cs typeface="+mn-cs"/>
              </a:rPr>
              <a:t>Giuseppe Renato Croce</a:t>
            </a:r>
          </a:p>
        </p:txBody>
      </p:sp>
      <p:sp>
        <p:nvSpPr>
          <p:cNvPr id="92168" name="Rectangle 8"/>
          <p:cNvSpPr>
            <a:spLocks noGrp="1" noChangeArrowheads="1"/>
          </p:cNvSpPr>
          <p:nvPr>
            <p:ph type="sldNum" sz="quarter" idx="4"/>
          </p:nvPr>
        </p:nvSpPr>
        <p:spPr bwMode="auto">
          <a:xfrm>
            <a:off x="6553201" y="6247611"/>
            <a:ext cx="1905000" cy="458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pPr defTabSz="914400"/>
            <a:fld id="{ACB9121D-8852-4B13-8695-2983FD183E35}" type="slidenum">
              <a:rPr lang="it-IT" altLang="it-IT" smtClean="0">
                <a:solidFill>
                  <a:srgbClr val="FFFFFF"/>
                </a:solidFill>
                <a:cs typeface="+mn-cs"/>
              </a:rPr>
              <a:pPr defTabSz="914400"/>
              <a:t>‹N›</a:t>
            </a:fld>
            <a:endParaRPr lang="it-IT" altLang="it-IT" smtClean="0">
              <a:solidFill>
                <a:srgbClr val="FFFFFF"/>
              </a:solidFill>
              <a:cs typeface="+mn-cs"/>
            </a:endParaRPr>
          </a:p>
        </p:txBody>
      </p:sp>
      <p:sp>
        <p:nvSpPr>
          <p:cNvPr id="92169" name="Rectangle 9"/>
          <p:cNvSpPr>
            <a:spLocks noGrp="1" noChangeArrowheads="1"/>
          </p:cNvSpPr>
          <p:nvPr>
            <p:ph type="body" idx="1"/>
          </p:nvPr>
        </p:nvSpPr>
        <p:spPr bwMode="auto">
          <a:xfrm>
            <a:off x="685801" y="1981651"/>
            <a:ext cx="7772400" cy="41137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extLst>
      <p:ext uri="{BB962C8B-B14F-4D97-AF65-F5344CB8AC3E}">
        <p14:creationId xmlns:p14="http://schemas.microsoft.com/office/powerpoint/2010/main" xmlns="" val="2770196924"/>
      </p:ext>
    </p:extLst>
  </p:cSld>
  <p:clrMap bg1="dk2" tx1="lt1" bg2="dk1" tx2="lt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hf hd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it-IT">
              <a:solidFill>
                <a:prstClr val="white">
                  <a:tint val="75000"/>
                </a:prstClr>
              </a:solidFill>
              <a:latin typeface="Calibri"/>
              <a:cs typeface="Lucida Sans Unicode"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it-IT" smtClean="0">
                <a:solidFill>
                  <a:prstClr val="white">
                    <a:tint val="75000"/>
                  </a:prstClr>
                </a:solidFill>
                <a:latin typeface="Calibri"/>
                <a:cs typeface="Lucida Sans Unicode" charset="0"/>
              </a:rPr>
              <a:t>Giuseppe Renato Croce</a:t>
            </a:r>
            <a:endParaRPr lang="it-IT">
              <a:solidFill>
                <a:prstClr val="white">
                  <a:tint val="75000"/>
                </a:prstClr>
              </a:solidFill>
              <a:latin typeface="Calibri"/>
              <a:cs typeface="Lucida Sans Unicode"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938B5420-24B2-4CC2-88F2-ACA531CD8F59}" type="slidenum">
              <a:rPr lang="it-IT" smtClean="0">
                <a:solidFill>
                  <a:prstClr val="white">
                    <a:tint val="75000"/>
                  </a:prstClr>
                </a:solidFill>
                <a:latin typeface="Calibri"/>
                <a:cs typeface="Lucida Sans Unicode" charset="0"/>
              </a:rPr>
              <a:pPr defTabSz="914400" fontAlgn="auto">
                <a:spcBef>
                  <a:spcPts val="0"/>
                </a:spcBef>
                <a:spcAft>
                  <a:spcPts val="0"/>
                </a:spcAft>
              </a:pPr>
              <a:t>‹N›</a:t>
            </a:fld>
            <a:endParaRPr lang="it-IT">
              <a:solidFill>
                <a:prstClr val="white">
                  <a:tint val="75000"/>
                </a:prstClr>
              </a:solidFill>
              <a:latin typeface="Calibri"/>
              <a:cs typeface="Lucida Sans Unicode" charset="0"/>
            </a:endParaRPr>
          </a:p>
        </p:txBody>
      </p:sp>
    </p:spTree>
    <p:extLst>
      <p:ext uri="{BB962C8B-B14F-4D97-AF65-F5344CB8AC3E}">
        <p14:creationId xmlns:p14="http://schemas.microsoft.com/office/powerpoint/2010/main" xmlns="" val="2238921102"/>
      </p:ext>
    </p:extLst>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5.xml"/><Relationship Id="rId5" Type="http://schemas.openxmlformats.org/officeDocument/2006/relationships/image" Target="../media/image16.jpe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33.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9.xml"/><Relationship Id="rId1" Type="http://schemas.openxmlformats.org/officeDocument/2006/relationships/slideLayout" Target="../slideLayouts/slideLayout1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extLst>
              <a:ext uri="{28A0092B-C50C-407E-A947-70E740481C1C}">
                <a14:useLocalDpi xmlns:a14="http://schemas.microsoft.com/office/drawing/2010/main" xmlns="" val="0"/>
              </a:ext>
            </a:extLst>
          </a:blip>
          <a:srcRect/>
          <a:stretch>
            <a:fillRect/>
          </a:stretch>
        </p:blipFill>
        <p:spPr bwMode="auto">
          <a:xfrm>
            <a:off x="1701800" y="1329266"/>
            <a:ext cx="5918200" cy="3953933"/>
          </a:xfrm>
          <a:prstGeom prst="rect">
            <a:avLst/>
          </a:prstGeom>
          <a:noFill/>
        </p:spPr>
      </p:pic>
    </p:spTree>
    <p:extLst>
      <p:ext uri="{BB962C8B-B14F-4D97-AF65-F5344CB8AC3E}">
        <p14:creationId xmlns:p14="http://schemas.microsoft.com/office/powerpoint/2010/main" xmlns="" val="196220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magine 6" descr="C:\Users\utente\Pictures\strada_225338.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50" y="2268429"/>
            <a:ext cx="6475228" cy="3519377"/>
          </a:xfrm>
          <a:prstGeom prst="rect">
            <a:avLst/>
          </a:prstGeom>
          <a:ln>
            <a:noFill/>
          </a:ln>
          <a:effectLst>
            <a:softEdge rad="112500"/>
          </a:effectLst>
        </p:spPr>
      </p:pic>
      <p:sp>
        <p:nvSpPr>
          <p:cNvPr id="6" name="Segnaposto testo 1"/>
          <p:cNvSpPr>
            <a:spLocks noGrp="1"/>
          </p:cNvSpPr>
          <p:nvPr>
            <p:ph type="body" sz="quarter" idx="11"/>
          </p:nvPr>
        </p:nvSpPr>
        <p:spPr>
          <a:xfrm>
            <a:off x="173207" y="848443"/>
            <a:ext cx="8210550" cy="778057"/>
          </a:xfrm>
        </p:spPr>
        <p:txBody>
          <a:bodyPr/>
          <a:lstStyle/>
          <a:p>
            <a:pPr algn="l" defTabSz="914400" eaLnBrk="1" fontAlgn="auto" hangingPunct="1">
              <a:lnSpc>
                <a:spcPts val="2892"/>
              </a:lnSpc>
              <a:spcBef>
                <a:spcPts val="0"/>
              </a:spcBef>
              <a:spcAft>
                <a:spcPts val="478"/>
              </a:spcAft>
              <a:tabLst>
                <a:tab pos="3445720" algn="l"/>
                <a:tab pos="7332171" algn="r"/>
              </a:tabLst>
              <a:defRPr/>
            </a:pPr>
            <a:r>
              <a:rPr lang="it-IT" sz="2500" i="0" kern="0" dirty="0">
                <a:solidFill>
                  <a:prstClr val="black"/>
                </a:solidFill>
                <a:latin typeface="Tahoma" panose="020B0604030504040204" pitchFamily="34" charset="0"/>
                <a:ea typeface="Tahoma" panose="020B0604030504040204" pitchFamily="34" charset="0"/>
                <a:cs typeface="Tahoma" panose="020B0604030504040204" pitchFamily="34" charset="0"/>
              </a:rPr>
              <a:t>Burocrazia e </a:t>
            </a:r>
            <a:r>
              <a:rPr lang="it-IT" sz="25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sicurezza: </a:t>
            </a:r>
            <a:endParaRPr lang="it-IT" dirty="0"/>
          </a:p>
        </p:txBody>
      </p:sp>
      <p:sp>
        <p:nvSpPr>
          <p:cNvPr id="5" name="Rettangolo 4"/>
          <p:cNvSpPr/>
          <p:nvPr/>
        </p:nvSpPr>
        <p:spPr>
          <a:xfrm>
            <a:off x="685800" y="1456268"/>
            <a:ext cx="7430512" cy="5262980"/>
          </a:xfrm>
          <a:prstGeom prst="rect">
            <a:avLst/>
          </a:prstGeom>
          <a:blipFill>
            <a:blip r:embed="rId4"/>
            <a:tile tx="0" ty="0" sx="100000" sy="100000" flip="none" algn="tl"/>
          </a:blipFill>
        </p:spPr>
        <p:txBody>
          <a:bodyPr wrap="square">
            <a:spAutoFit/>
          </a:bodyPr>
          <a:lstStyle/>
          <a:p>
            <a:pPr lvl="0" algn="ctr">
              <a:defRPr/>
            </a:pPr>
            <a:r>
              <a:rPr lang="it-IT" sz="2000" u="sng" dirty="0">
                <a:solidFill>
                  <a:prstClr val="black"/>
                </a:solidFill>
                <a:latin typeface="Tahoma" panose="020B0604030504040204" pitchFamily="34" charset="0"/>
                <a:ea typeface="Tahoma" panose="020B0604030504040204" pitchFamily="34" charset="0"/>
                <a:cs typeface="Tahoma" panose="020B0604030504040204" pitchFamily="34" charset="0"/>
              </a:rPr>
              <a:t>dal 1930 al </a:t>
            </a:r>
            <a:r>
              <a:rPr lang="it-IT" sz="2000"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1956</a:t>
            </a:r>
            <a:endParaRPr lang="it-IT" sz="2000" u="sng"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a:defRPr/>
            </a:pPr>
            <a:endParaRPr lang="it-IT" sz="2000" u="sng"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Arial" panose="020B0604020202020204" pitchFamily="34" charset="0"/>
              <a:buChar char="•"/>
              <a:defRPr/>
            </a:pPr>
            <a:r>
              <a:rPr lang="it-IT"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Codice </a:t>
            </a:r>
            <a:r>
              <a:rPr lang="it-IT" sz="1600" dirty="0">
                <a:solidFill>
                  <a:prstClr val="black"/>
                </a:solidFill>
                <a:latin typeface="Tahoma" panose="020B0604030504040204" pitchFamily="34" charset="0"/>
                <a:ea typeface="Tahoma" panose="020B0604030504040204" pitchFamily="34" charset="0"/>
                <a:cs typeface="Tahoma" panose="020B0604030504040204" pitchFamily="34" charset="0"/>
              </a:rPr>
              <a:t>Penale (artt. 437-451-589-590</a:t>
            </a:r>
            <a:r>
              <a:rPr lang="it-IT"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342900" lvl="0" indent="-342900">
              <a:buFont typeface="Arial" panose="020B0604020202020204" pitchFamily="34" charset="0"/>
              <a:buChar char="•"/>
              <a:defRPr/>
            </a:pPr>
            <a:r>
              <a:rPr lang="it-IT"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Codice </a:t>
            </a:r>
            <a:r>
              <a:rPr lang="it-IT" sz="1600" dirty="0">
                <a:solidFill>
                  <a:prstClr val="black"/>
                </a:solidFill>
                <a:latin typeface="Tahoma" panose="020B0604030504040204" pitchFamily="34" charset="0"/>
                <a:ea typeface="Tahoma" panose="020B0604030504040204" pitchFamily="34" charset="0"/>
                <a:cs typeface="Tahoma" panose="020B0604030504040204" pitchFamily="34" charset="0"/>
              </a:rPr>
              <a:t>Civile (art. 2087)</a:t>
            </a:r>
          </a:p>
          <a:p>
            <a:pPr marL="342900" lvl="0" indent="-342900">
              <a:buFont typeface="Arial" panose="020B0604020202020204" pitchFamily="34" charset="0"/>
              <a:buChar char="•"/>
              <a:defRPr/>
            </a:pPr>
            <a:r>
              <a:rPr lang="it-IT"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Costituzione </a:t>
            </a:r>
            <a:r>
              <a:rPr lang="it-IT" sz="1600" dirty="0">
                <a:solidFill>
                  <a:prstClr val="black"/>
                </a:solidFill>
                <a:latin typeface="Tahoma" panose="020B0604030504040204" pitchFamily="34" charset="0"/>
                <a:ea typeface="Tahoma" panose="020B0604030504040204" pitchFamily="34" charset="0"/>
                <a:cs typeface="Tahoma" panose="020B0604030504040204" pitchFamily="34" charset="0"/>
              </a:rPr>
              <a:t>della Repubblica (artt. 32-35-41)</a:t>
            </a:r>
          </a:p>
          <a:p>
            <a:pPr marL="342900" lvl="0" indent="-342900">
              <a:buFont typeface="Arial" panose="020B0604020202020204" pitchFamily="34" charset="0"/>
              <a:buChar char="•"/>
              <a:defRPr/>
            </a:pPr>
            <a:r>
              <a:rPr lang="it-IT"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DPR </a:t>
            </a:r>
            <a:r>
              <a:rPr lang="it-IT" sz="1600" dirty="0">
                <a:solidFill>
                  <a:prstClr val="black"/>
                </a:solidFill>
                <a:latin typeface="Tahoma" panose="020B0604030504040204" pitchFamily="34" charset="0"/>
                <a:ea typeface="Tahoma" panose="020B0604030504040204" pitchFamily="34" charset="0"/>
                <a:cs typeface="Tahoma" panose="020B0604030504040204" pitchFamily="34" charset="0"/>
              </a:rPr>
              <a:t>547/55 (“Norme per la prevenzione degli infortuni</a:t>
            </a:r>
          </a:p>
          <a:p>
            <a:pPr marL="342900" lvl="0" indent="-342900" defTabSz="914400">
              <a:lnSpc>
                <a:spcPct val="90000"/>
              </a:lnSpc>
              <a:spcBef>
                <a:spcPct val="20000"/>
              </a:spcBef>
              <a:buClr>
                <a:srgbClr val="FFFF00"/>
              </a:buClr>
              <a:buSzPct val="80000"/>
              <a:defRPr/>
            </a:pPr>
            <a:r>
              <a:rPr lang="it-IT" sz="1600" dirty="0">
                <a:solidFill>
                  <a:prstClr val="black"/>
                </a:solidFill>
                <a:latin typeface="Tahoma" panose="020B0604030504040204" pitchFamily="34" charset="0"/>
                <a:ea typeface="Tahoma" panose="020B0604030504040204" pitchFamily="34" charset="0"/>
                <a:cs typeface="Tahoma" panose="020B0604030504040204" pitchFamily="34" charset="0"/>
              </a:rPr>
              <a:t>sul lavoro</a:t>
            </a:r>
            <a:r>
              <a:rPr lang="it-IT"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it-IT" altLang="it-IT" sz="1600" b="1" kern="0" dirty="0" smtClean="0">
                <a:solidFill>
                  <a:srgbClr val="CCECFF"/>
                </a:solidFill>
                <a:effectLst>
                  <a:outerShdw blurRad="38100" dist="38100" dir="2700000" algn="tl">
                    <a:srgbClr val="000000"/>
                  </a:outerShdw>
                </a:effectLst>
                <a:latin typeface="Book Antiqua" pitchFamily="18" charset="0"/>
                <a:cs typeface="+mn-cs"/>
              </a:rPr>
              <a:t> </a:t>
            </a:r>
            <a:r>
              <a:rPr lang="it-IT" altLang="it-IT" sz="1600" kern="0" dirty="0">
                <a:latin typeface="Tahoma" panose="020B0604030504040204" pitchFamily="34" charset="0"/>
                <a:ea typeface="Tahoma" panose="020B0604030504040204" pitchFamily="34" charset="0"/>
                <a:cs typeface="Tahoma" panose="020B0604030504040204" pitchFamily="34" charset="0"/>
              </a:rPr>
              <a:t>406 articoli contenenti le nozioni tecnologiche essenziali </a:t>
            </a:r>
            <a:r>
              <a:rPr lang="it-IT" altLang="it-IT" sz="1600" kern="0" dirty="0" smtClean="0">
                <a:latin typeface="Tahoma" panose="020B0604030504040204" pitchFamily="34" charset="0"/>
                <a:ea typeface="Tahoma" panose="020B0604030504040204" pitchFamily="34" charset="0"/>
                <a:cs typeface="Tahoma" panose="020B0604030504040204" pitchFamily="34" charset="0"/>
              </a:rPr>
              <a:t>per prevenire </a:t>
            </a:r>
            <a:r>
              <a:rPr lang="it-IT" altLang="it-IT" sz="1600" kern="0" dirty="0">
                <a:latin typeface="Tahoma" panose="020B0604030504040204" pitchFamily="34" charset="0"/>
                <a:ea typeface="Tahoma" panose="020B0604030504040204" pitchFamily="34" charset="0"/>
                <a:cs typeface="Tahoma" panose="020B0604030504040204" pitchFamily="34" charset="0"/>
              </a:rPr>
              <a:t>i rischi e le indicazioni su cosa deve essere fatto per la </a:t>
            </a:r>
            <a:r>
              <a:rPr lang="it-IT" altLang="it-IT" sz="1600" kern="0" dirty="0" smtClean="0">
                <a:latin typeface="Tahoma" panose="020B0604030504040204" pitchFamily="34" charset="0"/>
                <a:ea typeface="Tahoma" panose="020B0604030504040204" pitchFamily="34" charset="0"/>
                <a:cs typeface="Tahoma" panose="020B0604030504040204" pitchFamily="34" charset="0"/>
              </a:rPr>
              <a:t>sicurezza </a:t>
            </a:r>
            <a:r>
              <a:rPr lang="it-IT" altLang="it-IT" sz="1600" kern="0" dirty="0">
                <a:latin typeface="Tahoma" panose="020B0604030504040204" pitchFamily="34" charset="0"/>
                <a:ea typeface="Tahoma" panose="020B0604030504040204" pitchFamily="34" charset="0"/>
                <a:cs typeface="Tahoma" panose="020B0604030504040204" pitchFamily="34" charset="0"/>
              </a:rPr>
              <a:t>dei </a:t>
            </a:r>
            <a:r>
              <a:rPr lang="it-IT" altLang="it-IT" sz="1600" kern="0" dirty="0" smtClean="0">
                <a:latin typeface="Tahoma" panose="020B0604030504040204" pitchFamily="34" charset="0"/>
                <a:ea typeface="Tahoma" panose="020B0604030504040204" pitchFamily="34" charset="0"/>
                <a:cs typeface="Tahoma" panose="020B0604030504040204" pitchFamily="34" charset="0"/>
              </a:rPr>
              <a:t>lavoratori )</a:t>
            </a:r>
            <a:endParaRPr lang="it-IT" sz="1600" dirty="0">
              <a:latin typeface="Tahoma" panose="020B0604030504040204" pitchFamily="34" charset="0"/>
              <a:ea typeface="Tahoma" panose="020B0604030504040204" pitchFamily="34" charset="0"/>
              <a:cs typeface="Tahoma" panose="020B0604030504040204" pitchFamily="34" charset="0"/>
            </a:endParaRPr>
          </a:p>
          <a:p>
            <a:pPr marL="342900" lvl="0" indent="-342900">
              <a:buFont typeface="Arial" panose="020B0604020202020204" pitchFamily="34" charset="0"/>
              <a:buChar char="•"/>
              <a:defRPr/>
            </a:pPr>
            <a:r>
              <a:rPr lang="it-IT" sz="1600" dirty="0">
                <a:solidFill>
                  <a:prstClr val="black"/>
                </a:solidFill>
                <a:latin typeface="Tahoma" panose="020B0604030504040204" pitchFamily="34" charset="0"/>
                <a:ea typeface="Tahoma" panose="020B0604030504040204" pitchFamily="34" charset="0"/>
                <a:cs typeface="Tahoma" panose="020B0604030504040204" pitchFamily="34" charset="0"/>
              </a:rPr>
              <a:t>DPR 164/56 (“Norme per la prevenzione degli infortuni</a:t>
            </a:r>
          </a:p>
          <a:p>
            <a:pPr marL="342900" lvl="0" indent="-342900" defTabSz="914400">
              <a:lnSpc>
                <a:spcPct val="90000"/>
              </a:lnSpc>
              <a:spcBef>
                <a:spcPct val="20000"/>
              </a:spcBef>
              <a:buClr>
                <a:srgbClr val="FFFF00"/>
              </a:buClr>
              <a:buSzPct val="80000"/>
              <a:defRPr/>
            </a:pPr>
            <a:r>
              <a:rPr lang="it-IT" sz="1600" dirty="0">
                <a:solidFill>
                  <a:prstClr val="black"/>
                </a:solidFill>
                <a:latin typeface="Tahoma" panose="020B0604030504040204" pitchFamily="34" charset="0"/>
                <a:ea typeface="Tahoma" panose="020B0604030504040204" pitchFamily="34" charset="0"/>
                <a:cs typeface="Tahoma" panose="020B0604030504040204" pitchFamily="34" charset="0"/>
              </a:rPr>
              <a:t>sul lavoro nelle costruzioni</a:t>
            </a:r>
            <a:r>
              <a:rPr lang="it-IT"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it-IT" altLang="it-IT" sz="1600" b="1" kern="0" dirty="0">
                <a:solidFill>
                  <a:srgbClr val="EAEAEA"/>
                </a:solidFill>
                <a:effectLst>
                  <a:outerShdw blurRad="38100" dist="38100" dir="2700000" algn="tl">
                    <a:srgbClr val="000000"/>
                  </a:outerShdw>
                </a:effectLst>
                <a:latin typeface="Book Antiqua" pitchFamily="18" charset="0"/>
                <a:cs typeface="+mn-cs"/>
              </a:rPr>
              <a:t> </a:t>
            </a:r>
            <a:r>
              <a:rPr lang="it-IT" altLang="it-IT" sz="1600" kern="0" dirty="0" smtClean="0">
                <a:latin typeface="Book Antiqua" pitchFamily="18" charset="0"/>
                <a:cs typeface="+mn-cs"/>
              </a:rPr>
              <a:t>: è </a:t>
            </a:r>
            <a:r>
              <a:rPr lang="it-IT" altLang="it-IT" sz="1600" kern="0" dirty="0" smtClean="0">
                <a:latin typeface="Tahoma" panose="020B0604030504040204" pitchFamily="34" charset="0"/>
                <a:ea typeface="Tahoma" panose="020B0604030504040204" pitchFamily="34" charset="0"/>
                <a:cs typeface="Tahoma" panose="020B0604030504040204" pitchFamily="34" charset="0"/>
              </a:rPr>
              <a:t>una </a:t>
            </a:r>
            <a:r>
              <a:rPr lang="it-IT" altLang="it-IT" sz="1600" kern="0" dirty="0">
                <a:latin typeface="Tahoma" panose="020B0604030504040204" pitchFamily="34" charset="0"/>
                <a:ea typeface="Tahoma" panose="020B0604030504040204" pitchFamily="34" charset="0"/>
                <a:cs typeface="Tahoma" panose="020B0604030504040204" pitchFamily="34" charset="0"/>
              </a:rPr>
              <a:t>derivazione e specificazione del D.P.R. 547/55 per i cantieri </a:t>
            </a:r>
            <a:r>
              <a:rPr lang="it-IT" altLang="it-IT" sz="1600" kern="0" dirty="0" smtClean="0">
                <a:latin typeface="Tahoma" panose="020B0604030504040204" pitchFamily="34" charset="0"/>
                <a:ea typeface="Tahoma" panose="020B0604030504040204" pitchFamily="34" charset="0"/>
                <a:cs typeface="Tahoma" panose="020B0604030504040204" pitchFamily="34" charset="0"/>
              </a:rPr>
              <a:t> e </a:t>
            </a:r>
            <a:r>
              <a:rPr lang="it-IT" altLang="it-IT" sz="1600" kern="0" dirty="0">
                <a:latin typeface="Tahoma" panose="020B0604030504040204" pitchFamily="34" charset="0"/>
                <a:ea typeface="Tahoma" panose="020B0604030504040204" pitchFamily="34" charset="0"/>
                <a:cs typeface="Tahoma" panose="020B0604030504040204" pitchFamily="34" charset="0"/>
              </a:rPr>
              <a:t>l’edilizia in generale dove l’incidenza infortunistica è maggiore</a:t>
            </a:r>
            <a:r>
              <a:rPr lang="it-IT"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it-IT"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defTabSz="914400">
              <a:lnSpc>
                <a:spcPct val="90000"/>
              </a:lnSpc>
              <a:spcBef>
                <a:spcPct val="20000"/>
              </a:spcBef>
              <a:buClr>
                <a:srgbClr val="FFFF00"/>
              </a:buClr>
              <a:buSzPct val="80000"/>
              <a:defRPr/>
            </a:pPr>
            <a:r>
              <a:rPr lang="it-IT" sz="1600" dirty="0">
                <a:solidFill>
                  <a:prstClr val="black"/>
                </a:solidFill>
                <a:latin typeface="Tahoma" panose="020B0604030504040204" pitchFamily="34" charset="0"/>
                <a:ea typeface="Tahoma" panose="020B0604030504040204" pitchFamily="34" charset="0"/>
                <a:cs typeface="Tahoma" panose="020B0604030504040204" pitchFamily="34" charset="0"/>
              </a:rPr>
              <a:t>DPR 303/56 (“Norme generali per l’igiene del lavoro</a:t>
            </a:r>
            <a:r>
              <a:rPr lang="it-IT"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it-IT" altLang="it-IT" sz="1600" b="1" kern="0" dirty="0">
                <a:solidFill>
                  <a:srgbClr val="EAEAEA"/>
                </a:solidFill>
                <a:effectLst>
                  <a:outerShdw blurRad="38100" dist="38100" dir="2700000" algn="tl">
                    <a:srgbClr val="000000"/>
                  </a:outerShdw>
                </a:effectLst>
                <a:latin typeface="Book Antiqua" pitchFamily="18" charset="0"/>
                <a:cs typeface="+mn-cs"/>
              </a:rPr>
              <a:t> </a:t>
            </a:r>
            <a:r>
              <a:rPr lang="it-IT" altLang="it-IT" sz="1600" b="1" kern="0" dirty="0" smtClean="0">
                <a:solidFill>
                  <a:srgbClr val="EAEAEA"/>
                </a:solidFill>
                <a:effectLst>
                  <a:outerShdw blurRad="38100" dist="38100" dir="2700000" algn="tl">
                    <a:srgbClr val="000000"/>
                  </a:outerShdw>
                </a:effectLst>
                <a:latin typeface="Book Antiqua" pitchFamily="18" charset="0"/>
                <a:cs typeface="+mn-cs"/>
              </a:rPr>
              <a:t>: </a:t>
            </a:r>
            <a:r>
              <a:rPr lang="it-IT" altLang="it-IT" sz="1600" kern="0" dirty="0">
                <a:latin typeface="Tahoma" panose="020B0604030504040204" pitchFamily="34" charset="0"/>
                <a:ea typeface="Tahoma" panose="020B0604030504040204" pitchFamily="34" charset="0"/>
                <a:cs typeface="Tahoma" panose="020B0604030504040204" pitchFamily="34" charset="0"/>
              </a:rPr>
              <a:t>s</a:t>
            </a:r>
            <a:r>
              <a:rPr lang="it-IT" altLang="it-IT" sz="1600" kern="0" dirty="0" smtClean="0">
                <a:latin typeface="Tahoma" panose="020B0604030504040204" pitchFamily="34" charset="0"/>
                <a:ea typeface="Tahoma" panose="020B0604030504040204" pitchFamily="34" charset="0"/>
                <a:cs typeface="Tahoma" panose="020B0604030504040204" pitchFamily="34" charset="0"/>
              </a:rPr>
              <a:t>egue </a:t>
            </a:r>
            <a:r>
              <a:rPr lang="it-IT" altLang="it-IT" sz="1600" kern="0" dirty="0">
                <a:latin typeface="Tahoma" panose="020B0604030504040204" pitchFamily="34" charset="0"/>
                <a:ea typeface="Tahoma" panose="020B0604030504040204" pitchFamily="34" charset="0"/>
                <a:cs typeface="Tahoma" panose="020B0604030504040204" pitchFamily="34" charset="0"/>
              </a:rPr>
              <a:t>le tracce del D.P.R. 547/55 con lo scopo di limitare le </a:t>
            </a:r>
          </a:p>
          <a:p>
            <a:pPr marL="342900" lvl="0" indent="-342900" defTabSz="914400">
              <a:lnSpc>
                <a:spcPct val="90000"/>
              </a:lnSpc>
              <a:spcBef>
                <a:spcPct val="20000"/>
              </a:spcBef>
              <a:buClr>
                <a:srgbClr val="FFFF00"/>
              </a:buClr>
              <a:buSzPct val="80000"/>
              <a:defRPr/>
            </a:pPr>
            <a:r>
              <a:rPr lang="it-IT" altLang="it-IT" sz="1600" kern="0" dirty="0">
                <a:latin typeface="Tahoma" panose="020B0604030504040204" pitchFamily="34" charset="0"/>
                <a:ea typeface="Tahoma" panose="020B0604030504040204" pitchFamily="34" charset="0"/>
                <a:cs typeface="Tahoma" panose="020B0604030504040204" pitchFamily="34" charset="0"/>
              </a:rPr>
              <a:t>malattie professionali e i danni da scarsa igiene sul lavoro o</a:t>
            </a:r>
          </a:p>
          <a:p>
            <a:pPr marL="342900" lvl="0" indent="-342900" defTabSz="914400">
              <a:lnSpc>
                <a:spcPct val="90000"/>
              </a:lnSpc>
              <a:spcBef>
                <a:spcPct val="20000"/>
              </a:spcBef>
              <a:buClr>
                <a:srgbClr val="FFFF00"/>
              </a:buClr>
              <a:buSzPct val="80000"/>
              <a:defRPr/>
            </a:pPr>
            <a:r>
              <a:rPr lang="it-IT" altLang="it-IT" sz="1600" kern="0" dirty="0">
                <a:latin typeface="Tahoma" panose="020B0604030504040204" pitchFamily="34" charset="0"/>
                <a:ea typeface="Tahoma" panose="020B0604030504040204" pitchFamily="34" charset="0"/>
                <a:cs typeface="Tahoma" panose="020B0604030504040204" pitchFamily="34" charset="0"/>
              </a:rPr>
              <a:t>da utilizzo di sostanze </a:t>
            </a:r>
            <a:r>
              <a:rPr lang="it-IT" altLang="it-IT" sz="1600" kern="0" dirty="0" smtClean="0">
                <a:latin typeface="Tahoma" panose="020B0604030504040204" pitchFamily="34" charset="0"/>
                <a:ea typeface="Tahoma" panose="020B0604030504040204" pitchFamily="34" charset="0"/>
                <a:cs typeface="Tahoma" panose="020B0604030504040204" pitchFamily="34" charset="0"/>
              </a:rPr>
              <a:t>pericolose )</a:t>
            </a:r>
            <a:endParaRPr lang="it-IT" sz="1600" dirty="0" smtClean="0">
              <a:latin typeface="Tahoma" panose="020B0604030504040204" pitchFamily="34" charset="0"/>
              <a:ea typeface="Tahoma" panose="020B0604030504040204" pitchFamily="34" charset="0"/>
              <a:cs typeface="Tahoma" panose="020B0604030504040204" pitchFamily="34" charset="0"/>
            </a:endParaRPr>
          </a:p>
          <a:p>
            <a:pPr lvl="0">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a:defRPr/>
            </a:pPr>
            <a:r>
              <a:rPr lang="it-IT" dirty="0" smtClean="0">
                <a:solidFill>
                  <a:prstClr val="black"/>
                </a:solidFill>
                <a:latin typeface="Tahoma" panose="020B0604030504040204" pitchFamily="34" charset="0"/>
                <a:ea typeface="Tahoma" panose="020B0604030504040204" pitchFamily="34" charset="0"/>
                <a:cs typeface="Tahoma" panose="020B0604030504040204" pitchFamily="34" charset="0"/>
              </a:rPr>
              <a:t>IL </a:t>
            </a:r>
            <a:r>
              <a:rPr lang="it-IT" dirty="0">
                <a:solidFill>
                  <a:prstClr val="black"/>
                </a:solidFill>
                <a:latin typeface="Tahoma" panose="020B0604030504040204" pitchFamily="34" charset="0"/>
                <a:ea typeface="Tahoma" panose="020B0604030504040204" pitchFamily="34" charset="0"/>
                <a:cs typeface="Tahoma" panose="020B0604030504040204" pitchFamily="34" charset="0"/>
              </a:rPr>
              <a:t>DATORE DI LAVORO DIVENTA UN VERO E PROPRIO  “DEBITORE DI SICUREZZA” NEI CONFRONTI DEI SUOI DIPENDENTI</a:t>
            </a:r>
          </a:p>
        </p:txBody>
      </p:sp>
    </p:spTree>
    <p:extLst>
      <p:ext uri="{BB962C8B-B14F-4D97-AF65-F5344CB8AC3E}">
        <p14:creationId xmlns:p14="http://schemas.microsoft.com/office/powerpoint/2010/main" xmlns="" val="3504595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404664"/>
            <a:ext cx="8568952" cy="6048672"/>
          </a:xfrm>
          <a:blipFill>
            <a:blip r:embed="rId2"/>
            <a:tile tx="0" ty="0" sx="100000" sy="100000" flip="none" algn="tl"/>
          </a:blipFill>
        </p:spPr>
        <p:txBody>
          <a:bodyPr/>
          <a:lstStyle/>
          <a:p>
            <a:pPr lvl="0" algn="l">
              <a:lnSpc>
                <a:spcPts val="2892"/>
              </a:lnSpc>
              <a:spcBef>
                <a:spcPts val="0"/>
              </a:spcBef>
              <a:spcAft>
                <a:spcPts val="478"/>
              </a:spcAft>
              <a:tabLst>
                <a:tab pos="3445720" algn="l"/>
                <a:tab pos="7332171" algn="r"/>
              </a:tabLst>
              <a:defRPr/>
            </a:pPr>
            <a:r>
              <a:rPr lang="it-IT" sz="2500" kern="0" dirty="0">
                <a:solidFill>
                  <a:prstClr val="black"/>
                </a:solidFill>
                <a:latin typeface="Tahoma" panose="020B0604030504040204" pitchFamily="34" charset="0"/>
                <a:ea typeface="Tahoma" panose="020B0604030504040204" pitchFamily="34" charset="0"/>
                <a:cs typeface="Tahoma" panose="020B0604030504040204" pitchFamily="34" charset="0"/>
              </a:rPr>
              <a:t>Burocrazia e sicurezza: </a:t>
            </a:r>
          </a:p>
          <a:p>
            <a:pPr algn="l"/>
            <a:endParaRPr lang="it-IT" dirty="0">
              <a:solidFill>
                <a:srgbClr val="002060"/>
              </a:solidFill>
            </a:endParaRPr>
          </a:p>
          <a:p>
            <a:pPr algn="l"/>
            <a:r>
              <a:rPr lang="it-IT" b="1" dirty="0" smtClean="0">
                <a:solidFill>
                  <a:schemeClr val="bg1"/>
                </a:solidFill>
              </a:rPr>
              <a:t>1955</a:t>
            </a:r>
            <a:r>
              <a:rPr lang="it-IT" dirty="0" smtClean="0">
                <a:solidFill>
                  <a:schemeClr val="bg1"/>
                </a:solidFill>
              </a:rPr>
              <a:t>                   </a:t>
            </a:r>
            <a:r>
              <a:rPr lang="it-IT" b="1" dirty="0" smtClean="0">
                <a:solidFill>
                  <a:schemeClr val="bg1"/>
                </a:solidFill>
              </a:rPr>
              <a:t> 1994             1996</a:t>
            </a:r>
            <a:r>
              <a:rPr lang="it-IT" dirty="0" smtClean="0">
                <a:solidFill>
                  <a:schemeClr val="bg1"/>
                </a:solidFill>
              </a:rPr>
              <a:t>                   </a:t>
            </a:r>
            <a:r>
              <a:rPr lang="it-IT" b="1" dirty="0" smtClean="0">
                <a:solidFill>
                  <a:schemeClr val="bg1"/>
                </a:solidFill>
              </a:rPr>
              <a:t>2008</a:t>
            </a:r>
            <a:r>
              <a:rPr lang="it-IT" dirty="0" smtClean="0">
                <a:solidFill>
                  <a:schemeClr val="bg1"/>
                </a:solidFill>
              </a:rPr>
              <a:t> </a:t>
            </a:r>
          </a:p>
          <a:p>
            <a:pPr algn="l"/>
            <a:r>
              <a:rPr lang="it-IT" sz="1200" dirty="0" smtClean="0">
                <a:solidFill>
                  <a:schemeClr val="bg1"/>
                </a:solidFill>
                <a:latin typeface="Rockwell Extra Bold" pitchFamily="18" charset="0"/>
              </a:rPr>
              <a:t>Approccio                                      </a:t>
            </a:r>
            <a:r>
              <a:rPr lang="it-IT" sz="1200" dirty="0" err="1" smtClean="0">
                <a:solidFill>
                  <a:schemeClr val="bg1"/>
                </a:solidFill>
                <a:latin typeface="Rockwell Extra Bold" pitchFamily="18" charset="0"/>
              </a:rPr>
              <a:t>D.Lvo</a:t>
            </a:r>
            <a:r>
              <a:rPr lang="it-IT" sz="1200" dirty="0" smtClean="0">
                <a:solidFill>
                  <a:schemeClr val="bg1"/>
                </a:solidFill>
                <a:latin typeface="Rockwell Extra Bold" pitchFamily="18" charset="0"/>
              </a:rPr>
              <a:t> 626/1994                       Approccio                                       </a:t>
            </a:r>
            <a:r>
              <a:rPr lang="it-IT" sz="1200" dirty="0" err="1" smtClean="0">
                <a:solidFill>
                  <a:schemeClr val="bg1"/>
                </a:solidFill>
                <a:latin typeface="Rockwell Extra Bold" pitchFamily="18" charset="0"/>
              </a:rPr>
              <a:t>D.Lvo</a:t>
            </a:r>
            <a:r>
              <a:rPr lang="it-IT" sz="1200" dirty="0" smtClean="0">
                <a:solidFill>
                  <a:schemeClr val="bg1"/>
                </a:solidFill>
                <a:latin typeface="Rockwell Extra Bold" pitchFamily="18" charset="0"/>
              </a:rPr>
              <a:t> 81/2008</a:t>
            </a:r>
          </a:p>
          <a:p>
            <a:pPr algn="l">
              <a:spcBef>
                <a:spcPts val="0"/>
              </a:spcBef>
            </a:pPr>
            <a:r>
              <a:rPr lang="it-IT" sz="1200" dirty="0" err="1" smtClean="0">
                <a:solidFill>
                  <a:schemeClr val="bg1"/>
                </a:solidFill>
                <a:latin typeface="Rockwell Extra Bold" pitchFamily="18" charset="0"/>
              </a:rPr>
              <a:t>command</a:t>
            </a:r>
            <a:r>
              <a:rPr lang="it-IT" sz="1200" dirty="0" smtClean="0">
                <a:solidFill>
                  <a:schemeClr val="bg1"/>
                </a:solidFill>
                <a:latin typeface="Rockwell Extra Bold" pitchFamily="18" charset="0"/>
              </a:rPr>
              <a:t> e control                                                                         organizzativo</a:t>
            </a:r>
          </a:p>
          <a:p>
            <a:pPr algn="l">
              <a:spcBef>
                <a:spcPts val="0"/>
              </a:spcBef>
            </a:pPr>
            <a:r>
              <a:rPr lang="it-IT" sz="1200" dirty="0">
                <a:solidFill>
                  <a:schemeClr val="bg1"/>
                </a:solidFill>
                <a:latin typeface="Rockwell Extra Bold" pitchFamily="18" charset="0"/>
              </a:rPr>
              <a:t> </a:t>
            </a:r>
            <a:r>
              <a:rPr lang="it-IT" sz="1200" dirty="0" smtClean="0">
                <a:solidFill>
                  <a:schemeClr val="bg1"/>
                </a:solidFill>
                <a:latin typeface="Rockwell Extra Bold" pitchFamily="18" charset="0"/>
              </a:rPr>
              <a:t>                                                                                                                        e gestionale</a:t>
            </a:r>
          </a:p>
        </p:txBody>
      </p:sp>
      <p:sp>
        <p:nvSpPr>
          <p:cNvPr id="4" name="Freccia a destra 3"/>
          <p:cNvSpPr/>
          <p:nvPr/>
        </p:nvSpPr>
        <p:spPr>
          <a:xfrm>
            <a:off x="1547664" y="2295480"/>
            <a:ext cx="1554472" cy="2406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it-IT">
              <a:solidFill>
                <a:prstClr val="white"/>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2160" y="2295480"/>
            <a:ext cx="16590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ttangolo arrotondato 5"/>
          <p:cNvSpPr/>
          <p:nvPr/>
        </p:nvSpPr>
        <p:spPr>
          <a:xfrm>
            <a:off x="424455" y="3789040"/>
            <a:ext cx="3354672" cy="2283586"/>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fontAlgn="auto">
              <a:spcBef>
                <a:spcPct val="20000"/>
              </a:spcBef>
              <a:spcAft>
                <a:spcPts val="0"/>
              </a:spcAft>
              <a:buFont typeface="Wingdings" pitchFamily="2" charset="2"/>
              <a:buChar char="Ø"/>
            </a:pPr>
            <a:r>
              <a:rPr lang="it-IT" sz="1400" b="1" spc="-45" dirty="0">
                <a:solidFill>
                  <a:schemeClr val="bg1"/>
                </a:solidFill>
                <a:latin typeface="Verdana"/>
                <a:ea typeface="Times New Roman"/>
                <a:cs typeface="Verdana"/>
              </a:rPr>
              <a:t>Sistema prescrittivo. settoriale, poco orientato alla prevenzione e molto alla </a:t>
            </a:r>
            <a:r>
              <a:rPr lang="it-IT" sz="1400" b="1" spc="-45" dirty="0" smtClean="0">
                <a:solidFill>
                  <a:schemeClr val="bg1"/>
                </a:solidFill>
                <a:latin typeface="Verdana"/>
                <a:ea typeface="Times New Roman"/>
                <a:cs typeface="Verdana"/>
              </a:rPr>
              <a:t>protezione</a:t>
            </a:r>
            <a:endParaRPr lang="it-IT" sz="1400" b="1" spc="-45" dirty="0">
              <a:solidFill>
                <a:schemeClr val="bg1"/>
              </a:solidFill>
              <a:latin typeface="Verdana"/>
              <a:ea typeface="Times New Roman"/>
              <a:cs typeface="Verdana"/>
            </a:endParaRPr>
          </a:p>
          <a:p>
            <a:pPr marL="285750" indent="-285750" defTabSz="914400" fontAlgn="auto">
              <a:spcBef>
                <a:spcPct val="20000"/>
              </a:spcBef>
              <a:spcAft>
                <a:spcPts val="0"/>
              </a:spcAft>
              <a:buFont typeface="Wingdings" pitchFamily="2" charset="2"/>
              <a:buChar char="Ø"/>
            </a:pPr>
            <a:r>
              <a:rPr lang="it-IT" sz="1400" b="1" spc="-45" dirty="0">
                <a:solidFill>
                  <a:schemeClr val="bg1"/>
                </a:solidFill>
                <a:latin typeface="Verdana"/>
                <a:cs typeface="Verdana"/>
              </a:rPr>
              <a:t>Eccessiva frammentazione legislativa</a:t>
            </a:r>
          </a:p>
          <a:p>
            <a:pPr marL="285750" indent="-285750" defTabSz="914400" fontAlgn="auto">
              <a:spcBef>
                <a:spcPct val="20000"/>
              </a:spcBef>
              <a:spcAft>
                <a:spcPts val="0"/>
              </a:spcAft>
              <a:buFont typeface="Wingdings" pitchFamily="2" charset="2"/>
              <a:buChar char="Ø"/>
            </a:pPr>
            <a:r>
              <a:rPr lang="it-IT" sz="1400" b="1" spc="-45" dirty="0">
                <a:solidFill>
                  <a:schemeClr val="bg1"/>
                </a:solidFill>
                <a:latin typeface="Verdana"/>
                <a:cs typeface="Verdana"/>
              </a:rPr>
              <a:t>Rispetto formale alla conformità</a:t>
            </a:r>
            <a:endParaRPr lang="it-IT" sz="1400" dirty="0">
              <a:solidFill>
                <a:schemeClr val="bg1"/>
              </a:solidFill>
            </a:endParaRPr>
          </a:p>
        </p:txBody>
      </p:sp>
      <p:sp>
        <p:nvSpPr>
          <p:cNvPr id="7" name="Rettangolo arrotondato 6"/>
          <p:cNvSpPr/>
          <p:nvPr/>
        </p:nvSpPr>
        <p:spPr>
          <a:xfrm>
            <a:off x="5086577" y="3789040"/>
            <a:ext cx="3672408" cy="252028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91440" defTabSz="914400" eaLnBrk="0" hangingPunct="0">
              <a:lnSpc>
                <a:spcPts val="845"/>
              </a:lnSpc>
              <a:spcBef>
                <a:spcPts val="375"/>
              </a:spcBef>
              <a:spcAft>
                <a:spcPts val="0"/>
              </a:spcAft>
              <a:buSzPts val="650"/>
              <a:tabLst>
                <a:tab pos="137160" algn="l"/>
              </a:tabLst>
            </a:pPr>
            <a:r>
              <a:rPr lang="it-IT" sz="1400" b="1" spc="-35" dirty="0">
                <a:solidFill>
                  <a:schemeClr val="bg1"/>
                </a:solidFill>
                <a:latin typeface="Verdana" pitchFamily="34" charset="0"/>
                <a:ea typeface="Verdana" pitchFamily="34" charset="0"/>
                <a:cs typeface="Verdana" pitchFamily="34" charset="0"/>
              </a:rPr>
              <a:t>Sistema orientato agli  </a:t>
            </a:r>
            <a:r>
              <a:rPr lang="it-IT" sz="1400" b="1" spc="-35" dirty="0" smtClean="0">
                <a:solidFill>
                  <a:schemeClr val="bg1"/>
                </a:solidFill>
                <a:latin typeface="Verdana" pitchFamily="34" charset="0"/>
                <a:ea typeface="Verdana" pitchFamily="34" charset="0"/>
                <a:cs typeface="Verdana" pitchFamily="34" charset="0"/>
              </a:rPr>
              <a:t>aspetti </a:t>
            </a:r>
          </a:p>
          <a:p>
            <a:pPr marR="91440" defTabSz="914400" eaLnBrk="0" hangingPunct="0">
              <a:lnSpc>
                <a:spcPts val="845"/>
              </a:lnSpc>
              <a:spcBef>
                <a:spcPts val="375"/>
              </a:spcBef>
              <a:spcAft>
                <a:spcPts val="0"/>
              </a:spcAft>
              <a:buSzPts val="650"/>
              <a:tabLst>
                <a:tab pos="137160" algn="l"/>
              </a:tabLst>
            </a:pPr>
            <a:r>
              <a:rPr lang="it-IT" sz="1400" b="1" spc="-35" dirty="0" smtClean="0">
                <a:solidFill>
                  <a:schemeClr val="bg1"/>
                </a:solidFill>
                <a:latin typeface="Verdana" pitchFamily="34" charset="0"/>
                <a:ea typeface="Verdana" pitchFamily="34" charset="0"/>
                <a:cs typeface="Verdana" pitchFamily="34" charset="0"/>
              </a:rPr>
              <a:t>gestionali  </a:t>
            </a:r>
            <a:r>
              <a:rPr lang="it-IT" sz="1400" b="1" spc="-35" dirty="0">
                <a:solidFill>
                  <a:schemeClr val="bg1"/>
                </a:solidFill>
                <a:latin typeface="Verdana" pitchFamily="34" charset="0"/>
                <a:ea typeface="Verdana" pitchFamily="34" charset="0"/>
                <a:cs typeface="Verdana" pitchFamily="34" charset="0"/>
              </a:rPr>
              <a:t>e  </a:t>
            </a:r>
            <a:r>
              <a:rPr lang="it-IT" sz="1400" b="1" spc="-35" dirty="0" smtClean="0">
                <a:solidFill>
                  <a:schemeClr val="bg1"/>
                </a:solidFill>
                <a:latin typeface="Verdana" pitchFamily="34" charset="0"/>
                <a:ea typeface="Verdana" pitchFamily="34" charset="0"/>
                <a:cs typeface="Verdana" pitchFamily="34" charset="0"/>
              </a:rPr>
              <a:t>organizzativi </a:t>
            </a:r>
            <a:r>
              <a:rPr lang="it-IT" sz="1400" b="1" spc="-35" dirty="0">
                <a:solidFill>
                  <a:schemeClr val="bg1"/>
                </a:solidFill>
                <a:latin typeface="Verdana" pitchFamily="34" charset="0"/>
                <a:ea typeface="Verdana" pitchFamily="34" charset="0"/>
                <a:cs typeface="Verdana" pitchFamily="34" charset="0"/>
              </a:rPr>
              <a:t>e alla </a:t>
            </a:r>
            <a:endParaRPr lang="it-IT" sz="1400" b="1" spc="-35" dirty="0" smtClean="0">
              <a:solidFill>
                <a:schemeClr val="bg1"/>
              </a:solidFill>
              <a:latin typeface="Verdana" pitchFamily="34" charset="0"/>
              <a:ea typeface="Verdana" pitchFamily="34" charset="0"/>
              <a:cs typeface="Verdana" pitchFamily="34" charset="0"/>
            </a:endParaRPr>
          </a:p>
          <a:p>
            <a:pPr marR="91440" defTabSz="914400" eaLnBrk="0" hangingPunct="0">
              <a:lnSpc>
                <a:spcPts val="845"/>
              </a:lnSpc>
              <a:spcBef>
                <a:spcPts val="375"/>
              </a:spcBef>
              <a:spcAft>
                <a:spcPts val="0"/>
              </a:spcAft>
              <a:buSzPts val="650"/>
              <a:tabLst>
                <a:tab pos="137160" algn="l"/>
              </a:tabLst>
            </a:pPr>
            <a:r>
              <a:rPr lang="it-IT" sz="1400" b="1" spc="-35" dirty="0" smtClean="0">
                <a:solidFill>
                  <a:schemeClr val="bg1"/>
                </a:solidFill>
                <a:latin typeface="Verdana" pitchFamily="34" charset="0"/>
                <a:ea typeface="Verdana" pitchFamily="34" charset="0"/>
                <a:cs typeface="Verdana" pitchFamily="34" charset="0"/>
              </a:rPr>
              <a:t>prevenzione </a:t>
            </a:r>
            <a:endParaRPr lang="it-IT" sz="1400" spc="-35" dirty="0">
              <a:solidFill>
                <a:schemeClr val="bg1"/>
              </a:solidFill>
              <a:latin typeface="Verdana" pitchFamily="34" charset="0"/>
              <a:ea typeface="Verdana" pitchFamily="34" charset="0"/>
              <a:cs typeface="Verdana" pitchFamily="34" charset="0"/>
            </a:endParaRPr>
          </a:p>
          <a:p>
            <a:pPr marL="342900" marR="91440" indent="-342900" defTabSz="914400" eaLnBrk="0" hangingPunct="0">
              <a:lnSpc>
                <a:spcPts val="850"/>
              </a:lnSpc>
              <a:spcBef>
                <a:spcPts val="480"/>
              </a:spcBef>
              <a:spcAft>
                <a:spcPts val="0"/>
              </a:spcAft>
              <a:buSzPts val="650"/>
              <a:buFont typeface="Arial"/>
              <a:buChar char="·"/>
              <a:tabLst>
                <a:tab pos="137160" algn="l"/>
              </a:tabLst>
            </a:pPr>
            <a:endParaRPr lang="it-IT" sz="1400" b="1" spc="-35" dirty="0" smtClean="0">
              <a:solidFill>
                <a:schemeClr val="bg1"/>
              </a:solidFill>
              <a:latin typeface="Verdana" pitchFamily="34" charset="0"/>
              <a:ea typeface="Verdana" pitchFamily="34" charset="0"/>
              <a:cs typeface="Verdana" pitchFamily="34" charset="0"/>
            </a:endParaRPr>
          </a:p>
          <a:p>
            <a:pPr marR="91440" defTabSz="914400" eaLnBrk="0" hangingPunct="0">
              <a:lnSpc>
                <a:spcPts val="850"/>
              </a:lnSpc>
              <a:spcBef>
                <a:spcPts val="480"/>
              </a:spcBef>
              <a:spcAft>
                <a:spcPts val="0"/>
              </a:spcAft>
              <a:buSzPts val="650"/>
              <a:tabLst>
                <a:tab pos="137160" algn="l"/>
              </a:tabLst>
            </a:pPr>
            <a:r>
              <a:rPr lang="it-IT" sz="1400" b="1" spc="-35" dirty="0" smtClean="0">
                <a:solidFill>
                  <a:schemeClr val="bg1"/>
                </a:solidFill>
                <a:latin typeface="Verdana" pitchFamily="34" charset="0"/>
                <a:ea typeface="Verdana" pitchFamily="34" charset="0"/>
                <a:cs typeface="Verdana" pitchFamily="34" charset="0"/>
              </a:rPr>
              <a:t>Nuovi </a:t>
            </a:r>
            <a:r>
              <a:rPr lang="it-IT" sz="1400" b="1" spc="-35" dirty="0">
                <a:solidFill>
                  <a:schemeClr val="bg1"/>
                </a:solidFill>
                <a:latin typeface="Verdana" pitchFamily="34" charset="0"/>
                <a:ea typeface="Verdana" pitchFamily="34" charset="0"/>
                <a:cs typeface="Verdana" pitchFamily="34" charset="0"/>
              </a:rPr>
              <a:t>istituti relazionali e </a:t>
            </a:r>
            <a:endParaRPr lang="it-IT" sz="1400" b="1" spc="-35" dirty="0" smtClean="0">
              <a:solidFill>
                <a:schemeClr val="bg1"/>
              </a:solidFill>
              <a:latin typeface="Verdana" pitchFamily="34" charset="0"/>
              <a:ea typeface="Verdana" pitchFamily="34" charset="0"/>
              <a:cs typeface="Verdana" pitchFamily="34" charset="0"/>
            </a:endParaRPr>
          </a:p>
          <a:p>
            <a:pPr marR="91440" defTabSz="914400" eaLnBrk="0" hangingPunct="0">
              <a:lnSpc>
                <a:spcPts val="850"/>
              </a:lnSpc>
              <a:spcBef>
                <a:spcPts val="480"/>
              </a:spcBef>
              <a:spcAft>
                <a:spcPts val="0"/>
              </a:spcAft>
              <a:buSzPts val="650"/>
              <a:tabLst>
                <a:tab pos="137160" algn="l"/>
              </a:tabLst>
            </a:pPr>
            <a:r>
              <a:rPr lang="it-IT" sz="1400" b="1" spc="-35" dirty="0" smtClean="0">
                <a:solidFill>
                  <a:schemeClr val="bg1"/>
                </a:solidFill>
                <a:latin typeface="Verdana" pitchFamily="34" charset="0"/>
                <a:ea typeface="Verdana" pitchFamily="34" charset="0"/>
                <a:cs typeface="Verdana" pitchFamily="34" charset="0"/>
              </a:rPr>
              <a:t>definizione  </a:t>
            </a:r>
            <a:r>
              <a:rPr lang="it-IT" sz="1400" b="1" spc="-35" dirty="0">
                <a:solidFill>
                  <a:schemeClr val="bg1"/>
                </a:solidFill>
                <a:latin typeface="Verdana" pitchFamily="34" charset="0"/>
                <a:ea typeface="Verdana" pitchFamily="34" charset="0"/>
                <a:cs typeface="Verdana" pitchFamily="34" charset="0"/>
              </a:rPr>
              <a:t>di ruoli e </a:t>
            </a:r>
          </a:p>
          <a:p>
            <a:pPr marR="91440" defTabSz="914400" eaLnBrk="0" hangingPunct="0">
              <a:lnSpc>
                <a:spcPts val="850"/>
              </a:lnSpc>
              <a:spcBef>
                <a:spcPts val="480"/>
              </a:spcBef>
              <a:spcAft>
                <a:spcPts val="0"/>
              </a:spcAft>
              <a:buSzPts val="650"/>
              <a:tabLst>
                <a:tab pos="137160" algn="l"/>
              </a:tabLst>
            </a:pPr>
            <a:r>
              <a:rPr lang="it-IT" sz="1400" b="1" spc="-35" dirty="0" smtClean="0">
                <a:solidFill>
                  <a:schemeClr val="bg1"/>
                </a:solidFill>
                <a:latin typeface="Verdana" pitchFamily="34" charset="0"/>
                <a:ea typeface="Verdana" pitchFamily="34" charset="0"/>
                <a:cs typeface="Verdana" pitchFamily="34" charset="0"/>
              </a:rPr>
              <a:t>responsabilità </a:t>
            </a:r>
            <a:r>
              <a:rPr lang="it-IT" sz="1400" b="1" spc="-35" dirty="0">
                <a:solidFill>
                  <a:schemeClr val="bg1"/>
                </a:solidFill>
                <a:latin typeface="Verdana" pitchFamily="34" charset="0"/>
                <a:ea typeface="Verdana" pitchFamily="34" charset="0"/>
                <a:cs typeface="Verdana" pitchFamily="34" charset="0"/>
              </a:rPr>
              <a:t>di nuovi </a:t>
            </a:r>
            <a:r>
              <a:rPr lang="it-IT" sz="1400" b="1" spc="-35" dirty="0" smtClean="0">
                <a:solidFill>
                  <a:schemeClr val="bg1"/>
                </a:solidFill>
                <a:latin typeface="Verdana" pitchFamily="34" charset="0"/>
                <a:ea typeface="Verdana" pitchFamily="34" charset="0"/>
                <a:cs typeface="Verdana" pitchFamily="34" charset="0"/>
              </a:rPr>
              <a:t>soggetti</a:t>
            </a:r>
            <a:r>
              <a:rPr lang="it-IT" sz="1400" b="1" spc="-35" dirty="0">
                <a:solidFill>
                  <a:schemeClr val="bg1"/>
                </a:solidFill>
                <a:latin typeface="Verdana" pitchFamily="34" charset="0"/>
                <a:ea typeface="Verdana" pitchFamily="34" charset="0"/>
                <a:cs typeface="Verdana" pitchFamily="34" charset="0"/>
              </a:rPr>
              <a:t>.</a:t>
            </a:r>
            <a:endParaRPr lang="it-IT" sz="1400" spc="-35" dirty="0">
              <a:solidFill>
                <a:schemeClr val="bg1"/>
              </a:solidFill>
              <a:latin typeface="Verdana" pitchFamily="34" charset="0"/>
              <a:ea typeface="Verdana" pitchFamily="34" charset="0"/>
              <a:cs typeface="Verdana" pitchFamily="34" charset="0"/>
            </a:endParaRPr>
          </a:p>
          <a:p>
            <a:pPr defTabSz="914400" fontAlgn="auto">
              <a:spcBef>
                <a:spcPct val="20000"/>
              </a:spcBef>
              <a:spcAft>
                <a:spcPts val="0"/>
              </a:spcAft>
            </a:pPr>
            <a:r>
              <a:rPr lang="it-IT" sz="1400" b="1" spc="-40" dirty="0">
                <a:solidFill>
                  <a:schemeClr val="bg1"/>
                </a:solidFill>
                <a:latin typeface="Verdana" pitchFamily="34" charset="0"/>
                <a:ea typeface="Verdana" pitchFamily="34" charset="0"/>
                <a:cs typeface="Verdana" pitchFamily="34" charset="0"/>
              </a:rPr>
              <a:t>Rispetto sostanziale delle misure  di prevenzione </a:t>
            </a:r>
            <a:endParaRPr lang="it-IT" sz="1400" dirty="0">
              <a:solidFill>
                <a:schemeClr val="bg1"/>
              </a:solidFill>
              <a:latin typeface="Verdana" pitchFamily="34" charset="0"/>
              <a:ea typeface="Verdana" pitchFamily="34" charset="0"/>
              <a:cs typeface="Verdana" pitchFamily="34" charset="0"/>
            </a:endParaRPr>
          </a:p>
        </p:txBody>
      </p:sp>
      <p:sp>
        <p:nvSpPr>
          <p:cNvPr id="2" name="Segnaposto piè di pagina 1"/>
          <p:cNvSpPr>
            <a:spLocks noGrp="1"/>
          </p:cNvSpPr>
          <p:nvPr>
            <p:ph type="ftr" sz="quarter" idx="11"/>
          </p:nvPr>
        </p:nvSpPr>
        <p:spPr/>
        <p:txBody>
          <a:bodyPr/>
          <a:lstStyle/>
          <a:p>
            <a:r>
              <a:rPr lang="it-IT" smtClean="0">
                <a:solidFill>
                  <a:prstClr val="white">
                    <a:tint val="75000"/>
                  </a:prstClr>
                </a:solidFill>
              </a:rPr>
              <a:t>Giuseppe Renato Croce</a:t>
            </a:r>
            <a:endParaRPr lang="it-IT">
              <a:solidFill>
                <a:prstClr val="white">
                  <a:tint val="75000"/>
                </a:prstClr>
              </a:solidFill>
            </a:endParaRPr>
          </a:p>
        </p:txBody>
      </p:sp>
      <p:sp>
        <p:nvSpPr>
          <p:cNvPr id="8" name="Segnaposto numero diapositiva 7"/>
          <p:cNvSpPr>
            <a:spLocks noGrp="1"/>
          </p:cNvSpPr>
          <p:nvPr>
            <p:ph type="sldNum" sz="quarter" idx="12"/>
          </p:nvPr>
        </p:nvSpPr>
        <p:spPr/>
        <p:txBody>
          <a:bodyPr/>
          <a:lstStyle/>
          <a:p>
            <a:fld id="{938B5420-24B2-4CC2-88F2-ACA531CD8F59}" type="slidenum">
              <a:rPr lang="it-IT" smtClean="0">
                <a:solidFill>
                  <a:prstClr val="white">
                    <a:tint val="75000"/>
                  </a:prstClr>
                </a:solidFill>
              </a:rPr>
              <a:pPr/>
              <a:t>11</a:t>
            </a:fld>
            <a:endParaRPr lang="it-IT">
              <a:solidFill>
                <a:prstClr val="white">
                  <a:tint val="75000"/>
                </a:prstClr>
              </a:solidFill>
            </a:endParaRPr>
          </a:p>
        </p:txBody>
      </p:sp>
    </p:spTree>
    <p:extLst>
      <p:ext uri="{BB962C8B-B14F-4D97-AF65-F5344CB8AC3E}">
        <p14:creationId xmlns:p14="http://schemas.microsoft.com/office/powerpoint/2010/main" xmlns="" val="417744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2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wheel(1)">
                                      <p:cBhvr>
                                        <p:cTn id="5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p:txBody>
          <a:bodyPr/>
          <a:lstStyle/>
          <a:p>
            <a:fld id="{77606CBF-D0CB-4CBB-B35B-9A1BFE6043C5}" type="slidenum">
              <a:rPr lang="it-IT" altLang="it-IT">
                <a:solidFill>
                  <a:srgbClr val="FFFFFF"/>
                </a:solidFill>
              </a:rPr>
              <a:pPr/>
              <a:t>12</a:t>
            </a:fld>
            <a:endParaRPr lang="it-IT" altLang="it-IT">
              <a:solidFill>
                <a:srgbClr val="FFFFFF"/>
              </a:solidFill>
            </a:endParaRPr>
          </a:p>
        </p:txBody>
      </p:sp>
      <p:sp>
        <p:nvSpPr>
          <p:cNvPr id="17411" name="Rectangle 3"/>
          <p:cNvSpPr>
            <a:spLocks noGrp="1" noChangeArrowheads="1"/>
          </p:cNvSpPr>
          <p:nvPr>
            <p:ph type="body" idx="1"/>
          </p:nvPr>
        </p:nvSpPr>
        <p:spPr>
          <a:xfrm>
            <a:off x="1066800" y="1363132"/>
            <a:ext cx="8077200" cy="4783667"/>
          </a:xfrm>
          <a:blipFill>
            <a:blip r:embed="rId3"/>
            <a:tile tx="0" ty="0" sx="100000" sy="100000" flip="none" algn="tl"/>
          </a:blipFill>
          <a:ln>
            <a:solidFill>
              <a:srgbClr val="CCFFFF"/>
            </a:solidFill>
            <a:miter lim="800000"/>
            <a:headEnd/>
            <a:tailEnd/>
          </a:ln>
        </p:spPr>
        <p:txBody>
          <a:bodyPr/>
          <a:lstStyle/>
          <a:p>
            <a:pPr>
              <a:buFont typeface="Wingdings" pitchFamily="2" charset="2"/>
              <a:buNone/>
            </a:pPr>
            <a:r>
              <a:rPr lang="it-IT" altLang="it-IT" sz="1800" b="1" i="1" dirty="0" smtClean="0">
                <a:solidFill>
                  <a:schemeClr val="bg2"/>
                </a:solidFill>
                <a:effectLst/>
                <a:latin typeface="Book Antiqua" pitchFamily="18" charset="0"/>
              </a:rPr>
              <a:t>I soggetti  responsabili dal 1950 al 1994</a:t>
            </a:r>
            <a:endParaRPr lang="it-IT" altLang="it-IT" sz="1800" b="1" i="1" dirty="0">
              <a:solidFill>
                <a:schemeClr val="bg2"/>
              </a:solidFill>
              <a:effectLst/>
              <a:latin typeface="Book Antiqua" pitchFamily="18" charset="0"/>
            </a:endParaRPr>
          </a:p>
          <a:p>
            <a:pPr>
              <a:buFont typeface="Wingdings" pitchFamily="2" charset="2"/>
              <a:buNone/>
            </a:pPr>
            <a:endParaRPr lang="it-IT" altLang="it-IT" sz="1800" i="1" dirty="0" smtClean="0">
              <a:solidFill>
                <a:schemeClr val="bg2"/>
              </a:solidFill>
              <a:effectLst/>
              <a:latin typeface="Book Antiqua" pitchFamily="18" charset="0"/>
            </a:endParaRPr>
          </a:p>
          <a:p>
            <a:pPr>
              <a:buFont typeface="Wingdings" pitchFamily="2" charset="2"/>
              <a:buNone/>
            </a:pPr>
            <a:r>
              <a:rPr lang="it-IT" altLang="it-IT" sz="1800" b="1" i="1" dirty="0" smtClean="0">
                <a:solidFill>
                  <a:schemeClr val="bg2"/>
                </a:solidFill>
                <a:effectLst/>
                <a:latin typeface="Book Antiqua" pitchFamily="18" charset="0"/>
              </a:rPr>
              <a:t>DATORE </a:t>
            </a:r>
            <a:r>
              <a:rPr lang="it-IT" altLang="it-IT" sz="1800" b="1" i="1" dirty="0">
                <a:solidFill>
                  <a:schemeClr val="bg2"/>
                </a:solidFill>
                <a:effectLst/>
                <a:latin typeface="Book Antiqua" pitchFamily="18" charset="0"/>
              </a:rPr>
              <a:t>DI LAVORO: “Colui che ha l’obbligo di attivare   </a:t>
            </a:r>
          </a:p>
          <a:p>
            <a:pPr>
              <a:buFont typeface="Wingdings" pitchFamily="2" charset="2"/>
              <a:buNone/>
            </a:pPr>
            <a:r>
              <a:rPr lang="it-IT" altLang="it-IT" sz="1800" b="1" i="1" dirty="0">
                <a:solidFill>
                  <a:schemeClr val="bg2"/>
                </a:solidFill>
                <a:effectLst/>
                <a:latin typeface="Book Antiqua" pitchFamily="18" charset="0"/>
              </a:rPr>
              <a:t>                                                         tutte le tutele necessarie per i</a:t>
            </a:r>
          </a:p>
          <a:p>
            <a:pPr>
              <a:buFont typeface="Wingdings" pitchFamily="2" charset="2"/>
              <a:buNone/>
            </a:pPr>
            <a:r>
              <a:rPr lang="it-IT" altLang="it-IT" sz="1800" b="1" i="1" dirty="0">
                <a:solidFill>
                  <a:schemeClr val="bg2"/>
                </a:solidFill>
                <a:effectLst/>
                <a:latin typeface="Book Antiqua" pitchFamily="18" charset="0"/>
              </a:rPr>
              <a:t>                                                         lavoratori ( </a:t>
            </a:r>
            <a:r>
              <a:rPr lang="it-IT" altLang="it-IT" sz="1800" b="1" dirty="0">
                <a:solidFill>
                  <a:schemeClr val="bg2"/>
                </a:solidFill>
                <a:effectLst/>
                <a:latin typeface="Book Antiqua" pitchFamily="18" charset="0"/>
              </a:rPr>
              <a:t>procedure, mezzi, </a:t>
            </a:r>
          </a:p>
          <a:p>
            <a:pPr>
              <a:buFont typeface="Wingdings" pitchFamily="2" charset="2"/>
              <a:buNone/>
            </a:pPr>
            <a:r>
              <a:rPr lang="it-IT" altLang="it-IT" sz="1800" b="1" dirty="0">
                <a:solidFill>
                  <a:schemeClr val="bg2"/>
                </a:solidFill>
                <a:effectLst/>
                <a:latin typeface="Book Antiqua" pitchFamily="18" charset="0"/>
              </a:rPr>
              <a:t>                                                                formazione)”;</a:t>
            </a:r>
          </a:p>
          <a:p>
            <a:pPr>
              <a:buFont typeface="Wingdings" pitchFamily="2" charset="2"/>
              <a:buBlip>
                <a:blip r:embed="rId4"/>
              </a:buBlip>
            </a:pPr>
            <a:r>
              <a:rPr lang="it-IT" altLang="it-IT" sz="1800" b="1" i="1" dirty="0">
                <a:solidFill>
                  <a:schemeClr val="bg2"/>
                </a:solidFill>
                <a:effectLst/>
                <a:latin typeface="Book Antiqua" pitchFamily="18" charset="0"/>
              </a:rPr>
              <a:t>DIRIGENTE:” Ha funzioni assimilabili a quelle del Datore di lavoro</a:t>
            </a:r>
          </a:p>
          <a:p>
            <a:pPr>
              <a:buFont typeface="Wingdings" pitchFamily="2" charset="2"/>
              <a:buBlip>
                <a:blip r:embed="rId4"/>
              </a:buBlip>
            </a:pPr>
            <a:r>
              <a:rPr lang="it-IT" altLang="it-IT" sz="1800" b="1" i="1" dirty="0">
                <a:solidFill>
                  <a:schemeClr val="bg2"/>
                </a:solidFill>
                <a:effectLst/>
                <a:latin typeface="Book Antiqua" pitchFamily="18" charset="0"/>
              </a:rPr>
              <a:t>PREPOSTO:” Vigila e sorveglia i lavoratori al fine di fare loro   </a:t>
            </a:r>
          </a:p>
          <a:p>
            <a:pPr>
              <a:buFont typeface="Wingdings" pitchFamily="2" charset="2"/>
              <a:buNone/>
            </a:pPr>
            <a:r>
              <a:rPr lang="it-IT" altLang="it-IT" sz="1800" b="1" i="1" dirty="0">
                <a:solidFill>
                  <a:schemeClr val="bg2"/>
                </a:solidFill>
                <a:effectLst/>
                <a:latin typeface="Book Antiqua" pitchFamily="18" charset="0"/>
              </a:rPr>
              <a:t>                                   eseguire le proprie attività nel rispetto delle </a:t>
            </a:r>
          </a:p>
          <a:p>
            <a:pPr>
              <a:buFont typeface="Wingdings" pitchFamily="2" charset="2"/>
              <a:buNone/>
            </a:pPr>
            <a:r>
              <a:rPr lang="it-IT" altLang="it-IT" sz="1800" b="1" i="1" dirty="0">
                <a:solidFill>
                  <a:schemeClr val="bg2"/>
                </a:solidFill>
                <a:effectLst/>
                <a:latin typeface="Book Antiqua" pitchFamily="18" charset="0"/>
              </a:rPr>
              <a:t>                                   norme di sicurezza”;</a:t>
            </a:r>
          </a:p>
          <a:p>
            <a:pPr>
              <a:buFont typeface="Wingdings" pitchFamily="2" charset="2"/>
              <a:buBlip>
                <a:blip r:embed="rId4"/>
              </a:buBlip>
            </a:pPr>
            <a:r>
              <a:rPr lang="it-IT" altLang="it-IT" sz="1800" b="1" i="1" dirty="0">
                <a:solidFill>
                  <a:schemeClr val="bg2"/>
                </a:solidFill>
                <a:effectLst/>
                <a:latin typeface="Book Antiqua" pitchFamily="18" charset="0"/>
              </a:rPr>
              <a:t>LAVORATORE SUBORDINATO:” Esegue correttamente,                                                                                               </a:t>
            </a:r>
          </a:p>
          <a:p>
            <a:pPr>
              <a:buFont typeface="Wingdings" pitchFamily="2" charset="2"/>
              <a:buNone/>
            </a:pPr>
            <a:r>
              <a:rPr lang="it-IT" altLang="it-IT" sz="1800" b="1" i="1" dirty="0">
                <a:solidFill>
                  <a:schemeClr val="bg2"/>
                </a:solidFill>
                <a:effectLst/>
                <a:latin typeface="Book Antiqua" pitchFamily="18" charset="0"/>
              </a:rPr>
              <a:t>                                                                             applicando le procedure, </a:t>
            </a:r>
          </a:p>
          <a:p>
            <a:pPr>
              <a:buFont typeface="Wingdings" pitchFamily="2" charset="2"/>
              <a:buNone/>
            </a:pPr>
            <a:r>
              <a:rPr lang="it-IT" altLang="it-IT" sz="1800" b="1" i="1" dirty="0">
                <a:solidFill>
                  <a:schemeClr val="bg2"/>
                </a:solidFill>
                <a:effectLst/>
                <a:latin typeface="Book Antiqua" pitchFamily="18" charset="0"/>
              </a:rPr>
              <a:t>                                                                             le norme, utilizzando i D.P.I. e    </a:t>
            </a:r>
          </a:p>
          <a:p>
            <a:pPr>
              <a:buFont typeface="Wingdings" pitchFamily="2" charset="2"/>
              <a:buNone/>
            </a:pPr>
            <a:r>
              <a:rPr lang="it-IT" altLang="it-IT" sz="1800" b="1" i="1" dirty="0">
                <a:solidFill>
                  <a:schemeClr val="bg2"/>
                </a:solidFill>
                <a:effectLst/>
                <a:latin typeface="Book Antiqua" pitchFamily="18" charset="0"/>
              </a:rPr>
              <a:t>                                                                             altri dispositivi di sicurezza”</a:t>
            </a:r>
          </a:p>
          <a:p>
            <a:pPr>
              <a:buFont typeface="Wingdings" pitchFamily="2" charset="2"/>
              <a:buNone/>
            </a:pPr>
            <a:endParaRPr lang="it-IT" altLang="it-IT" sz="1800" b="1" i="1" dirty="0">
              <a:solidFill>
                <a:schemeClr val="bg2"/>
              </a:solidFill>
              <a:effectLst/>
              <a:latin typeface="Book Antiqua" pitchFamily="18" charset="0"/>
            </a:endParaRPr>
          </a:p>
          <a:p>
            <a:pPr>
              <a:buFont typeface="Wingdings" pitchFamily="2" charset="2"/>
              <a:buNone/>
            </a:pPr>
            <a:endParaRPr lang="it-IT" altLang="it-IT" sz="1800" b="1" dirty="0">
              <a:solidFill>
                <a:srgbClr val="FFFF00"/>
              </a:solidFill>
              <a:effectLst/>
              <a:latin typeface="Book Antiqua" pitchFamily="18" charset="0"/>
            </a:endParaRPr>
          </a:p>
          <a:p>
            <a:pPr>
              <a:buFont typeface="Wingdings" pitchFamily="2" charset="2"/>
              <a:buNone/>
            </a:pPr>
            <a:endParaRPr lang="it-IT" altLang="it-IT" sz="1800" b="1" i="1" dirty="0">
              <a:latin typeface="Book Antiqua" pitchFamily="18" charset="0"/>
            </a:endParaRPr>
          </a:p>
        </p:txBody>
      </p:sp>
      <p:sp>
        <p:nvSpPr>
          <p:cNvPr id="17414" name="WordArt 6"/>
          <p:cNvSpPr>
            <a:spLocks noChangeArrowheads="1" noChangeShapeType="1" noTextEdit="1"/>
          </p:cNvSpPr>
          <p:nvPr/>
        </p:nvSpPr>
        <p:spPr bwMode="auto">
          <a:xfrm>
            <a:off x="2209800" y="381000"/>
            <a:ext cx="5638800" cy="1295400"/>
          </a:xfrm>
          <a:prstGeom prst="rect">
            <a:avLst/>
          </a:prstGeom>
          <a:extLst>
            <a:ext uri="{AF507438-7753-43E0-B8FC-AC1667EBCBE1}">
              <a14:hiddenEffects xmlns:a14="http://schemas.microsoft.com/office/drawing/2010/main" xmlns="">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defTabSz="914400"/>
            <a:endParaRPr lang="it-IT" sz="2400" b="1" kern="10" dirty="0" smtClean="0">
              <a:ln w="9525">
                <a:miter lim="800000"/>
                <a:headEnd/>
                <a:tailEnd/>
              </a:ln>
              <a:gradFill rotWithShape="0">
                <a:gsLst>
                  <a:gs pos="0">
                    <a:srgbClr val="FFE701"/>
                  </a:gs>
                  <a:gs pos="100000">
                    <a:srgbClr val="FE3E02"/>
                  </a:gs>
                </a:gsLst>
                <a:lin ang="5400000" scaled="1"/>
              </a:gradFill>
              <a:latin typeface="Garamond"/>
              <a:cs typeface="+mn-cs"/>
            </a:endParaRPr>
          </a:p>
        </p:txBody>
      </p:sp>
      <p:sp>
        <p:nvSpPr>
          <p:cNvPr id="2" name="Segnaposto piè di pagina 1"/>
          <p:cNvSpPr>
            <a:spLocks noGrp="1"/>
          </p:cNvSpPr>
          <p:nvPr>
            <p:ph type="ftr" sz="quarter" idx="11"/>
          </p:nvPr>
        </p:nvSpPr>
        <p:spPr/>
        <p:txBody>
          <a:bodyPr/>
          <a:lstStyle/>
          <a:p>
            <a:r>
              <a:rPr lang="it-IT" altLang="it-IT" smtClean="0">
                <a:solidFill>
                  <a:srgbClr val="FFFFFF"/>
                </a:solidFill>
              </a:rPr>
              <a:t>Giuseppe Renato Croce</a:t>
            </a:r>
            <a:endParaRPr lang="it-IT" altLang="it-IT">
              <a:solidFill>
                <a:srgbClr val="FFFFFF"/>
              </a:solidFill>
            </a:endParaRPr>
          </a:p>
        </p:txBody>
      </p:sp>
    </p:spTree>
    <p:extLst>
      <p:ext uri="{BB962C8B-B14F-4D97-AF65-F5344CB8AC3E}">
        <p14:creationId xmlns:p14="http://schemas.microsoft.com/office/powerpoint/2010/main" xmlns="" val="1446748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nodePh="1">
                                  <p:stCondLst>
                                    <p:cond delay="0"/>
                                  </p:stCondLst>
                                  <p:endCondLst>
                                    <p:cond evt="begin" delay="0">
                                      <p:tn val="5"/>
                                    </p:cond>
                                  </p:end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0-#ppt_w/2"/>
                                          </p:val>
                                        </p:tav>
                                        <p:tav tm="100000">
                                          <p:val>
                                            <p:strVal val="#ppt_x"/>
                                          </p:val>
                                        </p:tav>
                                      </p:tavLst>
                                    </p:anim>
                                    <p:anim calcmode="lin" valueType="num">
                                      <p:cBhvr additive="base">
                                        <p:cTn id="8" dur="500" fill="hold"/>
                                        <p:tgtEl>
                                          <p:spTgt spid="174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p:cTn id="13"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7411">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1741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 calcmode="lin" valueType="num">
                                      <p:cBhvr>
                                        <p:cTn id="21"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7411">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17411">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 calcmode="lin" valueType="num">
                                      <p:cBhvr>
                                        <p:cTn id="29"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7411">
                                            <p:txEl>
                                              <p:pRg st="3" end="3"/>
                                            </p:txEl>
                                          </p:spTgt>
                                        </p:tgtEl>
                                        <p:attrNameLst>
                                          <p:attrName>ppt_h</p:attrName>
                                        </p:attrNameLst>
                                      </p:cBhvr>
                                      <p:tavLst>
                                        <p:tav tm="0">
                                          <p:val>
                                            <p:fltVal val="0"/>
                                          </p:val>
                                        </p:tav>
                                        <p:tav tm="100000">
                                          <p:val>
                                            <p:strVal val="#ppt_h"/>
                                          </p:val>
                                        </p:tav>
                                      </p:tavLst>
                                    </p:anim>
                                    <p:anim calcmode="lin" valueType="num">
                                      <p:cBhvr>
                                        <p:cTn id="31" dur="500" fill="hold"/>
                                        <p:tgtEl>
                                          <p:spTgt spid="17411">
                                            <p:txEl>
                                              <p:pRg st="3" end="3"/>
                                            </p:txEl>
                                          </p:spTgt>
                                        </p:tgtEl>
                                        <p:attrNameLst>
                                          <p:attrName>ppt_x</p:attrName>
                                        </p:attrNameLst>
                                      </p:cBhvr>
                                      <p:tavLst>
                                        <p:tav tm="0">
                                          <p:val>
                                            <p:fltVal val="0.5"/>
                                          </p:val>
                                        </p:tav>
                                        <p:tav tm="100000">
                                          <p:val>
                                            <p:strVal val="#ppt_x"/>
                                          </p:val>
                                        </p:tav>
                                      </p:tavLst>
                                    </p:anim>
                                    <p:anim calcmode="lin" valueType="num">
                                      <p:cBhvr>
                                        <p:cTn id="32" dur="500" fill="hold"/>
                                        <p:tgtEl>
                                          <p:spTgt spid="17411">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7411">
                                            <p:txEl>
                                              <p:pRg st="4" end="4"/>
                                            </p:txEl>
                                          </p:spTgt>
                                        </p:tgtEl>
                                        <p:attrNameLst>
                                          <p:attrName>style.visibility</p:attrName>
                                        </p:attrNameLst>
                                      </p:cBhvr>
                                      <p:to>
                                        <p:strVal val="visible"/>
                                      </p:to>
                                    </p:set>
                                    <p:anim calcmode="lin" valueType="num">
                                      <p:cBhvr>
                                        <p:cTn id="37"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7411">
                                            <p:txEl>
                                              <p:pRg st="4" end="4"/>
                                            </p:txEl>
                                          </p:spTgt>
                                        </p:tgtEl>
                                        <p:attrNameLst>
                                          <p:attrName>ppt_h</p:attrName>
                                        </p:attrNameLst>
                                      </p:cBhvr>
                                      <p:tavLst>
                                        <p:tav tm="0">
                                          <p:val>
                                            <p:fltVal val="0"/>
                                          </p:val>
                                        </p:tav>
                                        <p:tav tm="100000">
                                          <p:val>
                                            <p:strVal val="#ppt_h"/>
                                          </p:val>
                                        </p:tav>
                                      </p:tavLst>
                                    </p:anim>
                                    <p:anim calcmode="lin" valueType="num">
                                      <p:cBhvr>
                                        <p:cTn id="39" dur="500" fill="hold"/>
                                        <p:tgtEl>
                                          <p:spTgt spid="17411">
                                            <p:txEl>
                                              <p:pRg st="4" end="4"/>
                                            </p:txEl>
                                          </p:spTgt>
                                        </p:tgtEl>
                                        <p:attrNameLst>
                                          <p:attrName>ppt_x</p:attrName>
                                        </p:attrNameLst>
                                      </p:cBhvr>
                                      <p:tavLst>
                                        <p:tav tm="0">
                                          <p:val>
                                            <p:fltVal val="0.5"/>
                                          </p:val>
                                        </p:tav>
                                        <p:tav tm="100000">
                                          <p:val>
                                            <p:strVal val="#ppt_x"/>
                                          </p:val>
                                        </p:tav>
                                      </p:tavLst>
                                    </p:anim>
                                    <p:anim calcmode="lin" valueType="num">
                                      <p:cBhvr>
                                        <p:cTn id="40" dur="500" fill="hold"/>
                                        <p:tgtEl>
                                          <p:spTgt spid="17411">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7411">
                                            <p:txEl>
                                              <p:pRg st="5" end="5"/>
                                            </p:txEl>
                                          </p:spTgt>
                                        </p:tgtEl>
                                        <p:attrNameLst>
                                          <p:attrName>style.visibility</p:attrName>
                                        </p:attrNameLst>
                                      </p:cBhvr>
                                      <p:to>
                                        <p:strVal val="visible"/>
                                      </p:to>
                                    </p:set>
                                    <p:anim calcmode="lin" valueType="num">
                                      <p:cBhvr>
                                        <p:cTn id="45" dur="500" fill="hold"/>
                                        <p:tgtEl>
                                          <p:spTgt spid="17411">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17411">
                                            <p:txEl>
                                              <p:pRg st="5" end="5"/>
                                            </p:txEl>
                                          </p:spTgt>
                                        </p:tgtEl>
                                        <p:attrNameLst>
                                          <p:attrName>ppt_h</p:attrName>
                                        </p:attrNameLst>
                                      </p:cBhvr>
                                      <p:tavLst>
                                        <p:tav tm="0">
                                          <p:val>
                                            <p:fltVal val="0"/>
                                          </p:val>
                                        </p:tav>
                                        <p:tav tm="100000">
                                          <p:val>
                                            <p:strVal val="#ppt_h"/>
                                          </p:val>
                                        </p:tav>
                                      </p:tavLst>
                                    </p:anim>
                                    <p:anim calcmode="lin" valueType="num">
                                      <p:cBhvr>
                                        <p:cTn id="47" dur="500" fill="hold"/>
                                        <p:tgtEl>
                                          <p:spTgt spid="17411">
                                            <p:txEl>
                                              <p:pRg st="5" end="5"/>
                                            </p:txEl>
                                          </p:spTgt>
                                        </p:tgtEl>
                                        <p:attrNameLst>
                                          <p:attrName>ppt_x</p:attrName>
                                        </p:attrNameLst>
                                      </p:cBhvr>
                                      <p:tavLst>
                                        <p:tav tm="0">
                                          <p:val>
                                            <p:fltVal val="0.5"/>
                                          </p:val>
                                        </p:tav>
                                        <p:tav tm="100000">
                                          <p:val>
                                            <p:strVal val="#ppt_x"/>
                                          </p:val>
                                        </p:tav>
                                      </p:tavLst>
                                    </p:anim>
                                    <p:anim calcmode="lin" valueType="num">
                                      <p:cBhvr>
                                        <p:cTn id="48" dur="500" fill="hold"/>
                                        <p:tgtEl>
                                          <p:spTgt spid="17411">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7411">
                                            <p:txEl>
                                              <p:pRg st="6" end="6"/>
                                            </p:txEl>
                                          </p:spTgt>
                                        </p:tgtEl>
                                        <p:attrNameLst>
                                          <p:attrName>style.visibility</p:attrName>
                                        </p:attrNameLst>
                                      </p:cBhvr>
                                      <p:to>
                                        <p:strVal val="visible"/>
                                      </p:to>
                                    </p:set>
                                    <p:anim calcmode="lin" valueType="num">
                                      <p:cBhvr>
                                        <p:cTn id="53" dur="500" fill="hold"/>
                                        <p:tgtEl>
                                          <p:spTgt spid="17411">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17411">
                                            <p:txEl>
                                              <p:pRg st="6" end="6"/>
                                            </p:txEl>
                                          </p:spTgt>
                                        </p:tgtEl>
                                        <p:attrNameLst>
                                          <p:attrName>ppt_h</p:attrName>
                                        </p:attrNameLst>
                                      </p:cBhvr>
                                      <p:tavLst>
                                        <p:tav tm="0">
                                          <p:val>
                                            <p:fltVal val="0"/>
                                          </p:val>
                                        </p:tav>
                                        <p:tav tm="100000">
                                          <p:val>
                                            <p:strVal val="#ppt_h"/>
                                          </p:val>
                                        </p:tav>
                                      </p:tavLst>
                                    </p:anim>
                                    <p:anim calcmode="lin" valueType="num">
                                      <p:cBhvr>
                                        <p:cTn id="55" dur="500" fill="hold"/>
                                        <p:tgtEl>
                                          <p:spTgt spid="17411">
                                            <p:txEl>
                                              <p:pRg st="6" end="6"/>
                                            </p:txEl>
                                          </p:spTgt>
                                        </p:tgtEl>
                                        <p:attrNameLst>
                                          <p:attrName>ppt_x</p:attrName>
                                        </p:attrNameLst>
                                      </p:cBhvr>
                                      <p:tavLst>
                                        <p:tav tm="0">
                                          <p:val>
                                            <p:fltVal val="0.5"/>
                                          </p:val>
                                        </p:tav>
                                        <p:tav tm="100000">
                                          <p:val>
                                            <p:strVal val="#ppt_x"/>
                                          </p:val>
                                        </p:tav>
                                      </p:tavLst>
                                    </p:anim>
                                    <p:anim calcmode="lin" valueType="num">
                                      <p:cBhvr>
                                        <p:cTn id="56" dur="500" fill="hold"/>
                                        <p:tgtEl>
                                          <p:spTgt spid="17411">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528" fill="hold" grpId="0" nodeType="clickEffect">
                                  <p:stCondLst>
                                    <p:cond delay="0"/>
                                  </p:stCondLst>
                                  <p:childTnLst>
                                    <p:set>
                                      <p:cBhvr>
                                        <p:cTn id="60" dur="1" fill="hold">
                                          <p:stCondLst>
                                            <p:cond delay="0"/>
                                          </p:stCondLst>
                                        </p:cTn>
                                        <p:tgtEl>
                                          <p:spTgt spid="17411">
                                            <p:txEl>
                                              <p:pRg st="7" end="7"/>
                                            </p:txEl>
                                          </p:spTgt>
                                        </p:tgtEl>
                                        <p:attrNameLst>
                                          <p:attrName>style.visibility</p:attrName>
                                        </p:attrNameLst>
                                      </p:cBhvr>
                                      <p:to>
                                        <p:strVal val="visible"/>
                                      </p:to>
                                    </p:set>
                                    <p:anim calcmode="lin" valueType="num">
                                      <p:cBhvr>
                                        <p:cTn id="61" dur="500" fill="hold"/>
                                        <p:tgtEl>
                                          <p:spTgt spid="17411">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17411">
                                            <p:txEl>
                                              <p:pRg st="7" end="7"/>
                                            </p:txEl>
                                          </p:spTgt>
                                        </p:tgtEl>
                                        <p:attrNameLst>
                                          <p:attrName>ppt_h</p:attrName>
                                        </p:attrNameLst>
                                      </p:cBhvr>
                                      <p:tavLst>
                                        <p:tav tm="0">
                                          <p:val>
                                            <p:fltVal val="0"/>
                                          </p:val>
                                        </p:tav>
                                        <p:tav tm="100000">
                                          <p:val>
                                            <p:strVal val="#ppt_h"/>
                                          </p:val>
                                        </p:tav>
                                      </p:tavLst>
                                    </p:anim>
                                    <p:anim calcmode="lin" valueType="num">
                                      <p:cBhvr>
                                        <p:cTn id="63" dur="500" fill="hold"/>
                                        <p:tgtEl>
                                          <p:spTgt spid="17411">
                                            <p:txEl>
                                              <p:pRg st="7" end="7"/>
                                            </p:txEl>
                                          </p:spTgt>
                                        </p:tgtEl>
                                        <p:attrNameLst>
                                          <p:attrName>ppt_x</p:attrName>
                                        </p:attrNameLst>
                                      </p:cBhvr>
                                      <p:tavLst>
                                        <p:tav tm="0">
                                          <p:val>
                                            <p:fltVal val="0.5"/>
                                          </p:val>
                                        </p:tav>
                                        <p:tav tm="100000">
                                          <p:val>
                                            <p:strVal val="#ppt_x"/>
                                          </p:val>
                                        </p:tav>
                                      </p:tavLst>
                                    </p:anim>
                                    <p:anim calcmode="lin" valueType="num">
                                      <p:cBhvr>
                                        <p:cTn id="64" dur="500" fill="hold"/>
                                        <p:tgtEl>
                                          <p:spTgt spid="17411">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528" fill="hold" grpId="0" nodeType="clickEffect">
                                  <p:stCondLst>
                                    <p:cond delay="0"/>
                                  </p:stCondLst>
                                  <p:childTnLst>
                                    <p:set>
                                      <p:cBhvr>
                                        <p:cTn id="68" dur="1" fill="hold">
                                          <p:stCondLst>
                                            <p:cond delay="0"/>
                                          </p:stCondLst>
                                        </p:cTn>
                                        <p:tgtEl>
                                          <p:spTgt spid="17411">
                                            <p:txEl>
                                              <p:pRg st="8" end="8"/>
                                            </p:txEl>
                                          </p:spTgt>
                                        </p:tgtEl>
                                        <p:attrNameLst>
                                          <p:attrName>style.visibility</p:attrName>
                                        </p:attrNameLst>
                                      </p:cBhvr>
                                      <p:to>
                                        <p:strVal val="visible"/>
                                      </p:to>
                                    </p:set>
                                    <p:anim calcmode="lin" valueType="num">
                                      <p:cBhvr>
                                        <p:cTn id="69" dur="500" fill="hold"/>
                                        <p:tgtEl>
                                          <p:spTgt spid="17411">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17411">
                                            <p:txEl>
                                              <p:pRg st="8" end="8"/>
                                            </p:txEl>
                                          </p:spTgt>
                                        </p:tgtEl>
                                        <p:attrNameLst>
                                          <p:attrName>ppt_h</p:attrName>
                                        </p:attrNameLst>
                                      </p:cBhvr>
                                      <p:tavLst>
                                        <p:tav tm="0">
                                          <p:val>
                                            <p:fltVal val="0"/>
                                          </p:val>
                                        </p:tav>
                                        <p:tav tm="100000">
                                          <p:val>
                                            <p:strVal val="#ppt_h"/>
                                          </p:val>
                                        </p:tav>
                                      </p:tavLst>
                                    </p:anim>
                                    <p:anim calcmode="lin" valueType="num">
                                      <p:cBhvr>
                                        <p:cTn id="71" dur="500" fill="hold"/>
                                        <p:tgtEl>
                                          <p:spTgt spid="17411">
                                            <p:txEl>
                                              <p:pRg st="8" end="8"/>
                                            </p:txEl>
                                          </p:spTgt>
                                        </p:tgtEl>
                                        <p:attrNameLst>
                                          <p:attrName>ppt_x</p:attrName>
                                        </p:attrNameLst>
                                      </p:cBhvr>
                                      <p:tavLst>
                                        <p:tav tm="0">
                                          <p:val>
                                            <p:fltVal val="0.5"/>
                                          </p:val>
                                        </p:tav>
                                        <p:tav tm="100000">
                                          <p:val>
                                            <p:strVal val="#ppt_x"/>
                                          </p:val>
                                        </p:tav>
                                      </p:tavLst>
                                    </p:anim>
                                    <p:anim calcmode="lin" valueType="num">
                                      <p:cBhvr>
                                        <p:cTn id="72" dur="500" fill="hold"/>
                                        <p:tgtEl>
                                          <p:spTgt spid="17411">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528" fill="hold" grpId="0" nodeType="clickEffect">
                                  <p:stCondLst>
                                    <p:cond delay="0"/>
                                  </p:stCondLst>
                                  <p:childTnLst>
                                    <p:set>
                                      <p:cBhvr>
                                        <p:cTn id="76" dur="1" fill="hold">
                                          <p:stCondLst>
                                            <p:cond delay="0"/>
                                          </p:stCondLst>
                                        </p:cTn>
                                        <p:tgtEl>
                                          <p:spTgt spid="17411">
                                            <p:txEl>
                                              <p:pRg st="9" end="9"/>
                                            </p:txEl>
                                          </p:spTgt>
                                        </p:tgtEl>
                                        <p:attrNameLst>
                                          <p:attrName>style.visibility</p:attrName>
                                        </p:attrNameLst>
                                      </p:cBhvr>
                                      <p:to>
                                        <p:strVal val="visible"/>
                                      </p:to>
                                    </p:set>
                                    <p:anim calcmode="lin" valueType="num">
                                      <p:cBhvr>
                                        <p:cTn id="77" dur="500" fill="hold"/>
                                        <p:tgtEl>
                                          <p:spTgt spid="17411">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17411">
                                            <p:txEl>
                                              <p:pRg st="9" end="9"/>
                                            </p:txEl>
                                          </p:spTgt>
                                        </p:tgtEl>
                                        <p:attrNameLst>
                                          <p:attrName>ppt_h</p:attrName>
                                        </p:attrNameLst>
                                      </p:cBhvr>
                                      <p:tavLst>
                                        <p:tav tm="0">
                                          <p:val>
                                            <p:fltVal val="0"/>
                                          </p:val>
                                        </p:tav>
                                        <p:tav tm="100000">
                                          <p:val>
                                            <p:strVal val="#ppt_h"/>
                                          </p:val>
                                        </p:tav>
                                      </p:tavLst>
                                    </p:anim>
                                    <p:anim calcmode="lin" valueType="num">
                                      <p:cBhvr>
                                        <p:cTn id="79" dur="500" fill="hold"/>
                                        <p:tgtEl>
                                          <p:spTgt spid="17411">
                                            <p:txEl>
                                              <p:pRg st="9" end="9"/>
                                            </p:txEl>
                                          </p:spTgt>
                                        </p:tgtEl>
                                        <p:attrNameLst>
                                          <p:attrName>ppt_x</p:attrName>
                                        </p:attrNameLst>
                                      </p:cBhvr>
                                      <p:tavLst>
                                        <p:tav tm="0">
                                          <p:val>
                                            <p:fltVal val="0.5"/>
                                          </p:val>
                                        </p:tav>
                                        <p:tav tm="100000">
                                          <p:val>
                                            <p:strVal val="#ppt_x"/>
                                          </p:val>
                                        </p:tav>
                                      </p:tavLst>
                                    </p:anim>
                                    <p:anim calcmode="lin" valueType="num">
                                      <p:cBhvr>
                                        <p:cTn id="80" dur="500" fill="hold"/>
                                        <p:tgtEl>
                                          <p:spTgt spid="17411">
                                            <p:txEl>
                                              <p:pRg st="9" end="9"/>
                                            </p:txEl>
                                          </p:spTgt>
                                        </p:tgtEl>
                                        <p:attrNameLst>
                                          <p:attrName>ppt_y</p:attrName>
                                        </p:attrNameLst>
                                      </p:cBhvr>
                                      <p:tavLst>
                                        <p:tav tm="0">
                                          <p:val>
                                            <p:fltVal val="0.5"/>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528" fill="hold" grpId="0" nodeType="clickEffect">
                                  <p:stCondLst>
                                    <p:cond delay="0"/>
                                  </p:stCondLst>
                                  <p:childTnLst>
                                    <p:set>
                                      <p:cBhvr>
                                        <p:cTn id="84" dur="1" fill="hold">
                                          <p:stCondLst>
                                            <p:cond delay="0"/>
                                          </p:stCondLst>
                                        </p:cTn>
                                        <p:tgtEl>
                                          <p:spTgt spid="17411">
                                            <p:txEl>
                                              <p:pRg st="10" end="10"/>
                                            </p:txEl>
                                          </p:spTgt>
                                        </p:tgtEl>
                                        <p:attrNameLst>
                                          <p:attrName>style.visibility</p:attrName>
                                        </p:attrNameLst>
                                      </p:cBhvr>
                                      <p:to>
                                        <p:strVal val="visible"/>
                                      </p:to>
                                    </p:set>
                                    <p:anim calcmode="lin" valueType="num">
                                      <p:cBhvr>
                                        <p:cTn id="85" dur="500" fill="hold"/>
                                        <p:tgtEl>
                                          <p:spTgt spid="17411">
                                            <p:txEl>
                                              <p:pRg st="10" end="10"/>
                                            </p:txEl>
                                          </p:spTgt>
                                        </p:tgtEl>
                                        <p:attrNameLst>
                                          <p:attrName>ppt_w</p:attrName>
                                        </p:attrNameLst>
                                      </p:cBhvr>
                                      <p:tavLst>
                                        <p:tav tm="0">
                                          <p:val>
                                            <p:fltVal val="0"/>
                                          </p:val>
                                        </p:tav>
                                        <p:tav tm="100000">
                                          <p:val>
                                            <p:strVal val="#ppt_w"/>
                                          </p:val>
                                        </p:tav>
                                      </p:tavLst>
                                    </p:anim>
                                    <p:anim calcmode="lin" valueType="num">
                                      <p:cBhvr>
                                        <p:cTn id="86" dur="500" fill="hold"/>
                                        <p:tgtEl>
                                          <p:spTgt spid="17411">
                                            <p:txEl>
                                              <p:pRg st="10" end="10"/>
                                            </p:txEl>
                                          </p:spTgt>
                                        </p:tgtEl>
                                        <p:attrNameLst>
                                          <p:attrName>ppt_h</p:attrName>
                                        </p:attrNameLst>
                                      </p:cBhvr>
                                      <p:tavLst>
                                        <p:tav tm="0">
                                          <p:val>
                                            <p:fltVal val="0"/>
                                          </p:val>
                                        </p:tav>
                                        <p:tav tm="100000">
                                          <p:val>
                                            <p:strVal val="#ppt_h"/>
                                          </p:val>
                                        </p:tav>
                                      </p:tavLst>
                                    </p:anim>
                                    <p:anim calcmode="lin" valueType="num">
                                      <p:cBhvr>
                                        <p:cTn id="87" dur="500" fill="hold"/>
                                        <p:tgtEl>
                                          <p:spTgt spid="17411">
                                            <p:txEl>
                                              <p:pRg st="10" end="10"/>
                                            </p:txEl>
                                          </p:spTgt>
                                        </p:tgtEl>
                                        <p:attrNameLst>
                                          <p:attrName>ppt_x</p:attrName>
                                        </p:attrNameLst>
                                      </p:cBhvr>
                                      <p:tavLst>
                                        <p:tav tm="0">
                                          <p:val>
                                            <p:fltVal val="0.5"/>
                                          </p:val>
                                        </p:tav>
                                        <p:tav tm="100000">
                                          <p:val>
                                            <p:strVal val="#ppt_x"/>
                                          </p:val>
                                        </p:tav>
                                      </p:tavLst>
                                    </p:anim>
                                    <p:anim calcmode="lin" valueType="num">
                                      <p:cBhvr>
                                        <p:cTn id="88" dur="500" fill="hold"/>
                                        <p:tgtEl>
                                          <p:spTgt spid="17411">
                                            <p:txEl>
                                              <p:pRg st="10" end="10"/>
                                            </p:txEl>
                                          </p:spTgt>
                                        </p:tgtEl>
                                        <p:attrNameLst>
                                          <p:attrName>ppt_y</p:attrName>
                                        </p:attrNameLst>
                                      </p:cBhvr>
                                      <p:tavLst>
                                        <p:tav tm="0">
                                          <p:val>
                                            <p:fltVal val="0.5"/>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528" fill="hold" grpId="0" nodeType="clickEffect">
                                  <p:stCondLst>
                                    <p:cond delay="0"/>
                                  </p:stCondLst>
                                  <p:childTnLst>
                                    <p:set>
                                      <p:cBhvr>
                                        <p:cTn id="92" dur="1" fill="hold">
                                          <p:stCondLst>
                                            <p:cond delay="0"/>
                                          </p:stCondLst>
                                        </p:cTn>
                                        <p:tgtEl>
                                          <p:spTgt spid="17411">
                                            <p:txEl>
                                              <p:pRg st="11" end="11"/>
                                            </p:txEl>
                                          </p:spTgt>
                                        </p:tgtEl>
                                        <p:attrNameLst>
                                          <p:attrName>style.visibility</p:attrName>
                                        </p:attrNameLst>
                                      </p:cBhvr>
                                      <p:to>
                                        <p:strVal val="visible"/>
                                      </p:to>
                                    </p:set>
                                    <p:anim calcmode="lin" valueType="num">
                                      <p:cBhvr>
                                        <p:cTn id="93" dur="500" fill="hold"/>
                                        <p:tgtEl>
                                          <p:spTgt spid="17411">
                                            <p:txEl>
                                              <p:pRg st="11" end="11"/>
                                            </p:txEl>
                                          </p:spTgt>
                                        </p:tgtEl>
                                        <p:attrNameLst>
                                          <p:attrName>ppt_w</p:attrName>
                                        </p:attrNameLst>
                                      </p:cBhvr>
                                      <p:tavLst>
                                        <p:tav tm="0">
                                          <p:val>
                                            <p:fltVal val="0"/>
                                          </p:val>
                                        </p:tav>
                                        <p:tav tm="100000">
                                          <p:val>
                                            <p:strVal val="#ppt_w"/>
                                          </p:val>
                                        </p:tav>
                                      </p:tavLst>
                                    </p:anim>
                                    <p:anim calcmode="lin" valueType="num">
                                      <p:cBhvr>
                                        <p:cTn id="94" dur="500" fill="hold"/>
                                        <p:tgtEl>
                                          <p:spTgt spid="17411">
                                            <p:txEl>
                                              <p:pRg st="11" end="11"/>
                                            </p:txEl>
                                          </p:spTgt>
                                        </p:tgtEl>
                                        <p:attrNameLst>
                                          <p:attrName>ppt_h</p:attrName>
                                        </p:attrNameLst>
                                      </p:cBhvr>
                                      <p:tavLst>
                                        <p:tav tm="0">
                                          <p:val>
                                            <p:fltVal val="0"/>
                                          </p:val>
                                        </p:tav>
                                        <p:tav tm="100000">
                                          <p:val>
                                            <p:strVal val="#ppt_h"/>
                                          </p:val>
                                        </p:tav>
                                      </p:tavLst>
                                    </p:anim>
                                    <p:anim calcmode="lin" valueType="num">
                                      <p:cBhvr>
                                        <p:cTn id="95" dur="500" fill="hold"/>
                                        <p:tgtEl>
                                          <p:spTgt spid="17411">
                                            <p:txEl>
                                              <p:pRg st="11" end="11"/>
                                            </p:txEl>
                                          </p:spTgt>
                                        </p:tgtEl>
                                        <p:attrNameLst>
                                          <p:attrName>ppt_x</p:attrName>
                                        </p:attrNameLst>
                                      </p:cBhvr>
                                      <p:tavLst>
                                        <p:tav tm="0">
                                          <p:val>
                                            <p:fltVal val="0.5"/>
                                          </p:val>
                                        </p:tav>
                                        <p:tav tm="100000">
                                          <p:val>
                                            <p:strVal val="#ppt_x"/>
                                          </p:val>
                                        </p:tav>
                                      </p:tavLst>
                                    </p:anim>
                                    <p:anim calcmode="lin" valueType="num">
                                      <p:cBhvr>
                                        <p:cTn id="96" dur="500" fill="hold"/>
                                        <p:tgtEl>
                                          <p:spTgt spid="17411">
                                            <p:txEl>
                                              <p:pRg st="11" end="11"/>
                                            </p:txEl>
                                          </p:spTgt>
                                        </p:tgtEl>
                                        <p:attrNameLst>
                                          <p:attrName>ppt_y</p:attrName>
                                        </p:attrNameLst>
                                      </p:cBhvr>
                                      <p:tavLst>
                                        <p:tav tm="0">
                                          <p:val>
                                            <p:fltVal val="0.5"/>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528" fill="hold" grpId="0" nodeType="clickEffect">
                                  <p:stCondLst>
                                    <p:cond delay="0"/>
                                  </p:stCondLst>
                                  <p:childTnLst>
                                    <p:set>
                                      <p:cBhvr>
                                        <p:cTn id="100" dur="1" fill="hold">
                                          <p:stCondLst>
                                            <p:cond delay="0"/>
                                          </p:stCondLst>
                                        </p:cTn>
                                        <p:tgtEl>
                                          <p:spTgt spid="17411">
                                            <p:txEl>
                                              <p:pRg st="12" end="12"/>
                                            </p:txEl>
                                          </p:spTgt>
                                        </p:tgtEl>
                                        <p:attrNameLst>
                                          <p:attrName>style.visibility</p:attrName>
                                        </p:attrNameLst>
                                      </p:cBhvr>
                                      <p:to>
                                        <p:strVal val="visible"/>
                                      </p:to>
                                    </p:set>
                                    <p:anim calcmode="lin" valueType="num">
                                      <p:cBhvr>
                                        <p:cTn id="101" dur="500" fill="hold"/>
                                        <p:tgtEl>
                                          <p:spTgt spid="17411">
                                            <p:txEl>
                                              <p:pRg st="12" end="12"/>
                                            </p:txEl>
                                          </p:spTgt>
                                        </p:tgtEl>
                                        <p:attrNameLst>
                                          <p:attrName>ppt_w</p:attrName>
                                        </p:attrNameLst>
                                      </p:cBhvr>
                                      <p:tavLst>
                                        <p:tav tm="0">
                                          <p:val>
                                            <p:fltVal val="0"/>
                                          </p:val>
                                        </p:tav>
                                        <p:tav tm="100000">
                                          <p:val>
                                            <p:strVal val="#ppt_w"/>
                                          </p:val>
                                        </p:tav>
                                      </p:tavLst>
                                    </p:anim>
                                    <p:anim calcmode="lin" valueType="num">
                                      <p:cBhvr>
                                        <p:cTn id="102" dur="500" fill="hold"/>
                                        <p:tgtEl>
                                          <p:spTgt spid="17411">
                                            <p:txEl>
                                              <p:pRg st="12" end="12"/>
                                            </p:txEl>
                                          </p:spTgt>
                                        </p:tgtEl>
                                        <p:attrNameLst>
                                          <p:attrName>ppt_h</p:attrName>
                                        </p:attrNameLst>
                                      </p:cBhvr>
                                      <p:tavLst>
                                        <p:tav tm="0">
                                          <p:val>
                                            <p:fltVal val="0"/>
                                          </p:val>
                                        </p:tav>
                                        <p:tav tm="100000">
                                          <p:val>
                                            <p:strVal val="#ppt_h"/>
                                          </p:val>
                                        </p:tav>
                                      </p:tavLst>
                                    </p:anim>
                                    <p:anim calcmode="lin" valueType="num">
                                      <p:cBhvr>
                                        <p:cTn id="103" dur="500" fill="hold"/>
                                        <p:tgtEl>
                                          <p:spTgt spid="17411">
                                            <p:txEl>
                                              <p:pRg st="12" end="12"/>
                                            </p:txEl>
                                          </p:spTgt>
                                        </p:tgtEl>
                                        <p:attrNameLst>
                                          <p:attrName>ppt_x</p:attrName>
                                        </p:attrNameLst>
                                      </p:cBhvr>
                                      <p:tavLst>
                                        <p:tav tm="0">
                                          <p:val>
                                            <p:fltVal val="0.5"/>
                                          </p:val>
                                        </p:tav>
                                        <p:tav tm="100000">
                                          <p:val>
                                            <p:strVal val="#ppt_x"/>
                                          </p:val>
                                        </p:tav>
                                      </p:tavLst>
                                    </p:anim>
                                    <p:anim calcmode="lin" valueType="num">
                                      <p:cBhvr>
                                        <p:cTn id="104" dur="500" fill="hold"/>
                                        <p:tgtEl>
                                          <p:spTgt spid="17411">
                                            <p:txEl>
                                              <p:pRg st="12" end="12"/>
                                            </p:txEl>
                                          </p:spTgt>
                                        </p:tgtEl>
                                        <p:attrNameLst>
                                          <p:attrName>ppt_y</p:attrName>
                                        </p:attrNameLst>
                                      </p:cBhvr>
                                      <p:tavLst>
                                        <p:tav tm="0">
                                          <p:val>
                                            <p:fltVal val="0.5"/>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528" fill="hold" grpId="0" nodeType="clickEffect">
                                  <p:stCondLst>
                                    <p:cond delay="0"/>
                                  </p:stCondLst>
                                  <p:childTnLst>
                                    <p:set>
                                      <p:cBhvr>
                                        <p:cTn id="108" dur="1" fill="hold">
                                          <p:stCondLst>
                                            <p:cond delay="0"/>
                                          </p:stCondLst>
                                        </p:cTn>
                                        <p:tgtEl>
                                          <p:spTgt spid="17411">
                                            <p:txEl>
                                              <p:pRg st="13" end="13"/>
                                            </p:txEl>
                                          </p:spTgt>
                                        </p:tgtEl>
                                        <p:attrNameLst>
                                          <p:attrName>style.visibility</p:attrName>
                                        </p:attrNameLst>
                                      </p:cBhvr>
                                      <p:to>
                                        <p:strVal val="visible"/>
                                      </p:to>
                                    </p:set>
                                    <p:anim calcmode="lin" valueType="num">
                                      <p:cBhvr>
                                        <p:cTn id="109" dur="500" fill="hold"/>
                                        <p:tgtEl>
                                          <p:spTgt spid="17411">
                                            <p:txEl>
                                              <p:pRg st="13" end="13"/>
                                            </p:txEl>
                                          </p:spTgt>
                                        </p:tgtEl>
                                        <p:attrNameLst>
                                          <p:attrName>ppt_w</p:attrName>
                                        </p:attrNameLst>
                                      </p:cBhvr>
                                      <p:tavLst>
                                        <p:tav tm="0">
                                          <p:val>
                                            <p:fltVal val="0"/>
                                          </p:val>
                                        </p:tav>
                                        <p:tav tm="100000">
                                          <p:val>
                                            <p:strVal val="#ppt_w"/>
                                          </p:val>
                                        </p:tav>
                                      </p:tavLst>
                                    </p:anim>
                                    <p:anim calcmode="lin" valueType="num">
                                      <p:cBhvr>
                                        <p:cTn id="110" dur="500" fill="hold"/>
                                        <p:tgtEl>
                                          <p:spTgt spid="17411">
                                            <p:txEl>
                                              <p:pRg st="13" end="13"/>
                                            </p:txEl>
                                          </p:spTgt>
                                        </p:tgtEl>
                                        <p:attrNameLst>
                                          <p:attrName>ppt_h</p:attrName>
                                        </p:attrNameLst>
                                      </p:cBhvr>
                                      <p:tavLst>
                                        <p:tav tm="0">
                                          <p:val>
                                            <p:fltVal val="0"/>
                                          </p:val>
                                        </p:tav>
                                        <p:tav tm="100000">
                                          <p:val>
                                            <p:strVal val="#ppt_h"/>
                                          </p:val>
                                        </p:tav>
                                      </p:tavLst>
                                    </p:anim>
                                    <p:anim calcmode="lin" valueType="num">
                                      <p:cBhvr>
                                        <p:cTn id="111" dur="500" fill="hold"/>
                                        <p:tgtEl>
                                          <p:spTgt spid="17411">
                                            <p:txEl>
                                              <p:pRg st="13" end="13"/>
                                            </p:txEl>
                                          </p:spTgt>
                                        </p:tgtEl>
                                        <p:attrNameLst>
                                          <p:attrName>ppt_x</p:attrName>
                                        </p:attrNameLst>
                                      </p:cBhvr>
                                      <p:tavLst>
                                        <p:tav tm="0">
                                          <p:val>
                                            <p:fltVal val="0.5"/>
                                          </p:val>
                                        </p:tav>
                                        <p:tav tm="100000">
                                          <p:val>
                                            <p:strVal val="#ppt_x"/>
                                          </p:val>
                                        </p:tav>
                                      </p:tavLst>
                                    </p:anim>
                                    <p:anim calcmode="lin" valueType="num">
                                      <p:cBhvr>
                                        <p:cTn id="112" dur="500" fill="hold"/>
                                        <p:tgtEl>
                                          <p:spTgt spid="17411">
                                            <p:txEl>
                                              <p:pRg st="13" end="1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P spid="174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magine 7" descr="C:\Users\utente\Pictures\strada_225338.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463799" y="2295525"/>
            <a:ext cx="6475228" cy="3519377"/>
          </a:xfrm>
          <a:prstGeom prst="rect">
            <a:avLst/>
          </a:prstGeom>
          <a:ln>
            <a:noFill/>
          </a:ln>
          <a:effectLst>
            <a:softEdge rad="112500"/>
          </a:effectLst>
        </p:spPr>
      </p:pic>
      <p:sp>
        <p:nvSpPr>
          <p:cNvPr id="5" name="Segnaposto testo 1"/>
          <p:cNvSpPr txBox="1">
            <a:spLocks/>
          </p:cNvSpPr>
          <p:nvPr/>
        </p:nvSpPr>
        <p:spPr>
          <a:xfrm>
            <a:off x="643466" y="2295525"/>
            <a:ext cx="8063971" cy="3631142"/>
          </a:xfrm>
          <a:prstGeom prst="rect">
            <a:avLst/>
          </a:prstGeom>
          <a:blipFill>
            <a:blip r:embed="rId4"/>
            <a:tile tx="0" ty="0" sx="100000" sy="100000" flip="none" algn="tl"/>
          </a:blipFill>
        </p:spPr>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1" fontAlgn="auto" hangingPunct="1">
              <a:lnSpc>
                <a:spcPts val="2892"/>
              </a:lnSpc>
              <a:spcBef>
                <a:spcPts val="0"/>
              </a:spcBef>
              <a:spcAft>
                <a:spcPts val="478"/>
              </a:spcAft>
              <a:tabLst>
                <a:tab pos="3445720" algn="l"/>
                <a:tab pos="7332171" algn="r"/>
              </a:tabLst>
              <a:defRPr/>
            </a:pPr>
            <a:r>
              <a:rPr lang="it-IT" sz="2000" i="0" u="sng" kern="0" dirty="0">
                <a:solidFill>
                  <a:prstClr val="black"/>
                </a:solidFill>
                <a:latin typeface="Tahoma" panose="020B0604030504040204" pitchFamily="34" charset="0"/>
                <a:ea typeface="Tahoma" panose="020B0604030504040204" pitchFamily="34" charset="0"/>
                <a:cs typeface="Tahoma" panose="020B0604030504040204" pitchFamily="34" charset="0"/>
              </a:rPr>
              <a:t>Legge n. 300/1970 Statuto dei </a:t>
            </a:r>
            <a:r>
              <a:rPr lang="it-IT" sz="2000" i="0" u="sng"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Lavoratori</a:t>
            </a:r>
          </a:p>
          <a:p>
            <a:pPr defTabSz="914400" eaLnBrk="1" fontAlgn="auto" hangingPunct="1">
              <a:lnSpc>
                <a:spcPts val="2892"/>
              </a:lnSpc>
              <a:spcBef>
                <a:spcPts val="0"/>
              </a:spcBef>
              <a:spcAft>
                <a:spcPts val="478"/>
              </a:spcAft>
              <a:tabLst>
                <a:tab pos="3445720" algn="l"/>
                <a:tab pos="7332171" algn="r"/>
              </a:tabLst>
              <a:defRPr/>
            </a:pPr>
            <a:endParaRPr lang="it-IT" sz="2000" i="0" u="sng"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400" eaLnBrk="1" fontAlgn="auto" hangingPunct="1">
              <a:lnSpc>
                <a:spcPts val="2892"/>
              </a:lnSpc>
              <a:spcBef>
                <a:spcPts val="0"/>
              </a:spcBef>
              <a:spcAft>
                <a:spcPts val="478"/>
              </a:spcAft>
              <a:tabLst>
                <a:tab pos="3445720" algn="l"/>
                <a:tab pos="7332171" algn="r"/>
              </a:tabLst>
              <a:defRPr/>
            </a:pPr>
            <a:r>
              <a:rPr 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il diritto dei lavoratori di controllare l’applicazione delle norme</a:t>
            </a:r>
          </a:p>
          <a:p>
            <a:pPr defTabSz="914400" eaLnBrk="1" fontAlgn="auto" hangingPunct="1">
              <a:lnSpc>
                <a:spcPts val="2892"/>
              </a:lnSpc>
              <a:spcBef>
                <a:spcPts val="0"/>
              </a:spcBef>
              <a:spcAft>
                <a:spcPts val="478"/>
              </a:spcAft>
              <a:tabLst>
                <a:tab pos="3445720" algn="l"/>
                <a:tab pos="7332171" algn="r"/>
              </a:tabLst>
              <a:defRPr/>
            </a:pPr>
            <a:r>
              <a:rPr 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per </a:t>
            </a:r>
            <a:r>
              <a:rPr 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la prevenzione degli infortuni e delle malattie professionali</a:t>
            </a:r>
          </a:p>
          <a:p>
            <a:pPr defTabSz="914400" eaLnBrk="1" fontAlgn="auto" hangingPunct="1">
              <a:lnSpc>
                <a:spcPts val="2892"/>
              </a:lnSpc>
              <a:spcBef>
                <a:spcPts val="0"/>
              </a:spcBef>
              <a:spcAft>
                <a:spcPts val="478"/>
              </a:spcAft>
              <a:tabLst>
                <a:tab pos="3445720" algn="l"/>
                <a:tab pos="7332171" algn="r"/>
              </a:tabLst>
              <a:defRPr/>
            </a:pPr>
            <a:r>
              <a:rPr 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e di promuovere la ricerca, l’elaborazione e l’attuazione di</a:t>
            </a:r>
          </a:p>
          <a:p>
            <a:pPr defTabSz="914400" eaLnBrk="1" fontAlgn="auto" hangingPunct="1">
              <a:lnSpc>
                <a:spcPts val="2892"/>
              </a:lnSpc>
              <a:spcBef>
                <a:spcPts val="0"/>
              </a:spcBef>
              <a:spcAft>
                <a:spcPts val="478"/>
              </a:spcAft>
              <a:tabLst>
                <a:tab pos="3445720" algn="l"/>
                <a:tab pos="7332171" algn="r"/>
              </a:tabLst>
              <a:defRPr/>
            </a:pPr>
            <a:r>
              <a:rPr 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tutte le misure idonee a tutelare la loro </a:t>
            </a:r>
            <a:r>
              <a:rPr 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salute</a:t>
            </a:r>
            <a:endParaRPr 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Segnaposto testo 1"/>
          <p:cNvSpPr>
            <a:spLocks noGrp="1"/>
          </p:cNvSpPr>
          <p:nvPr>
            <p:ph type="body" sz="quarter" idx="11"/>
          </p:nvPr>
        </p:nvSpPr>
        <p:spPr>
          <a:xfrm>
            <a:off x="173207" y="848443"/>
            <a:ext cx="8210550" cy="778057"/>
          </a:xfrm>
        </p:spPr>
        <p:txBody>
          <a:bodyPr/>
          <a:lstStyle/>
          <a:p>
            <a:pPr algn="l" defTabSz="914400" eaLnBrk="1" fontAlgn="auto" hangingPunct="1">
              <a:lnSpc>
                <a:spcPts val="2892"/>
              </a:lnSpc>
              <a:spcBef>
                <a:spcPts val="0"/>
              </a:spcBef>
              <a:spcAft>
                <a:spcPts val="478"/>
              </a:spcAft>
              <a:tabLst>
                <a:tab pos="3445720" algn="l"/>
                <a:tab pos="7332171" algn="r"/>
              </a:tabLst>
              <a:defRPr/>
            </a:pPr>
            <a:r>
              <a:rPr lang="it-IT" sz="2500" i="0" kern="0" dirty="0">
                <a:solidFill>
                  <a:prstClr val="black"/>
                </a:solidFill>
                <a:latin typeface="Tahoma" panose="020B0604030504040204" pitchFamily="34" charset="0"/>
                <a:ea typeface="Tahoma" panose="020B0604030504040204" pitchFamily="34" charset="0"/>
                <a:cs typeface="Tahoma" panose="020B0604030504040204" pitchFamily="34" charset="0"/>
              </a:rPr>
              <a:t>Burocrazia e </a:t>
            </a:r>
            <a:r>
              <a:rPr lang="it-IT" sz="25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sicurezza</a:t>
            </a:r>
            <a:endParaRPr lang="it-IT" dirty="0"/>
          </a:p>
        </p:txBody>
      </p:sp>
    </p:spTree>
    <p:extLst>
      <p:ext uri="{BB962C8B-B14F-4D97-AF65-F5344CB8AC3E}">
        <p14:creationId xmlns:p14="http://schemas.microsoft.com/office/powerpoint/2010/main" xmlns="" val="3383666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magine 7" descr="C:\Users\utente\Pictures\strada_225338.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50" y="2268430"/>
            <a:ext cx="6808331" cy="3687871"/>
          </a:xfrm>
          <a:prstGeom prst="rect">
            <a:avLst/>
          </a:prstGeom>
          <a:ln>
            <a:noFill/>
          </a:ln>
          <a:effectLst>
            <a:softEdge rad="112500"/>
          </a:effectLst>
        </p:spPr>
      </p:pic>
      <p:sp>
        <p:nvSpPr>
          <p:cNvPr id="5" name="Segnaposto testo 1"/>
          <p:cNvSpPr txBox="1">
            <a:spLocks/>
          </p:cNvSpPr>
          <p:nvPr/>
        </p:nvSpPr>
        <p:spPr>
          <a:xfrm>
            <a:off x="496888" y="1978926"/>
            <a:ext cx="8101202" cy="3977375"/>
          </a:xfrm>
          <a:prstGeom prst="rect">
            <a:avLst/>
          </a:prstGeom>
        </p:spPr>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1" fontAlgn="auto" hangingPunct="1">
              <a:lnSpc>
                <a:spcPts val="2892"/>
              </a:lnSpc>
              <a:spcBef>
                <a:spcPts val="0"/>
              </a:spcBef>
              <a:spcAft>
                <a:spcPts val="478"/>
              </a:spcAft>
              <a:tabLst>
                <a:tab pos="3445720" algn="l"/>
                <a:tab pos="7332171" algn="r"/>
              </a:tabLst>
              <a:defRPr/>
            </a:pPr>
            <a:r>
              <a:rPr lang="it-IT" sz="2000" i="0" u="sng" kern="0" dirty="0">
                <a:solidFill>
                  <a:prstClr val="black"/>
                </a:solidFill>
                <a:latin typeface="Tahoma" panose="020B0604030504040204" pitchFamily="34" charset="0"/>
                <a:ea typeface="Tahoma" panose="020B0604030504040204" pitchFamily="34" charset="0"/>
                <a:cs typeface="Tahoma" panose="020B0604030504040204" pitchFamily="34" charset="0"/>
              </a:rPr>
              <a:t>Legge n. 833/1978: Riforma </a:t>
            </a:r>
            <a:r>
              <a:rPr lang="it-IT" sz="2000" i="0" u="sng"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Sanitaria</a:t>
            </a:r>
          </a:p>
          <a:p>
            <a:pPr defTabSz="914400" eaLnBrk="1" fontAlgn="auto" hangingPunct="1">
              <a:lnSpc>
                <a:spcPts val="2892"/>
              </a:lnSpc>
              <a:spcBef>
                <a:spcPts val="0"/>
              </a:spcBef>
              <a:spcAft>
                <a:spcPts val="478"/>
              </a:spcAft>
              <a:tabLst>
                <a:tab pos="3445720" algn="l"/>
                <a:tab pos="7332171" algn="r"/>
              </a:tabLst>
              <a:defRPr/>
            </a:pPr>
            <a:endParaRPr lang="it-IT" sz="2000" i="0" u="sng"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400" eaLnBrk="1" fontAlgn="auto" hangingPunct="1">
              <a:lnSpc>
                <a:spcPts val="2892"/>
              </a:lnSpc>
              <a:spcBef>
                <a:spcPts val="0"/>
              </a:spcBef>
              <a:spcAft>
                <a:spcPts val="478"/>
              </a:spcAft>
              <a:tabLst>
                <a:tab pos="3445720" algn="l"/>
                <a:tab pos="7332171" algn="r"/>
              </a:tabLst>
              <a:defRPr/>
            </a:pPr>
            <a:r>
              <a:rPr 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trasferisce la maggior parte dei compiti di vigilanza e di</a:t>
            </a:r>
          </a:p>
          <a:p>
            <a:pPr defTabSz="914400" eaLnBrk="1" fontAlgn="auto" hangingPunct="1">
              <a:lnSpc>
                <a:spcPts val="2892"/>
              </a:lnSpc>
              <a:spcBef>
                <a:spcPts val="0"/>
              </a:spcBef>
              <a:spcAft>
                <a:spcPts val="478"/>
              </a:spcAft>
              <a:tabLst>
                <a:tab pos="3445720" algn="l"/>
                <a:tab pos="7332171" algn="r"/>
              </a:tabLst>
              <a:defRPr/>
            </a:pPr>
            <a:r>
              <a:rPr 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controllo dall’Ispettorato del Lavoro alle strutture periferiche</a:t>
            </a:r>
          </a:p>
          <a:p>
            <a:pPr defTabSz="914400" eaLnBrk="1" fontAlgn="auto" hangingPunct="1">
              <a:lnSpc>
                <a:spcPts val="2892"/>
              </a:lnSpc>
              <a:spcBef>
                <a:spcPts val="0"/>
              </a:spcBef>
              <a:spcAft>
                <a:spcPts val="478"/>
              </a:spcAft>
              <a:tabLst>
                <a:tab pos="3445720" algn="l"/>
                <a:tab pos="7332171" algn="r"/>
              </a:tabLst>
              <a:defRPr/>
            </a:pPr>
            <a:r>
              <a:rPr 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delle ULSS (Servizi Territoriali di Prevenzione)</a:t>
            </a:r>
          </a:p>
          <a:p>
            <a:pPr defTabSz="914400" eaLnBrk="1" fontAlgn="auto" hangingPunct="1">
              <a:lnSpc>
                <a:spcPts val="2892"/>
              </a:lnSpc>
              <a:spcBef>
                <a:spcPts val="0"/>
              </a:spcBef>
              <a:spcAft>
                <a:spcPts val="478"/>
              </a:spcAft>
              <a:tabLst>
                <a:tab pos="3445720" algn="l"/>
                <a:tab pos="7332171" algn="r"/>
              </a:tabLst>
              <a:defRPr/>
            </a:pPr>
            <a:r>
              <a:rPr 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Circolari Ministeriali sulle lavorazioni con ammine aromatiche</a:t>
            </a:r>
          </a:p>
          <a:p>
            <a:pPr defTabSz="914400" eaLnBrk="1" fontAlgn="auto" hangingPunct="1">
              <a:lnSpc>
                <a:spcPts val="2892"/>
              </a:lnSpc>
              <a:spcBef>
                <a:spcPts val="0"/>
              </a:spcBef>
              <a:spcAft>
                <a:spcPts val="478"/>
              </a:spcAft>
              <a:tabLst>
                <a:tab pos="3445720" algn="l"/>
                <a:tab pos="7332171" algn="r"/>
              </a:tabLst>
              <a:defRPr/>
            </a:pPr>
            <a:r>
              <a:rPr 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DPR 962/82 sulle lavorazioni con cloruro vinile monomero</a:t>
            </a:r>
          </a:p>
          <a:p>
            <a:pPr defTabSz="914400" eaLnBrk="1" fontAlgn="auto" hangingPunct="1">
              <a:lnSpc>
                <a:spcPts val="2892"/>
              </a:lnSpc>
              <a:spcBef>
                <a:spcPts val="0"/>
              </a:spcBef>
              <a:spcAft>
                <a:spcPts val="478"/>
              </a:spcAft>
              <a:tabLst>
                <a:tab pos="3445720" algn="l"/>
                <a:tab pos="7332171" algn="r"/>
              </a:tabLst>
              <a:defRPr/>
            </a:pPr>
            <a:r>
              <a:rPr 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DPR 175/78 sui rischi industriali rilevanti (Direttiva Seveso)</a:t>
            </a:r>
          </a:p>
          <a:p>
            <a:pPr>
              <a:defRPr/>
            </a:pPr>
            <a:endParaRPr lang="it-IT" dirty="0"/>
          </a:p>
        </p:txBody>
      </p:sp>
      <p:sp>
        <p:nvSpPr>
          <p:cNvPr id="6" name="Segnaposto testo 1"/>
          <p:cNvSpPr>
            <a:spLocks noGrp="1"/>
          </p:cNvSpPr>
          <p:nvPr>
            <p:ph type="body" sz="quarter" idx="11"/>
          </p:nvPr>
        </p:nvSpPr>
        <p:spPr>
          <a:xfrm>
            <a:off x="173207" y="848443"/>
            <a:ext cx="8210550" cy="778057"/>
          </a:xfrm>
        </p:spPr>
        <p:txBody>
          <a:bodyPr/>
          <a:lstStyle/>
          <a:p>
            <a:pPr algn="l" defTabSz="914400" eaLnBrk="1" fontAlgn="auto" hangingPunct="1">
              <a:lnSpc>
                <a:spcPts val="2892"/>
              </a:lnSpc>
              <a:spcBef>
                <a:spcPts val="0"/>
              </a:spcBef>
              <a:spcAft>
                <a:spcPts val="478"/>
              </a:spcAft>
              <a:tabLst>
                <a:tab pos="3445720" algn="l"/>
                <a:tab pos="7332171" algn="r"/>
              </a:tabLst>
              <a:defRPr/>
            </a:pPr>
            <a:r>
              <a:rPr lang="it-IT" sz="2500" i="0" kern="0" dirty="0">
                <a:solidFill>
                  <a:prstClr val="black"/>
                </a:solidFill>
                <a:latin typeface="Tahoma" panose="020B0604030504040204" pitchFamily="34" charset="0"/>
                <a:ea typeface="Tahoma" panose="020B0604030504040204" pitchFamily="34" charset="0"/>
                <a:cs typeface="Tahoma" panose="020B0604030504040204" pitchFamily="34" charset="0"/>
              </a:rPr>
              <a:t>Burocrazia e </a:t>
            </a:r>
            <a:r>
              <a:rPr lang="it-IT" sz="25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sicurezza: </a:t>
            </a:r>
          </a:p>
        </p:txBody>
      </p:sp>
    </p:spTree>
    <p:extLst>
      <p:ext uri="{BB962C8B-B14F-4D97-AF65-F5344CB8AC3E}">
        <p14:creationId xmlns:p14="http://schemas.microsoft.com/office/powerpoint/2010/main" xmlns="" val="2342778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Maria\Pictures\statue-grey.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404939"/>
            <a:ext cx="6096000" cy="40481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Segnaposto contenuto 2"/>
          <p:cNvSpPr>
            <a:spLocks noGrp="1"/>
          </p:cNvSpPr>
          <p:nvPr>
            <p:ph idx="1"/>
          </p:nvPr>
        </p:nvSpPr>
        <p:spPr>
          <a:xfrm>
            <a:off x="1463041" y="3050697"/>
            <a:ext cx="6196405" cy="2672372"/>
          </a:xfrm>
        </p:spPr>
        <p:txBody>
          <a:bodyPr/>
          <a:lstStyle/>
          <a:p>
            <a:pPr marL="0" indent="0" algn="ctr">
              <a:buNone/>
            </a:pPr>
            <a:r>
              <a:rPr lang="it-IT" altLang="it-IT" sz="2500" dirty="0">
                <a:solidFill>
                  <a:srgbClr val="647A9F"/>
                </a:solidFill>
                <a:latin typeface="Tahoma" pitchFamily="34" charset="0"/>
                <a:cs typeface="Tahoma" pitchFamily="34" charset="0"/>
              </a:rPr>
              <a:t>Filosofia della prevenzione</a:t>
            </a:r>
          </a:p>
        </p:txBody>
      </p:sp>
      <p:sp>
        <p:nvSpPr>
          <p:cNvPr id="2" name="Segnaposto piè di pagina 1"/>
          <p:cNvSpPr>
            <a:spLocks noGrp="1"/>
          </p:cNvSpPr>
          <p:nvPr>
            <p:ph type="ftr" sz="quarter" idx="11"/>
          </p:nvPr>
        </p:nvSpPr>
        <p:spPr/>
        <p:txBody>
          <a:bodyPr/>
          <a:lstStyle/>
          <a:p>
            <a:pPr>
              <a:defRPr/>
            </a:pPr>
            <a:r>
              <a:rPr lang="it-IT" dirty="0" smtClean="0"/>
              <a:t>Giuseppe Renato Croce</a:t>
            </a:r>
            <a:endParaRPr lang="it-IT" dirty="0"/>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15</a:t>
            </a:fld>
            <a:endParaRPr lang="it-IT"/>
          </a:p>
        </p:txBody>
      </p:sp>
    </p:spTree>
    <p:extLst>
      <p:ext uri="{BB962C8B-B14F-4D97-AF65-F5344CB8AC3E}">
        <p14:creationId xmlns:p14="http://schemas.microsoft.com/office/powerpoint/2010/main" xmlns="" val="3087451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Maria\Pictures\statue-grey.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350" y="2130144"/>
            <a:ext cx="7679342" cy="46159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1747" name="Segnaposto testo 2"/>
          <p:cNvSpPr>
            <a:spLocks noGrp="1"/>
          </p:cNvSpPr>
          <p:nvPr>
            <p:ph type="body" sz="quarter" idx="12"/>
          </p:nvPr>
        </p:nvSpPr>
        <p:spPr bwMode="auto">
          <a:xfrm>
            <a:off x="241300" y="941388"/>
            <a:ext cx="4816222"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a:solidFill>
                  <a:schemeClr val="tx1"/>
                </a:solidFill>
                <a:latin typeface="Tahoma" pitchFamily="34" charset="0"/>
                <a:ea typeface="+mn-ea"/>
                <a:cs typeface="Tahoma" pitchFamily="34" charset="0"/>
              </a:rPr>
              <a:t>Filosofia della prevenzione</a:t>
            </a:r>
          </a:p>
        </p:txBody>
      </p:sp>
      <p:sp>
        <p:nvSpPr>
          <p:cNvPr id="2" name="Rettangolo 1"/>
          <p:cNvSpPr/>
          <p:nvPr/>
        </p:nvSpPr>
        <p:spPr>
          <a:xfrm>
            <a:off x="97255" y="1367555"/>
            <a:ext cx="8928212" cy="4370427"/>
          </a:xfrm>
          <a:prstGeom prst="rect">
            <a:avLst/>
          </a:prstGeom>
        </p:spPr>
        <p:txBody>
          <a:bodyPr wrap="square">
            <a:spAutoFit/>
          </a:bodyPr>
          <a:lstStyle/>
          <a:p>
            <a:pPr lvl="0" eaLnBrk="0" hangingPunct="0">
              <a:lnSpc>
                <a:spcPct val="150000"/>
              </a:lnSpc>
              <a:spcBef>
                <a:spcPct val="20000"/>
              </a:spcBef>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Colla istituzione della Comunità Europea nasce la necessità di mutare la concezione ” burocratica” della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Sicurezza</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eaLnBrk="0" hangingPunct="0">
              <a:lnSpc>
                <a:spcPct val="150000"/>
              </a:lnSpc>
              <a:spcBef>
                <a:spcPct val="20000"/>
              </a:spcBef>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Le varie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DIRETTIVE emesse dalla Comunità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vengono recepite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nella nostra legislazione  attraverso diversi Decreti Legislativi.</a:t>
            </a:r>
          </a:p>
          <a:p>
            <a:pPr lvl="0" algn="ctr">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Il più significativo è costituito dal </a:t>
            </a:r>
            <a:r>
              <a:rPr lang="it-IT" sz="20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D.Lvo</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altLang="it-IT" sz="2000" dirty="0" smtClean="0">
                <a:solidFill>
                  <a:srgbClr val="000000"/>
                </a:solidFill>
                <a:latin typeface="Tahoma" pitchFamily="34" charset="0"/>
                <a:cs typeface="Tahoma" pitchFamily="34" charset="0"/>
              </a:rPr>
              <a:t>626/96 che introduce </a:t>
            </a:r>
          </a:p>
          <a:p>
            <a:pPr lvl="0" algn="ctr">
              <a:defRPr/>
            </a:pPr>
            <a:r>
              <a:rPr lang="it-IT" altLang="it-IT" sz="2000" dirty="0">
                <a:solidFill>
                  <a:srgbClr val="000000"/>
                </a:solidFill>
                <a:latin typeface="Tahoma" pitchFamily="34" charset="0"/>
                <a:cs typeface="Tahoma" pitchFamily="34" charset="0"/>
              </a:rPr>
              <a:t>u</a:t>
            </a:r>
            <a:r>
              <a:rPr lang="it-IT" altLang="it-IT" sz="2000" dirty="0" smtClean="0">
                <a:solidFill>
                  <a:srgbClr val="000000"/>
                </a:solidFill>
                <a:latin typeface="Tahoma" pitchFamily="34" charset="0"/>
                <a:cs typeface="Tahoma" pitchFamily="34" charset="0"/>
              </a:rPr>
              <a:t>n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Sistema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organizzato di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sicurezza in visione di « </a:t>
            </a:r>
            <a:r>
              <a:rPr lang="it-IT" sz="2000" b="1" i="1"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prevenzione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it-IT" sz="2000" u="sng"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nSpc>
                <a:spcPct val="150000"/>
              </a:lnSpc>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nSpc>
                <a:spcPct val="150000"/>
              </a:lnSpc>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GLOBALE – PROGRAMMATO – INFORMATO - PARTECIPATO</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eaLnBrk="0" hangingPunct="0">
              <a:lnSpc>
                <a:spcPct val="150000"/>
              </a:lnSpc>
              <a:spcBef>
                <a:spcPct val="20000"/>
              </a:spcBef>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51715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Maria\Pictures\statue-grey.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18572" y="1671916"/>
            <a:ext cx="8059911" cy="480419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Segnaposto testo 1"/>
          <p:cNvSpPr>
            <a:spLocks noGrp="1"/>
          </p:cNvSpPr>
          <p:nvPr>
            <p:ph type="body" sz="quarter" idx="11"/>
          </p:nvPr>
        </p:nvSpPr>
        <p:spPr>
          <a:xfrm>
            <a:off x="787401" y="1449817"/>
            <a:ext cx="8210550" cy="395287"/>
          </a:xfrm>
        </p:spPr>
        <p:txBody>
          <a:bodyPr/>
          <a:lstStyle/>
          <a:p>
            <a:pPr lvl="0" algn="l" defTabSz="914400" eaLnBrk="1" fontAlgn="auto" hangingPunct="1">
              <a:lnSpc>
                <a:spcPts val="2892"/>
              </a:lnSpc>
              <a:spcBef>
                <a:spcPts val="0"/>
              </a:spcBef>
              <a:spcAft>
                <a:spcPts val="478"/>
              </a:spcAft>
              <a:tabLst>
                <a:tab pos="3445720" algn="l"/>
                <a:tab pos="7332171" algn="r"/>
              </a:tabLst>
              <a:defRPr/>
            </a:pPr>
            <a:r>
              <a:rPr 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            Prevenzione innovativa e</a:t>
            </a:r>
            <a:r>
              <a:rPr lang="it-IT" sz="25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Cambiamento Culturale</a:t>
            </a:r>
          </a:p>
          <a:p>
            <a:pPr algn="l" defTabSz="914400" eaLnBrk="1" fontAlgn="auto" hangingPunct="1">
              <a:lnSpc>
                <a:spcPts val="2892"/>
              </a:lnSpc>
              <a:spcBef>
                <a:spcPts val="0"/>
              </a:spcBef>
              <a:spcAft>
                <a:spcPts val="478"/>
              </a:spcAft>
              <a:tabLst>
                <a:tab pos="3445720" algn="l"/>
                <a:tab pos="7332171" algn="r"/>
              </a:tabLst>
              <a:defRPr/>
            </a:pPr>
            <a:endParaRPr lang="it-IT" sz="2500" i="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defRPr/>
            </a:pPr>
            <a:r>
              <a:rPr lang="it-IT" dirty="0" smtClean="0"/>
              <a:t>  </a:t>
            </a:r>
            <a:endParaRPr lang="it-IT" dirty="0"/>
          </a:p>
        </p:txBody>
      </p:sp>
      <p:sp>
        <p:nvSpPr>
          <p:cNvPr id="6" name="Segnaposto testo 2"/>
          <p:cNvSpPr>
            <a:spLocks noGrp="1"/>
          </p:cNvSpPr>
          <p:nvPr>
            <p:ph type="body" sz="quarter" idx="12"/>
          </p:nvPr>
        </p:nvSpPr>
        <p:spPr bwMode="auto">
          <a:xfrm>
            <a:off x="119920" y="887456"/>
            <a:ext cx="4816222"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a:solidFill>
                  <a:schemeClr val="tx1"/>
                </a:solidFill>
                <a:latin typeface="Tahoma" pitchFamily="34" charset="0"/>
                <a:ea typeface="+mn-ea"/>
                <a:cs typeface="Tahoma" pitchFamily="34" charset="0"/>
              </a:rPr>
              <a:t>Filosofia della prevenzione</a:t>
            </a:r>
          </a:p>
        </p:txBody>
      </p:sp>
      <p:sp>
        <p:nvSpPr>
          <p:cNvPr id="3" name="Rettangolo 2"/>
          <p:cNvSpPr/>
          <p:nvPr/>
        </p:nvSpPr>
        <p:spPr>
          <a:xfrm>
            <a:off x="2671546" y="2579947"/>
            <a:ext cx="3521119" cy="400110"/>
          </a:xfrm>
          <a:prstGeom prst="rect">
            <a:avLst/>
          </a:prstGeom>
        </p:spPr>
        <p:txBody>
          <a:bodyPr wrap="square">
            <a:spAutoFit/>
          </a:bodyPr>
          <a:lstStyle/>
          <a:p>
            <a:pPr lvl="0" algn="ctr">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SICUREZZA è PROFITTO</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Rettangolo 8"/>
          <p:cNvSpPr/>
          <p:nvPr/>
        </p:nvSpPr>
        <p:spPr>
          <a:xfrm>
            <a:off x="1850280" y="1979783"/>
            <a:ext cx="5435600" cy="400110"/>
          </a:xfrm>
          <a:prstGeom prst="rect">
            <a:avLst/>
          </a:prstGeom>
        </p:spPr>
        <p:txBody>
          <a:bodyPr wrap="square">
            <a:spAutoFit/>
          </a:bodyPr>
          <a:lstStyle/>
          <a:p>
            <a:pPr lvl="0" algn="ctr">
              <a:defRPr/>
            </a:pPr>
            <a:r>
              <a:rPr lang="it-IT" sz="2000" b="1"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Non è vero che la SICUREZZA COSTA!!</a:t>
            </a:r>
            <a:endParaRPr lang="it-IT" sz="2000" b="1" u="sng"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ttangolo 9"/>
          <p:cNvSpPr/>
          <p:nvPr/>
        </p:nvSpPr>
        <p:spPr>
          <a:xfrm>
            <a:off x="651933" y="2986346"/>
            <a:ext cx="7630098" cy="4196020"/>
          </a:xfrm>
          <a:prstGeom prst="rect">
            <a:avLst/>
          </a:prstGeom>
        </p:spPr>
        <p:txBody>
          <a:bodyPr wrap="square">
            <a:spAutoFit/>
          </a:bodyPr>
          <a:lstStyle/>
          <a:p>
            <a:pPr lvl="0" algn="ctr" defTabSz="914400" fontAlgn="auto">
              <a:lnSpc>
                <a:spcPct val="150000"/>
              </a:lnSpc>
              <a:spcBef>
                <a:spcPts val="0"/>
              </a:spcBef>
              <a:spcAft>
                <a:spcPts val="478"/>
              </a:spcAft>
              <a:tabLst>
                <a:tab pos="3445720" algn="l"/>
                <a:tab pos="7332171" algn="r"/>
              </a:tabLst>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sicurezza deve essere promossa a valore d’</a:t>
            </a:r>
            <a:r>
              <a:rPr lang="it-IT" sz="20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impresa</a:t>
            </a:r>
            <a:r>
              <a:rPr lang="it-IT" sz="2000" kern="0" dirty="0" err="1">
                <a:solidFill>
                  <a:prstClr val="black"/>
                </a:solidFill>
                <a:latin typeface="Tahoma" panose="020B0604030504040204" pitchFamily="34" charset="0"/>
                <a:ea typeface="Tahoma" panose="020B0604030504040204" pitchFamily="34" charset="0"/>
                <a:cs typeface="Tahoma" panose="020B0604030504040204" pitchFamily="34" charset="0"/>
              </a:rPr>
              <a:t>L’OBBLIGO</a:t>
            </a:r>
            <a:r>
              <a:rPr 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rPr>
              <a:t> LEGISLATIVO DEVE ESSERE ASSIMILATO NELLA POLITICA  AZIENDALE DOVE:</a:t>
            </a:r>
          </a:p>
          <a:p>
            <a:pPr lvl="0" defTabSz="914400" fontAlgn="auto">
              <a:lnSpc>
                <a:spcPct val="150000"/>
              </a:lnSpc>
              <a:spcBef>
                <a:spcPts val="0"/>
              </a:spcBef>
              <a:spcAft>
                <a:spcPts val="478"/>
              </a:spcAft>
              <a:tabLst>
                <a:tab pos="3445720" algn="l"/>
                <a:tab pos="7332171" algn="r"/>
              </a:tabLst>
              <a:defRPr/>
            </a:pPr>
            <a:r>
              <a:rPr 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rPr>
              <a:t>i piani ed i programmi per la sicurezza influenzano la pianificazione strategica </a:t>
            </a:r>
            <a:r>
              <a:rPr 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dell’azienda e soprattutto l’informazione </a:t>
            </a:r>
            <a:r>
              <a:rPr 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rPr>
              <a:t>e la formazione, la consultazione e la partecipazione, da obblighi di legge, diventano cultura e metodo aziendale</a:t>
            </a:r>
          </a:p>
          <a:p>
            <a:pPr lvl="0" algn="ctr" defTabSz="914400" fontAlgn="auto">
              <a:lnSpc>
                <a:spcPts val="2892"/>
              </a:lnSpc>
              <a:spcBef>
                <a:spcPts val="0"/>
              </a:spcBef>
              <a:spcAft>
                <a:spcPts val="478"/>
              </a:spcAft>
              <a:tabLst>
                <a:tab pos="3445720" algn="l"/>
                <a:tab pos="7332171" algn="r"/>
              </a:tabLst>
              <a:defRPr/>
            </a:pPr>
            <a:endParaRPr 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cxnSp>
        <p:nvCxnSpPr>
          <p:cNvPr id="16" name="Connettore 2 15"/>
          <p:cNvCxnSpPr/>
          <p:nvPr/>
        </p:nvCxnSpPr>
        <p:spPr>
          <a:xfrm>
            <a:off x="4364374" y="2295696"/>
            <a:ext cx="1" cy="2842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37529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Maria\Pictures\statue-grey.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364" y="1558448"/>
            <a:ext cx="7744077" cy="46159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7651" name="Segnaposto testo 1"/>
          <p:cNvSpPr txBox="1">
            <a:spLocks/>
          </p:cNvSpPr>
          <p:nvPr/>
        </p:nvSpPr>
        <p:spPr bwMode="auto">
          <a:xfrm>
            <a:off x="374650" y="1463675"/>
            <a:ext cx="8210550" cy="395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altLang="it-IT" sz="2500">
                <a:solidFill>
                  <a:prstClr val="black"/>
                </a:solidFill>
                <a:latin typeface="Tahoma" pitchFamily="34" charset="0"/>
                <a:cs typeface="Tahoma" pitchFamily="34" charset="0"/>
              </a:rPr>
              <a:t>I principi della sicurezza</a:t>
            </a:r>
          </a:p>
        </p:txBody>
      </p:sp>
      <p:sp>
        <p:nvSpPr>
          <p:cNvPr id="5" name="Segnaposto testo 2"/>
          <p:cNvSpPr txBox="1">
            <a:spLocks/>
          </p:cNvSpPr>
          <p:nvPr/>
        </p:nvSpPr>
        <p:spPr bwMode="auto">
          <a:xfrm>
            <a:off x="119920" y="887456"/>
            <a:ext cx="4816222" cy="42616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defPPr>
              <a:defRPr lang="it-IT"/>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it-IT" altLang="it-IT" sz="2500" smtClean="0">
                <a:latin typeface="Tahoma" pitchFamily="34" charset="0"/>
                <a:cs typeface="Tahoma" pitchFamily="34" charset="0"/>
              </a:rPr>
              <a:t>Filosofia della prevenzione</a:t>
            </a:r>
            <a:endParaRPr lang="it-IT" altLang="it-IT" sz="2500" dirty="0">
              <a:latin typeface="Tahoma" pitchFamily="34" charset="0"/>
              <a:cs typeface="Tahoma" pitchFamily="34" charset="0"/>
            </a:endParaRPr>
          </a:p>
        </p:txBody>
      </p:sp>
      <p:sp>
        <p:nvSpPr>
          <p:cNvPr id="3" name="Rettangolo 2"/>
          <p:cNvSpPr/>
          <p:nvPr/>
        </p:nvSpPr>
        <p:spPr>
          <a:xfrm>
            <a:off x="1248646" y="1953077"/>
            <a:ext cx="7683687" cy="5478423"/>
          </a:xfrm>
          <a:prstGeom prst="rect">
            <a:avLst/>
          </a:prstGeom>
        </p:spPr>
        <p:txBody>
          <a:bodyPr wrap="square">
            <a:spAutoFit/>
          </a:bodyPr>
          <a:lstStyle/>
          <a:p>
            <a:pPr marL="342900" lvl="0" indent="-342900" defTabSz="914400" fontAlgn="auto">
              <a:lnSpc>
                <a:spcPct val="250000"/>
              </a:lnSpc>
              <a:spcBef>
                <a:spcPts val="0"/>
              </a:spcBef>
              <a:spcAft>
                <a:spcPts val="0"/>
              </a:spcAft>
              <a:buFont typeface="Wingdings" panose="05000000000000000000" pitchFamily="2" charset="2"/>
              <a:buChar char="v"/>
              <a:defRPr/>
            </a:pPr>
            <a:r>
              <a:rPr lang="it-IT" altLang="it-IT" sz="2000" kern="0" dirty="0">
                <a:solidFill>
                  <a:prstClr val="black"/>
                </a:solidFill>
                <a:latin typeface="Tahoma" pitchFamily="34" charset="0"/>
                <a:ea typeface="Tahoma" pitchFamily="34" charset="0"/>
                <a:cs typeface="Tahoma" pitchFamily="34" charset="0"/>
              </a:rPr>
              <a:t>Il principio dell’AFFIDAMENTO</a:t>
            </a:r>
          </a:p>
          <a:p>
            <a:pPr marL="342900" lvl="0" indent="-342900" defTabSz="914400" fontAlgn="auto">
              <a:lnSpc>
                <a:spcPct val="250000"/>
              </a:lnSpc>
              <a:spcBef>
                <a:spcPts val="0"/>
              </a:spcBef>
              <a:spcAft>
                <a:spcPts val="0"/>
              </a:spcAft>
              <a:buFont typeface="Wingdings" panose="05000000000000000000" pitchFamily="2" charset="2"/>
              <a:buChar char="v"/>
              <a:defRPr/>
            </a:pPr>
            <a:r>
              <a:rPr lang="it-IT" altLang="it-IT" sz="2000" kern="0" dirty="0">
                <a:solidFill>
                  <a:prstClr val="black"/>
                </a:solidFill>
                <a:latin typeface="Tahoma" pitchFamily="34" charset="0"/>
                <a:ea typeface="Tahoma" pitchFamily="34" charset="0"/>
                <a:cs typeface="Tahoma" pitchFamily="34" charset="0"/>
              </a:rPr>
              <a:t>Il principio della posizione di GARANZIA</a:t>
            </a:r>
          </a:p>
          <a:p>
            <a:pPr marL="342900" lvl="0" indent="-342900" defTabSz="914400" fontAlgn="auto">
              <a:lnSpc>
                <a:spcPct val="250000"/>
              </a:lnSpc>
              <a:spcBef>
                <a:spcPts val="0"/>
              </a:spcBef>
              <a:spcAft>
                <a:spcPts val="0"/>
              </a:spcAft>
              <a:buFont typeface="Wingdings" panose="05000000000000000000" pitchFamily="2" charset="2"/>
              <a:buChar char="v"/>
              <a:defRPr/>
            </a:pPr>
            <a:r>
              <a:rPr lang="it-IT" altLang="it-IT" sz="2000" kern="0" dirty="0">
                <a:solidFill>
                  <a:prstClr val="black"/>
                </a:solidFill>
                <a:latin typeface="Tahoma" pitchFamily="34" charset="0"/>
                <a:ea typeface="Tahoma" pitchFamily="34" charset="0"/>
                <a:cs typeface="Tahoma" pitchFamily="34" charset="0"/>
              </a:rPr>
              <a:t>Il principio della </a:t>
            </a:r>
            <a:r>
              <a:rPr lang="it-IT" altLang="it-IT" sz="2000" kern="0" dirty="0" smtClean="0">
                <a:solidFill>
                  <a:prstClr val="black"/>
                </a:solidFill>
                <a:latin typeface="Tahoma" pitchFamily="34" charset="0"/>
                <a:ea typeface="Tahoma" pitchFamily="34" charset="0"/>
                <a:cs typeface="Tahoma" pitchFamily="34" charset="0"/>
              </a:rPr>
              <a:t>COMPETENZA</a:t>
            </a:r>
          </a:p>
          <a:p>
            <a:pPr marL="342900" lvl="0" indent="-342900" defTabSz="914400" fontAlgn="auto">
              <a:lnSpc>
                <a:spcPct val="150000"/>
              </a:lnSpc>
              <a:spcBef>
                <a:spcPts val="0"/>
              </a:spcBef>
              <a:spcAft>
                <a:spcPts val="0"/>
              </a:spcAft>
              <a:buFont typeface="Wingdings" panose="05000000000000000000" pitchFamily="2" charset="2"/>
              <a:buChar char="v"/>
              <a:defRPr/>
            </a:pPr>
            <a:r>
              <a:rPr lang="it-IT" altLang="it-IT" sz="2000" kern="0" dirty="0" smtClean="0">
                <a:solidFill>
                  <a:prstClr val="black"/>
                </a:solidFill>
                <a:latin typeface="Tahoma" pitchFamily="34" charset="0"/>
                <a:ea typeface="Tahoma" pitchFamily="34" charset="0"/>
                <a:cs typeface="Tahoma" pitchFamily="34" charset="0"/>
              </a:rPr>
              <a:t>ATTRIBUZIONI </a:t>
            </a:r>
            <a:r>
              <a:rPr lang="it-IT" altLang="it-IT" sz="2000" kern="0" dirty="0">
                <a:solidFill>
                  <a:prstClr val="black"/>
                </a:solidFill>
                <a:latin typeface="Tahoma" pitchFamily="34" charset="0"/>
                <a:ea typeface="Tahoma" pitchFamily="34" charset="0"/>
                <a:cs typeface="Tahoma" pitchFamily="34" charset="0"/>
              </a:rPr>
              <a:t>: «Le funzioni e i doveri propri di chi svolge un determinato compito</a:t>
            </a:r>
            <a:r>
              <a:rPr lang="it-IT" altLang="it-IT" sz="2000" kern="0" dirty="0" smtClean="0">
                <a:solidFill>
                  <a:prstClr val="black"/>
                </a:solidFill>
                <a:latin typeface="Tahoma" pitchFamily="34" charset="0"/>
                <a:ea typeface="Tahoma" pitchFamily="34" charset="0"/>
                <a:cs typeface="Tahoma" pitchFamily="34" charset="0"/>
              </a:rPr>
              <a:t>»</a:t>
            </a:r>
          </a:p>
          <a:p>
            <a:pPr marL="342900" lvl="0" indent="-342900" defTabSz="914400" fontAlgn="auto">
              <a:lnSpc>
                <a:spcPct val="150000"/>
              </a:lnSpc>
              <a:spcBef>
                <a:spcPts val="0"/>
              </a:spcBef>
              <a:spcAft>
                <a:spcPts val="0"/>
              </a:spcAft>
              <a:buFont typeface="Wingdings" panose="05000000000000000000" pitchFamily="2" charset="2"/>
              <a:buChar char="v"/>
              <a:defRPr/>
            </a:pPr>
            <a:r>
              <a:rPr lang="it-IT" altLang="it-IT" sz="2000" kern="0" dirty="0" smtClean="0">
                <a:solidFill>
                  <a:prstClr val="black"/>
                </a:solidFill>
                <a:latin typeface="Tahoma" pitchFamily="34" charset="0"/>
                <a:ea typeface="Tahoma" pitchFamily="34" charset="0"/>
                <a:cs typeface="Tahoma" pitchFamily="34" charset="0"/>
              </a:rPr>
              <a:t>COMPETENZE</a:t>
            </a:r>
            <a:r>
              <a:rPr lang="it-IT" altLang="it-IT" sz="2000" kern="0" dirty="0">
                <a:solidFill>
                  <a:prstClr val="black"/>
                </a:solidFill>
                <a:latin typeface="Tahoma" pitchFamily="34" charset="0"/>
                <a:ea typeface="Tahoma" pitchFamily="34" charset="0"/>
                <a:cs typeface="Tahoma" pitchFamily="34" charset="0"/>
              </a:rPr>
              <a:t>: «l’essere competente vuol dire avere la capacità, le qualità, e conoscenze, a far bene qualcosa, a ben valutare, giudicare e  similmente essere esperto»</a:t>
            </a:r>
          </a:p>
          <a:p>
            <a:pPr marL="342900" lvl="0" indent="-342900" defTabSz="914400" fontAlgn="auto">
              <a:lnSpc>
                <a:spcPct val="250000"/>
              </a:lnSpc>
              <a:spcBef>
                <a:spcPts val="0"/>
              </a:spcBef>
              <a:spcAft>
                <a:spcPts val="0"/>
              </a:spcAft>
              <a:buFont typeface="Wingdings" panose="05000000000000000000" pitchFamily="2" charset="2"/>
              <a:buChar char="v"/>
              <a:defRPr/>
            </a:pPr>
            <a:endParaRPr lang="it-IT" altLang="it-IT" sz="2000" kern="0" dirty="0">
              <a:solidFill>
                <a:prstClr val="black"/>
              </a:solidFill>
              <a:latin typeface="Tahoma" pitchFamily="34" charset="0"/>
              <a:ea typeface="Tahoma" pitchFamily="34" charset="0"/>
              <a:cs typeface="Tahoma" pitchFamily="34" charset="0"/>
            </a:endParaRPr>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18</a:t>
            </a:fld>
            <a:endParaRPr lang="it-IT"/>
          </a:p>
        </p:txBody>
      </p:sp>
    </p:spTree>
    <p:extLst>
      <p:ext uri="{BB962C8B-B14F-4D97-AF65-F5344CB8AC3E}">
        <p14:creationId xmlns:p14="http://schemas.microsoft.com/office/powerpoint/2010/main" xmlns="" val="813281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Maria\Pictures\attualità.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1276350"/>
            <a:ext cx="6096000" cy="43053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Segnaposto contenuto 2"/>
          <p:cNvSpPr>
            <a:spLocks noGrp="1"/>
          </p:cNvSpPr>
          <p:nvPr>
            <p:ph idx="1"/>
          </p:nvPr>
        </p:nvSpPr>
        <p:spPr>
          <a:xfrm>
            <a:off x="1463041" y="3196354"/>
            <a:ext cx="6196405" cy="2526715"/>
          </a:xfrm>
        </p:spPr>
        <p:txBody>
          <a:bodyPr/>
          <a:lstStyle/>
          <a:p>
            <a:pPr marL="0" lvl="0" indent="0">
              <a:buNone/>
            </a:pPr>
            <a:r>
              <a:rPr lang="it-IT" altLang="it-IT" sz="2500" dirty="0" smtClean="0">
                <a:solidFill>
                  <a:prstClr val="black"/>
                </a:solidFill>
                <a:latin typeface="Tahoma" pitchFamily="34" charset="0"/>
                <a:ea typeface="Open Sans Condensed Light" pitchFamily="34" charset="0"/>
                <a:cs typeface="Tahoma" pitchFamily="34" charset="0"/>
              </a:rPr>
              <a:t>L’attualità</a:t>
            </a:r>
            <a:r>
              <a:rPr lang="it-IT" altLang="it-IT" sz="2000" dirty="0" smtClean="0">
                <a:solidFill>
                  <a:srgbClr val="647A9F"/>
                </a:solidFill>
                <a:latin typeface="Tahoma" pitchFamily="34" charset="0"/>
                <a:ea typeface="Open Sans Condensed Light" pitchFamily="34" charset="0"/>
                <a:cs typeface="Tahoma" pitchFamily="34" charset="0"/>
              </a:rPr>
              <a:t> </a:t>
            </a:r>
            <a:r>
              <a:rPr lang="it-IT" altLang="it-IT" sz="2400" dirty="0">
                <a:solidFill>
                  <a:prstClr val="black"/>
                </a:solidFill>
                <a:latin typeface="Tahoma" pitchFamily="34" charset="0"/>
                <a:ea typeface="Open Sans Condensed Light" pitchFamily="34" charset="0"/>
                <a:cs typeface="Tahoma" pitchFamily="34" charset="0"/>
              </a:rPr>
              <a:t>:il decreto legislativo 81/08 </a:t>
            </a:r>
            <a:r>
              <a:rPr lang="it-IT" altLang="it-IT" sz="2400" dirty="0" err="1">
                <a:solidFill>
                  <a:prstClr val="black"/>
                </a:solidFill>
                <a:latin typeface="Tahoma" pitchFamily="34" charset="0"/>
                <a:ea typeface="Open Sans Condensed Light" pitchFamily="34" charset="0"/>
                <a:cs typeface="Tahoma" pitchFamily="34" charset="0"/>
              </a:rPr>
              <a:t>s.m.i</a:t>
            </a:r>
            <a:endParaRPr lang="it-IT" altLang="it-IT" sz="2400" dirty="0">
              <a:solidFill>
                <a:prstClr val="black"/>
              </a:solidFill>
              <a:latin typeface="Tahoma" pitchFamily="34" charset="0"/>
              <a:ea typeface="Open Sans Condensed Light" pitchFamily="34" charset="0"/>
              <a:cs typeface="Tahoma" pitchFamily="34" charset="0"/>
            </a:endParaRPr>
          </a:p>
          <a:p>
            <a:pPr marL="0" indent="0" algn="ctr">
              <a:buNone/>
            </a:pPr>
            <a:endParaRPr lang="it-IT" altLang="it-IT" sz="2500" dirty="0">
              <a:solidFill>
                <a:srgbClr val="647A9F"/>
              </a:solidFill>
              <a:latin typeface="Tahoma" pitchFamily="34" charset="0"/>
              <a:cs typeface="Tahoma" pitchFamily="34" charset="0"/>
            </a:endParaRPr>
          </a:p>
        </p:txBody>
      </p:sp>
      <p:sp>
        <p:nvSpPr>
          <p:cNvPr id="2" name="Segnaposto piè di pagina 1"/>
          <p:cNvSpPr>
            <a:spLocks noGrp="1"/>
          </p:cNvSpPr>
          <p:nvPr>
            <p:ph type="ftr" sz="quarter" idx="11"/>
          </p:nvPr>
        </p:nvSpPr>
        <p:spPr/>
        <p:txBody>
          <a:bodyPr/>
          <a:lstStyle/>
          <a:p>
            <a:pPr>
              <a:defRPr/>
            </a:pPr>
            <a:r>
              <a:rPr lang="it-IT" smtClean="0">
                <a:solidFill>
                  <a:prstClr val="black"/>
                </a:solidFill>
              </a:rPr>
              <a:t>Giuseppe Renato Croce</a:t>
            </a:r>
            <a:endParaRPr lang="it-IT">
              <a:solidFill>
                <a:prstClr val="black"/>
              </a:solidFill>
            </a:endParaRPr>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solidFill>
                  <a:prstClr val="black"/>
                </a:solidFill>
              </a:rPr>
              <a:pPr>
                <a:defRPr/>
              </a:pPr>
              <a:t>19</a:t>
            </a:fld>
            <a:endParaRPr lang="it-IT">
              <a:solidFill>
                <a:prstClr val="black"/>
              </a:solidFill>
            </a:endParaRPr>
          </a:p>
        </p:txBody>
      </p:sp>
    </p:spTree>
    <p:extLst>
      <p:ext uri="{BB962C8B-B14F-4D97-AF65-F5344CB8AC3E}">
        <p14:creationId xmlns:p14="http://schemas.microsoft.com/office/powerpoint/2010/main" xmlns="" val="123845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egnaposto testo 1"/>
          <p:cNvSpPr>
            <a:spLocks noGrp="1"/>
          </p:cNvSpPr>
          <p:nvPr>
            <p:ph type="body" sz="quarter" idx="10"/>
          </p:nvPr>
        </p:nvSpPr>
        <p:spPr bwMode="auto">
          <a:xfrm>
            <a:off x="461963" y="3643315"/>
            <a:ext cx="8220075" cy="8080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smtClean="0">
                <a:latin typeface="Tahoma" pitchFamily="34" charset="0"/>
                <a:cs typeface="Tahoma" pitchFamily="34" charset="0"/>
              </a:rPr>
              <a:t>Legislazione generale e speciale in materia di salute e sicurezza sul lavoro</a:t>
            </a:r>
          </a:p>
          <a:p>
            <a:endParaRPr lang="it-IT" altLang="it-IT" smtClean="0">
              <a:latin typeface="Open Sans" pitchFamily="34" charset="0"/>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Maria\Pictures\attualità.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50" y="3848185"/>
            <a:ext cx="4275292" cy="30194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00354" name="Segnaposto testo 1"/>
          <p:cNvSpPr>
            <a:spLocks noGrp="1"/>
          </p:cNvSpPr>
          <p:nvPr>
            <p:ph type="body" sz="quarter" idx="11"/>
          </p:nvPr>
        </p:nvSpPr>
        <p:spPr bwMode="auto">
          <a:xfrm>
            <a:off x="241300" y="1463675"/>
            <a:ext cx="8636000" cy="1003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it-IT" altLang="it-IT" sz="2800" b="1" dirty="0" smtClean="0">
              <a:solidFill>
                <a:schemeClr val="tx1"/>
              </a:solidFill>
              <a:latin typeface="Tahoma" pitchFamily="34" charset="0"/>
              <a:cs typeface="Tahoma" pitchFamily="34" charset="0"/>
            </a:endParaRPr>
          </a:p>
          <a:p>
            <a:r>
              <a:rPr lang="it-IT" altLang="it-IT" sz="2000" b="1" i="0" dirty="0" smtClean="0">
                <a:solidFill>
                  <a:schemeClr val="tx1"/>
                </a:solidFill>
                <a:latin typeface="Tahoma" pitchFamily="34" charset="0"/>
                <a:cs typeface="Tahoma" pitchFamily="34" charset="0"/>
              </a:rPr>
              <a:t>Il D. </a:t>
            </a:r>
            <a:r>
              <a:rPr lang="it-IT" altLang="it-IT" sz="2000" b="1" i="0" dirty="0" err="1" smtClean="0">
                <a:solidFill>
                  <a:schemeClr val="tx1"/>
                </a:solidFill>
                <a:latin typeface="Tahoma" pitchFamily="34" charset="0"/>
                <a:cs typeface="Tahoma" pitchFamily="34" charset="0"/>
              </a:rPr>
              <a:t>Lgs</a:t>
            </a:r>
            <a:r>
              <a:rPr lang="it-IT" altLang="it-IT" sz="2000" b="1" i="0" dirty="0" smtClean="0">
                <a:solidFill>
                  <a:schemeClr val="tx1"/>
                </a:solidFill>
                <a:latin typeface="Tahoma" pitchFamily="34" charset="0"/>
                <a:cs typeface="Tahoma" pitchFamily="34" charset="0"/>
              </a:rPr>
              <a:t>. 81/2008: il punto di arrivo!!</a:t>
            </a:r>
          </a:p>
        </p:txBody>
      </p:sp>
      <p:sp>
        <p:nvSpPr>
          <p:cNvPr id="4" name="Segnaposto testo 1"/>
          <p:cNvSpPr txBox="1">
            <a:spLocks/>
          </p:cNvSpPr>
          <p:nvPr/>
        </p:nvSpPr>
        <p:spPr>
          <a:xfrm>
            <a:off x="752559" y="2533650"/>
            <a:ext cx="7646974" cy="2629069"/>
          </a:xfrm>
          <a:prstGeom prst="rect">
            <a:avLst/>
          </a:prstGeom>
          <a:noFill/>
          <a:ln>
            <a:noFill/>
          </a:ln>
          <a:effectLst>
            <a:glow rad="139700">
              <a:srgbClr val="009999">
                <a:alpha val="40000"/>
              </a:srgb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1" hangingPunct="1">
              <a:lnSpc>
                <a:spcPct val="150000"/>
              </a:lnSpc>
              <a:spcBef>
                <a:spcPts val="0"/>
              </a:spcBef>
              <a:defRPr/>
            </a:pPr>
            <a:endParaRPr lang="it-IT" alt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400" eaLnBrk="1" hangingPunct="1">
              <a:lnSpc>
                <a:spcPct val="150000"/>
              </a:lnSpc>
              <a:spcBef>
                <a:spcPts val="0"/>
              </a:spcBef>
              <a:defRPr/>
            </a:pPr>
            <a:r>
              <a:rPr lang="it-IT" alt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Il </a:t>
            </a:r>
            <a:r>
              <a:rPr lang="it-IT" alt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t>decreto 81 impone l’obbligo al soggetto che ha la titolarità del potere di spesa, cioè al   DATORE  DI  LAVORO</a:t>
            </a:r>
          </a:p>
          <a:p>
            <a:pPr defTabSz="914400" eaLnBrk="1" hangingPunct="1">
              <a:lnSpc>
                <a:spcPct val="150000"/>
              </a:lnSpc>
              <a:spcBef>
                <a:spcPts val="0"/>
              </a:spcBef>
              <a:defRPr/>
            </a:pPr>
            <a:r>
              <a:rPr lang="it-IT" alt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t>di progettare e realizzare  il proprio sistema di sicurezza aziendale, effettuando la    VALUTAZIONE  DEI  RISCHI</a:t>
            </a:r>
            <a:endPar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7" name="Segnaposto testo 2"/>
          <p:cNvSpPr>
            <a:spLocks noGrp="1"/>
          </p:cNvSpPr>
          <p:nvPr>
            <p:ph type="body" sz="quarter" idx="12"/>
          </p:nvPr>
        </p:nvSpPr>
        <p:spPr bwMode="auto">
          <a:xfrm>
            <a:off x="241299" y="941388"/>
            <a:ext cx="7717367"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0"/>
            <a:r>
              <a:rPr lang="it-IT" altLang="it-IT" sz="2500" dirty="0">
                <a:solidFill>
                  <a:prstClr val="black"/>
                </a:solidFill>
                <a:latin typeface="Tahoma" pitchFamily="34" charset="0"/>
                <a:cs typeface="Tahoma" pitchFamily="34" charset="0"/>
              </a:rPr>
              <a:t>generalità</a:t>
            </a:r>
          </a:p>
          <a:p>
            <a:endParaRPr lang="it-IT" altLang="it-IT" sz="2400" dirty="0">
              <a:solidFill>
                <a:schemeClr val="tx1"/>
              </a:solidFill>
              <a:latin typeface="Tahoma" pitchFamily="34" charset="0"/>
              <a:ea typeface="+mn-ea"/>
              <a:cs typeface="Tahoma" pitchFamily="34" charset="0"/>
            </a:endParaRPr>
          </a:p>
        </p:txBody>
      </p:sp>
    </p:spTree>
    <p:extLst>
      <p:ext uri="{BB962C8B-B14F-4D97-AF65-F5344CB8AC3E}">
        <p14:creationId xmlns:p14="http://schemas.microsoft.com/office/powerpoint/2010/main" xmlns="" val="1141285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Maria\Pictures\attualità.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50" y="3848185"/>
            <a:ext cx="4275292" cy="30194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1267" name="Segnaposto testo 1"/>
          <p:cNvSpPr>
            <a:spLocks noGrp="1"/>
          </p:cNvSpPr>
          <p:nvPr>
            <p:ph type="body" sz="quarter" idx="11"/>
          </p:nvPr>
        </p:nvSpPr>
        <p:spPr bwMode="auto">
          <a:xfrm>
            <a:off x="541868" y="1562100"/>
            <a:ext cx="8098898" cy="4095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0" defTabSz="914400" eaLnBrk="1" hangingPunct="1">
              <a:spcBef>
                <a:spcPct val="50000"/>
              </a:spcBef>
            </a:pPr>
            <a:endParaRPr lang="it-IT" altLang="ja-JP" sz="2000" i="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defTabSz="914400" eaLnBrk="1" hangingPunct="1">
              <a:spcBef>
                <a:spcPct val="50000"/>
              </a:spcBef>
            </a:pPr>
            <a:endParaRPr lang="it-IT" altLang="ja-JP" sz="2000" i="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defTabSz="914400" eaLnBrk="1" hangingPunct="1">
              <a:spcBef>
                <a:spcPct val="50000"/>
              </a:spcBef>
            </a:pPr>
            <a:r>
              <a:rPr lang="it-IT" altLang="ja-JP"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Il </a:t>
            </a:r>
            <a:r>
              <a:rPr lang="it-IT" altLang="ja-JP" sz="2000" i="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D.Lvo</a:t>
            </a:r>
            <a:r>
              <a:rPr lang="it-IT" altLang="ja-JP"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 81/2008 è l’attuazione  dell’art.1 </a:t>
            </a:r>
            <a:r>
              <a:rPr lang="it-IT" altLang="ja-JP" sz="2000" i="0" dirty="0">
                <a:solidFill>
                  <a:schemeClr val="tx1"/>
                </a:solidFill>
                <a:latin typeface="Tahoma" panose="020B0604030504040204" pitchFamily="34" charset="0"/>
                <a:ea typeface="Tahoma" panose="020B0604030504040204" pitchFamily="34" charset="0"/>
                <a:cs typeface="Tahoma" panose="020B0604030504040204" pitchFamily="34" charset="0"/>
              </a:rPr>
              <a:t>della legge 3/08/07 n.123 in materia di tutela della salute e sicurezza nei luoghi di </a:t>
            </a:r>
            <a:r>
              <a:rPr lang="it-IT" altLang="ja-JP" sz="2000" i="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lavoro</a:t>
            </a:r>
            <a:r>
              <a:rPr lang="it-IT" altLang="it-IT" sz="3200" i="0" kern="0" dirty="0" err="1">
                <a:solidFill>
                  <a:srgbClr val="EAEAEA"/>
                </a:solidFill>
                <a:latin typeface="Garamond" pitchFamily="18" charset="0"/>
                <a:cs typeface="+mn-cs"/>
              </a:rPr>
              <a:t>Dalla</a:t>
            </a:r>
            <a:r>
              <a:rPr lang="it-IT" altLang="it-IT" sz="3200" i="0" kern="0" dirty="0">
                <a:solidFill>
                  <a:srgbClr val="EAEAEA"/>
                </a:solidFill>
                <a:latin typeface="Garamond" pitchFamily="18" charset="0"/>
                <a:cs typeface="+mn-cs"/>
              </a:rPr>
              <a:t> </a:t>
            </a:r>
            <a:r>
              <a:rPr lang="it-IT" altLang="it-IT" sz="2400" i="0" kern="0" dirty="0" smtClean="0">
                <a:solidFill>
                  <a:srgbClr val="EAEAEA"/>
                </a:solidFill>
                <a:latin typeface="Garamond" pitchFamily="18" charset="0"/>
                <a:cs typeface="+mn-cs"/>
              </a:rPr>
              <a:t>p» </a:t>
            </a:r>
          </a:p>
          <a:p>
            <a:pPr marL="342900" lvl="0" indent="-228600" defTabSz="914400" eaLnBrk="1" hangingPunct="1">
              <a:lnSpc>
                <a:spcPct val="150000"/>
              </a:lnSpc>
              <a:buClr>
                <a:srgbClr val="A9A57C"/>
              </a:buClr>
            </a:pPr>
            <a:endParaRPr lang="it-IT" altLang="it-IT" sz="2400" i="0" kern="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228600" defTabSz="914400" eaLnBrk="1" hangingPunct="1">
              <a:lnSpc>
                <a:spcPct val="150000"/>
              </a:lnSpc>
              <a:buClr>
                <a:srgbClr val="A9A57C"/>
              </a:buClr>
            </a:pPr>
            <a:r>
              <a:rPr lang="it-IT" altLang="it-IT" sz="2400" i="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Il </a:t>
            </a:r>
            <a:r>
              <a:rPr lang="it-IT" altLang="it-IT" sz="2400" i="0" kern="0" dirty="0">
                <a:solidFill>
                  <a:schemeClr val="tx1"/>
                </a:solidFill>
                <a:latin typeface="Tahoma" panose="020B0604030504040204" pitchFamily="34" charset="0"/>
                <a:ea typeface="Tahoma" panose="020B0604030504040204" pitchFamily="34" charset="0"/>
                <a:cs typeface="Tahoma" panose="020B0604030504040204" pitchFamily="34" charset="0"/>
              </a:rPr>
              <a:t>nuovo approccio alla sicurezza</a:t>
            </a:r>
            <a:endParaRPr lang="it-IT" altLang="ja-JP" sz="2400" i="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defTabSz="914400" eaLnBrk="1" hangingPunct="1">
              <a:spcBef>
                <a:spcPct val="50000"/>
              </a:spcBef>
            </a:pPr>
            <a:r>
              <a:rPr lang="it-IT" altLang="it-IT" sz="2400" b="1" i="0" dirty="0" smtClean="0">
                <a:solidFill>
                  <a:srgbClr val="000000"/>
                </a:solidFill>
                <a:latin typeface="Garamond" pitchFamily="18" charset="0"/>
                <a:cs typeface="Arial" pitchFamily="34" charset="0"/>
              </a:rPr>
              <a:t>"L'uomo</a:t>
            </a:r>
            <a:r>
              <a:rPr lang="it-IT" altLang="it-IT" sz="2400" b="1" i="0" dirty="0">
                <a:solidFill>
                  <a:srgbClr val="000000"/>
                </a:solidFill>
                <a:latin typeface="Garamond" pitchFamily="18" charset="0"/>
                <a:cs typeface="Arial" pitchFamily="34" charset="0"/>
              </a:rPr>
              <a:t>, non la macchina, al centro della nuova organizzazione della sicurezza in azienda .."</a:t>
            </a:r>
          </a:p>
          <a:p>
            <a:pPr marL="342900" lvl="0" indent="-342900" defTabSz="914400" eaLnBrk="1" hangingPunct="1">
              <a:buClr>
                <a:srgbClr val="376D6C"/>
              </a:buClr>
              <a:buSzPct val="80000"/>
            </a:pPr>
            <a:r>
              <a:rPr lang="it-IT" altLang="it-IT" sz="3200" i="0" kern="0" dirty="0" smtClean="0">
                <a:solidFill>
                  <a:srgbClr val="EAEAEA"/>
                </a:solidFill>
                <a:latin typeface="Garamond" pitchFamily="18" charset="0"/>
                <a:cs typeface="+mn-cs"/>
              </a:rPr>
              <a:t> </a:t>
            </a:r>
            <a:endParaRPr lang="it-IT" altLang="it-IT" sz="3600" b="1" i="0" dirty="0">
              <a:solidFill>
                <a:srgbClr val="EAEAEA"/>
              </a:solidFill>
              <a:latin typeface="Garamond" pitchFamily="18" charset="0"/>
              <a:cs typeface="Arial" pitchFamily="34" charset="0"/>
            </a:endParaRPr>
          </a:p>
          <a:p>
            <a:pPr lvl="0" defTabSz="914400" eaLnBrk="1" hangingPunct="1">
              <a:spcBef>
                <a:spcPct val="50000"/>
              </a:spcBef>
            </a:pPr>
            <a:endParaRPr lang="it-IT" altLang="it-IT" sz="3600" b="1" i="0" dirty="0">
              <a:solidFill>
                <a:srgbClr val="EAEAEA"/>
              </a:solidFill>
              <a:latin typeface="Garamond" pitchFamily="18" charset="0"/>
              <a:cs typeface="Arial" pitchFamily="34" charset="0"/>
            </a:endParaRPr>
          </a:p>
        </p:txBody>
      </p:sp>
      <p:sp>
        <p:nvSpPr>
          <p:cNvPr id="5"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itchFamily="34" charset="0"/>
                <a:ea typeface="+mn-ea"/>
                <a:cs typeface="Tahoma" pitchFamily="34" charset="0"/>
              </a:rPr>
              <a:t>generalità</a:t>
            </a:r>
            <a:endParaRPr lang="it-IT" altLang="it-IT" sz="2500" dirty="0">
              <a:solidFill>
                <a:schemeClr val="tx1"/>
              </a:solidFill>
              <a:latin typeface="Tahoma" pitchFamily="34" charset="0"/>
              <a:ea typeface="+mn-ea"/>
              <a:cs typeface="Tahoma" pitchFamily="34" charset="0"/>
            </a:endParaRPr>
          </a:p>
        </p:txBody>
      </p:sp>
    </p:spTree>
    <p:extLst>
      <p:ext uri="{BB962C8B-B14F-4D97-AF65-F5344CB8AC3E}">
        <p14:creationId xmlns:p14="http://schemas.microsoft.com/office/powerpoint/2010/main" xmlns="" val="3862652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491067" y="913374"/>
            <a:ext cx="8483599" cy="3585597"/>
          </a:xfrm>
          <a:prstGeom prst="rect">
            <a:avLst/>
          </a:prstGeom>
        </p:spPr>
        <p:txBody>
          <a:bodyPr wrap="square">
            <a:spAutoFit/>
          </a:bodyPr>
          <a:lstStyle/>
          <a:p>
            <a:pPr lvl="0" eaLnBrk="0" hangingPunct="0">
              <a:spcBef>
                <a:spcPct val="20000"/>
              </a:spcBef>
            </a:pPr>
            <a:r>
              <a:rPr lang="it-IT" altLang="it-IT" sz="2500" dirty="0">
                <a:solidFill>
                  <a:prstClr val="black"/>
                </a:solidFill>
                <a:latin typeface="Tahoma" pitchFamily="34" charset="0"/>
                <a:ea typeface="Open Sans Condensed Light" pitchFamily="34" charset="0"/>
                <a:cs typeface="Tahoma" pitchFamily="34" charset="0"/>
              </a:rPr>
              <a:t>generalità</a:t>
            </a:r>
          </a:p>
          <a:p>
            <a:pPr marL="342900" lvl="0" indent="-228600" algn="ctr" defTabSz="914400">
              <a:lnSpc>
                <a:spcPct val="150000"/>
              </a:lnSpc>
              <a:spcBef>
                <a:spcPct val="20000"/>
              </a:spcBef>
              <a:buClr>
                <a:srgbClr val="A9A57C"/>
              </a:buClr>
            </a:pPr>
            <a:endPar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228600" algn="ctr" defTabSz="914400">
              <a:lnSpc>
                <a:spcPct val="150000"/>
              </a:lnSpc>
              <a:spcBef>
                <a:spcPct val="20000"/>
              </a:spcBef>
              <a:buClr>
                <a:srgbClr val="A9A57C"/>
              </a:buClr>
            </a:pP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Il </a:t>
            </a:r>
            <a:r>
              <a:rPr lang="it-IT" alt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rPr>
              <a:t>nuovo approccio alla sicurezza</a:t>
            </a:r>
            <a:endParaRPr lang="it-IT" altLang="ja-JP"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defTabSz="914400">
              <a:spcBef>
                <a:spcPct val="50000"/>
              </a:spcBef>
            </a:pPr>
            <a:endParaRPr lang="it-IT" altLang="it-IT" sz="2000" b="1" dirty="0" smtClean="0">
              <a:solidFill>
                <a:srgbClr val="000000"/>
              </a:solidFill>
              <a:latin typeface="Garamond" pitchFamily="18" charset="0"/>
            </a:endParaRPr>
          </a:p>
          <a:p>
            <a:pPr lvl="0" algn="ctr" defTabSz="914400">
              <a:spcBef>
                <a:spcPct val="50000"/>
              </a:spcBef>
            </a:pPr>
            <a:endParaRPr lang="it-IT" altLang="it-IT" sz="2000" b="1" dirty="0">
              <a:solidFill>
                <a:srgbClr val="000000"/>
              </a:solidFill>
              <a:latin typeface="Garamond" pitchFamily="18" charset="0"/>
            </a:endParaRPr>
          </a:p>
          <a:p>
            <a:pPr lvl="0" algn="ctr" defTabSz="914400">
              <a:spcBef>
                <a:spcPct val="50000"/>
              </a:spcBef>
            </a:pPr>
            <a:r>
              <a:rPr lang="it-IT" altLang="it-IT" sz="2000" b="1" dirty="0" smtClean="0">
                <a:solidFill>
                  <a:srgbClr val="000000"/>
                </a:solidFill>
                <a:latin typeface="Garamond" pitchFamily="18" charset="0"/>
              </a:rPr>
              <a:t>"</a:t>
            </a:r>
            <a:r>
              <a:rPr lang="it-IT" altLang="it-IT" sz="2000" b="1" dirty="0">
                <a:solidFill>
                  <a:srgbClr val="000000"/>
                </a:solidFill>
                <a:latin typeface="Garamond" pitchFamily="18" charset="0"/>
              </a:rPr>
              <a:t>L'uomo, non la macchina, al centro della nuova organizzazione della sicurezza in azienda .."</a:t>
            </a:r>
          </a:p>
          <a:p>
            <a:pPr marL="342900" lvl="0" indent="-342900" algn="ctr" defTabSz="914400">
              <a:spcBef>
                <a:spcPct val="20000"/>
              </a:spcBef>
              <a:buClr>
                <a:srgbClr val="376D6C"/>
              </a:buClr>
              <a:buSzPct val="80000"/>
            </a:pPr>
            <a:r>
              <a:rPr lang="it-IT" altLang="it-IT" sz="2000" kern="0" dirty="0">
                <a:solidFill>
                  <a:srgbClr val="EAEAEA"/>
                </a:solidFill>
                <a:latin typeface="Garamond" pitchFamily="18" charset="0"/>
                <a:cs typeface="+mn-cs"/>
              </a:rPr>
              <a:t> </a:t>
            </a:r>
            <a:endParaRPr lang="it-IT" altLang="it-IT" sz="2000" b="1" dirty="0">
              <a:solidFill>
                <a:srgbClr val="EAEAEA"/>
              </a:solidFill>
              <a:latin typeface="Garamond" pitchFamily="18" charset="0"/>
            </a:endParaRPr>
          </a:p>
        </p:txBody>
      </p:sp>
      <p:sp>
        <p:nvSpPr>
          <p:cNvPr id="3" name="Rettangolo 2"/>
          <p:cNvSpPr/>
          <p:nvPr/>
        </p:nvSpPr>
        <p:spPr>
          <a:xfrm>
            <a:off x="816351" y="2588512"/>
            <a:ext cx="3040896" cy="2496261"/>
          </a:xfrm>
          <a:prstGeom prst="rect">
            <a:avLst/>
          </a:prstGeom>
        </p:spPr>
        <p:txBody>
          <a:bodyPr wrap="none">
            <a:spAutoFit/>
          </a:bodyPr>
          <a:lstStyle/>
          <a:p>
            <a:pPr lvl="0" algn="ctr" defTabSz="914400">
              <a:lnSpc>
                <a:spcPct val="90000"/>
              </a:lnSpc>
              <a:spcBef>
                <a:spcPct val="50000"/>
              </a:spcBef>
              <a:buSzPct val="75000"/>
            </a:pPr>
            <a:endParaRPr lang="it-IT" altLang="it-IT" sz="2400" b="1" dirty="0" smtClean="0">
              <a:latin typeface="Garamond" pitchFamily="18" charset="0"/>
            </a:endParaRPr>
          </a:p>
          <a:p>
            <a:pPr lvl="0" algn="ctr" defTabSz="914400">
              <a:lnSpc>
                <a:spcPct val="90000"/>
              </a:lnSpc>
              <a:spcBef>
                <a:spcPct val="50000"/>
              </a:spcBef>
              <a:buSzPct val="75000"/>
            </a:pPr>
            <a:endParaRPr lang="it-IT" altLang="it-IT" sz="2400" b="1" dirty="0">
              <a:latin typeface="Garamond" pitchFamily="18" charset="0"/>
            </a:endParaRPr>
          </a:p>
          <a:p>
            <a:pPr lvl="0" algn="ctr" defTabSz="914400">
              <a:lnSpc>
                <a:spcPct val="90000"/>
              </a:lnSpc>
              <a:spcBef>
                <a:spcPct val="50000"/>
              </a:spcBef>
              <a:buSzPct val="75000"/>
            </a:pPr>
            <a:endParaRPr lang="it-IT" altLang="it-IT" sz="2400" b="1" dirty="0" smtClean="0">
              <a:latin typeface="Garamond" pitchFamily="18" charset="0"/>
            </a:endParaRPr>
          </a:p>
          <a:p>
            <a:pPr lvl="0" algn="ctr" defTabSz="914400">
              <a:lnSpc>
                <a:spcPct val="90000"/>
              </a:lnSpc>
              <a:spcBef>
                <a:spcPct val="50000"/>
              </a:spcBef>
              <a:buSzPct val="75000"/>
            </a:pPr>
            <a:endParaRPr lang="it-IT" altLang="it-IT" sz="2400" b="1" dirty="0">
              <a:latin typeface="Garamond" pitchFamily="18" charset="0"/>
            </a:endParaRPr>
          </a:p>
          <a:p>
            <a:pPr lvl="0" algn="ctr" defTabSz="914400">
              <a:lnSpc>
                <a:spcPct val="90000"/>
              </a:lnSpc>
              <a:spcBef>
                <a:spcPct val="50000"/>
              </a:spcBef>
              <a:buSzPct val="75000"/>
            </a:pPr>
            <a:r>
              <a:rPr lang="it-IT" altLang="it-IT" sz="2400" b="1" dirty="0" smtClean="0">
                <a:latin typeface="Garamond" pitchFamily="18" charset="0"/>
              </a:rPr>
              <a:t>Prevenzione </a:t>
            </a:r>
            <a:r>
              <a:rPr lang="it-IT" altLang="it-IT" sz="2400" b="1" dirty="0">
                <a:latin typeface="Garamond" pitchFamily="18" charset="0"/>
              </a:rPr>
              <a:t>oggettiva</a:t>
            </a:r>
          </a:p>
        </p:txBody>
      </p:sp>
      <p:sp>
        <p:nvSpPr>
          <p:cNvPr id="4" name="Rettangolo 3"/>
          <p:cNvSpPr/>
          <p:nvPr/>
        </p:nvSpPr>
        <p:spPr>
          <a:xfrm>
            <a:off x="4732867" y="3630612"/>
            <a:ext cx="4021666" cy="1462132"/>
          </a:xfrm>
          <a:prstGeom prst="rect">
            <a:avLst/>
          </a:prstGeom>
        </p:spPr>
        <p:txBody>
          <a:bodyPr wrap="square">
            <a:spAutoFit/>
          </a:bodyPr>
          <a:lstStyle/>
          <a:p>
            <a:pPr lvl="0" algn="ctr" defTabSz="914400">
              <a:lnSpc>
                <a:spcPct val="90000"/>
              </a:lnSpc>
              <a:spcBef>
                <a:spcPct val="50000"/>
              </a:spcBef>
              <a:buSzPct val="75000"/>
            </a:pPr>
            <a:endParaRPr lang="it-IT" altLang="it-IT" sz="2400" b="1" dirty="0" smtClean="0">
              <a:latin typeface="Garamond" pitchFamily="18" charset="0"/>
            </a:endParaRPr>
          </a:p>
          <a:p>
            <a:pPr lvl="0" algn="ctr" defTabSz="914400">
              <a:lnSpc>
                <a:spcPct val="90000"/>
              </a:lnSpc>
              <a:spcBef>
                <a:spcPct val="50000"/>
              </a:spcBef>
              <a:buSzPct val="75000"/>
            </a:pPr>
            <a:endParaRPr lang="it-IT" altLang="it-IT" sz="2400" b="1" dirty="0" smtClean="0">
              <a:latin typeface="Garamond" pitchFamily="18" charset="0"/>
            </a:endParaRPr>
          </a:p>
          <a:p>
            <a:pPr lvl="0" algn="ctr" defTabSz="914400">
              <a:lnSpc>
                <a:spcPct val="90000"/>
              </a:lnSpc>
              <a:spcBef>
                <a:spcPct val="50000"/>
              </a:spcBef>
              <a:buSzPct val="75000"/>
            </a:pPr>
            <a:r>
              <a:rPr lang="it-IT" altLang="it-IT" sz="2400" b="1" dirty="0" smtClean="0">
                <a:latin typeface="Garamond" pitchFamily="18" charset="0"/>
              </a:rPr>
              <a:t>Prevenzione </a:t>
            </a:r>
            <a:r>
              <a:rPr lang="it-IT" altLang="it-IT" sz="2400" b="1" dirty="0">
                <a:latin typeface="Garamond" pitchFamily="18" charset="0"/>
              </a:rPr>
              <a:t>soggettiva</a:t>
            </a:r>
          </a:p>
        </p:txBody>
      </p:sp>
      <p:sp>
        <p:nvSpPr>
          <p:cNvPr id="5" name="Segnaposto piè di pagina 4"/>
          <p:cNvSpPr>
            <a:spLocks noGrp="1"/>
          </p:cNvSpPr>
          <p:nvPr>
            <p:ph type="ftr" sz="quarter" idx="11"/>
          </p:nvPr>
        </p:nvSpPr>
        <p:spPr/>
        <p:txBody>
          <a:bodyPr/>
          <a:lstStyle/>
          <a:p>
            <a:pPr>
              <a:defRPr/>
            </a:pPr>
            <a:r>
              <a:rPr lang="it-IT" smtClean="0">
                <a:solidFill>
                  <a:srgbClr val="EAEAEA"/>
                </a:solidFill>
              </a:rPr>
              <a:t>Giuseppe Renato Croce</a:t>
            </a:r>
            <a:endParaRPr lang="it-IT">
              <a:solidFill>
                <a:srgbClr val="EAEAEA"/>
              </a:solidFill>
            </a:endParaRPr>
          </a:p>
        </p:txBody>
      </p:sp>
      <p:sp>
        <p:nvSpPr>
          <p:cNvPr id="6" name="Segnaposto numero diapositiva 5"/>
          <p:cNvSpPr>
            <a:spLocks noGrp="1"/>
          </p:cNvSpPr>
          <p:nvPr>
            <p:ph type="sldNum" sz="quarter" idx="12"/>
          </p:nvPr>
        </p:nvSpPr>
        <p:spPr/>
        <p:txBody>
          <a:bodyPr/>
          <a:lstStyle/>
          <a:p>
            <a:pPr>
              <a:defRPr/>
            </a:pPr>
            <a:fld id="{7DA88464-B9A6-454B-8254-5C3C90710A0A}" type="slidenum">
              <a:rPr lang="it-IT" smtClean="0">
                <a:solidFill>
                  <a:srgbClr val="EAEAEA"/>
                </a:solidFill>
              </a:rPr>
              <a:pPr>
                <a:defRPr/>
              </a:pPr>
              <a:t>22</a:t>
            </a:fld>
            <a:endParaRPr lang="it-IT">
              <a:solidFill>
                <a:srgbClr val="EAEAEA"/>
              </a:solidFill>
            </a:endParaRPr>
          </a:p>
        </p:txBody>
      </p:sp>
    </p:spTree>
    <p:extLst>
      <p:ext uri="{BB962C8B-B14F-4D97-AF65-F5344CB8AC3E}">
        <p14:creationId xmlns:p14="http://schemas.microsoft.com/office/powerpoint/2010/main" xmlns="" val="673217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Maria\Pictures\leg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8420" y="931798"/>
            <a:ext cx="4265581" cy="31991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Segnaposto testo 1"/>
          <p:cNvSpPr txBox="1">
            <a:spLocks/>
          </p:cNvSpPr>
          <p:nvPr/>
        </p:nvSpPr>
        <p:spPr>
          <a:xfrm>
            <a:off x="752560" y="1931212"/>
            <a:ext cx="7549869" cy="4234919"/>
          </a:xfrm>
          <a:prstGeom prst="rect">
            <a:avLst/>
          </a:prstGeom>
          <a:noFill/>
          <a:ln>
            <a:noFill/>
          </a:ln>
          <a:effectLst>
            <a:glow rad="228600">
              <a:srgbClr val="C00000">
                <a:alpha val="70000"/>
              </a:srgb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50000"/>
              </a:lnSpc>
              <a:defRPr/>
            </a:pPr>
            <a:r>
              <a:rPr 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t>Il </a:t>
            </a:r>
            <a:r>
              <a:rPr lang="it-IT" sz="2000" i="0" dirty="0" err="1">
                <a:solidFill>
                  <a:prstClr val="black"/>
                </a:solidFill>
                <a:latin typeface="Tahoma" panose="020B0604030504040204" pitchFamily="34" charset="0"/>
                <a:ea typeface="Tahoma" panose="020B0604030504040204" pitchFamily="34" charset="0"/>
                <a:cs typeface="Tahoma" panose="020B0604030504040204" pitchFamily="34" charset="0"/>
              </a:rPr>
              <a:t>D.Lgs.</a:t>
            </a:r>
            <a:r>
              <a:rPr 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t> 81/2008 è una normativa complessa </a:t>
            </a:r>
            <a:r>
              <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e articolata </a:t>
            </a:r>
            <a:r>
              <a:rPr 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t>con le seguenti </a:t>
            </a:r>
            <a:r>
              <a:rPr lang="it-IT" sz="2000" i="0" dirty="0">
                <a:solidFill>
                  <a:schemeClr val="tx1"/>
                </a:solidFill>
                <a:latin typeface="Tahoma" panose="020B0604030504040204" pitchFamily="34" charset="0"/>
                <a:ea typeface="Tahoma" panose="020B0604030504040204" pitchFamily="34" charset="0"/>
                <a:cs typeface="Tahoma" panose="020B0604030504040204" pitchFamily="34" charset="0"/>
              </a:rPr>
              <a:t>caratteristiche</a:t>
            </a:r>
            <a:r>
              <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50000"/>
              </a:lnSpc>
              <a:defRPr/>
            </a:pPr>
            <a:r>
              <a:rPr lang="it-IT" sz="2000" i="0" dirty="0" smtClean="0">
                <a:solidFill>
                  <a:srgbClr val="FF0000"/>
                </a:solidFill>
                <a:latin typeface="Tahoma" panose="020B0604030504040204" pitchFamily="34" charset="0"/>
                <a:ea typeface="Tahoma" panose="020B0604030504040204" pitchFamily="34" charset="0"/>
                <a:cs typeface="Tahoma" panose="020B0604030504040204" pitchFamily="34" charset="0"/>
              </a:rPr>
              <a:t>Sistema Organizzato</a:t>
            </a:r>
            <a:endPar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50000"/>
              </a:lnSpc>
              <a:defRPr/>
            </a:pPr>
            <a:r>
              <a:rPr lang="it-IT" sz="2000" i="0" dirty="0" smtClean="0">
                <a:solidFill>
                  <a:srgbClr val="FF0000"/>
                </a:solidFill>
                <a:latin typeface="Tahoma" panose="020B0604030504040204" pitchFamily="34" charset="0"/>
                <a:ea typeface="Tahoma" panose="020B0604030504040204" pitchFamily="34" charset="0"/>
                <a:cs typeface="Tahoma" panose="020B0604030504040204" pitchFamily="34" charset="0"/>
              </a:rPr>
              <a:t>Partecipato</a:t>
            </a:r>
          </a:p>
          <a:p>
            <a:pPr>
              <a:lnSpc>
                <a:spcPct val="150000"/>
              </a:lnSpc>
              <a:defRPr/>
            </a:pPr>
            <a:r>
              <a:rPr lang="it-IT" sz="2000" i="0" dirty="0" smtClean="0">
                <a:solidFill>
                  <a:srgbClr val="FF0000"/>
                </a:solidFill>
                <a:latin typeface="Tahoma" panose="020B0604030504040204" pitchFamily="34" charset="0"/>
                <a:ea typeface="Tahoma" panose="020B0604030504040204" pitchFamily="34" charset="0"/>
                <a:cs typeface="Tahoma" panose="020B0604030504040204" pitchFamily="34" charset="0"/>
              </a:rPr>
              <a:t>Informato</a:t>
            </a:r>
          </a:p>
          <a:p>
            <a:pPr>
              <a:lnSpc>
                <a:spcPct val="150000"/>
              </a:lnSpc>
              <a:defRPr/>
            </a:pPr>
            <a:r>
              <a:rPr lang="it-IT" sz="2000" i="0" dirty="0">
                <a:solidFill>
                  <a:srgbClr val="FF0000"/>
                </a:solidFill>
                <a:latin typeface="Tahoma" panose="020B0604030504040204" pitchFamily="34" charset="0"/>
                <a:ea typeface="Tahoma" panose="020B0604030504040204" pitchFamily="34" charset="0"/>
                <a:cs typeface="Tahoma" panose="020B0604030504040204" pitchFamily="34" charset="0"/>
              </a:rPr>
              <a:t>Programmato</a:t>
            </a:r>
            <a:endPar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itchFamily="34" charset="0"/>
                <a:ea typeface="+mn-ea"/>
                <a:cs typeface="Tahoma" pitchFamily="34" charset="0"/>
              </a:rPr>
              <a:t>La struttura </a:t>
            </a:r>
            <a:endParaRPr lang="it-IT" altLang="it-IT" sz="2500" dirty="0">
              <a:solidFill>
                <a:schemeClr val="tx1"/>
              </a:solidFill>
              <a:latin typeface="Tahoma" pitchFamily="34" charset="0"/>
              <a:ea typeface="+mn-ea"/>
              <a:cs typeface="Tahoma" pitchFamily="34" charset="0"/>
            </a:endParaRPr>
          </a:p>
        </p:txBody>
      </p:sp>
    </p:spTree>
    <p:extLst>
      <p:ext uri="{BB962C8B-B14F-4D97-AF65-F5344CB8AC3E}">
        <p14:creationId xmlns:p14="http://schemas.microsoft.com/office/powerpoint/2010/main" xmlns="" val="750560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Maria\Pictures\leg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8420" y="931798"/>
            <a:ext cx="4265581" cy="31991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Segnaposto testo 1"/>
          <p:cNvSpPr txBox="1">
            <a:spLocks/>
          </p:cNvSpPr>
          <p:nvPr/>
        </p:nvSpPr>
        <p:spPr>
          <a:xfrm>
            <a:off x="752559" y="1583133"/>
            <a:ext cx="7549869" cy="4659200"/>
          </a:xfrm>
          <a:prstGeom prst="rect">
            <a:avLst/>
          </a:prstGeom>
          <a:noFill/>
          <a:ln>
            <a:noFill/>
          </a:ln>
          <a:effectLst>
            <a:glow rad="228600">
              <a:srgbClr val="C00000">
                <a:alpha val="70000"/>
              </a:srgb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defRPr/>
            </a:pPr>
            <a:endPar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50000"/>
              </a:lnSpc>
              <a:defRPr/>
            </a:pPr>
            <a:endPar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50000"/>
              </a:lnSpc>
              <a:defRPr/>
            </a:pPr>
            <a:r>
              <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13 Titoli</a:t>
            </a:r>
          </a:p>
          <a:p>
            <a:pPr>
              <a:lnSpc>
                <a:spcPct val="150000"/>
              </a:lnSpc>
              <a:defRPr/>
            </a:pPr>
            <a:r>
              <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306 Articoli</a:t>
            </a:r>
          </a:p>
          <a:p>
            <a:pPr>
              <a:lnSpc>
                <a:spcPct val="150000"/>
              </a:lnSpc>
              <a:defRPr/>
            </a:pPr>
            <a:r>
              <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51 Allegati</a:t>
            </a:r>
          </a:p>
        </p:txBody>
      </p:sp>
      <p:sp>
        <p:nvSpPr>
          <p:cNvPr id="6" name="Segnaposto testo 2"/>
          <p:cNvSpPr>
            <a:spLocks noGrp="1"/>
          </p:cNvSpPr>
          <p:nvPr>
            <p:ph type="body" sz="quarter" idx="12"/>
          </p:nvPr>
        </p:nvSpPr>
        <p:spPr bwMode="auto">
          <a:xfrm>
            <a:off x="241299" y="941388"/>
            <a:ext cx="8061129"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itchFamily="34" charset="0"/>
                <a:ea typeface="+mn-ea"/>
                <a:cs typeface="Tahoma" pitchFamily="34" charset="0"/>
              </a:rPr>
              <a:t>La struttura</a:t>
            </a:r>
            <a:endParaRPr lang="it-IT" altLang="it-IT" sz="2500" dirty="0">
              <a:solidFill>
                <a:schemeClr val="tx1"/>
              </a:solidFill>
              <a:latin typeface="Tahoma" pitchFamily="34" charset="0"/>
              <a:ea typeface="+mn-ea"/>
              <a:cs typeface="Tahoma" pitchFamily="34" charset="0"/>
            </a:endParaRPr>
          </a:p>
        </p:txBody>
      </p:sp>
    </p:spTree>
    <p:extLst>
      <p:ext uri="{BB962C8B-B14F-4D97-AF65-F5344CB8AC3E}">
        <p14:creationId xmlns:p14="http://schemas.microsoft.com/office/powerpoint/2010/main" xmlns="" val="2156979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Segnaposto piè di pagina 2"/>
          <p:cNvSpPr>
            <a:spLocks noGrp="1"/>
          </p:cNvSpPr>
          <p:nvPr>
            <p:ph type="ftr" sz="quarter" idx="11"/>
          </p:nvPr>
        </p:nvSpPr>
        <p:spPr>
          <a:noFill/>
        </p:spPr>
        <p:txBody>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eaLnBrk="1" hangingPunct="1">
              <a:spcBef>
                <a:spcPct val="0"/>
              </a:spcBef>
              <a:buClrTx/>
              <a:buSzTx/>
              <a:buFontTx/>
              <a:buNone/>
            </a:pPr>
            <a:r>
              <a:rPr lang="it-IT" altLang="it-IT" sz="1400" smtClean="0">
                <a:solidFill>
                  <a:srgbClr val="EAEAEA"/>
                </a:solidFill>
                <a:latin typeface="Times New Roman" pitchFamily="18" charset="0"/>
              </a:rPr>
              <a:t>Giuseppe Renato Croce</a:t>
            </a:r>
          </a:p>
        </p:txBody>
      </p:sp>
      <p:sp>
        <p:nvSpPr>
          <p:cNvPr id="45059" name="Segnaposto numero diapositiva 3"/>
          <p:cNvSpPr>
            <a:spLocks noGrp="1"/>
          </p:cNvSpPr>
          <p:nvPr>
            <p:ph type="sldNum" sz="quarter" idx="12"/>
          </p:nvPr>
        </p:nvSpPr>
        <p:spPr>
          <a:noFill/>
        </p:spPr>
        <p:txBody>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r" eaLnBrk="1" hangingPunct="1">
              <a:spcBef>
                <a:spcPct val="0"/>
              </a:spcBef>
              <a:buClrTx/>
              <a:buSzTx/>
              <a:buFontTx/>
              <a:buNone/>
            </a:pPr>
            <a:fld id="{553E2A50-1183-4A5C-AD25-DBCB3816C229}" type="slidenum">
              <a:rPr lang="it-IT" altLang="it-IT" sz="1400" smtClean="0">
                <a:solidFill>
                  <a:srgbClr val="EAEAEA"/>
                </a:solidFill>
                <a:latin typeface="Times New Roman" pitchFamily="18" charset="0"/>
              </a:rPr>
              <a:pPr algn="r" eaLnBrk="1" hangingPunct="1">
                <a:spcBef>
                  <a:spcPct val="0"/>
                </a:spcBef>
                <a:buClrTx/>
                <a:buSzTx/>
                <a:buFontTx/>
                <a:buNone/>
              </a:pPr>
              <a:t>25</a:t>
            </a:fld>
            <a:endParaRPr lang="it-IT" altLang="it-IT" sz="1400" smtClean="0">
              <a:solidFill>
                <a:srgbClr val="EAEAEA"/>
              </a:solidFill>
              <a:latin typeface="Times New Roman" pitchFamily="18" charset="0"/>
            </a:endParaRPr>
          </a:p>
        </p:txBody>
      </p:sp>
      <p:sp>
        <p:nvSpPr>
          <p:cNvPr id="45060" name="Rectangle 2"/>
          <p:cNvSpPr>
            <a:spLocks noChangeArrowheads="1"/>
          </p:cNvSpPr>
          <p:nvPr/>
        </p:nvSpPr>
        <p:spPr bwMode="auto">
          <a:xfrm>
            <a:off x="4479926" y="3048001"/>
            <a:ext cx="2987675"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4400" smtClean="0">
              <a:solidFill>
                <a:srgbClr val="FFFFCC"/>
              </a:solidFill>
              <a:cs typeface="+mn-cs"/>
            </a:endParaRPr>
          </a:p>
        </p:txBody>
      </p:sp>
      <p:sp>
        <p:nvSpPr>
          <p:cNvPr id="274435" name="Rectangle 3"/>
          <p:cNvSpPr>
            <a:spLocks noChangeArrowheads="1"/>
          </p:cNvSpPr>
          <p:nvPr/>
        </p:nvSpPr>
        <p:spPr bwMode="auto">
          <a:xfrm>
            <a:off x="314554" y="1226434"/>
            <a:ext cx="8600846" cy="497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914400">
              <a:defRPr/>
            </a:pPr>
            <a:endParaRPr lang="it-IT" sz="1600" b="1" dirty="0">
              <a:solidFill>
                <a:srgbClr val="FFFF66"/>
              </a:solidFill>
              <a:effectLst>
                <a:outerShdw blurRad="38100" dist="38100" dir="2700000" algn="tl">
                  <a:srgbClr val="000000"/>
                </a:outerShdw>
              </a:effectLst>
              <a:latin typeface="Trebuchet MS" pitchFamily="34" charset="0"/>
              <a:cs typeface="+mn-cs"/>
            </a:endParaRPr>
          </a:p>
          <a:p>
            <a:pPr defTabSz="914400">
              <a:defRPr/>
            </a:pPr>
            <a:endParaRPr lang="it-IT" sz="1600" b="1" dirty="0">
              <a:solidFill>
                <a:srgbClr val="FFFF66"/>
              </a:solidFill>
              <a:effectLst>
                <a:outerShdw blurRad="38100" dist="38100" dir="2700000" algn="tl">
                  <a:srgbClr val="000000"/>
                </a:outerShdw>
              </a:effectLst>
              <a:latin typeface="Trebuchet MS" pitchFamily="34" charset="0"/>
              <a:cs typeface="+mn-cs"/>
            </a:endParaRPr>
          </a:p>
          <a:p>
            <a:pPr defTabSz="914400">
              <a:defRPr/>
            </a:pPr>
            <a:endParaRPr lang="it-IT" sz="1600" b="1" dirty="0">
              <a:solidFill>
                <a:srgbClr val="FFFF66"/>
              </a:solidFill>
              <a:effectLst>
                <a:outerShdw blurRad="38100" dist="38100" dir="2700000" algn="tl">
                  <a:srgbClr val="000000"/>
                </a:outerShdw>
              </a:effectLst>
              <a:latin typeface="Trebuchet MS" pitchFamily="34" charset="0"/>
              <a:cs typeface="+mn-cs"/>
            </a:endParaRPr>
          </a:p>
          <a:p>
            <a:pPr defTabSz="914400">
              <a:defRPr/>
            </a:pPr>
            <a:endParaRPr lang="it-IT" sz="1600" b="1" dirty="0">
              <a:solidFill>
                <a:srgbClr val="FFFF66"/>
              </a:solidFill>
              <a:effectLst>
                <a:outerShdw blurRad="38100" dist="38100" dir="2700000" algn="tl">
                  <a:srgbClr val="000000"/>
                </a:outerShdw>
              </a:effectLst>
              <a:latin typeface="Trebuchet MS" pitchFamily="34" charset="0"/>
              <a:cs typeface="+mn-cs"/>
            </a:endParaRPr>
          </a:p>
          <a:p>
            <a:pPr defTabSz="914400">
              <a:defRPr/>
            </a:pPr>
            <a:endParaRPr lang="it-IT" sz="1600" b="1" dirty="0">
              <a:solidFill>
                <a:srgbClr val="FFFF66"/>
              </a:solidFill>
              <a:effectLst>
                <a:outerShdw blurRad="38100" dist="38100" dir="2700000" algn="tl">
                  <a:srgbClr val="000000"/>
                </a:outerShdw>
              </a:effectLst>
              <a:latin typeface="Trebuchet MS" pitchFamily="34" charset="0"/>
              <a:cs typeface="+mn-cs"/>
            </a:endParaRPr>
          </a:p>
          <a:p>
            <a:pPr defTabSz="914400">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I</a:t>
            </a: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II</a:t>
            </a: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III</a:t>
            </a: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IV</a:t>
            </a: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V</a:t>
            </a: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VI</a:t>
            </a: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VII</a:t>
            </a:r>
          </a:p>
          <a:p>
            <a:pPr defTabSz="914400">
              <a:lnSpc>
                <a:spcPct val="80000"/>
              </a:lnSpc>
              <a:defRPr/>
            </a:pPr>
            <a:endParaRPr lang="it-IT" sz="3200" b="1" dirty="0">
              <a:solidFill>
                <a:srgbClr val="FFFF66"/>
              </a:solidFill>
              <a:effectLst>
                <a:outerShdw blurRad="38100" dist="38100" dir="2700000" algn="tl">
                  <a:srgbClr val="000000"/>
                </a:outerShdw>
              </a:effectLst>
              <a:latin typeface="Lucida Sans Unicode" pitchFamily="34" charset="0"/>
              <a:cs typeface="+mn-cs"/>
            </a:endParaRPr>
          </a:p>
        </p:txBody>
      </p:sp>
      <p:grpSp>
        <p:nvGrpSpPr>
          <p:cNvPr id="274436" name="Group 4"/>
          <p:cNvGrpSpPr>
            <a:grpSpLocks/>
          </p:cNvGrpSpPr>
          <p:nvPr/>
        </p:nvGrpSpPr>
        <p:grpSpPr bwMode="auto">
          <a:xfrm>
            <a:off x="1770279" y="2487169"/>
            <a:ext cx="7525035" cy="3273225"/>
            <a:chOff x="1217" y="709"/>
            <a:chExt cx="4324" cy="1911"/>
          </a:xfrm>
        </p:grpSpPr>
        <p:sp>
          <p:nvSpPr>
            <p:cNvPr id="45064" name="AutoShape 5"/>
            <p:cNvSpPr>
              <a:spLocks noChangeArrowheads="1"/>
            </p:cNvSpPr>
            <p:nvPr/>
          </p:nvSpPr>
          <p:spPr bwMode="auto">
            <a:xfrm>
              <a:off x="1239" y="709"/>
              <a:ext cx="1884" cy="139"/>
            </a:xfrm>
            <a:prstGeom prst="rightArrow">
              <a:avLst>
                <a:gd name="adj1" fmla="val 50000"/>
                <a:gd name="adj2" fmla="val 33884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65" name="Text Box 6"/>
            <p:cNvSpPr txBox="1">
              <a:spLocks noChangeArrowheads="1"/>
            </p:cNvSpPr>
            <p:nvPr/>
          </p:nvSpPr>
          <p:spPr bwMode="auto">
            <a:xfrm>
              <a:off x="3203" y="709"/>
              <a:ext cx="1315" cy="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FontTx/>
                <a:buNone/>
              </a:pPr>
              <a:r>
                <a:rPr lang="it-IT" altLang="it-IT" sz="2000" dirty="0" smtClean="0">
                  <a:latin typeface="Tahoma" panose="020B0604030504040204" pitchFamily="34" charset="0"/>
                  <a:ea typeface="Tahoma" panose="020B0604030504040204" pitchFamily="34" charset="0"/>
                  <a:cs typeface="Tahoma" panose="020B0604030504040204" pitchFamily="34" charset="0"/>
                </a:rPr>
                <a:t>PRINCIPI COMUNI</a:t>
              </a:r>
            </a:p>
          </p:txBody>
        </p:sp>
        <p:sp>
          <p:nvSpPr>
            <p:cNvPr id="45066" name="AutoShape 7"/>
            <p:cNvSpPr>
              <a:spLocks noChangeArrowheads="1"/>
            </p:cNvSpPr>
            <p:nvPr/>
          </p:nvSpPr>
          <p:spPr bwMode="auto">
            <a:xfrm>
              <a:off x="1239" y="990"/>
              <a:ext cx="897" cy="140"/>
            </a:xfrm>
            <a:prstGeom prst="rightArrow">
              <a:avLst>
                <a:gd name="adj1" fmla="val 50000"/>
                <a:gd name="adj2" fmla="val 160179"/>
              </a:avLst>
            </a:prstGeom>
            <a:solidFill>
              <a:schemeClr val="accent6">
                <a:lumMod val="60000"/>
                <a:lumOff val="40000"/>
              </a:schemeClr>
            </a:solidFill>
            <a:ln w="2857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67" name="AutoShape 8"/>
            <p:cNvSpPr>
              <a:spLocks noChangeArrowheads="1"/>
            </p:cNvSpPr>
            <p:nvPr/>
          </p:nvSpPr>
          <p:spPr bwMode="auto">
            <a:xfrm>
              <a:off x="1217" y="1242"/>
              <a:ext cx="1998" cy="140"/>
            </a:xfrm>
            <a:prstGeom prst="rightArrow">
              <a:avLst>
                <a:gd name="adj1" fmla="val 50000"/>
                <a:gd name="adj2" fmla="val 3567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68" name="AutoShape 9"/>
            <p:cNvSpPr>
              <a:spLocks noChangeArrowheads="1"/>
            </p:cNvSpPr>
            <p:nvPr/>
          </p:nvSpPr>
          <p:spPr bwMode="auto">
            <a:xfrm>
              <a:off x="1239" y="1969"/>
              <a:ext cx="856" cy="140"/>
            </a:xfrm>
            <a:prstGeom prst="rightArrow">
              <a:avLst>
                <a:gd name="adj1" fmla="val 50000"/>
                <a:gd name="adj2" fmla="val 152857"/>
              </a:avLst>
            </a:prstGeom>
            <a:solidFill>
              <a:schemeClr val="accent6">
                <a:lumMod val="60000"/>
                <a:lumOff val="40000"/>
              </a:schemeClr>
            </a:solidFill>
            <a:ln w="2857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69" name="AutoShape 10"/>
            <p:cNvSpPr>
              <a:spLocks noChangeArrowheads="1"/>
            </p:cNvSpPr>
            <p:nvPr/>
          </p:nvSpPr>
          <p:spPr bwMode="auto">
            <a:xfrm>
              <a:off x="1239" y="2436"/>
              <a:ext cx="833" cy="140"/>
            </a:xfrm>
            <a:prstGeom prst="rightArrow">
              <a:avLst>
                <a:gd name="adj1" fmla="val 50000"/>
                <a:gd name="adj2" fmla="val 148750"/>
              </a:avLst>
            </a:prstGeom>
            <a:solidFill>
              <a:schemeClr val="accent6">
                <a:lumMod val="60000"/>
                <a:lumOff val="40000"/>
              </a:schemeClr>
            </a:solidFill>
            <a:ln w="2857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72" name="Text Box 13"/>
            <p:cNvSpPr txBox="1">
              <a:spLocks noChangeArrowheads="1"/>
            </p:cNvSpPr>
            <p:nvPr/>
          </p:nvSpPr>
          <p:spPr bwMode="auto">
            <a:xfrm>
              <a:off x="2257" y="976"/>
              <a:ext cx="1424" cy="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None/>
              </a:pPr>
              <a:r>
                <a:rPr lang="it-IT" altLang="it-IT"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LUOGHI DI LAVORO</a:t>
              </a:r>
            </a:p>
          </p:txBody>
        </p:sp>
        <p:sp>
          <p:nvSpPr>
            <p:cNvPr id="45073" name="Text Box 14"/>
            <p:cNvSpPr txBox="1">
              <a:spLocks noChangeArrowheads="1"/>
            </p:cNvSpPr>
            <p:nvPr/>
          </p:nvSpPr>
          <p:spPr bwMode="auto">
            <a:xfrm>
              <a:off x="3215" y="1199"/>
              <a:ext cx="2326" cy="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FontTx/>
                <a:buNone/>
              </a:pPr>
              <a:r>
                <a:rPr lang="it-IT" altLang="it-IT" sz="2000" dirty="0" smtClean="0">
                  <a:latin typeface="Tahoma" panose="020B0604030504040204" pitchFamily="34" charset="0"/>
                  <a:ea typeface="Tahoma" panose="020B0604030504040204" pitchFamily="34" charset="0"/>
                  <a:cs typeface="Tahoma" panose="020B0604030504040204" pitchFamily="34" charset="0"/>
                </a:rPr>
                <a:t>ATTREZZATURE DI LAVORO E DPI</a:t>
              </a:r>
            </a:p>
          </p:txBody>
        </p:sp>
        <p:sp>
          <p:nvSpPr>
            <p:cNvPr id="45074" name="Text Box 15"/>
            <p:cNvSpPr txBox="1">
              <a:spLocks noChangeArrowheads="1"/>
            </p:cNvSpPr>
            <p:nvPr/>
          </p:nvSpPr>
          <p:spPr bwMode="auto">
            <a:xfrm>
              <a:off x="2152" y="1465"/>
              <a:ext cx="2366" cy="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FontTx/>
                <a:buNone/>
              </a:pPr>
              <a:r>
                <a:rPr lang="it-IT" altLang="it-IT" sz="2000"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CANTIERI TEMPORANEI O MOBILI</a:t>
              </a:r>
            </a:p>
          </p:txBody>
        </p:sp>
        <p:sp>
          <p:nvSpPr>
            <p:cNvPr id="45075" name="Text Box 16"/>
            <p:cNvSpPr txBox="1">
              <a:spLocks noChangeArrowheads="1"/>
            </p:cNvSpPr>
            <p:nvPr/>
          </p:nvSpPr>
          <p:spPr bwMode="auto">
            <a:xfrm>
              <a:off x="3424" y="1720"/>
              <a:ext cx="1031" cy="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FontTx/>
                <a:buNone/>
              </a:pPr>
              <a:r>
                <a:rPr lang="it-IT" altLang="it-IT" sz="2000" dirty="0">
                  <a:latin typeface="Tahoma" panose="020B0604030504040204" pitchFamily="34" charset="0"/>
                  <a:ea typeface="Tahoma" panose="020B0604030504040204" pitchFamily="34" charset="0"/>
                  <a:cs typeface="Tahoma" panose="020B0604030504040204" pitchFamily="34" charset="0"/>
                </a:rPr>
                <a:t>SEGNALETICA</a:t>
              </a:r>
            </a:p>
          </p:txBody>
        </p:sp>
        <p:sp>
          <p:nvSpPr>
            <p:cNvPr id="45076" name="Text Box 17"/>
            <p:cNvSpPr txBox="1">
              <a:spLocks noChangeArrowheads="1"/>
            </p:cNvSpPr>
            <p:nvPr/>
          </p:nvSpPr>
          <p:spPr bwMode="auto">
            <a:xfrm>
              <a:off x="2152" y="1964"/>
              <a:ext cx="2934" cy="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FontTx/>
                <a:buNone/>
              </a:pPr>
              <a:r>
                <a:rPr lang="it-IT" altLang="it-IT"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MOVIMENTAZIONE MANUALE DEI CARICHI</a:t>
              </a:r>
            </a:p>
          </p:txBody>
        </p:sp>
        <p:sp>
          <p:nvSpPr>
            <p:cNvPr id="45077" name="Text Box 18"/>
            <p:cNvSpPr txBox="1">
              <a:spLocks noChangeArrowheads="1"/>
            </p:cNvSpPr>
            <p:nvPr/>
          </p:nvSpPr>
          <p:spPr bwMode="auto">
            <a:xfrm>
              <a:off x="3410" y="2195"/>
              <a:ext cx="1277" cy="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FontTx/>
                <a:buNone/>
              </a:pPr>
              <a:r>
                <a:rPr lang="it-IT" altLang="it-IT" sz="2000" dirty="0">
                  <a:latin typeface="Tahoma" panose="020B0604030504040204" pitchFamily="34" charset="0"/>
                  <a:ea typeface="Tahoma" panose="020B0604030504040204" pitchFamily="34" charset="0"/>
                  <a:cs typeface="Tahoma" panose="020B0604030504040204" pitchFamily="34" charset="0"/>
                </a:rPr>
                <a:t>VIDEOTERMINALI</a:t>
              </a:r>
            </a:p>
          </p:txBody>
        </p:sp>
        <p:sp>
          <p:nvSpPr>
            <p:cNvPr id="45078" name="Text Box 19"/>
            <p:cNvSpPr txBox="1">
              <a:spLocks noChangeArrowheads="1"/>
            </p:cNvSpPr>
            <p:nvPr/>
          </p:nvSpPr>
          <p:spPr bwMode="auto">
            <a:xfrm>
              <a:off x="2131" y="2422"/>
              <a:ext cx="1120" cy="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FontTx/>
                <a:buNone/>
              </a:pPr>
              <a:r>
                <a:rPr lang="it-IT" altLang="it-IT"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AGENTI  FISICI</a:t>
              </a:r>
            </a:p>
          </p:txBody>
        </p:sp>
        <p:sp>
          <p:nvSpPr>
            <p:cNvPr id="45085" name="AutoShape 26"/>
            <p:cNvSpPr>
              <a:spLocks noChangeArrowheads="1"/>
            </p:cNvSpPr>
            <p:nvPr/>
          </p:nvSpPr>
          <p:spPr bwMode="auto">
            <a:xfrm>
              <a:off x="1247" y="1706"/>
              <a:ext cx="1884" cy="139"/>
            </a:xfrm>
            <a:prstGeom prst="rightArrow">
              <a:avLst>
                <a:gd name="adj1" fmla="val 50000"/>
                <a:gd name="adj2" fmla="val 33884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86" name="AutoShape 27"/>
            <p:cNvSpPr>
              <a:spLocks noChangeArrowheads="1"/>
            </p:cNvSpPr>
            <p:nvPr/>
          </p:nvSpPr>
          <p:spPr bwMode="auto">
            <a:xfrm>
              <a:off x="1247" y="2205"/>
              <a:ext cx="1884" cy="139"/>
            </a:xfrm>
            <a:prstGeom prst="rightArrow">
              <a:avLst>
                <a:gd name="adj1" fmla="val 50000"/>
                <a:gd name="adj2" fmla="val 33884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89" name="AutoShape 30"/>
            <p:cNvSpPr>
              <a:spLocks noChangeArrowheads="1"/>
            </p:cNvSpPr>
            <p:nvPr/>
          </p:nvSpPr>
          <p:spPr bwMode="auto">
            <a:xfrm>
              <a:off x="1247" y="1476"/>
              <a:ext cx="897" cy="140"/>
            </a:xfrm>
            <a:prstGeom prst="rightArrow">
              <a:avLst>
                <a:gd name="adj1" fmla="val 50000"/>
                <a:gd name="adj2" fmla="val 160179"/>
              </a:avLst>
            </a:prstGeom>
            <a:solidFill>
              <a:schemeClr val="accent6">
                <a:lumMod val="60000"/>
                <a:lumOff val="40000"/>
              </a:schemeClr>
            </a:solidFill>
            <a:ln w="2857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grpSp>
      <p:sp>
        <p:nvSpPr>
          <p:cNvPr id="35" name="Segnaposto testo 2"/>
          <p:cNvSpPr txBox="1">
            <a:spLocks/>
          </p:cNvSpPr>
          <p:nvPr/>
        </p:nvSpPr>
        <p:spPr bwMode="auto">
          <a:xfrm>
            <a:off x="241300" y="941388"/>
            <a:ext cx="4209320" cy="42616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defPPr>
              <a:defRPr lang="it-IT"/>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lvl="0" eaLnBrk="0" hangingPunct="0">
              <a:spcBef>
                <a:spcPct val="20000"/>
              </a:spcBef>
            </a:pPr>
            <a:r>
              <a:rPr lang="it-IT" altLang="it-IT" sz="2500" dirty="0">
                <a:solidFill>
                  <a:prstClr val="black"/>
                </a:solidFill>
                <a:latin typeface="Tahoma" pitchFamily="34" charset="0"/>
                <a:ea typeface="Open Sans Condensed Light" pitchFamily="34" charset="0"/>
                <a:cs typeface="Tahoma" pitchFamily="34" charset="0"/>
              </a:rPr>
              <a:t>La </a:t>
            </a:r>
            <a:r>
              <a:rPr lang="it-IT" altLang="it-IT" sz="2500" dirty="0" smtClean="0">
                <a:solidFill>
                  <a:prstClr val="black"/>
                </a:solidFill>
                <a:latin typeface="Tahoma" pitchFamily="34" charset="0"/>
                <a:ea typeface="Open Sans Condensed Light" pitchFamily="34" charset="0"/>
                <a:cs typeface="Tahoma" pitchFamily="34" charset="0"/>
              </a:rPr>
              <a:t>struttura</a:t>
            </a:r>
            <a:endParaRPr lang="it-IT" altLang="it-IT" sz="2500" dirty="0">
              <a:solidFill>
                <a:prstClr val="black"/>
              </a:solidFill>
              <a:latin typeface="Tahoma" pitchFamily="34" charset="0"/>
              <a:ea typeface="Open Sans Condensed Light" pitchFamily="34" charset="0"/>
              <a:cs typeface="Tahoma" pitchFamily="34" charset="0"/>
            </a:endParaRPr>
          </a:p>
        </p:txBody>
      </p:sp>
    </p:spTree>
    <p:extLst>
      <p:ext uri="{BB962C8B-B14F-4D97-AF65-F5344CB8AC3E}">
        <p14:creationId xmlns:p14="http://schemas.microsoft.com/office/powerpoint/2010/main" xmlns="" val="936018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4436"/>
                                        </p:tgtEl>
                                        <p:attrNameLst>
                                          <p:attrName>style.visibility</p:attrName>
                                        </p:attrNameLst>
                                      </p:cBhvr>
                                      <p:to>
                                        <p:strVal val="visible"/>
                                      </p:to>
                                    </p:set>
                                    <p:anim calcmode="lin" valueType="num">
                                      <p:cBhvr additive="base">
                                        <p:cTn id="7" dur="500" fill="hold"/>
                                        <p:tgtEl>
                                          <p:spTgt spid="274436"/>
                                        </p:tgtEl>
                                        <p:attrNameLst>
                                          <p:attrName>ppt_x</p:attrName>
                                        </p:attrNameLst>
                                      </p:cBhvr>
                                      <p:tavLst>
                                        <p:tav tm="0">
                                          <p:val>
                                            <p:strVal val="0-#ppt_w/2"/>
                                          </p:val>
                                        </p:tav>
                                        <p:tav tm="100000">
                                          <p:val>
                                            <p:strVal val="#ppt_x"/>
                                          </p:val>
                                        </p:tav>
                                      </p:tavLst>
                                    </p:anim>
                                    <p:anim calcmode="lin" valueType="num">
                                      <p:cBhvr additive="base">
                                        <p:cTn id="8" dur="500" fill="hold"/>
                                        <p:tgtEl>
                                          <p:spTgt spid="274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74435"/>
                                        </p:tgtEl>
                                        <p:attrNameLst>
                                          <p:attrName>style.visibility</p:attrName>
                                        </p:attrNameLst>
                                      </p:cBhvr>
                                      <p:to>
                                        <p:strVal val="visible"/>
                                      </p:to>
                                    </p:set>
                                    <p:anim calcmode="lin" valueType="num">
                                      <p:cBhvr additive="base">
                                        <p:cTn id="13" dur="500" fill="hold"/>
                                        <p:tgtEl>
                                          <p:spTgt spid="274435"/>
                                        </p:tgtEl>
                                        <p:attrNameLst>
                                          <p:attrName>ppt_x</p:attrName>
                                        </p:attrNameLst>
                                      </p:cBhvr>
                                      <p:tavLst>
                                        <p:tav tm="0">
                                          <p:val>
                                            <p:strVal val="1+#ppt_w/2"/>
                                          </p:val>
                                        </p:tav>
                                        <p:tav tm="100000">
                                          <p:val>
                                            <p:strVal val="#ppt_x"/>
                                          </p:val>
                                        </p:tav>
                                      </p:tavLst>
                                    </p:anim>
                                    <p:anim calcmode="lin" valueType="num">
                                      <p:cBhvr additive="base">
                                        <p:cTn id="14" dur="500" fill="hold"/>
                                        <p:tgtEl>
                                          <p:spTgt spid="2744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Segnaposto piè di pagina 2"/>
          <p:cNvSpPr>
            <a:spLocks noGrp="1"/>
          </p:cNvSpPr>
          <p:nvPr>
            <p:ph type="ftr" sz="quarter" idx="11"/>
          </p:nvPr>
        </p:nvSpPr>
        <p:spPr>
          <a:noFill/>
        </p:spPr>
        <p:txBody>
          <a:bodyP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eaLnBrk="1" hangingPunct="1">
              <a:spcBef>
                <a:spcPct val="0"/>
              </a:spcBef>
              <a:buClrTx/>
              <a:buSzTx/>
              <a:buFontTx/>
              <a:buNone/>
            </a:pPr>
            <a:r>
              <a:rPr lang="it-IT" altLang="it-IT" sz="1400" smtClean="0">
                <a:solidFill>
                  <a:srgbClr val="EAEAEA"/>
                </a:solidFill>
                <a:latin typeface="Times New Roman" pitchFamily="18" charset="0"/>
              </a:rPr>
              <a:t>Giuseppe Renato Croce</a:t>
            </a:r>
          </a:p>
        </p:txBody>
      </p:sp>
      <p:sp>
        <p:nvSpPr>
          <p:cNvPr id="45059" name="Segnaposto numero diapositiva 3"/>
          <p:cNvSpPr>
            <a:spLocks noGrp="1"/>
          </p:cNvSpPr>
          <p:nvPr>
            <p:ph type="sldNum" sz="quarter" idx="12"/>
          </p:nvPr>
        </p:nvSpPr>
        <p:spPr>
          <a:noFill/>
        </p:spPr>
        <p:txBody>
          <a:bodyP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r" eaLnBrk="1" hangingPunct="1">
              <a:spcBef>
                <a:spcPct val="0"/>
              </a:spcBef>
              <a:buClrTx/>
              <a:buSzTx/>
              <a:buFontTx/>
              <a:buNone/>
            </a:pPr>
            <a:fld id="{553E2A50-1183-4A5C-AD25-DBCB3816C229}" type="slidenum">
              <a:rPr lang="it-IT" altLang="it-IT" sz="1400" smtClean="0">
                <a:solidFill>
                  <a:srgbClr val="EAEAEA"/>
                </a:solidFill>
                <a:latin typeface="Times New Roman" pitchFamily="18" charset="0"/>
              </a:rPr>
              <a:pPr algn="r" eaLnBrk="1" hangingPunct="1">
                <a:spcBef>
                  <a:spcPct val="0"/>
                </a:spcBef>
                <a:buClrTx/>
                <a:buSzTx/>
                <a:buFontTx/>
                <a:buNone/>
              </a:pPr>
              <a:t>26</a:t>
            </a:fld>
            <a:endParaRPr lang="it-IT" altLang="it-IT" sz="1400" smtClean="0">
              <a:solidFill>
                <a:srgbClr val="EAEAEA"/>
              </a:solidFill>
              <a:latin typeface="Times New Roman" pitchFamily="18" charset="0"/>
            </a:endParaRPr>
          </a:p>
        </p:txBody>
      </p:sp>
      <p:sp>
        <p:nvSpPr>
          <p:cNvPr id="45060" name="Rectangle 2"/>
          <p:cNvSpPr>
            <a:spLocks noChangeArrowheads="1"/>
          </p:cNvSpPr>
          <p:nvPr/>
        </p:nvSpPr>
        <p:spPr bwMode="auto">
          <a:xfrm>
            <a:off x="4479926" y="3048001"/>
            <a:ext cx="2987675"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4400" smtClean="0">
              <a:solidFill>
                <a:srgbClr val="FFFFCC"/>
              </a:solidFill>
              <a:cs typeface="+mn-cs"/>
            </a:endParaRPr>
          </a:p>
        </p:txBody>
      </p:sp>
      <p:sp>
        <p:nvSpPr>
          <p:cNvPr id="274435" name="Rectangle 3"/>
          <p:cNvSpPr>
            <a:spLocks noChangeArrowheads="1"/>
          </p:cNvSpPr>
          <p:nvPr/>
        </p:nvSpPr>
        <p:spPr bwMode="auto">
          <a:xfrm>
            <a:off x="248717" y="1597087"/>
            <a:ext cx="8732520" cy="442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914400">
              <a:defRPr/>
            </a:pPr>
            <a:endParaRPr lang="it-IT" sz="1600" b="1" dirty="0">
              <a:solidFill>
                <a:srgbClr val="FFFF66"/>
              </a:solidFill>
              <a:effectLst>
                <a:outerShdw blurRad="38100" dist="38100" dir="2700000" algn="tl">
                  <a:srgbClr val="000000"/>
                </a:outerShdw>
              </a:effectLst>
              <a:latin typeface="Trebuchet MS" pitchFamily="34" charset="0"/>
              <a:cs typeface="+mn-cs"/>
            </a:endParaRPr>
          </a:p>
          <a:p>
            <a:pPr defTabSz="914400">
              <a:defRPr/>
            </a:pPr>
            <a:endParaRPr lang="it-IT" sz="1600" b="1" dirty="0">
              <a:solidFill>
                <a:srgbClr val="FFFF66"/>
              </a:solidFill>
              <a:effectLst>
                <a:outerShdw blurRad="38100" dist="38100" dir="2700000" algn="tl">
                  <a:srgbClr val="000000"/>
                </a:outerShdw>
              </a:effectLst>
              <a:latin typeface="Trebuchet MS" pitchFamily="34" charset="0"/>
              <a:cs typeface="+mn-cs"/>
            </a:endParaRPr>
          </a:p>
          <a:p>
            <a:pPr defTabSz="914400">
              <a:defRPr/>
            </a:pPr>
            <a:endParaRPr lang="it-IT" sz="1600" b="1" dirty="0">
              <a:solidFill>
                <a:srgbClr val="FFFF66"/>
              </a:solidFill>
              <a:effectLst>
                <a:outerShdw blurRad="38100" dist="38100" dir="2700000" algn="tl">
                  <a:srgbClr val="000000"/>
                </a:outerShdw>
              </a:effectLst>
              <a:latin typeface="Trebuchet MS" pitchFamily="34" charset="0"/>
              <a:cs typeface="+mn-cs"/>
            </a:endParaRPr>
          </a:p>
          <a:p>
            <a:pPr defTabSz="914400">
              <a:defRPr/>
            </a:pPr>
            <a:endParaRPr lang="it-IT" sz="1600" b="1" dirty="0">
              <a:solidFill>
                <a:srgbClr val="FFFF66"/>
              </a:solidFill>
              <a:effectLst>
                <a:outerShdw blurRad="38100" dist="38100" dir="2700000" algn="tl">
                  <a:srgbClr val="000000"/>
                </a:outerShdw>
              </a:effectLst>
              <a:latin typeface="Trebuchet MS" pitchFamily="34" charset="0"/>
              <a:cs typeface="+mn-cs"/>
            </a:endParaRP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VIII</a:t>
            </a: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IX</a:t>
            </a: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X</a:t>
            </a: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XI</a:t>
            </a: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XII</a:t>
            </a:r>
          </a:p>
          <a:p>
            <a:pPr defTabSz="914400">
              <a:lnSpc>
                <a:spcPct val="80000"/>
              </a:lnSpc>
              <a:defRPr/>
            </a:pPr>
            <a:endPar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defTabSz="914400">
              <a:lnSpc>
                <a:spcPct val="80000"/>
              </a:lnSpc>
              <a:defRPr/>
            </a:pPr>
            <a:r>
              <a:rPr lang="it-IT" sz="20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TITOLO XIII</a:t>
            </a:r>
          </a:p>
          <a:p>
            <a:pPr defTabSz="914400">
              <a:lnSpc>
                <a:spcPct val="80000"/>
              </a:lnSpc>
              <a:defRPr/>
            </a:pPr>
            <a:endParaRPr lang="it-IT" sz="3200" b="1" dirty="0">
              <a:solidFill>
                <a:srgbClr val="FFFF66"/>
              </a:solidFill>
              <a:effectLst>
                <a:outerShdw blurRad="38100" dist="38100" dir="2700000" algn="tl">
                  <a:srgbClr val="000000"/>
                </a:outerShdw>
              </a:effectLst>
              <a:latin typeface="Lucida Sans Unicode" pitchFamily="34" charset="0"/>
              <a:cs typeface="+mn-cs"/>
            </a:endParaRPr>
          </a:p>
        </p:txBody>
      </p:sp>
      <p:grpSp>
        <p:nvGrpSpPr>
          <p:cNvPr id="274436" name="Group 4"/>
          <p:cNvGrpSpPr>
            <a:grpSpLocks/>
          </p:cNvGrpSpPr>
          <p:nvPr/>
        </p:nvGrpSpPr>
        <p:grpSpPr bwMode="auto">
          <a:xfrm>
            <a:off x="1796000" y="2845554"/>
            <a:ext cx="7073087" cy="2796262"/>
            <a:chOff x="1212" y="2422"/>
            <a:chExt cx="4113" cy="1373"/>
          </a:xfrm>
        </p:grpSpPr>
        <p:sp>
          <p:nvSpPr>
            <p:cNvPr id="45069" name="AutoShape 10"/>
            <p:cNvSpPr>
              <a:spLocks noChangeArrowheads="1"/>
            </p:cNvSpPr>
            <p:nvPr/>
          </p:nvSpPr>
          <p:spPr bwMode="auto">
            <a:xfrm>
              <a:off x="1239" y="2436"/>
              <a:ext cx="833" cy="140"/>
            </a:xfrm>
            <a:prstGeom prst="rightArrow">
              <a:avLst>
                <a:gd name="adj1" fmla="val 50000"/>
                <a:gd name="adj2" fmla="val 148750"/>
              </a:avLst>
            </a:prstGeom>
            <a:solidFill>
              <a:schemeClr val="accent6">
                <a:lumMod val="60000"/>
                <a:lumOff val="40000"/>
              </a:schemeClr>
            </a:solidFill>
            <a:ln w="2857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70" name="AutoShape 11"/>
            <p:cNvSpPr>
              <a:spLocks noChangeArrowheads="1"/>
            </p:cNvSpPr>
            <p:nvPr/>
          </p:nvSpPr>
          <p:spPr bwMode="auto">
            <a:xfrm>
              <a:off x="1212" y="3199"/>
              <a:ext cx="1940" cy="140"/>
            </a:xfrm>
            <a:prstGeom prst="rightArrow">
              <a:avLst>
                <a:gd name="adj1" fmla="val 50000"/>
                <a:gd name="adj2" fmla="val 3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71" name="AutoShape 12"/>
            <p:cNvSpPr>
              <a:spLocks noChangeArrowheads="1"/>
            </p:cNvSpPr>
            <p:nvPr/>
          </p:nvSpPr>
          <p:spPr bwMode="auto">
            <a:xfrm>
              <a:off x="1220" y="3653"/>
              <a:ext cx="1796" cy="140"/>
            </a:xfrm>
            <a:prstGeom prst="rightArrow">
              <a:avLst>
                <a:gd name="adj1" fmla="val 50000"/>
                <a:gd name="adj2" fmla="val 3207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78" name="Text Box 19"/>
            <p:cNvSpPr txBox="1">
              <a:spLocks noChangeArrowheads="1"/>
            </p:cNvSpPr>
            <p:nvPr/>
          </p:nvSpPr>
          <p:spPr bwMode="auto">
            <a:xfrm>
              <a:off x="2131" y="2422"/>
              <a:ext cx="1134" cy="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FontTx/>
                <a:buNone/>
              </a:pPr>
              <a:r>
                <a:rPr lang="it-IT" altLang="it-IT"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AGENTI  FISICI</a:t>
              </a:r>
            </a:p>
          </p:txBody>
        </p:sp>
        <p:sp>
          <p:nvSpPr>
            <p:cNvPr id="45079" name="Text Box 20"/>
            <p:cNvSpPr txBox="1">
              <a:spLocks noChangeArrowheads="1"/>
            </p:cNvSpPr>
            <p:nvPr/>
          </p:nvSpPr>
          <p:spPr bwMode="auto">
            <a:xfrm>
              <a:off x="3144" y="2682"/>
              <a:ext cx="1714" cy="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FontTx/>
                <a:buNone/>
              </a:pPr>
              <a:r>
                <a:rPr lang="it-IT" altLang="it-IT" sz="2000" dirty="0">
                  <a:latin typeface="Tahoma" panose="020B0604030504040204" pitchFamily="34" charset="0"/>
                  <a:ea typeface="Tahoma" panose="020B0604030504040204" pitchFamily="34" charset="0"/>
                  <a:cs typeface="Tahoma" panose="020B0604030504040204" pitchFamily="34" charset="0"/>
                </a:rPr>
                <a:t>SOSTANZE PERICOLOSE</a:t>
              </a:r>
            </a:p>
          </p:txBody>
        </p:sp>
        <p:sp>
          <p:nvSpPr>
            <p:cNvPr id="45080" name="Text Box 21"/>
            <p:cNvSpPr txBox="1">
              <a:spLocks noChangeArrowheads="1"/>
            </p:cNvSpPr>
            <p:nvPr/>
          </p:nvSpPr>
          <p:spPr bwMode="auto">
            <a:xfrm>
              <a:off x="2091" y="2934"/>
              <a:ext cx="1398" cy="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None/>
              </a:pPr>
              <a:r>
                <a:rPr lang="it-IT" altLang="it-IT"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AGENTI BIOLOGICI</a:t>
              </a:r>
            </a:p>
          </p:txBody>
        </p:sp>
        <p:sp>
          <p:nvSpPr>
            <p:cNvPr id="45081" name="Text Box 22"/>
            <p:cNvSpPr txBox="1">
              <a:spLocks noChangeArrowheads="1"/>
            </p:cNvSpPr>
            <p:nvPr/>
          </p:nvSpPr>
          <p:spPr bwMode="auto">
            <a:xfrm>
              <a:off x="3184" y="3175"/>
              <a:ext cx="1701" cy="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FontTx/>
                <a:buNone/>
              </a:pPr>
              <a:r>
                <a:rPr lang="it-IT" altLang="it-IT" sz="2000" dirty="0">
                  <a:latin typeface="Tahoma" panose="020B0604030504040204" pitchFamily="34" charset="0"/>
                  <a:ea typeface="Tahoma" panose="020B0604030504040204" pitchFamily="34" charset="0"/>
                  <a:cs typeface="Tahoma" panose="020B0604030504040204" pitchFamily="34" charset="0"/>
                </a:rPr>
                <a:t>ATMOSFERE ESPLOSIVE</a:t>
              </a:r>
            </a:p>
          </p:txBody>
        </p:sp>
        <p:sp>
          <p:nvSpPr>
            <p:cNvPr id="45082" name="Text Box 23"/>
            <p:cNvSpPr txBox="1">
              <a:spLocks noChangeArrowheads="1"/>
            </p:cNvSpPr>
            <p:nvPr/>
          </p:nvSpPr>
          <p:spPr bwMode="auto">
            <a:xfrm>
              <a:off x="2148" y="3401"/>
              <a:ext cx="2868" cy="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None/>
              </a:pPr>
              <a:r>
                <a:rPr lang="it-IT" altLang="it-IT"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DISPOSIZIONI IN MATERIA PENALE E DI </a:t>
              </a:r>
              <a:endParaRPr lang="it-IT" altLang="it-IT" sz="2000"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defTabSz="914400" eaLnBrk="1" hangingPunct="1">
                <a:lnSpc>
                  <a:spcPct val="80000"/>
                </a:lnSpc>
                <a:spcBef>
                  <a:spcPct val="0"/>
                </a:spcBef>
                <a:buClrTx/>
                <a:buSzTx/>
                <a:buNone/>
              </a:pPr>
              <a:r>
                <a:rPr lang="it-IT" altLang="it-IT" sz="2000"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PROCEDURA </a:t>
              </a:r>
              <a:r>
                <a:rPr lang="it-IT" altLang="it-IT"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PENALE </a:t>
              </a:r>
            </a:p>
          </p:txBody>
        </p:sp>
        <p:sp>
          <p:nvSpPr>
            <p:cNvPr id="45083" name="Text Box 24"/>
            <p:cNvSpPr txBox="1">
              <a:spLocks noChangeArrowheads="1"/>
            </p:cNvSpPr>
            <p:nvPr/>
          </p:nvSpPr>
          <p:spPr bwMode="auto">
            <a:xfrm>
              <a:off x="3117" y="3629"/>
              <a:ext cx="2208" cy="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defTabSz="914400" eaLnBrk="1" hangingPunct="1">
                <a:lnSpc>
                  <a:spcPct val="80000"/>
                </a:lnSpc>
                <a:spcBef>
                  <a:spcPct val="0"/>
                </a:spcBef>
                <a:buClrTx/>
                <a:buSzTx/>
                <a:buFontTx/>
                <a:buNone/>
              </a:pPr>
              <a:r>
                <a:rPr lang="it-IT" altLang="it-IT" sz="2000" dirty="0">
                  <a:latin typeface="Tahoma" panose="020B0604030504040204" pitchFamily="34" charset="0"/>
                  <a:ea typeface="Tahoma" panose="020B0604030504040204" pitchFamily="34" charset="0"/>
                  <a:cs typeface="Tahoma" panose="020B0604030504040204" pitchFamily="34" charset="0"/>
                </a:rPr>
                <a:t>NORME TRANSITORIE E FINALI</a:t>
              </a:r>
            </a:p>
          </p:txBody>
        </p:sp>
        <p:sp>
          <p:nvSpPr>
            <p:cNvPr id="45084" name="AutoShape 25"/>
            <p:cNvSpPr>
              <a:spLocks noChangeArrowheads="1"/>
            </p:cNvSpPr>
            <p:nvPr/>
          </p:nvSpPr>
          <p:spPr bwMode="auto">
            <a:xfrm>
              <a:off x="1247" y="2931"/>
              <a:ext cx="833" cy="140"/>
            </a:xfrm>
            <a:prstGeom prst="rightArrow">
              <a:avLst>
                <a:gd name="adj1" fmla="val 50000"/>
                <a:gd name="adj2" fmla="val 148750"/>
              </a:avLst>
            </a:prstGeom>
            <a:solidFill>
              <a:schemeClr val="accent6">
                <a:lumMod val="60000"/>
                <a:lumOff val="40000"/>
              </a:schemeClr>
            </a:solidFill>
            <a:ln w="2857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87" name="AutoShape 28"/>
            <p:cNvSpPr>
              <a:spLocks noChangeArrowheads="1"/>
            </p:cNvSpPr>
            <p:nvPr/>
          </p:nvSpPr>
          <p:spPr bwMode="auto">
            <a:xfrm>
              <a:off x="1223" y="2704"/>
              <a:ext cx="1884" cy="139"/>
            </a:xfrm>
            <a:prstGeom prst="rightArrow">
              <a:avLst>
                <a:gd name="adj1" fmla="val 50000"/>
                <a:gd name="adj2" fmla="val 33884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sp>
          <p:nvSpPr>
            <p:cNvPr id="45088" name="AutoShape 29"/>
            <p:cNvSpPr>
              <a:spLocks noChangeArrowheads="1"/>
            </p:cNvSpPr>
            <p:nvPr/>
          </p:nvSpPr>
          <p:spPr bwMode="auto">
            <a:xfrm>
              <a:off x="1247" y="3426"/>
              <a:ext cx="833" cy="140"/>
            </a:xfrm>
            <a:prstGeom prst="rightArrow">
              <a:avLst>
                <a:gd name="adj1" fmla="val 50000"/>
                <a:gd name="adj2" fmla="val 148750"/>
              </a:avLst>
            </a:prstGeom>
            <a:solidFill>
              <a:schemeClr val="accent6">
                <a:lumMod val="60000"/>
                <a:lumOff val="40000"/>
              </a:schemeClr>
            </a:solidFill>
            <a:ln w="2857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SzPct val="80000"/>
                <a:buFont typeface="Wingdings" pitchFamily="2" charset="2"/>
                <a:buBlip>
                  <a:blip r:embed="rId2"/>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3"/>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endParaRPr lang="it-IT" altLang="it-IT" sz="2400" b="1" smtClean="0">
                <a:solidFill>
                  <a:srgbClr val="EAEAEA"/>
                </a:solidFill>
                <a:latin typeface="Times New Roman" pitchFamily="18" charset="0"/>
                <a:cs typeface="+mn-cs"/>
              </a:endParaRPr>
            </a:p>
          </p:txBody>
        </p:sp>
      </p:grpSp>
      <p:sp>
        <p:nvSpPr>
          <p:cNvPr id="34" name="Segnaposto testo 2"/>
          <p:cNvSpPr txBox="1">
            <a:spLocks/>
          </p:cNvSpPr>
          <p:nvPr/>
        </p:nvSpPr>
        <p:spPr bwMode="auto">
          <a:xfrm>
            <a:off x="241300" y="941388"/>
            <a:ext cx="4209320" cy="42616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defPPr>
              <a:defRPr lang="it-IT"/>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it-IT" altLang="it-IT" sz="2500" dirty="0">
              <a:latin typeface="Tahoma" pitchFamily="34" charset="0"/>
              <a:cs typeface="Tahoma" pitchFamily="34" charset="0"/>
            </a:endParaRPr>
          </a:p>
        </p:txBody>
      </p:sp>
      <p:sp>
        <p:nvSpPr>
          <p:cNvPr id="21" name="Segnaposto testo 2"/>
          <p:cNvSpPr txBox="1">
            <a:spLocks/>
          </p:cNvSpPr>
          <p:nvPr/>
        </p:nvSpPr>
        <p:spPr bwMode="auto">
          <a:xfrm>
            <a:off x="393700" y="1093788"/>
            <a:ext cx="4209320" cy="42616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defPPr>
              <a:defRPr lang="it-IT"/>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lvl="0" eaLnBrk="0" hangingPunct="0">
              <a:spcBef>
                <a:spcPct val="20000"/>
              </a:spcBef>
            </a:pPr>
            <a:r>
              <a:rPr lang="it-IT" altLang="it-IT" sz="2500" dirty="0">
                <a:solidFill>
                  <a:prstClr val="black"/>
                </a:solidFill>
                <a:latin typeface="Tahoma" pitchFamily="34" charset="0"/>
                <a:ea typeface="Open Sans Condensed Light" pitchFamily="34" charset="0"/>
                <a:cs typeface="Tahoma" pitchFamily="34" charset="0"/>
              </a:rPr>
              <a:t>La struttura</a:t>
            </a:r>
          </a:p>
        </p:txBody>
      </p:sp>
    </p:spTree>
    <p:extLst>
      <p:ext uri="{BB962C8B-B14F-4D97-AF65-F5344CB8AC3E}">
        <p14:creationId xmlns:p14="http://schemas.microsoft.com/office/powerpoint/2010/main" xmlns="" val="2061988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4436"/>
                                        </p:tgtEl>
                                        <p:attrNameLst>
                                          <p:attrName>style.visibility</p:attrName>
                                        </p:attrNameLst>
                                      </p:cBhvr>
                                      <p:to>
                                        <p:strVal val="visible"/>
                                      </p:to>
                                    </p:set>
                                    <p:anim calcmode="lin" valueType="num">
                                      <p:cBhvr additive="base">
                                        <p:cTn id="7" dur="500" fill="hold"/>
                                        <p:tgtEl>
                                          <p:spTgt spid="274436"/>
                                        </p:tgtEl>
                                        <p:attrNameLst>
                                          <p:attrName>ppt_x</p:attrName>
                                        </p:attrNameLst>
                                      </p:cBhvr>
                                      <p:tavLst>
                                        <p:tav tm="0">
                                          <p:val>
                                            <p:strVal val="0-#ppt_w/2"/>
                                          </p:val>
                                        </p:tav>
                                        <p:tav tm="100000">
                                          <p:val>
                                            <p:strVal val="#ppt_x"/>
                                          </p:val>
                                        </p:tav>
                                      </p:tavLst>
                                    </p:anim>
                                    <p:anim calcmode="lin" valueType="num">
                                      <p:cBhvr additive="base">
                                        <p:cTn id="8" dur="500" fill="hold"/>
                                        <p:tgtEl>
                                          <p:spTgt spid="274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74435"/>
                                        </p:tgtEl>
                                        <p:attrNameLst>
                                          <p:attrName>style.visibility</p:attrName>
                                        </p:attrNameLst>
                                      </p:cBhvr>
                                      <p:to>
                                        <p:strVal val="visible"/>
                                      </p:to>
                                    </p:set>
                                    <p:anim calcmode="lin" valueType="num">
                                      <p:cBhvr additive="base">
                                        <p:cTn id="13" dur="500" fill="hold"/>
                                        <p:tgtEl>
                                          <p:spTgt spid="274435"/>
                                        </p:tgtEl>
                                        <p:attrNameLst>
                                          <p:attrName>ppt_x</p:attrName>
                                        </p:attrNameLst>
                                      </p:cBhvr>
                                      <p:tavLst>
                                        <p:tav tm="0">
                                          <p:val>
                                            <p:strVal val="1+#ppt_w/2"/>
                                          </p:val>
                                        </p:tav>
                                        <p:tav tm="100000">
                                          <p:val>
                                            <p:strVal val="#ppt_x"/>
                                          </p:val>
                                        </p:tav>
                                      </p:tavLst>
                                    </p:anim>
                                    <p:anim calcmode="lin" valueType="num">
                                      <p:cBhvr additive="base">
                                        <p:cTn id="14" dur="500" fill="hold"/>
                                        <p:tgtEl>
                                          <p:spTgt spid="2744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Maria\Pictures\leg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8420" y="931798"/>
            <a:ext cx="4265581" cy="31991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Segnaposto testo 1"/>
          <p:cNvSpPr txBox="1">
            <a:spLocks/>
          </p:cNvSpPr>
          <p:nvPr/>
        </p:nvSpPr>
        <p:spPr>
          <a:xfrm>
            <a:off x="414867" y="1464733"/>
            <a:ext cx="8034865" cy="5232400"/>
          </a:xfrm>
          <a:prstGeom prst="rect">
            <a:avLst/>
          </a:prstGeom>
          <a:noFill/>
          <a:ln>
            <a:noFill/>
          </a:ln>
          <a:effectLst>
            <a:glow rad="228600">
              <a:srgbClr val="C00000">
                <a:alpha val="70000"/>
              </a:srgb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t>Il testo unico comporta </a:t>
            </a:r>
            <a:r>
              <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l'abrogazione </a:t>
            </a:r>
            <a:r>
              <a:rPr 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t>delle seguenti norme: </a:t>
            </a:r>
          </a:p>
          <a:p>
            <a:pPr algn="l">
              <a:defRPr/>
            </a:pPr>
            <a:r>
              <a:rPr 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t>DPR 27 aprile 1955, n. 547; </a:t>
            </a:r>
          </a:p>
          <a:p>
            <a:pPr algn="l">
              <a:defRPr/>
            </a:pPr>
            <a:r>
              <a:rPr 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t>DPR 7 gennaio 1956 n. 164; </a:t>
            </a:r>
          </a:p>
          <a:p>
            <a:pPr algn="l">
              <a:defRPr/>
            </a:pPr>
            <a:r>
              <a:rPr lang="it-IT" sz="2000" i="0" dirty="0">
                <a:solidFill>
                  <a:prstClr val="black"/>
                </a:solidFill>
                <a:latin typeface="Tahoma" panose="020B0604030504040204" pitchFamily="34" charset="0"/>
                <a:ea typeface="Tahoma" panose="020B0604030504040204" pitchFamily="34" charset="0"/>
                <a:cs typeface="Tahoma" panose="020B0604030504040204" pitchFamily="34" charset="0"/>
              </a:rPr>
              <a:t>DPR 19 marzo 1956, n. 303, fatta eccezione per l'articolo 64</a:t>
            </a:r>
            <a:r>
              <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lvl="0" algn="l" defTabSz="914400" eaLnBrk="1" fontAlgn="auto" hangingPunct="1">
              <a:lnSpc>
                <a:spcPts val="1973"/>
              </a:lnSpc>
              <a:spcBef>
                <a:spcPts val="1503"/>
              </a:spcBef>
              <a:spcAft>
                <a:spcPts val="0"/>
              </a:spcAft>
              <a:buClr>
                <a:srgbClr val="F07F09"/>
              </a:buClr>
              <a:buSzPct val="80000"/>
              <a:defRPr/>
            </a:pPr>
            <a:r>
              <a:rPr lang="it-IT" sz="2000" i="0" dirty="0">
                <a:solidFill>
                  <a:srgbClr val="002060"/>
                </a:solidFill>
                <a:latin typeface="Tahoma" panose="02020603050405020304" pitchFamily="2"/>
                <a:cs typeface="+mn-cs"/>
              </a:rPr>
              <a:t>D. </a:t>
            </a:r>
            <a:r>
              <a:rPr lang="it-IT" sz="2000" i="0" dirty="0" err="1">
                <a:solidFill>
                  <a:srgbClr val="002060"/>
                </a:solidFill>
                <a:latin typeface="Tahoma" panose="02020603050405020304" pitchFamily="2"/>
                <a:cs typeface="+mn-cs"/>
              </a:rPr>
              <a:t>Lgs</a:t>
            </a:r>
            <a:r>
              <a:rPr lang="it-IT" sz="2000" i="0" dirty="0">
                <a:solidFill>
                  <a:srgbClr val="002060"/>
                </a:solidFill>
                <a:latin typeface="Tahoma" panose="02020603050405020304" pitchFamily="2"/>
                <a:cs typeface="+mn-cs"/>
              </a:rPr>
              <a:t>. 15 agosto 1991, n. 277; </a:t>
            </a:r>
          </a:p>
          <a:p>
            <a:pPr lvl="0" algn="l" defTabSz="914400" eaLnBrk="1" fontAlgn="auto" hangingPunct="1">
              <a:lnSpc>
                <a:spcPts val="1973"/>
              </a:lnSpc>
              <a:spcBef>
                <a:spcPts val="1503"/>
              </a:spcBef>
              <a:spcAft>
                <a:spcPts val="0"/>
              </a:spcAft>
              <a:buClr>
                <a:srgbClr val="F07F09"/>
              </a:buClr>
              <a:buSzPct val="80000"/>
              <a:defRPr/>
            </a:pPr>
            <a:r>
              <a:rPr lang="it-IT" sz="2000" i="0" dirty="0">
                <a:solidFill>
                  <a:srgbClr val="002060"/>
                </a:solidFill>
                <a:latin typeface="Tahoma" panose="02020603050405020304" pitchFamily="2"/>
                <a:cs typeface="+mn-cs"/>
              </a:rPr>
              <a:t>D. </a:t>
            </a:r>
            <a:r>
              <a:rPr lang="it-IT" sz="2000" i="0" dirty="0" err="1">
                <a:solidFill>
                  <a:srgbClr val="002060"/>
                </a:solidFill>
                <a:latin typeface="Tahoma" panose="02020603050405020304" pitchFamily="2"/>
                <a:cs typeface="+mn-cs"/>
              </a:rPr>
              <a:t>Lgs</a:t>
            </a:r>
            <a:r>
              <a:rPr lang="it-IT" sz="2000" i="0" dirty="0">
                <a:solidFill>
                  <a:srgbClr val="002060"/>
                </a:solidFill>
                <a:latin typeface="Tahoma" panose="02020603050405020304" pitchFamily="2"/>
                <a:cs typeface="+mn-cs"/>
              </a:rPr>
              <a:t>. 19 settembre 1994, n. 626; </a:t>
            </a:r>
          </a:p>
          <a:p>
            <a:pPr lvl="0" algn="l" defTabSz="914400" eaLnBrk="1" fontAlgn="auto" hangingPunct="1">
              <a:lnSpc>
                <a:spcPts val="1973"/>
              </a:lnSpc>
              <a:spcBef>
                <a:spcPts val="1503"/>
              </a:spcBef>
              <a:spcAft>
                <a:spcPts val="0"/>
              </a:spcAft>
              <a:buClr>
                <a:srgbClr val="F07F09"/>
              </a:buClr>
              <a:buSzPct val="80000"/>
              <a:defRPr/>
            </a:pPr>
            <a:r>
              <a:rPr lang="it-IT" sz="2000" i="0" dirty="0">
                <a:solidFill>
                  <a:srgbClr val="002060"/>
                </a:solidFill>
                <a:latin typeface="Tahoma" panose="02020603050405020304" pitchFamily="2"/>
                <a:cs typeface="+mn-cs"/>
              </a:rPr>
              <a:t>D. </a:t>
            </a:r>
            <a:r>
              <a:rPr lang="it-IT" sz="2000" i="0" dirty="0" err="1">
                <a:solidFill>
                  <a:srgbClr val="002060"/>
                </a:solidFill>
                <a:latin typeface="Tahoma" panose="02020603050405020304" pitchFamily="2"/>
                <a:cs typeface="+mn-cs"/>
              </a:rPr>
              <a:t>Lgs</a:t>
            </a:r>
            <a:r>
              <a:rPr lang="it-IT" sz="2000" i="0" dirty="0">
                <a:solidFill>
                  <a:srgbClr val="002060"/>
                </a:solidFill>
                <a:latin typeface="Tahoma" panose="02020603050405020304" pitchFamily="2"/>
                <a:cs typeface="+mn-cs"/>
              </a:rPr>
              <a:t>. 14 agosto 1996, n. 493; </a:t>
            </a:r>
          </a:p>
          <a:p>
            <a:pPr lvl="0" algn="l" defTabSz="914400" eaLnBrk="1" fontAlgn="auto" hangingPunct="1">
              <a:lnSpc>
                <a:spcPts val="1973"/>
              </a:lnSpc>
              <a:spcBef>
                <a:spcPts val="1503"/>
              </a:spcBef>
              <a:spcAft>
                <a:spcPts val="0"/>
              </a:spcAft>
              <a:buClr>
                <a:srgbClr val="F07F09"/>
              </a:buClr>
              <a:buSzPct val="80000"/>
              <a:defRPr/>
            </a:pPr>
            <a:r>
              <a:rPr lang="it-IT" sz="2000" i="0" dirty="0">
                <a:solidFill>
                  <a:srgbClr val="002060"/>
                </a:solidFill>
                <a:latin typeface="Tahoma" panose="02020603050405020304" pitchFamily="2"/>
                <a:cs typeface="+mn-cs"/>
              </a:rPr>
              <a:t>D. </a:t>
            </a:r>
            <a:r>
              <a:rPr lang="it-IT" sz="2000" i="0" dirty="0" err="1">
                <a:solidFill>
                  <a:srgbClr val="002060"/>
                </a:solidFill>
                <a:latin typeface="Tahoma" panose="02020603050405020304" pitchFamily="2"/>
                <a:cs typeface="+mn-cs"/>
              </a:rPr>
              <a:t>Lgs</a:t>
            </a:r>
            <a:r>
              <a:rPr lang="it-IT" sz="2000" i="0" dirty="0">
                <a:solidFill>
                  <a:srgbClr val="002060"/>
                </a:solidFill>
                <a:latin typeface="Tahoma" panose="02020603050405020304" pitchFamily="2"/>
                <a:cs typeface="+mn-cs"/>
              </a:rPr>
              <a:t>. 14 agosto 1996, n. 494; </a:t>
            </a:r>
          </a:p>
          <a:p>
            <a:pPr lvl="0" algn="l" defTabSz="914400" eaLnBrk="1" fontAlgn="auto" hangingPunct="1">
              <a:lnSpc>
                <a:spcPts val="1973"/>
              </a:lnSpc>
              <a:spcBef>
                <a:spcPts val="1503"/>
              </a:spcBef>
              <a:spcAft>
                <a:spcPts val="0"/>
              </a:spcAft>
              <a:buClr>
                <a:srgbClr val="F07F09"/>
              </a:buClr>
              <a:buSzPct val="80000"/>
              <a:defRPr/>
            </a:pPr>
            <a:r>
              <a:rPr lang="it-IT" sz="2000" i="0" dirty="0">
                <a:solidFill>
                  <a:srgbClr val="002060"/>
                </a:solidFill>
                <a:latin typeface="Tahoma" panose="02020603050405020304" pitchFamily="2"/>
                <a:cs typeface="+mn-cs"/>
              </a:rPr>
              <a:t>D. </a:t>
            </a:r>
            <a:r>
              <a:rPr lang="it-IT" sz="2000" i="0" dirty="0" err="1">
                <a:solidFill>
                  <a:srgbClr val="002060"/>
                </a:solidFill>
                <a:latin typeface="Tahoma" panose="02020603050405020304" pitchFamily="2"/>
                <a:cs typeface="+mn-cs"/>
              </a:rPr>
              <a:t>Lgs</a:t>
            </a:r>
            <a:r>
              <a:rPr lang="it-IT" sz="2000" i="0" dirty="0">
                <a:solidFill>
                  <a:srgbClr val="002060"/>
                </a:solidFill>
                <a:latin typeface="Tahoma" panose="02020603050405020304" pitchFamily="2"/>
                <a:cs typeface="+mn-cs"/>
              </a:rPr>
              <a:t>. 19 agosto 2005, n. 187; </a:t>
            </a:r>
          </a:p>
          <a:p>
            <a:pPr lvl="0" algn="l" defTabSz="914400" eaLnBrk="1" fontAlgn="auto" hangingPunct="1">
              <a:lnSpc>
                <a:spcPts val="1973"/>
              </a:lnSpc>
              <a:spcBef>
                <a:spcPts val="1503"/>
              </a:spcBef>
              <a:spcAft>
                <a:spcPts val="0"/>
              </a:spcAft>
              <a:buClr>
                <a:srgbClr val="F07F09"/>
              </a:buClr>
              <a:buSzPct val="80000"/>
              <a:defRPr/>
            </a:pPr>
            <a:r>
              <a:rPr lang="it-IT" sz="2000" i="0" dirty="0">
                <a:solidFill>
                  <a:srgbClr val="002060"/>
                </a:solidFill>
                <a:latin typeface="Tahoma" panose="02020603050405020304" pitchFamily="2"/>
                <a:cs typeface="+mn-cs"/>
              </a:rPr>
              <a:t>art. 36 bis, commi 1 e 2 del D. L. 4 luglio 2006 n. 223 </a:t>
            </a:r>
          </a:p>
          <a:p>
            <a:pPr lvl="0" algn="l" defTabSz="914400" eaLnBrk="1" fontAlgn="auto" hangingPunct="1">
              <a:lnSpc>
                <a:spcPts val="1973"/>
              </a:lnSpc>
              <a:spcBef>
                <a:spcPts val="1503"/>
              </a:spcBef>
              <a:spcAft>
                <a:spcPts val="0"/>
              </a:spcAft>
              <a:buClr>
                <a:srgbClr val="F07F09"/>
              </a:buClr>
              <a:buSzPct val="80000"/>
              <a:defRPr/>
            </a:pPr>
            <a:r>
              <a:rPr lang="it-IT" sz="2000" i="0" dirty="0">
                <a:solidFill>
                  <a:srgbClr val="002060"/>
                </a:solidFill>
                <a:latin typeface="Tahoma" panose="02020603050405020304" pitchFamily="2"/>
                <a:cs typeface="+mn-cs"/>
              </a:rPr>
              <a:t>art.2, 3, 5, 6 e 7 della L. 3 agosto 2007, n. 123 </a:t>
            </a:r>
          </a:p>
          <a:p>
            <a:pPr algn="l">
              <a:defRPr/>
            </a:pPr>
            <a:r>
              <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it-IT" sz="2000" i="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itchFamily="34" charset="0"/>
                <a:ea typeface="+mn-ea"/>
                <a:cs typeface="Tahoma" pitchFamily="34" charset="0"/>
              </a:rPr>
              <a:t>La struttura</a:t>
            </a:r>
            <a:endParaRPr lang="it-IT" altLang="it-IT" sz="2500" dirty="0">
              <a:solidFill>
                <a:schemeClr val="tx1"/>
              </a:solidFill>
              <a:latin typeface="Tahoma" pitchFamily="34" charset="0"/>
              <a:ea typeface="+mn-ea"/>
              <a:cs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Maria\Pictures\leg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8420" y="941388"/>
            <a:ext cx="4265581" cy="31991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Segnaposto testo 1"/>
          <p:cNvSpPr txBox="1">
            <a:spLocks/>
          </p:cNvSpPr>
          <p:nvPr/>
        </p:nvSpPr>
        <p:spPr>
          <a:xfrm>
            <a:off x="752560" y="2306230"/>
            <a:ext cx="7549869" cy="4070294"/>
          </a:xfrm>
          <a:prstGeom prst="rect">
            <a:avLst/>
          </a:prstGeom>
          <a:noFill/>
          <a:ln>
            <a:noFill/>
          </a:ln>
          <a:effectLst>
            <a:glow rad="228600">
              <a:srgbClr val="0C01F1">
                <a:alpha val="70000"/>
              </a:srgb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914400" eaLnBrk="1" hangingPunct="1">
              <a:lnSpc>
                <a:spcPct val="90000"/>
              </a:lnSpc>
              <a:buClr>
                <a:srgbClr val="376D6C"/>
              </a:buClr>
              <a:buSzPct val="80000"/>
              <a:defRPr/>
            </a:pPr>
            <a:r>
              <a:rPr lang="it-IT" altLang="it-IT" sz="2000" i="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Al contempo si procede a: </a:t>
            </a:r>
          </a:p>
          <a:p>
            <a:pPr algn="l" defTabSz="914400" eaLnBrk="1" hangingPunct="1">
              <a:lnSpc>
                <a:spcPct val="90000"/>
              </a:lnSpc>
              <a:buClr>
                <a:srgbClr val="376D6C"/>
              </a:buClr>
              <a:buSzPct val="80000"/>
              <a:defRPr/>
            </a:pPr>
            <a:endParaRPr lang="it-IT" altLang="it-IT" sz="2000" i="0" kern="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l" defTabSz="914400" eaLnBrk="1" hangingPunct="1">
              <a:lnSpc>
                <a:spcPct val="90000"/>
              </a:lnSpc>
              <a:buClr>
                <a:srgbClr val="376D6C"/>
              </a:buClr>
              <a:buSzPct val="80000"/>
              <a:buFont typeface="Wingdings" panose="05000000000000000000" pitchFamily="2" charset="2"/>
              <a:buChar char="Ø"/>
              <a:defRPr/>
            </a:pPr>
            <a:r>
              <a:rPr lang="it-IT" altLang="it-IT" sz="2000" i="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ampliare campo di applicazione (oggettivo e soggettivo) </a:t>
            </a:r>
          </a:p>
          <a:p>
            <a:pPr marL="342900" indent="-342900" algn="l" defTabSz="914400" eaLnBrk="1" hangingPunct="1">
              <a:lnSpc>
                <a:spcPct val="90000"/>
              </a:lnSpc>
              <a:buClr>
                <a:srgbClr val="376D6C"/>
              </a:buClr>
              <a:buSzPct val="80000"/>
              <a:buFont typeface="Wingdings" panose="05000000000000000000" pitchFamily="2" charset="2"/>
              <a:buChar char="Ø"/>
              <a:defRPr/>
            </a:pPr>
            <a:r>
              <a:rPr lang="it-IT" altLang="it-IT" sz="2000" i="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includere normativa presente nella L.626/94; </a:t>
            </a:r>
          </a:p>
          <a:p>
            <a:pPr marL="342900" indent="-342900" algn="l" defTabSz="914400" eaLnBrk="1" hangingPunct="1">
              <a:lnSpc>
                <a:spcPct val="90000"/>
              </a:lnSpc>
              <a:buClr>
                <a:srgbClr val="376D6C"/>
              </a:buClr>
              <a:buSzPct val="80000"/>
              <a:buFont typeface="Wingdings" panose="05000000000000000000" pitchFamily="2" charset="2"/>
              <a:buChar char="Ø"/>
              <a:defRPr/>
            </a:pPr>
            <a:r>
              <a:rPr lang="it-IT" altLang="it-IT" sz="2000" i="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includere specifiche normative in materia di cantieri, vibrazioni, segnaletica, ecc. </a:t>
            </a:r>
          </a:p>
          <a:p>
            <a:pPr marL="342900" indent="-342900" algn="l" defTabSz="914400" eaLnBrk="1" hangingPunct="1">
              <a:lnSpc>
                <a:spcPct val="90000"/>
              </a:lnSpc>
              <a:buClr>
                <a:srgbClr val="376D6C"/>
              </a:buClr>
              <a:buSzPct val="80000"/>
              <a:buFont typeface="Wingdings" panose="05000000000000000000" pitchFamily="2" charset="2"/>
              <a:buChar char="Ø"/>
              <a:defRPr/>
            </a:pPr>
            <a:r>
              <a:rPr lang="it-IT" altLang="it-IT" sz="2000" i="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rafforzare le prerogative di RLS, RLST e RLS di "sito" (es. cantieri) </a:t>
            </a:r>
          </a:p>
          <a:p>
            <a:pPr marL="342900" indent="-342900" algn="l" defTabSz="914400" eaLnBrk="1" hangingPunct="1">
              <a:lnSpc>
                <a:spcPct val="90000"/>
              </a:lnSpc>
              <a:buClr>
                <a:srgbClr val="376D6C"/>
              </a:buClr>
              <a:buSzPct val="80000"/>
              <a:buFont typeface="Wingdings" panose="05000000000000000000" pitchFamily="2" charset="2"/>
              <a:buChar char="Ø"/>
              <a:defRPr/>
            </a:pPr>
            <a:r>
              <a:rPr lang="it-IT" altLang="it-IT" sz="2000" i="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coordinare le attività di vigilanza </a:t>
            </a:r>
          </a:p>
          <a:p>
            <a:pPr marL="342900" indent="-342900" algn="l" defTabSz="914400" eaLnBrk="1" hangingPunct="1">
              <a:lnSpc>
                <a:spcPct val="90000"/>
              </a:lnSpc>
              <a:buClr>
                <a:srgbClr val="376D6C"/>
              </a:buClr>
              <a:buSzPct val="80000"/>
              <a:buFont typeface="Wingdings" panose="05000000000000000000" pitchFamily="2" charset="2"/>
              <a:buChar char="Ø"/>
              <a:defRPr/>
            </a:pPr>
            <a:r>
              <a:rPr lang="it-IT" altLang="it-IT" sz="2000" i="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finanziare azioni promozionali private e pubbliche </a:t>
            </a:r>
          </a:p>
          <a:p>
            <a:pPr marL="342900" indent="-342900" algn="l" defTabSz="914400" eaLnBrk="1" hangingPunct="1">
              <a:lnSpc>
                <a:spcPct val="90000"/>
              </a:lnSpc>
              <a:buClr>
                <a:srgbClr val="376D6C"/>
              </a:buClr>
              <a:buSzPct val="80000"/>
              <a:buFont typeface="Wingdings" panose="05000000000000000000" pitchFamily="2" charset="2"/>
              <a:buChar char="Ø"/>
              <a:defRPr/>
            </a:pPr>
            <a:r>
              <a:rPr lang="it-IT" altLang="it-IT" sz="2000" i="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definire ruoli e compiti degli Istituti/Enti (INAIL, ISPESL, ecc.) </a:t>
            </a:r>
            <a:endParaRPr lang="it-IT" altLang="it-IT" sz="2000" i="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0"/>
            <a:r>
              <a:rPr lang="it-IT" altLang="it-IT" sz="2500" dirty="0">
                <a:solidFill>
                  <a:prstClr val="black"/>
                </a:solidFill>
                <a:latin typeface="Tahoma" pitchFamily="34" charset="0"/>
                <a:cs typeface="Tahoma" pitchFamily="34" charset="0"/>
              </a:rPr>
              <a:t>La struttura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Segnaposto testo 1"/>
          <p:cNvSpPr>
            <a:spLocks noGrp="1"/>
          </p:cNvSpPr>
          <p:nvPr>
            <p:ph type="body" sz="quarter" idx="11"/>
          </p:nvPr>
        </p:nvSpPr>
        <p:spPr bwMode="auto">
          <a:xfrm>
            <a:off x="374650" y="1265238"/>
            <a:ext cx="8210550" cy="39687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i="0" dirty="0" smtClean="0">
                <a:solidFill>
                  <a:schemeClr val="tx1"/>
                </a:solidFill>
                <a:latin typeface="Tahoma" pitchFamily="34" charset="0"/>
                <a:cs typeface="Tahoma" pitchFamily="34" charset="0"/>
              </a:rPr>
              <a:t>Gli allegati </a:t>
            </a:r>
          </a:p>
        </p:txBody>
      </p:sp>
      <p:sp>
        <p:nvSpPr>
          <p:cNvPr id="4" name="Segnaposto testo 1"/>
          <p:cNvSpPr txBox="1">
            <a:spLocks/>
          </p:cNvSpPr>
          <p:nvPr/>
        </p:nvSpPr>
        <p:spPr>
          <a:xfrm>
            <a:off x="752558" y="1931013"/>
            <a:ext cx="7549869" cy="2783661"/>
          </a:xfrm>
          <a:prstGeom prst="rect">
            <a:avLst/>
          </a:prstGeom>
          <a:noFill/>
          <a:ln>
            <a:noFill/>
          </a:ln>
          <a:effectLst>
            <a:glow rad="228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914400" eaLnBrk="1" hangingPunct="1">
              <a:lnSpc>
                <a:spcPct val="90000"/>
              </a:lnSpc>
              <a:buClr>
                <a:srgbClr val="376D6C"/>
              </a:buClr>
              <a:buSzPct val="80000"/>
              <a:defRPr/>
            </a:pPr>
            <a:endPar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Allegato </a:t>
            </a: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I  - Gravi violazioni ai fini dell’adozione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del provvedimento di  </a:t>
            </a: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sospensione dell’attività imprenditoriale	</a:t>
            </a:r>
          </a:p>
        </p:txBody>
      </p:sp>
      <p:sp>
        <p:nvSpPr>
          <p:cNvPr id="5" name="Fumetto 1 4"/>
          <p:cNvSpPr/>
          <p:nvPr/>
        </p:nvSpPr>
        <p:spPr>
          <a:xfrm>
            <a:off x="833480" y="3439116"/>
            <a:ext cx="6236187" cy="1818684"/>
          </a:xfrm>
          <a:prstGeom prst="wedgeRoundRectCallout">
            <a:avLst>
              <a:gd name="adj1" fmla="val -35729"/>
              <a:gd name="adj2" fmla="val -66511"/>
              <a:gd name="adj3" fmla="val 16667"/>
            </a:avLst>
          </a:prstGeom>
          <a:solidFill>
            <a:schemeClr val="bg2"/>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it-IT" sz="2000" dirty="0">
              <a:solidFill>
                <a:schemeClr val="tx1"/>
              </a:solidFill>
            </a:endParaRPr>
          </a:p>
          <a:p>
            <a:pPr marL="342900" indent="-342900">
              <a:buFont typeface="Arial" panose="020B0604020202020204" pitchFamily="34" charset="0"/>
              <a:buChar char="•"/>
              <a:defRPr/>
            </a:pPr>
            <a:r>
              <a:rPr lang="it-IT" sz="2000" dirty="0">
                <a:solidFill>
                  <a:schemeClr val="tx1"/>
                </a:solidFill>
                <a:latin typeface="Tahoma" panose="020B0604030504040204" pitchFamily="34" charset="0"/>
                <a:ea typeface="Tahoma" panose="020B0604030504040204" pitchFamily="34" charset="0"/>
                <a:cs typeface="Tahoma" panose="020B0604030504040204" pitchFamily="34" charset="0"/>
              </a:rPr>
              <a:t>Mancata applicazione delle armature di sostegno, fatte salve le prescrizioni desumibili dalla relazione tecnica di consistenza del terreno</a:t>
            </a:r>
          </a:p>
          <a:p>
            <a:pPr marL="342900" indent="-342900">
              <a:buFont typeface="Arial" panose="020B0604020202020204" pitchFamily="34" charset="0"/>
              <a:buChar char="•"/>
              <a:defRPr/>
            </a:pPr>
            <a:r>
              <a:rPr lang="it-IT" sz="2000" dirty="0">
                <a:solidFill>
                  <a:schemeClr val="tx1"/>
                </a:solidFill>
                <a:latin typeface="Tahoma" panose="020B0604030504040204" pitchFamily="34" charset="0"/>
                <a:ea typeface="Tahoma" panose="020B0604030504040204" pitchFamily="34" charset="0"/>
                <a:cs typeface="Tahoma" panose="020B0604030504040204" pitchFamily="34" charset="0"/>
              </a:rPr>
              <a:t>Violazioni che espongono al rischio di elettrocuzione</a:t>
            </a:r>
          </a:p>
          <a:p>
            <a:pPr marL="342900" indent="-342900">
              <a:buFont typeface="Arial" panose="020B0604020202020204" pitchFamily="34" charset="0"/>
              <a:buChar char="•"/>
              <a:defRPr/>
            </a:pPr>
            <a:r>
              <a:rPr lang="it-IT" sz="2000" dirty="0">
                <a:solidFill>
                  <a:schemeClr val="tx1"/>
                </a:solidFill>
                <a:latin typeface="Tahoma" panose="020B0604030504040204" pitchFamily="34" charset="0"/>
                <a:ea typeface="Tahoma" panose="020B0604030504040204" pitchFamily="34" charset="0"/>
                <a:cs typeface="Tahoma" panose="020B0604030504040204" pitchFamily="34" charset="0"/>
              </a:rPr>
              <a:t>Lavori in prossimità di linee elettriche</a:t>
            </a:r>
          </a:p>
          <a:p>
            <a:pPr marL="342900" indent="-342900">
              <a:buFont typeface="Arial" panose="020B0604020202020204" pitchFamily="34" charset="0"/>
              <a:buChar char="•"/>
              <a:defRPr/>
            </a:pPr>
            <a:r>
              <a:rPr lang="it-IT" sz="2000" dirty="0">
                <a:solidFill>
                  <a:schemeClr val="tx1"/>
                </a:solidFill>
                <a:latin typeface="Tahoma" panose="020B0604030504040204" pitchFamily="34" charset="0"/>
                <a:ea typeface="Tahoma" panose="020B0604030504040204" pitchFamily="34" charset="0"/>
                <a:cs typeface="Tahoma" panose="020B0604030504040204" pitchFamily="34" charset="0"/>
              </a:rPr>
              <a:t>Presenza di conduttori nudi in tensione</a:t>
            </a:r>
          </a:p>
          <a:p>
            <a:pPr marL="342900" indent="-342900">
              <a:buFont typeface="Arial" panose="020B0604020202020204" pitchFamily="34" charset="0"/>
              <a:buChar char="•"/>
              <a:defRPr/>
            </a:pPr>
            <a:r>
              <a:rPr lang="it-IT" sz="2000" dirty="0">
                <a:solidFill>
                  <a:schemeClr val="tx1"/>
                </a:solidFill>
                <a:latin typeface="Tahoma" panose="020B0604030504040204" pitchFamily="34" charset="0"/>
                <a:ea typeface="Tahoma" panose="020B0604030504040204" pitchFamily="34" charset="0"/>
                <a:cs typeface="Tahoma" panose="020B0604030504040204" pitchFamily="34" charset="0"/>
              </a:rPr>
              <a:t>Mancanza protezione contro i contatti diretti ed indiretti (impianto di terra, interruttore magnetotermico, interruttore differenziale)</a:t>
            </a:r>
          </a:p>
        </p:txBody>
      </p:sp>
      <p:sp>
        <p:nvSpPr>
          <p:cNvPr id="7"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itchFamily="34" charset="0"/>
                <a:ea typeface="+mn-ea"/>
                <a:cs typeface="Tahoma" pitchFamily="34" charset="0"/>
              </a:rPr>
              <a:t>Il decreto </a:t>
            </a:r>
            <a:r>
              <a:rPr lang="it-IT" altLang="it-IT" sz="2500" dirty="0">
                <a:solidFill>
                  <a:schemeClr val="tx1"/>
                </a:solidFill>
                <a:latin typeface="Tahoma" pitchFamily="34" charset="0"/>
                <a:ea typeface="+mn-ea"/>
                <a:cs typeface="Tahoma" pitchFamily="34" charset="0"/>
              </a:rPr>
              <a:t>l</a:t>
            </a:r>
            <a:r>
              <a:rPr lang="it-IT" altLang="it-IT" sz="2500" dirty="0" smtClean="0">
                <a:solidFill>
                  <a:schemeClr val="tx1"/>
                </a:solidFill>
                <a:latin typeface="Tahoma" pitchFamily="34" charset="0"/>
                <a:ea typeface="+mn-ea"/>
                <a:cs typeface="Tahoma" pitchFamily="34" charset="0"/>
              </a:rPr>
              <a:t>egislativo </a:t>
            </a:r>
            <a:r>
              <a:rPr lang="it-IT" altLang="it-IT" sz="2500" dirty="0">
                <a:solidFill>
                  <a:schemeClr val="tx1"/>
                </a:solidFill>
                <a:latin typeface="Tahoma" pitchFamily="34" charset="0"/>
                <a:ea typeface="+mn-ea"/>
                <a:cs typeface="Tahoma" pitchFamily="34" charset="0"/>
              </a:rPr>
              <a:t>81/08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egnaposto testo 1"/>
          <p:cNvSpPr>
            <a:spLocks noGrp="1"/>
          </p:cNvSpPr>
          <p:nvPr>
            <p:ph type="body" sz="quarter" idx="11"/>
          </p:nvPr>
        </p:nvSpPr>
        <p:spPr bwMode="auto">
          <a:xfrm>
            <a:off x="220663" y="881063"/>
            <a:ext cx="8210550" cy="438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i="0" smtClean="0">
                <a:latin typeface="Tahoma" pitchFamily="34" charset="0"/>
                <a:cs typeface="Tahoma" pitchFamily="34" charset="0"/>
              </a:rPr>
              <a:t>Indice</a:t>
            </a:r>
          </a:p>
        </p:txBody>
      </p:sp>
      <p:sp>
        <p:nvSpPr>
          <p:cNvPr id="11267" name="Segnaposto testo 1"/>
          <p:cNvSpPr>
            <a:spLocks noGrp="1"/>
          </p:cNvSpPr>
          <p:nvPr>
            <p:ph type="body" sz="quarter" idx="11"/>
          </p:nvPr>
        </p:nvSpPr>
        <p:spPr bwMode="auto">
          <a:xfrm>
            <a:off x="220663" y="1503883"/>
            <a:ext cx="8494712" cy="424281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a:endParaRPr lang="it-IT" altLang="it-IT" sz="2500" i="0" dirty="0" smtClean="0">
              <a:latin typeface="Tahoma" pitchFamily="34" charset="0"/>
              <a:cs typeface="Tahoma" pitchFamily="34" charset="0"/>
            </a:endParaRPr>
          </a:p>
          <a:p>
            <a:pPr marL="342900" indent="-342900" algn="l">
              <a:buFontTx/>
              <a:buChar char="-"/>
            </a:pPr>
            <a:r>
              <a:rPr lang="it-IT" altLang="it-IT" sz="2000" i="0" dirty="0" smtClean="0">
                <a:latin typeface="Tahoma" pitchFamily="34" charset="0"/>
                <a:cs typeface="Tahoma" pitchFamily="34" charset="0"/>
              </a:rPr>
              <a:t>Introduzione </a:t>
            </a:r>
          </a:p>
          <a:p>
            <a:pPr marL="342900" indent="-342900" algn="l">
              <a:buFontTx/>
              <a:buChar char="-"/>
            </a:pPr>
            <a:r>
              <a:rPr lang="it-IT" altLang="it-IT" sz="2000" i="0" dirty="0" smtClean="0">
                <a:latin typeface="Tahoma" pitchFamily="34" charset="0"/>
                <a:cs typeface="Tahoma" pitchFamily="34" charset="0"/>
              </a:rPr>
              <a:t>Burocrazia </a:t>
            </a:r>
            <a:r>
              <a:rPr lang="it-IT" altLang="it-IT" sz="2000" i="0" dirty="0">
                <a:latin typeface="Tahoma" pitchFamily="34" charset="0"/>
                <a:cs typeface="Tahoma" pitchFamily="34" charset="0"/>
              </a:rPr>
              <a:t>e sicurezza: il percorso </a:t>
            </a:r>
            <a:r>
              <a:rPr lang="it-IT" altLang="it-IT" sz="2000" i="0" dirty="0" smtClean="0">
                <a:latin typeface="Tahoma" pitchFamily="34" charset="0"/>
                <a:cs typeface="Tahoma" pitchFamily="34" charset="0"/>
              </a:rPr>
              <a:t>storico </a:t>
            </a:r>
            <a:r>
              <a:rPr lang="it-IT" altLang="it-IT" sz="2000" i="0" dirty="0">
                <a:latin typeface="Tahoma" pitchFamily="34" charset="0"/>
                <a:cs typeface="Tahoma" pitchFamily="34" charset="0"/>
              </a:rPr>
              <a:t>della  prevenzione nei luoghi di </a:t>
            </a:r>
            <a:r>
              <a:rPr lang="it-IT" altLang="it-IT" sz="2000" i="0" dirty="0" smtClean="0">
                <a:latin typeface="Tahoma" pitchFamily="34" charset="0"/>
                <a:cs typeface="Tahoma" pitchFamily="34" charset="0"/>
              </a:rPr>
              <a:t>lavoro </a:t>
            </a:r>
          </a:p>
          <a:p>
            <a:pPr marL="342900" indent="-342900" algn="l">
              <a:buFontTx/>
              <a:buChar char="-"/>
            </a:pPr>
            <a:r>
              <a:rPr lang="it-IT" altLang="it-IT" sz="2000" i="0" dirty="0" smtClean="0">
                <a:latin typeface="Tahoma" pitchFamily="34" charset="0"/>
                <a:cs typeface="Tahoma" pitchFamily="34" charset="0"/>
              </a:rPr>
              <a:t>Filosofia della prevenzione</a:t>
            </a:r>
          </a:p>
          <a:p>
            <a:pPr marL="342900" indent="-342900" algn="l">
              <a:buFontTx/>
              <a:buChar char="-"/>
            </a:pPr>
            <a:r>
              <a:rPr lang="it-IT" altLang="it-IT" sz="2000" i="0" dirty="0" smtClean="0">
                <a:latin typeface="Tahoma" pitchFamily="34" charset="0"/>
                <a:cs typeface="Tahoma" pitchFamily="34" charset="0"/>
              </a:rPr>
              <a:t> L’attualità :il decreto legislativo 81/08 </a:t>
            </a:r>
            <a:r>
              <a:rPr lang="it-IT" altLang="it-IT" sz="2000" i="0" dirty="0" err="1" smtClean="0">
                <a:latin typeface="Tahoma" pitchFamily="34" charset="0"/>
                <a:cs typeface="Tahoma" pitchFamily="34" charset="0"/>
              </a:rPr>
              <a:t>s.m.i.</a:t>
            </a:r>
            <a:endParaRPr lang="it-IT" altLang="it-IT" sz="2000" i="0" dirty="0" smtClean="0">
              <a:latin typeface="Tahoma" pitchFamily="34" charset="0"/>
              <a:cs typeface="Tahoma" pitchFamily="34" charset="0"/>
            </a:endParaRPr>
          </a:p>
          <a:p>
            <a:pPr marL="342900" indent="-342900" algn="l">
              <a:buFont typeface="Wingdings" panose="05000000000000000000" pitchFamily="2" charset="2"/>
              <a:buChar char="§"/>
            </a:pPr>
            <a:r>
              <a:rPr lang="it-IT" altLang="it-IT" sz="2000" dirty="0" smtClean="0">
                <a:latin typeface="Tahoma" pitchFamily="34" charset="0"/>
                <a:cs typeface="Tahoma" pitchFamily="34" charset="0"/>
              </a:rPr>
              <a:t> </a:t>
            </a:r>
            <a:r>
              <a:rPr lang="it-IT" altLang="it-IT" sz="2000" dirty="0">
                <a:latin typeface="Tahoma" pitchFamily="34" charset="0"/>
                <a:cs typeface="Tahoma" pitchFamily="34" charset="0"/>
              </a:rPr>
              <a:t>generalità</a:t>
            </a:r>
          </a:p>
          <a:p>
            <a:pPr marL="342900" indent="-342900" algn="l">
              <a:buFont typeface="Wingdings" panose="05000000000000000000" pitchFamily="2" charset="2"/>
              <a:buChar char="§"/>
            </a:pPr>
            <a:r>
              <a:rPr lang="it-IT" altLang="it-IT" sz="2000" dirty="0">
                <a:latin typeface="Tahoma" pitchFamily="34" charset="0"/>
                <a:cs typeface="Tahoma" pitchFamily="34" charset="0"/>
              </a:rPr>
              <a:t>s</a:t>
            </a:r>
            <a:r>
              <a:rPr lang="it-IT" altLang="it-IT" sz="2000" dirty="0" smtClean="0">
                <a:latin typeface="Tahoma" pitchFamily="34" charset="0"/>
                <a:cs typeface="Tahoma" pitchFamily="34" charset="0"/>
              </a:rPr>
              <a:t>truttura</a:t>
            </a:r>
          </a:p>
          <a:p>
            <a:pPr marL="342900" indent="-342900" algn="l">
              <a:buFont typeface="Wingdings" panose="05000000000000000000" pitchFamily="2" charset="2"/>
              <a:buChar char="§"/>
            </a:pPr>
            <a:r>
              <a:rPr lang="it-IT" altLang="it-IT" sz="2000" dirty="0">
                <a:latin typeface="Tahoma" pitchFamily="34" charset="0"/>
                <a:cs typeface="Tahoma" pitchFamily="34" charset="0"/>
              </a:rPr>
              <a:t>p</a:t>
            </a:r>
            <a:r>
              <a:rPr lang="it-IT" altLang="it-IT" sz="2000" dirty="0" smtClean="0">
                <a:latin typeface="Tahoma" pitchFamily="34" charset="0"/>
                <a:cs typeface="Tahoma" pitchFamily="34" charset="0"/>
              </a:rPr>
              <a:t>rincipali novità</a:t>
            </a:r>
            <a:endParaRPr lang="it-IT" altLang="it-IT" sz="2000" dirty="0">
              <a:latin typeface="Tahoma" pitchFamily="34" charset="0"/>
              <a:cs typeface="Tahoma" pitchFamily="34" charset="0"/>
            </a:endParaRPr>
          </a:p>
          <a:p>
            <a:pPr marL="342900" indent="-342900" algn="l">
              <a:buFont typeface="Wingdings" panose="05000000000000000000" pitchFamily="2" charset="2"/>
              <a:buChar char="§"/>
            </a:pPr>
            <a:r>
              <a:rPr lang="it-IT" altLang="it-IT" sz="2000" dirty="0">
                <a:latin typeface="Tahoma" pitchFamily="34" charset="0"/>
                <a:cs typeface="Tahoma" pitchFamily="34" charset="0"/>
              </a:rPr>
              <a:t>s</a:t>
            </a:r>
            <a:r>
              <a:rPr lang="it-IT" altLang="it-IT" sz="2000" dirty="0" smtClean="0">
                <a:latin typeface="Tahoma" pitchFamily="34" charset="0"/>
                <a:cs typeface="Tahoma" pitchFamily="34" charset="0"/>
              </a:rPr>
              <a:t>oggetti responsabili</a:t>
            </a:r>
          </a:p>
          <a:p>
            <a:pPr algn="l"/>
            <a:r>
              <a:rPr lang="it-IT" altLang="it-IT" sz="2000" dirty="0" smtClean="0">
                <a:latin typeface="Tahoma" pitchFamily="34" charset="0"/>
                <a:cs typeface="Tahoma" pitchFamily="34" charset="0"/>
              </a:rPr>
              <a:t>- </a:t>
            </a:r>
            <a:r>
              <a:rPr lang="it-IT" altLang="it-IT" sz="2000" i="0" dirty="0" smtClean="0">
                <a:latin typeface="Tahoma" pitchFamily="34" charset="0"/>
                <a:cs typeface="Tahoma" pitchFamily="34" charset="0"/>
              </a:rPr>
              <a:t>Sicurezza a scuola</a:t>
            </a:r>
          </a:p>
          <a:p>
            <a:pPr algn="l"/>
            <a:endParaRPr lang="it-IT" altLang="it-IT" sz="1800" dirty="0" smtClean="0">
              <a:latin typeface="Tahoma" pitchFamily="34" charset="0"/>
              <a:cs typeface="Tahoma" pitchFamily="34" charset="0"/>
            </a:endParaRPr>
          </a:p>
          <a:p>
            <a:pPr marL="342900" indent="-342900" algn="l">
              <a:buFont typeface="Wingdings" panose="05000000000000000000" pitchFamily="2" charset="2"/>
              <a:buChar char="§"/>
            </a:pPr>
            <a:endParaRPr lang="it-IT" altLang="it-IT" sz="18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Maria\Pictures\leg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658814"/>
            <a:ext cx="4265581" cy="31991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Segnaposto testo 1"/>
          <p:cNvSpPr txBox="1">
            <a:spLocks/>
          </p:cNvSpPr>
          <p:nvPr/>
        </p:nvSpPr>
        <p:spPr>
          <a:xfrm>
            <a:off x="752557" y="1882917"/>
            <a:ext cx="7549869" cy="4207858"/>
          </a:xfrm>
          <a:prstGeom prst="rect">
            <a:avLst/>
          </a:prstGeom>
          <a:noFill/>
          <a:ln>
            <a:noFill/>
          </a:ln>
          <a:effectLst>
            <a:glow rad="228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914400" eaLnBrk="1" hangingPunct="1">
              <a:lnSpc>
                <a:spcPct val="90000"/>
              </a:lnSpc>
              <a:buClr>
                <a:srgbClr val="376D6C"/>
              </a:buClr>
              <a:buSzPct val="80000"/>
              <a:defRPr/>
            </a:pPr>
            <a:endPar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Allegato </a:t>
            </a: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II - Casi in cui è consentito lo svolgimento diretto da parte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del </a:t>
            </a: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datore di lavoro dei compiti di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prevenzione protezione </a:t>
            </a: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dai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III - Cartella sanitaria e di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rischio</a:t>
            </a: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IV - Requisiti dei luoghi di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V - Requisiti di sicurezza delle attrezzature di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pPr algn="l" defTabSz="914400" eaLnBrk="1" hangingPunct="1">
              <a:lnSpc>
                <a:spcPct val="90000"/>
              </a:lnSpc>
              <a:buClr>
                <a:srgbClr val="376D6C"/>
              </a:buClr>
              <a:buSzPct val="80000"/>
              <a:defRPr/>
            </a:pPr>
            <a:endPar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Allegato  </a:t>
            </a: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VI - disposizioni concernenti l'uso delle attrezzature di lavoro </a:t>
            </a:r>
          </a:p>
          <a:p>
            <a:pPr algn="l" defTabSz="914400" eaLnBrk="1" hangingPunct="1">
              <a:lnSpc>
                <a:spcPct val="90000"/>
              </a:lnSpc>
              <a:buClr>
                <a:srgbClr val="376D6C"/>
              </a:buClr>
              <a:buSzPct val="80000"/>
              <a:defRPr/>
            </a:pPr>
            <a:endPar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52230" name="Segnaposto testo 1"/>
          <p:cNvSpPr>
            <a:spLocks noGrp="1"/>
          </p:cNvSpPr>
          <p:nvPr>
            <p:ph type="body" sz="quarter" idx="11"/>
          </p:nvPr>
        </p:nvSpPr>
        <p:spPr bwMode="auto">
          <a:xfrm>
            <a:off x="422275" y="1300164"/>
            <a:ext cx="8210550" cy="3952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i="0" smtClean="0">
                <a:solidFill>
                  <a:schemeClr val="tx1"/>
                </a:solidFill>
                <a:latin typeface="Tahoma" pitchFamily="34" charset="0"/>
                <a:cs typeface="Tahoma" pitchFamily="34" charset="0"/>
              </a:rPr>
              <a:t>Gli allegati </a:t>
            </a:r>
          </a:p>
        </p:txBody>
      </p:sp>
      <p:sp>
        <p:nvSpPr>
          <p:cNvPr id="6"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itchFamily="34" charset="0"/>
                <a:ea typeface="+mn-ea"/>
                <a:cs typeface="Tahoma" pitchFamily="34" charset="0"/>
              </a:rPr>
              <a:t>La struttura</a:t>
            </a:r>
            <a:endParaRPr lang="it-IT" altLang="it-IT" sz="2500" dirty="0">
              <a:solidFill>
                <a:schemeClr val="tx1"/>
              </a:solidFill>
              <a:latin typeface="Tahoma" pitchFamily="34" charset="0"/>
              <a:ea typeface="+mn-ea"/>
              <a:cs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Maria\Pictures\leg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658814"/>
            <a:ext cx="4265581" cy="31991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Segnaposto testo 1"/>
          <p:cNvSpPr txBox="1">
            <a:spLocks/>
          </p:cNvSpPr>
          <p:nvPr/>
        </p:nvSpPr>
        <p:spPr>
          <a:xfrm>
            <a:off x="752560" y="1885444"/>
            <a:ext cx="7549869" cy="4466804"/>
          </a:xfrm>
          <a:prstGeom prst="rect">
            <a:avLst/>
          </a:prstGeom>
          <a:noFill/>
          <a:ln>
            <a:noFill/>
          </a:ln>
          <a:effectLst>
            <a:glow rad="228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914400" eaLnBrk="1" hangingPunct="1">
              <a:lnSpc>
                <a:spcPct val="90000"/>
              </a:lnSpc>
              <a:buClr>
                <a:srgbClr val="376D6C"/>
              </a:buClr>
              <a:buSzPct val="80000"/>
              <a:defRPr/>
            </a:pPr>
            <a:endPar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VII - verifiche di attrezzature </a:t>
            </a:r>
            <a:endPar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endPar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Allegato  VIII</a:t>
            </a:r>
          </a:p>
          <a:p>
            <a:pPr algn="l" defTabSz="914400" eaLnBrk="1" hangingPunct="1">
              <a:lnSpc>
                <a:spcPct val="90000"/>
              </a:lnSpc>
              <a:buClr>
                <a:srgbClr val="376D6C"/>
              </a:buClr>
              <a:buSzPct val="80000"/>
              <a:defRPr/>
            </a:pPr>
            <a:endPar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IX -  norme di buona tecnica le specifiche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tecniche  emanate </a:t>
            </a: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dagli  organismi nazionali e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internazionali</a:t>
            </a:r>
          </a:p>
          <a:p>
            <a:pPr algn="l" defTabSz="914400" eaLnBrk="1" hangingPunct="1">
              <a:lnSpc>
                <a:spcPct val="90000"/>
              </a:lnSpc>
              <a:buClr>
                <a:srgbClr val="376D6C"/>
              </a:buClr>
              <a:buSzPct val="80000"/>
              <a:defRPr/>
            </a:pP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l" defTabSz="914400" eaLnBrk="1" hangingPunct="1">
              <a:lnSpc>
                <a:spcPct val="90000"/>
              </a:lnSpc>
              <a:buClr>
                <a:srgbClr val="376D6C"/>
              </a:buClr>
              <a:buSzPct val="80000"/>
              <a:defRPr/>
            </a:pP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Allegato </a:t>
            </a: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X - Elenco dei lavori edili o di ingegneria civile di cui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all'art</a:t>
            </a: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89  comma 1, lettera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a</a:t>
            </a: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 Elenco dei lavori comportanti rischi particolari per la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 sicurezza </a:t>
            </a: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e la salute dei lavoratori di cui all'art. 100, co 1</a:t>
            </a: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53254" name="Segnaposto testo 1"/>
          <p:cNvSpPr>
            <a:spLocks noGrp="1"/>
          </p:cNvSpPr>
          <p:nvPr>
            <p:ph type="body" sz="quarter" idx="11"/>
          </p:nvPr>
        </p:nvSpPr>
        <p:spPr bwMode="auto">
          <a:xfrm>
            <a:off x="374650" y="1350964"/>
            <a:ext cx="8210550" cy="3952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i="0" smtClean="0">
                <a:solidFill>
                  <a:schemeClr val="tx1"/>
                </a:solidFill>
                <a:latin typeface="Tahoma" pitchFamily="34" charset="0"/>
                <a:cs typeface="Tahoma" pitchFamily="34" charset="0"/>
              </a:rPr>
              <a:t>Gli allegati </a:t>
            </a:r>
          </a:p>
        </p:txBody>
      </p:sp>
      <p:sp>
        <p:nvSpPr>
          <p:cNvPr id="6"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0"/>
            <a:r>
              <a:rPr lang="it-IT" altLang="it-IT" sz="2500" dirty="0">
                <a:solidFill>
                  <a:prstClr val="black"/>
                </a:solidFill>
                <a:latin typeface="Tahoma" pitchFamily="34" charset="0"/>
                <a:cs typeface="Tahoma" pitchFamily="34" charset="0"/>
              </a:rPr>
              <a:t>La </a:t>
            </a:r>
            <a:r>
              <a:rPr lang="it-IT" altLang="it-IT" sz="2500" dirty="0" smtClean="0">
                <a:solidFill>
                  <a:prstClr val="black"/>
                </a:solidFill>
                <a:latin typeface="Tahoma" pitchFamily="34" charset="0"/>
                <a:cs typeface="Tahoma" pitchFamily="34" charset="0"/>
              </a:rPr>
              <a:t>struttura</a:t>
            </a:r>
            <a:endParaRPr lang="it-IT" altLang="it-IT" sz="2500" dirty="0">
              <a:solidFill>
                <a:prstClr val="black"/>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Maria\Pictures\leg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658814"/>
            <a:ext cx="4265581" cy="31991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Segnaposto testo 1"/>
          <p:cNvSpPr txBox="1">
            <a:spLocks/>
          </p:cNvSpPr>
          <p:nvPr/>
        </p:nvSpPr>
        <p:spPr>
          <a:xfrm>
            <a:off x="728283" y="1917812"/>
            <a:ext cx="7549869" cy="4466804"/>
          </a:xfrm>
          <a:prstGeom prst="rect">
            <a:avLst/>
          </a:prstGeom>
          <a:noFill/>
          <a:ln>
            <a:noFill/>
          </a:ln>
          <a:effectLst>
            <a:glow rad="228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914400" eaLnBrk="1" hangingPunct="1">
              <a:lnSpc>
                <a:spcPct val="90000"/>
              </a:lnSpc>
              <a:buClr>
                <a:srgbClr val="376D6C"/>
              </a:buClr>
              <a:buSzPct val="80000"/>
              <a:defRPr/>
            </a:pPr>
            <a:endPar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Allegato XII - Contenuto della notifica preliminare di cui all'art.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99</a:t>
            </a: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XIII - Prescrizioni di sicurezza e di salute per la logistica di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cantiere</a:t>
            </a: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XIV - Contenuti minimi del corso di formazione per i coordinatori per la progettazione e per l'esecuzione dei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lavori</a:t>
            </a: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XV - Contenuti minimi dei piani di sicurezza nei cantieri temporanei o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mobili</a:t>
            </a: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XVI - Fascicolo con le caratteristiche dell'opera	</a:t>
            </a:r>
          </a:p>
        </p:txBody>
      </p:sp>
      <p:sp>
        <p:nvSpPr>
          <p:cNvPr id="54278" name="Segnaposto testo 1"/>
          <p:cNvSpPr>
            <a:spLocks noGrp="1"/>
          </p:cNvSpPr>
          <p:nvPr>
            <p:ph type="body" sz="quarter" idx="11"/>
          </p:nvPr>
        </p:nvSpPr>
        <p:spPr bwMode="auto">
          <a:xfrm>
            <a:off x="374650" y="1333499"/>
            <a:ext cx="8210550" cy="39528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i="0" smtClean="0">
                <a:solidFill>
                  <a:schemeClr val="tx1"/>
                </a:solidFill>
                <a:latin typeface="Tahoma" pitchFamily="34" charset="0"/>
                <a:cs typeface="Tahoma" pitchFamily="34" charset="0"/>
              </a:rPr>
              <a:t>Gli allegati </a:t>
            </a:r>
          </a:p>
        </p:txBody>
      </p:sp>
      <p:sp>
        <p:nvSpPr>
          <p:cNvPr id="6"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itchFamily="34" charset="0"/>
                <a:ea typeface="+mn-ea"/>
                <a:cs typeface="Tahoma" pitchFamily="34" charset="0"/>
              </a:rPr>
              <a:t>La struttura</a:t>
            </a:r>
            <a:endParaRPr lang="it-IT" altLang="it-IT" sz="2500" dirty="0">
              <a:solidFill>
                <a:schemeClr val="tx1"/>
              </a:solidFill>
              <a:latin typeface="Tahoma" pitchFamily="34" charset="0"/>
              <a:ea typeface="+mn-ea"/>
              <a:cs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Maria\Pictures\leg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658814"/>
            <a:ext cx="4265581" cy="31991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Segnaposto testo 1"/>
          <p:cNvSpPr txBox="1">
            <a:spLocks/>
          </p:cNvSpPr>
          <p:nvPr/>
        </p:nvSpPr>
        <p:spPr>
          <a:xfrm>
            <a:off x="752558" y="1812617"/>
            <a:ext cx="7549869" cy="4466804"/>
          </a:xfrm>
          <a:prstGeom prst="rect">
            <a:avLst/>
          </a:prstGeom>
          <a:noFill/>
          <a:ln>
            <a:noFill/>
          </a:ln>
          <a:effectLst>
            <a:glow rad="228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914400" eaLnBrk="1" hangingPunct="1">
              <a:lnSpc>
                <a:spcPct val="90000"/>
              </a:lnSpc>
              <a:buClr>
                <a:srgbClr val="376D6C"/>
              </a:buClr>
              <a:buSzPct val="80000"/>
              <a:defRPr/>
            </a:pPr>
            <a:endPar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XVII - Idoneità tecnico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professionale</a:t>
            </a:r>
          </a:p>
          <a:p>
            <a:pPr algn="l" defTabSz="914400" eaLnBrk="1" hangingPunct="1">
              <a:lnSpc>
                <a:spcPct val="90000"/>
              </a:lnSpc>
              <a:buClr>
                <a:srgbClr val="376D6C"/>
              </a:buClr>
              <a:buSzPct val="80000"/>
              <a:defRPr/>
            </a:pPr>
            <a:endPar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Allegati da XVIII a XLVIII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l" defTabSz="914400" eaLnBrk="1" hangingPunct="1">
              <a:lnSpc>
                <a:spcPct val="90000"/>
              </a:lnSpc>
              <a:buClr>
                <a:srgbClr val="376D6C"/>
              </a:buClr>
              <a:buSzPct val="80000"/>
              <a:defRPr/>
            </a:pPr>
            <a:endPar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XLIX - Ripartizione delle aree in cui possono formarsi atmosfere </a:t>
            </a:r>
            <a:r>
              <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esplosive</a:t>
            </a: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L - (articolo 293, articolo 294, comma 2, lettera d), articolo 295, commi 1 e 2)  </a:t>
            </a:r>
            <a:endParaRPr lang="it-IT" altLang="it-IT" sz="20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Allegato LI - (articolo 293, comma 3) - Segnale di avvertimento per indicare le aree in cui possono formarsi atmosfere esplosive</a:t>
            </a:r>
          </a:p>
          <a:p>
            <a:pPr algn="l" defTabSz="914400" eaLnBrk="1" hangingPunct="1">
              <a:lnSpc>
                <a:spcPct val="90000"/>
              </a:lnSpc>
              <a:buClr>
                <a:srgbClr val="376D6C"/>
              </a:buClr>
              <a:buSzPct val="80000"/>
              <a:defRPr/>
            </a:pPr>
            <a:r>
              <a:rPr lang="it-IT" altLang="it-IT" sz="2000" i="0" kern="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55302" name="Segnaposto testo 1"/>
          <p:cNvSpPr>
            <a:spLocks noGrp="1"/>
          </p:cNvSpPr>
          <p:nvPr>
            <p:ph type="body" sz="quarter" idx="11"/>
          </p:nvPr>
        </p:nvSpPr>
        <p:spPr bwMode="auto">
          <a:xfrm>
            <a:off x="374650" y="1265238"/>
            <a:ext cx="8210550" cy="39687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i="0" smtClean="0">
                <a:solidFill>
                  <a:schemeClr val="tx1"/>
                </a:solidFill>
                <a:latin typeface="Tahoma" pitchFamily="34" charset="0"/>
                <a:cs typeface="Tahoma" pitchFamily="34" charset="0"/>
              </a:rPr>
              <a:t>Gli allegati </a:t>
            </a:r>
          </a:p>
        </p:txBody>
      </p:sp>
      <p:sp>
        <p:nvSpPr>
          <p:cNvPr id="6"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itchFamily="34" charset="0"/>
                <a:ea typeface="+mn-ea"/>
                <a:cs typeface="Tahoma" pitchFamily="34" charset="0"/>
              </a:rPr>
              <a:t>Il decreto </a:t>
            </a:r>
            <a:r>
              <a:rPr lang="it-IT" altLang="it-IT" sz="2500" dirty="0">
                <a:solidFill>
                  <a:schemeClr val="tx1"/>
                </a:solidFill>
                <a:latin typeface="Tahoma" pitchFamily="34" charset="0"/>
                <a:ea typeface="+mn-ea"/>
                <a:cs typeface="Tahoma" pitchFamily="34" charset="0"/>
              </a:rPr>
              <a:t>l</a:t>
            </a:r>
            <a:r>
              <a:rPr lang="it-IT" altLang="it-IT" sz="2500" dirty="0" smtClean="0">
                <a:solidFill>
                  <a:schemeClr val="tx1"/>
                </a:solidFill>
                <a:latin typeface="Tahoma" pitchFamily="34" charset="0"/>
                <a:ea typeface="+mn-ea"/>
                <a:cs typeface="Tahoma" pitchFamily="34" charset="0"/>
              </a:rPr>
              <a:t>egislativo </a:t>
            </a:r>
            <a:r>
              <a:rPr lang="it-IT" altLang="it-IT" sz="2500" dirty="0">
                <a:solidFill>
                  <a:schemeClr val="tx1"/>
                </a:solidFill>
                <a:latin typeface="Tahoma" pitchFamily="34" charset="0"/>
                <a:ea typeface="+mn-ea"/>
                <a:cs typeface="Tahoma" pitchFamily="34" charset="0"/>
              </a:rPr>
              <a:t>81/08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143933" y="1066801"/>
            <a:ext cx="8712200" cy="6093976"/>
          </a:xfrm>
          <a:prstGeom prst="rect">
            <a:avLst/>
          </a:prstGeom>
        </p:spPr>
        <p:txBody>
          <a:bodyPr wrap="square">
            <a:spAutoFit/>
          </a:bodyPr>
          <a:lstStyle/>
          <a:p>
            <a:pPr lvl="0" defTabSz="914400">
              <a:lnSpc>
                <a:spcPct val="150000"/>
              </a:lnSpc>
              <a:buClr>
                <a:srgbClr val="376D6C"/>
              </a:buClr>
              <a:buSzPct val="80000"/>
              <a:defRPr/>
            </a:pP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Principali novità</a:t>
            </a:r>
          </a:p>
          <a:p>
            <a:pPr lvl="0" defTabSz="914400">
              <a:lnSpc>
                <a:spcPct val="150000"/>
              </a:lnSpc>
              <a:buClr>
                <a:srgbClr val="376D6C"/>
              </a:buClr>
              <a:buSzPct val="80000"/>
              <a:defRPr/>
            </a:pP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defTabSz="914400">
              <a:lnSpc>
                <a:spcPct val="150000"/>
              </a:lnSpc>
              <a:buClr>
                <a:srgbClr val="376D6C"/>
              </a:buClr>
              <a:buSzPct val="80000"/>
              <a:defRPr/>
            </a:pP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                                  Lotta </a:t>
            </a:r>
            <a:r>
              <a:rPr lang="it-IT" alt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rPr>
              <a:t>al </a:t>
            </a: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sommerso</a:t>
            </a:r>
            <a:r>
              <a:rPr lang="it-IT" alt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defTabSz="914400">
              <a:lnSpc>
                <a:spcPct val="150000"/>
              </a:lnSpc>
              <a:buClr>
                <a:srgbClr val="376D6C"/>
              </a:buClr>
              <a:buSzPct val="80000"/>
              <a:defRPr/>
            </a:pPr>
            <a:r>
              <a:rPr lang="it-IT" alt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                             Coordinamento </a:t>
            </a:r>
            <a:r>
              <a:rPr lang="it-IT" alt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rPr>
              <a:t>della vigilanza</a:t>
            </a: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lvl="0" algn="ctr" defTabSz="914400">
              <a:lnSpc>
                <a:spcPct val="150000"/>
              </a:lnSpc>
              <a:buClr>
                <a:srgbClr val="376D6C"/>
              </a:buClr>
              <a:buSzPct val="80000"/>
              <a:defRPr/>
            </a:pPr>
            <a:r>
              <a:rPr lang="it-IT" alt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rPr>
              <a:t>Tutela </a:t>
            </a: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precari</a:t>
            </a:r>
          </a:p>
          <a:p>
            <a:pPr lvl="0" algn="ctr" defTabSz="914400">
              <a:lnSpc>
                <a:spcPct val="150000"/>
              </a:lnSpc>
              <a:buClr>
                <a:srgbClr val="376D6C"/>
              </a:buClr>
              <a:buSzPct val="80000"/>
              <a:defRPr/>
            </a:pPr>
            <a:r>
              <a:rPr lang="it-IT" altLang="it-IT" sz="2000" kern="0" dirty="0" err="1">
                <a:solidFill>
                  <a:prstClr val="black"/>
                </a:solidFill>
                <a:latin typeface="Tahoma" panose="020B0604030504040204" pitchFamily="34" charset="0"/>
                <a:ea typeface="Tahoma" panose="020B0604030504040204" pitchFamily="34" charset="0"/>
                <a:cs typeface="Tahoma" panose="020B0604030504040204" pitchFamily="34" charset="0"/>
              </a:rPr>
              <a:t>Rls</a:t>
            </a:r>
            <a:r>
              <a:rPr lang="it-IT" alt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rPr>
              <a:t> e </a:t>
            </a:r>
            <a:r>
              <a:rPr lang="it-IT" altLang="it-IT" sz="2000" kern="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Rlst</a:t>
            </a: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lgn="ctr" defTabSz="914400">
              <a:lnSpc>
                <a:spcPct val="150000"/>
              </a:lnSpc>
              <a:buClr>
                <a:srgbClr val="376D6C"/>
              </a:buClr>
              <a:buSzPct val="80000"/>
              <a:defRPr/>
            </a:pP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Sanzioni</a:t>
            </a:r>
          </a:p>
          <a:p>
            <a:pPr lvl="0" algn="ctr" defTabSz="914400">
              <a:lnSpc>
                <a:spcPct val="150000"/>
              </a:lnSpc>
              <a:buClr>
                <a:srgbClr val="376D6C"/>
              </a:buClr>
              <a:buSzPct val="80000"/>
              <a:defRPr/>
            </a:pP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Infortuni mortali</a:t>
            </a:r>
          </a:p>
          <a:p>
            <a:pPr lvl="0" algn="ctr" defTabSz="914400">
              <a:lnSpc>
                <a:spcPct val="150000"/>
              </a:lnSpc>
              <a:buClr>
                <a:srgbClr val="376D6C"/>
              </a:buClr>
              <a:buSzPct val="80000"/>
              <a:defRPr/>
            </a:pP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Finanziamenti</a:t>
            </a:r>
          </a:p>
          <a:p>
            <a:pPr lvl="0" algn="ctr" defTabSz="914400">
              <a:lnSpc>
                <a:spcPct val="150000"/>
              </a:lnSpc>
              <a:buClr>
                <a:srgbClr val="376D6C"/>
              </a:buClr>
              <a:buSzPct val="80000"/>
              <a:defRPr/>
            </a:pPr>
            <a:r>
              <a:rPr lang="it-IT" alt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rPr>
              <a:t>Istituzione Libretto sanitario e di </a:t>
            </a: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rischio</a:t>
            </a:r>
          </a:p>
          <a:p>
            <a:pPr lvl="0" algn="ctr" defTabSz="914400">
              <a:lnSpc>
                <a:spcPct val="150000"/>
              </a:lnSpc>
              <a:buClr>
                <a:srgbClr val="376D6C"/>
              </a:buClr>
              <a:buSzPct val="80000"/>
              <a:defRPr/>
            </a:pPr>
            <a:r>
              <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Delega di funzioni </a:t>
            </a:r>
            <a:endParaRPr lang="it-IT" alt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defTabSz="914400">
              <a:lnSpc>
                <a:spcPct val="150000"/>
              </a:lnSpc>
              <a:buClr>
                <a:srgbClr val="376D6C"/>
              </a:buClr>
              <a:buSzPct val="80000"/>
              <a:defRPr/>
            </a:pPr>
            <a:endParaRPr lang="it-IT" altLang="it-IT" sz="2000"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defTabSz="914400">
              <a:lnSpc>
                <a:spcPct val="150000"/>
              </a:lnSpc>
              <a:buClr>
                <a:srgbClr val="376D6C"/>
              </a:buClr>
              <a:buSzPct val="80000"/>
              <a:defRPr/>
            </a:pPr>
            <a:endParaRPr lang="it-IT" altLang="it-IT" sz="20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Segnaposto piè di pagina 2"/>
          <p:cNvSpPr>
            <a:spLocks noGrp="1"/>
          </p:cNvSpPr>
          <p:nvPr>
            <p:ph type="ftr" sz="quarter" idx="11"/>
          </p:nvPr>
        </p:nvSpPr>
        <p:spPr/>
        <p:txBody>
          <a:bodyPr/>
          <a:lstStyle/>
          <a:p>
            <a:pPr>
              <a:defRPr/>
            </a:pPr>
            <a:r>
              <a:rPr lang="it-IT" smtClean="0">
                <a:solidFill>
                  <a:srgbClr val="EAEAEA"/>
                </a:solidFill>
              </a:rPr>
              <a:t>Giuseppe Renato Croce</a:t>
            </a:r>
            <a:endParaRPr lang="it-IT">
              <a:solidFill>
                <a:srgbClr val="EAEAEA"/>
              </a:solidFill>
            </a:endParaRPr>
          </a:p>
        </p:txBody>
      </p:sp>
      <p:sp>
        <p:nvSpPr>
          <p:cNvPr id="4" name="Segnaposto numero diapositiva 3"/>
          <p:cNvSpPr>
            <a:spLocks noGrp="1"/>
          </p:cNvSpPr>
          <p:nvPr>
            <p:ph type="sldNum" sz="quarter" idx="12"/>
          </p:nvPr>
        </p:nvSpPr>
        <p:spPr/>
        <p:txBody>
          <a:bodyPr/>
          <a:lstStyle/>
          <a:p>
            <a:pPr>
              <a:defRPr/>
            </a:pPr>
            <a:fld id="{7DA88464-B9A6-454B-8254-5C3C90710A0A}" type="slidenum">
              <a:rPr lang="it-IT" smtClean="0">
                <a:solidFill>
                  <a:srgbClr val="EAEAEA"/>
                </a:solidFill>
              </a:rPr>
              <a:pPr>
                <a:defRPr/>
              </a:pPr>
              <a:t>34</a:t>
            </a:fld>
            <a:endParaRPr lang="it-IT">
              <a:solidFill>
                <a:srgbClr val="EAEAEA"/>
              </a:solidFill>
            </a:endParaRPr>
          </a:p>
        </p:txBody>
      </p:sp>
    </p:spTree>
    <p:extLst>
      <p:ext uri="{BB962C8B-B14F-4D97-AF65-F5344CB8AC3E}">
        <p14:creationId xmlns:p14="http://schemas.microsoft.com/office/powerpoint/2010/main" xmlns="" val="1323232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23850" y="4724400"/>
            <a:ext cx="828675" cy="1192213"/>
          </a:xfrm>
          <a:prstGeom prst="rect">
            <a:avLst/>
          </a:prstGeom>
          <a:solidFill>
            <a:schemeClr val="tx1"/>
          </a:solidFill>
          <a:ln>
            <a:noFill/>
          </a:ln>
          <a:effectLst/>
          <a:extLst/>
        </p:spPr>
        <p:txBody>
          <a:bodyPr>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r>
              <a:rPr lang="it-IT" altLang="it-IT" sz="1600" b="1" i="1" dirty="0" smtClean="0">
                <a:solidFill>
                  <a:schemeClr val="bg2"/>
                </a:solidFill>
                <a:latin typeface="Garamond" pitchFamily="18" charset="0"/>
                <a:cs typeface="+mn-cs"/>
              </a:rPr>
              <a:t>Datore </a:t>
            </a:r>
          </a:p>
          <a:p>
            <a:pPr algn="ctr" defTabSz="914400" eaLnBrk="1" hangingPunct="1">
              <a:spcBef>
                <a:spcPct val="0"/>
              </a:spcBef>
              <a:buClrTx/>
              <a:buSzTx/>
              <a:buFontTx/>
              <a:buNone/>
            </a:pPr>
            <a:r>
              <a:rPr lang="it-IT" altLang="it-IT" sz="1600" b="1" i="1" dirty="0" smtClean="0">
                <a:solidFill>
                  <a:schemeClr val="bg2"/>
                </a:solidFill>
                <a:latin typeface="Garamond" pitchFamily="18" charset="0"/>
                <a:cs typeface="+mn-cs"/>
              </a:rPr>
              <a:t>di lavoro</a:t>
            </a:r>
          </a:p>
          <a:p>
            <a:pPr defTabSz="914400" eaLnBrk="1" hangingPunct="1">
              <a:spcBef>
                <a:spcPct val="50000"/>
              </a:spcBef>
              <a:buClrTx/>
              <a:buSzTx/>
              <a:buFontTx/>
              <a:buNone/>
            </a:pPr>
            <a:endParaRPr lang="it-IT" altLang="it-IT" sz="1600" dirty="0" smtClean="0">
              <a:solidFill>
                <a:schemeClr val="bg2"/>
              </a:solidFill>
              <a:latin typeface="Garamond" pitchFamily="18" charset="0"/>
              <a:cs typeface="+mn-cs"/>
            </a:endParaRPr>
          </a:p>
        </p:txBody>
      </p:sp>
      <p:sp>
        <p:nvSpPr>
          <p:cNvPr id="55302" name="Rectangle 5"/>
          <p:cNvSpPr>
            <a:spLocks noChangeArrowheads="1"/>
          </p:cNvSpPr>
          <p:nvPr/>
        </p:nvSpPr>
        <p:spPr bwMode="auto">
          <a:xfrm>
            <a:off x="0" y="3276600"/>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just" defTabSz="914400" eaLnBrk="1" hangingPunct="1">
              <a:spcBef>
                <a:spcPct val="0"/>
              </a:spcBef>
              <a:buClrTx/>
              <a:buSzTx/>
              <a:buFont typeface="Wingdings" pitchFamily="2" charset="2"/>
              <a:buNone/>
            </a:pPr>
            <a:r>
              <a:rPr lang="it-IT" altLang="it-IT" sz="2800" i="1" smtClean="0">
                <a:solidFill>
                  <a:srgbClr val="FFFF66"/>
                </a:solidFill>
                <a:latin typeface="Arial" pitchFamily="34" charset="0"/>
                <a:cs typeface="+mn-cs"/>
              </a:rPr>
              <a:t>  </a:t>
            </a:r>
            <a:endParaRPr lang="it-IT" altLang="it-IT" sz="2400" smtClean="0">
              <a:solidFill>
                <a:srgbClr val="EAEAEA"/>
              </a:solidFill>
              <a:latin typeface="Times New Roman" pitchFamily="18" charset="0"/>
              <a:cs typeface="+mn-cs"/>
            </a:endParaRPr>
          </a:p>
        </p:txBody>
      </p:sp>
      <p:sp>
        <p:nvSpPr>
          <p:cNvPr id="55303" name="Rectangle 6"/>
          <p:cNvSpPr>
            <a:spLocks noChangeArrowheads="1"/>
          </p:cNvSpPr>
          <p:nvPr/>
        </p:nvSpPr>
        <p:spPr bwMode="auto">
          <a:xfrm>
            <a:off x="203200" y="1219200"/>
            <a:ext cx="89408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just" defTabSz="914400" eaLnBrk="1" hangingPunct="1">
              <a:spcBef>
                <a:spcPct val="50000"/>
              </a:spcBef>
              <a:buClrTx/>
              <a:buSzTx/>
              <a:buFont typeface="Wingdings" pitchFamily="2" charset="2"/>
              <a:buNone/>
            </a:pPr>
            <a:endParaRPr lang="it-IT" altLang="it-IT" sz="2400" smtClean="0">
              <a:solidFill>
                <a:srgbClr val="EAEAEA"/>
              </a:solidFill>
              <a:latin typeface="Times New Roman" pitchFamily="18" charset="0"/>
              <a:cs typeface="+mn-cs"/>
            </a:endParaRPr>
          </a:p>
          <a:p>
            <a:pPr algn="just" defTabSz="914400" eaLnBrk="1" hangingPunct="1">
              <a:spcBef>
                <a:spcPct val="50000"/>
              </a:spcBef>
              <a:buClrTx/>
              <a:buSzTx/>
              <a:buFont typeface="Wingdings" pitchFamily="2" charset="2"/>
              <a:buNone/>
            </a:pPr>
            <a:endParaRPr lang="it-IT" altLang="it-IT" sz="2400" smtClean="0">
              <a:solidFill>
                <a:srgbClr val="EAEAEA"/>
              </a:solidFill>
              <a:latin typeface="Times New Roman" pitchFamily="18" charset="0"/>
              <a:cs typeface="+mn-cs"/>
            </a:endParaRPr>
          </a:p>
        </p:txBody>
      </p:sp>
      <p:pic>
        <p:nvPicPr>
          <p:cNvPr id="39943" name="Picture 7" descr="attori"/>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721644"/>
            <a:ext cx="9144000" cy="2743200"/>
          </a:xfrm>
          <a:prstGeom prst="rect">
            <a:avLst/>
          </a:prstGeom>
          <a:noFill/>
          <a:ln w="762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39944" name="Rectangle 8"/>
          <p:cNvSpPr>
            <a:spLocks noChangeArrowheads="1"/>
          </p:cNvSpPr>
          <p:nvPr/>
        </p:nvSpPr>
        <p:spPr bwMode="auto">
          <a:xfrm>
            <a:off x="1287463" y="4724400"/>
            <a:ext cx="2098675" cy="825500"/>
          </a:xfrm>
          <a:prstGeom prst="rect">
            <a:avLst/>
          </a:prstGeom>
          <a:solidFill>
            <a:schemeClr val="tx1"/>
          </a:solidFill>
          <a:ln>
            <a:noFill/>
          </a:ln>
          <a:effectLst/>
          <a:extLst/>
        </p:spPr>
        <p:txBody>
          <a:bodyPr>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r>
              <a:rPr lang="it-IT" altLang="it-IT" sz="1600" b="1" i="1" dirty="0" smtClean="0">
                <a:solidFill>
                  <a:schemeClr val="bg2"/>
                </a:solidFill>
                <a:latin typeface="Garamond" pitchFamily="18" charset="0"/>
                <a:cs typeface="+mn-cs"/>
              </a:rPr>
              <a:t>Responsabile del         servizio prevenzione e protezione</a:t>
            </a:r>
          </a:p>
        </p:txBody>
      </p:sp>
      <p:sp>
        <p:nvSpPr>
          <p:cNvPr id="39945" name="Rectangle 9"/>
          <p:cNvSpPr>
            <a:spLocks noChangeArrowheads="1"/>
          </p:cNvSpPr>
          <p:nvPr/>
        </p:nvSpPr>
        <p:spPr bwMode="auto">
          <a:xfrm>
            <a:off x="3614738" y="4830762"/>
            <a:ext cx="1219200" cy="581025"/>
          </a:xfrm>
          <a:prstGeom prst="rect">
            <a:avLst/>
          </a:prstGeom>
          <a:solidFill>
            <a:schemeClr val="tx1"/>
          </a:solidFill>
          <a:ln>
            <a:noFill/>
          </a:ln>
          <a:effectLst/>
          <a:extLst/>
        </p:spPr>
        <p:txBody>
          <a:bodyPr>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50000"/>
              </a:spcBef>
              <a:buClrTx/>
              <a:buSzTx/>
              <a:buFontTx/>
              <a:buNone/>
            </a:pPr>
            <a:r>
              <a:rPr lang="it-IT" altLang="it-IT" sz="1600" b="1" i="1" dirty="0" smtClean="0">
                <a:solidFill>
                  <a:schemeClr val="bg2"/>
                </a:solidFill>
                <a:latin typeface="Garamond" pitchFamily="18" charset="0"/>
                <a:cs typeface="+mn-cs"/>
              </a:rPr>
              <a:t>Medico competente</a:t>
            </a:r>
          </a:p>
        </p:txBody>
      </p:sp>
      <p:sp>
        <p:nvSpPr>
          <p:cNvPr id="39946" name="Rectangle 10"/>
          <p:cNvSpPr>
            <a:spLocks noChangeArrowheads="1"/>
          </p:cNvSpPr>
          <p:nvPr/>
        </p:nvSpPr>
        <p:spPr bwMode="auto">
          <a:xfrm>
            <a:off x="5080000" y="4800600"/>
            <a:ext cx="1557338" cy="581025"/>
          </a:xfrm>
          <a:prstGeom prst="rect">
            <a:avLst/>
          </a:prstGeom>
          <a:solidFill>
            <a:schemeClr val="tx1"/>
          </a:solidFill>
          <a:ln>
            <a:noFill/>
          </a:ln>
          <a:effectLst/>
          <a:extLst/>
        </p:spPr>
        <p:txBody>
          <a:bodyPr>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r>
              <a:rPr lang="it-IT" altLang="it-IT" sz="1600" b="1" i="1" dirty="0" smtClean="0">
                <a:solidFill>
                  <a:schemeClr val="bg2"/>
                </a:solidFill>
                <a:latin typeface="Garamond" pitchFamily="18" charset="0"/>
                <a:cs typeface="+mn-cs"/>
              </a:rPr>
              <a:t>Rappresentante dei lavoratori</a:t>
            </a:r>
          </a:p>
        </p:txBody>
      </p:sp>
      <p:sp>
        <p:nvSpPr>
          <p:cNvPr id="39947" name="Rectangle 11"/>
          <p:cNvSpPr>
            <a:spLocks noChangeArrowheads="1"/>
          </p:cNvSpPr>
          <p:nvPr/>
        </p:nvSpPr>
        <p:spPr bwMode="auto">
          <a:xfrm>
            <a:off x="6975475" y="4784725"/>
            <a:ext cx="1073150" cy="336550"/>
          </a:xfrm>
          <a:prstGeom prst="rect">
            <a:avLst/>
          </a:prstGeom>
          <a:solidFill>
            <a:schemeClr val="tx1"/>
          </a:solidFill>
          <a:ln>
            <a:noFill/>
          </a:ln>
          <a:effectLst/>
          <a:extLst/>
        </p:spPr>
        <p:txBody>
          <a:bodyPr wrap="none">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ctr" defTabSz="914400" eaLnBrk="1" hangingPunct="1">
              <a:spcBef>
                <a:spcPct val="0"/>
              </a:spcBef>
              <a:buClrTx/>
              <a:buSzTx/>
              <a:buFontTx/>
              <a:buNone/>
            </a:pPr>
            <a:r>
              <a:rPr lang="it-IT" altLang="it-IT" sz="1600" b="1" i="1" dirty="0" smtClean="0">
                <a:solidFill>
                  <a:schemeClr val="bg2"/>
                </a:solidFill>
                <a:latin typeface="Garamond" pitchFamily="18" charset="0"/>
                <a:cs typeface="+mn-cs"/>
              </a:rPr>
              <a:t>Lavoratori</a:t>
            </a:r>
          </a:p>
        </p:txBody>
      </p:sp>
      <p:sp>
        <p:nvSpPr>
          <p:cNvPr id="39948" name="Rectangle 12"/>
          <p:cNvSpPr>
            <a:spLocks noGrp="1" noChangeArrowheads="1"/>
          </p:cNvSpPr>
          <p:nvPr>
            <p:ph type="title"/>
          </p:nvPr>
        </p:nvSpPr>
        <p:spPr>
          <a:xfrm>
            <a:off x="787400" y="194733"/>
            <a:ext cx="7772400" cy="1143000"/>
          </a:xfrm>
        </p:spPr>
        <p:txBody>
          <a:bodyPr/>
          <a:lstStyle/>
          <a:p>
            <a:r>
              <a:rPr lang="it-IT" altLang="it-IT" dirty="0" smtClean="0"/>
              <a:t>I nuovi Soggetti responsabili</a:t>
            </a:r>
          </a:p>
        </p:txBody>
      </p:sp>
      <p:sp>
        <p:nvSpPr>
          <p:cNvPr id="2" name="Segnaposto piè di pagina 1"/>
          <p:cNvSpPr>
            <a:spLocks noGrp="1"/>
          </p:cNvSpPr>
          <p:nvPr>
            <p:ph type="ftr" sz="quarter" idx="11"/>
          </p:nvPr>
        </p:nvSpPr>
        <p:spPr/>
        <p:txBody>
          <a:bodyPr/>
          <a:lstStyle/>
          <a:p>
            <a:pPr>
              <a:defRPr/>
            </a:pPr>
            <a:r>
              <a:rPr lang="it-IT" smtClean="0">
                <a:solidFill>
                  <a:srgbClr val="EAEAEA"/>
                </a:solidFill>
              </a:rPr>
              <a:t>Giuseppe Renato Croce</a:t>
            </a:r>
            <a:endParaRPr lang="it-IT">
              <a:solidFill>
                <a:srgbClr val="EAEAEA"/>
              </a:solidFill>
            </a:endParaRPr>
          </a:p>
        </p:txBody>
      </p:sp>
      <p:sp>
        <p:nvSpPr>
          <p:cNvPr id="3" name="Segnaposto numero diapositiva 2"/>
          <p:cNvSpPr>
            <a:spLocks noGrp="1"/>
          </p:cNvSpPr>
          <p:nvPr>
            <p:ph type="sldNum" sz="quarter" idx="12"/>
          </p:nvPr>
        </p:nvSpPr>
        <p:spPr/>
        <p:txBody>
          <a:bodyPr/>
          <a:lstStyle/>
          <a:p>
            <a:pPr>
              <a:defRPr/>
            </a:pPr>
            <a:fld id="{B02367CA-E63B-4BF2-88F6-B4EBA1C21F93}" type="slidenum">
              <a:rPr lang="it-IT" smtClean="0">
                <a:solidFill>
                  <a:srgbClr val="EAEAEA"/>
                </a:solidFill>
              </a:rPr>
              <a:pPr>
                <a:defRPr/>
              </a:pPr>
              <a:t>35</a:t>
            </a:fld>
            <a:endParaRPr lang="it-IT">
              <a:solidFill>
                <a:srgbClr val="EAEAEA"/>
              </a:solidFill>
            </a:endParaRPr>
          </a:p>
        </p:txBody>
      </p:sp>
    </p:spTree>
    <p:extLst>
      <p:ext uri="{BB962C8B-B14F-4D97-AF65-F5344CB8AC3E}">
        <p14:creationId xmlns:p14="http://schemas.microsoft.com/office/powerpoint/2010/main" xmlns="" val="334640670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8"/>
                                        </p:tgtEl>
                                        <p:attrNameLst>
                                          <p:attrName>style.visibility</p:attrName>
                                        </p:attrNameLst>
                                      </p:cBhvr>
                                      <p:to>
                                        <p:strVal val="visible"/>
                                      </p:to>
                                    </p:set>
                                    <p:anim calcmode="lin" valueType="num">
                                      <p:cBhvr additive="base">
                                        <p:cTn id="7" dur="500" fill="hold"/>
                                        <p:tgtEl>
                                          <p:spTgt spid="39948"/>
                                        </p:tgtEl>
                                        <p:attrNameLst>
                                          <p:attrName>ppt_x</p:attrName>
                                        </p:attrNameLst>
                                      </p:cBhvr>
                                      <p:tavLst>
                                        <p:tav tm="0">
                                          <p:val>
                                            <p:strVal val="0-#ppt_w/2"/>
                                          </p:val>
                                        </p:tav>
                                        <p:tav tm="100000">
                                          <p:val>
                                            <p:strVal val="#ppt_x"/>
                                          </p:val>
                                        </p:tav>
                                      </p:tavLst>
                                    </p:anim>
                                    <p:anim calcmode="lin" valueType="num">
                                      <p:cBhvr additive="base">
                                        <p:cTn id="8" dur="500" fill="hold"/>
                                        <p:tgtEl>
                                          <p:spTgt spid="399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943"/>
                                        </p:tgtEl>
                                        <p:attrNameLst>
                                          <p:attrName>style.visibility</p:attrName>
                                        </p:attrNameLst>
                                      </p:cBhvr>
                                      <p:to>
                                        <p:strVal val="visible"/>
                                      </p:to>
                                    </p:set>
                                    <p:anim calcmode="lin" valueType="num">
                                      <p:cBhvr additive="base">
                                        <p:cTn id="13" dur="500" fill="hold"/>
                                        <p:tgtEl>
                                          <p:spTgt spid="39943"/>
                                        </p:tgtEl>
                                        <p:attrNameLst>
                                          <p:attrName>ppt_x</p:attrName>
                                        </p:attrNameLst>
                                      </p:cBhvr>
                                      <p:tavLst>
                                        <p:tav tm="0">
                                          <p:val>
                                            <p:strVal val="0-#ppt_w/2"/>
                                          </p:val>
                                        </p:tav>
                                        <p:tav tm="100000">
                                          <p:val>
                                            <p:strVal val="#ppt_x"/>
                                          </p:val>
                                        </p:tav>
                                      </p:tavLst>
                                    </p:anim>
                                    <p:anim calcmode="lin" valueType="num">
                                      <p:cBhvr additive="base">
                                        <p:cTn id="14"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additive="base">
                                        <p:cTn id="19" dur="500" fill="hold"/>
                                        <p:tgtEl>
                                          <p:spTgt spid="39938"/>
                                        </p:tgtEl>
                                        <p:attrNameLst>
                                          <p:attrName>ppt_x</p:attrName>
                                        </p:attrNameLst>
                                      </p:cBhvr>
                                      <p:tavLst>
                                        <p:tav tm="0">
                                          <p:val>
                                            <p:strVal val="0-#ppt_w/2"/>
                                          </p:val>
                                        </p:tav>
                                        <p:tav tm="100000">
                                          <p:val>
                                            <p:strVal val="#ppt_x"/>
                                          </p:val>
                                        </p:tav>
                                      </p:tavLst>
                                    </p:anim>
                                    <p:anim calcmode="lin" valueType="num">
                                      <p:cBhvr additive="base">
                                        <p:cTn id="20"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44"/>
                                        </p:tgtEl>
                                        <p:attrNameLst>
                                          <p:attrName>style.visibility</p:attrName>
                                        </p:attrNameLst>
                                      </p:cBhvr>
                                      <p:to>
                                        <p:strVal val="visible"/>
                                      </p:to>
                                    </p:set>
                                    <p:anim calcmode="lin" valueType="num">
                                      <p:cBhvr additive="base">
                                        <p:cTn id="25" dur="500" fill="hold"/>
                                        <p:tgtEl>
                                          <p:spTgt spid="39944"/>
                                        </p:tgtEl>
                                        <p:attrNameLst>
                                          <p:attrName>ppt_x</p:attrName>
                                        </p:attrNameLst>
                                      </p:cBhvr>
                                      <p:tavLst>
                                        <p:tav tm="0">
                                          <p:val>
                                            <p:strVal val="0-#ppt_w/2"/>
                                          </p:val>
                                        </p:tav>
                                        <p:tav tm="100000">
                                          <p:val>
                                            <p:strVal val="#ppt_x"/>
                                          </p:val>
                                        </p:tav>
                                      </p:tavLst>
                                    </p:anim>
                                    <p:anim calcmode="lin" valueType="num">
                                      <p:cBhvr additive="base">
                                        <p:cTn id="26" dur="500" fill="hold"/>
                                        <p:tgtEl>
                                          <p:spTgt spid="3994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45"/>
                                        </p:tgtEl>
                                        <p:attrNameLst>
                                          <p:attrName>style.visibility</p:attrName>
                                        </p:attrNameLst>
                                      </p:cBhvr>
                                      <p:to>
                                        <p:strVal val="visible"/>
                                      </p:to>
                                    </p:set>
                                    <p:anim calcmode="lin" valueType="num">
                                      <p:cBhvr additive="base">
                                        <p:cTn id="31" dur="500" fill="hold"/>
                                        <p:tgtEl>
                                          <p:spTgt spid="39945"/>
                                        </p:tgtEl>
                                        <p:attrNameLst>
                                          <p:attrName>ppt_x</p:attrName>
                                        </p:attrNameLst>
                                      </p:cBhvr>
                                      <p:tavLst>
                                        <p:tav tm="0">
                                          <p:val>
                                            <p:strVal val="0-#ppt_w/2"/>
                                          </p:val>
                                        </p:tav>
                                        <p:tav tm="100000">
                                          <p:val>
                                            <p:strVal val="#ppt_x"/>
                                          </p:val>
                                        </p:tav>
                                      </p:tavLst>
                                    </p:anim>
                                    <p:anim calcmode="lin" valueType="num">
                                      <p:cBhvr additive="base">
                                        <p:cTn id="32" dur="500" fill="hold"/>
                                        <p:tgtEl>
                                          <p:spTgt spid="3994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46"/>
                                        </p:tgtEl>
                                        <p:attrNameLst>
                                          <p:attrName>style.visibility</p:attrName>
                                        </p:attrNameLst>
                                      </p:cBhvr>
                                      <p:to>
                                        <p:strVal val="visible"/>
                                      </p:to>
                                    </p:set>
                                    <p:anim calcmode="lin" valueType="num">
                                      <p:cBhvr additive="base">
                                        <p:cTn id="37" dur="500" fill="hold"/>
                                        <p:tgtEl>
                                          <p:spTgt spid="39946"/>
                                        </p:tgtEl>
                                        <p:attrNameLst>
                                          <p:attrName>ppt_x</p:attrName>
                                        </p:attrNameLst>
                                      </p:cBhvr>
                                      <p:tavLst>
                                        <p:tav tm="0">
                                          <p:val>
                                            <p:strVal val="0-#ppt_w/2"/>
                                          </p:val>
                                        </p:tav>
                                        <p:tav tm="100000">
                                          <p:val>
                                            <p:strVal val="#ppt_x"/>
                                          </p:val>
                                        </p:tav>
                                      </p:tavLst>
                                    </p:anim>
                                    <p:anim calcmode="lin" valueType="num">
                                      <p:cBhvr additive="base">
                                        <p:cTn id="38" dur="500" fill="hold"/>
                                        <p:tgtEl>
                                          <p:spTgt spid="3994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947"/>
                                        </p:tgtEl>
                                        <p:attrNameLst>
                                          <p:attrName>style.visibility</p:attrName>
                                        </p:attrNameLst>
                                      </p:cBhvr>
                                      <p:to>
                                        <p:strVal val="visible"/>
                                      </p:to>
                                    </p:set>
                                    <p:anim calcmode="lin" valueType="num">
                                      <p:cBhvr additive="base">
                                        <p:cTn id="43" dur="500" fill="hold"/>
                                        <p:tgtEl>
                                          <p:spTgt spid="39947"/>
                                        </p:tgtEl>
                                        <p:attrNameLst>
                                          <p:attrName>ppt_x</p:attrName>
                                        </p:attrNameLst>
                                      </p:cBhvr>
                                      <p:tavLst>
                                        <p:tav tm="0">
                                          <p:val>
                                            <p:strVal val="0-#ppt_w/2"/>
                                          </p:val>
                                        </p:tav>
                                        <p:tav tm="100000">
                                          <p:val>
                                            <p:strVal val="#ppt_x"/>
                                          </p:val>
                                        </p:tav>
                                      </p:tavLst>
                                    </p:anim>
                                    <p:anim calcmode="lin" valueType="num">
                                      <p:cBhvr additive="base">
                                        <p:cTn id="44" dur="500" fill="hold"/>
                                        <p:tgtEl>
                                          <p:spTgt spid="399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autoUpdateAnimBg="0"/>
      <p:bldP spid="39944" grpId="0" animBg="1" autoUpdateAnimBg="0"/>
      <p:bldP spid="39945" grpId="0" animBg="1" autoUpdateAnimBg="0"/>
      <p:bldP spid="39946" grpId="0" animBg="1" autoUpdateAnimBg="0"/>
      <p:bldP spid="39947" grpId="0" animBg="1" autoUpdateAnimBg="0"/>
      <p:bldP spid="3994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Maria\Pictures\attualità.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02256" y="1036052"/>
            <a:ext cx="8054800" cy="557552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Segnaposto testo 1"/>
          <p:cNvSpPr>
            <a:spLocks noGrp="1"/>
          </p:cNvSpPr>
          <p:nvPr>
            <p:ph type="body" sz="quarter" idx="11"/>
          </p:nvPr>
        </p:nvSpPr>
        <p:spPr>
          <a:xfrm>
            <a:off x="892454" y="1968552"/>
            <a:ext cx="2456460" cy="1045310"/>
          </a:xfrm>
          <a:ln w="19050">
            <a:solidFill>
              <a:srgbClr val="FFFF00"/>
            </a:solidFill>
          </a:ln>
        </p:spPr>
        <p:txBody>
          <a:bodyPr/>
          <a:lstStyle/>
          <a:p>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Rappresentante dei lavoratori per la sicurezza</a:t>
            </a:r>
          </a:p>
          <a:p>
            <a:endParaRPr lang="it-IT" dirty="0"/>
          </a:p>
        </p:txBody>
      </p:sp>
      <p:sp>
        <p:nvSpPr>
          <p:cNvPr id="5" name="Segnaposto testo 1"/>
          <p:cNvSpPr>
            <a:spLocks noGrp="1"/>
          </p:cNvSpPr>
          <p:nvPr>
            <p:ph type="body" sz="quarter" idx="11"/>
          </p:nvPr>
        </p:nvSpPr>
        <p:spPr>
          <a:xfrm>
            <a:off x="3732653" y="1968552"/>
            <a:ext cx="2060985" cy="1045310"/>
          </a:xfrm>
          <a:ln w="19050">
            <a:solidFill>
              <a:srgbClr val="FFFF00"/>
            </a:solidFill>
          </a:ln>
        </p:spPr>
        <p:txBody>
          <a:bodyPr/>
          <a:lstStyle/>
          <a:p>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Medico competente</a:t>
            </a:r>
          </a:p>
          <a:p>
            <a:endParaRPr lang="it-IT" dirty="0"/>
          </a:p>
        </p:txBody>
      </p:sp>
      <p:sp>
        <p:nvSpPr>
          <p:cNvPr id="6" name="Segnaposto testo 1"/>
          <p:cNvSpPr>
            <a:spLocks noGrp="1"/>
          </p:cNvSpPr>
          <p:nvPr>
            <p:ph type="body" sz="quarter" idx="11"/>
          </p:nvPr>
        </p:nvSpPr>
        <p:spPr>
          <a:xfrm>
            <a:off x="6220813" y="1968554"/>
            <a:ext cx="2456460" cy="1045310"/>
          </a:xfrm>
          <a:ln w="19050">
            <a:solidFill>
              <a:srgbClr val="FFFF00"/>
            </a:solidFill>
          </a:ln>
        </p:spPr>
        <p:txBody>
          <a:bodyPr/>
          <a:lstStyle/>
          <a:p>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Responsabile del servizio</a:t>
            </a:r>
          </a:p>
          <a:p>
            <a:endParaRPr lang="it-IT" dirty="0"/>
          </a:p>
        </p:txBody>
      </p:sp>
      <p:sp>
        <p:nvSpPr>
          <p:cNvPr id="7" name="Segnaposto testo 1"/>
          <p:cNvSpPr>
            <a:spLocks noGrp="1"/>
          </p:cNvSpPr>
          <p:nvPr>
            <p:ph type="body" sz="quarter" idx="11"/>
          </p:nvPr>
        </p:nvSpPr>
        <p:spPr>
          <a:xfrm>
            <a:off x="892454" y="3388559"/>
            <a:ext cx="2456460" cy="986788"/>
          </a:xfrm>
          <a:ln w="19050">
            <a:solidFill>
              <a:schemeClr val="accent1">
                <a:lumMod val="60000"/>
                <a:lumOff val="40000"/>
              </a:schemeClr>
            </a:solidFill>
          </a:ln>
        </p:spPr>
        <p:txBody>
          <a:bodyPr/>
          <a:lstStyle/>
          <a:p>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Dirigente</a:t>
            </a:r>
          </a:p>
          <a:p>
            <a:endParaRPr lang="it-IT" dirty="0"/>
          </a:p>
        </p:txBody>
      </p:sp>
      <p:sp>
        <p:nvSpPr>
          <p:cNvPr id="8" name="Segnaposto testo 1"/>
          <p:cNvSpPr>
            <a:spLocks noGrp="1"/>
          </p:cNvSpPr>
          <p:nvPr>
            <p:ph type="body" sz="quarter" idx="11"/>
          </p:nvPr>
        </p:nvSpPr>
        <p:spPr>
          <a:xfrm>
            <a:off x="6300596" y="5127500"/>
            <a:ext cx="2456460" cy="986788"/>
          </a:xfrm>
          <a:ln w="19050">
            <a:solidFill>
              <a:srgbClr val="00B050"/>
            </a:solidFill>
          </a:ln>
        </p:spPr>
        <p:txBody>
          <a:bodyPr/>
          <a:lstStyle/>
          <a:p>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Lavoratori incaricati per l’EMERGENZA</a:t>
            </a:r>
          </a:p>
          <a:p>
            <a:endParaRPr lang="it-IT" dirty="0"/>
          </a:p>
        </p:txBody>
      </p:sp>
      <p:sp>
        <p:nvSpPr>
          <p:cNvPr id="9" name="Segnaposto testo 1"/>
          <p:cNvSpPr>
            <a:spLocks noGrp="1"/>
          </p:cNvSpPr>
          <p:nvPr>
            <p:ph type="body" sz="quarter" idx="11"/>
          </p:nvPr>
        </p:nvSpPr>
        <p:spPr>
          <a:xfrm>
            <a:off x="6270115" y="3388559"/>
            <a:ext cx="2456460" cy="986788"/>
          </a:xfrm>
          <a:ln w="19050">
            <a:solidFill>
              <a:schemeClr val="accent1">
                <a:lumMod val="60000"/>
                <a:lumOff val="40000"/>
              </a:schemeClr>
            </a:solidFill>
          </a:ln>
        </p:spPr>
        <p:txBody>
          <a:bodyPr/>
          <a:lstStyle/>
          <a:p>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Preposto</a:t>
            </a:r>
          </a:p>
          <a:p>
            <a:endParaRPr lang="it-IT" dirty="0"/>
          </a:p>
        </p:txBody>
      </p:sp>
      <p:sp>
        <p:nvSpPr>
          <p:cNvPr id="10" name="Segnaposto testo 1"/>
          <p:cNvSpPr>
            <a:spLocks noGrp="1"/>
          </p:cNvSpPr>
          <p:nvPr>
            <p:ph type="body" sz="quarter" idx="11"/>
          </p:nvPr>
        </p:nvSpPr>
        <p:spPr>
          <a:xfrm>
            <a:off x="955852" y="5127500"/>
            <a:ext cx="2456460" cy="986788"/>
          </a:xfrm>
          <a:ln w="19050">
            <a:solidFill>
              <a:srgbClr val="00B050"/>
            </a:solidFill>
          </a:ln>
        </p:spPr>
        <p:txBody>
          <a:bodyPr/>
          <a:lstStyle/>
          <a:p>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Lavoratori incaricati del PRONTO SOCCORSO</a:t>
            </a:r>
            <a:endParaRPr lang="it-IT" dirty="0"/>
          </a:p>
        </p:txBody>
      </p:sp>
      <p:sp>
        <p:nvSpPr>
          <p:cNvPr id="11" name="Segnaposto testo 1"/>
          <p:cNvSpPr>
            <a:spLocks noGrp="1"/>
          </p:cNvSpPr>
          <p:nvPr>
            <p:ph type="body" sz="quarter" idx="11"/>
          </p:nvPr>
        </p:nvSpPr>
        <p:spPr>
          <a:xfrm>
            <a:off x="3679544" y="5127500"/>
            <a:ext cx="2456460" cy="986788"/>
          </a:xfrm>
          <a:ln w="19050">
            <a:solidFill>
              <a:srgbClr val="00B050"/>
            </a:solidFill>
          </a:ln>
        </p:spPr>
        <p:txBody>
          <a:bodyPr/>
          <a:lstStyle/>
          <a:p>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Lavoratori incaricati della PREVENZIONE INCENDI</a:t>
            </a:r>
          </a:p>
          <a:p>
            <a:endParaRPr lang="it-IT" dirty="0"/>
          </a:p>
        </p:txBody>
      </p:sp>
      <p:sp>
        <p:nvSpPr>
          <p:cNvPr id="3" name="Ovale 2"/>
          <p:cNvSpPr/>
          <p:nvPr/>
        </p:nvSpPr>
        <p:spPr>
          <a:xfrm>
            <a:off x="3803904" y="3388560"/>
            <a:ext cx="2114093" cy="8705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eaLnBrk="0" hangingPunct="0">
              <a:spcBef>
                <a:spcPct val="20000"/>
              </a:spcBef>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Datore di lavoro</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Segnaposto testo 1"/>
          <p:cNvSpPr>
            <a:spLocks noGrp="1"/>
          </p:cNvSpPr>
          <p:nvPr>
            <p:ph type="body" sz="quarter" idx="11"/>
          </p:nvPr>
        </p:nvSpPr>
        <p:spPr bwMode="auto">
          <a:xfrm>
            <a:off x="892455" y="1446872"/>
            <a:ext cx="7784819" cy="440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000" b="1" dirty="0" smtClean="0">
                <a:solidFill>
                  <a:srgbClr val="C00000"/>
                </a:solidFill>
                <a:latin typeface="Tahoma" pitchFamily="34" charset="0"/>
                <a:cs typeface="Tahoma" pitchFamily="34" charset="0"/>
              </a:rPr>
              <a:t>L’ Organizzazione della sicurezza</a:t>
            </a:r>
          </a:p>
        </p:txBody>
      </p:sp>
      <p:sp>
        <p:nvSpPr>
          <p:cNvPr id="14"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0"/>
            <a:r>
              <a:rPr lang="it-IT" altLang="it-IT" sz="2000" dirty="0">
                <a:solidFill>
                  <a:schemeClr val="tx1"/>
                </a:solidFill>
                <a:latin typeface="Tahoma" pitchFamily="34" charset="0"/>
                <a:ea typeface="+mn-ea"/>
                <a:cs typeface="Tahoma" pitchFamily="34" charset="0"/>
              </a:rPr>
              <a:t>soggetti responsabili</a:t>
            </a:r>
          </a:p>
          <a:p>
            <a:endParaRPr lang="it-IT" altLang="it-IT" sz="2500" dirty="0">
              <a:solidFill>
                <a:schemeClr val="tx1"/>
              </a:solidFill>
              <a:latin typeface="Tahoma" pitchFamily="34" charset="0"/>
              <a:ea typeface="+mn-ea"/>
              <a:cs typeface="Tahoma" pitchFamily="34" charset="0"/>
            </a:endParaRPr>
          </a:p>
        </p:txBody>
      </p:sp>
    </p:spTree>
    <p:extLst>
      <p:ext uri="{BB962C8B-B14F-4D97-AF65-F5344CB8AC3E}">
        <p14:creationId xmlns:p14="http://schemas.microsoft.com/office/powerpoint/2010/main" xmlns="" val="3422166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egnaposto numero diapositiva 3"/>
          <p:cNvSpPr>
            <a:spLocks noGrp="1"/>
          </p:cNvSpPr>
          <p:nvPr>
            <p:ph type="sldNum" sz="quarter" idx="12"/>
          </p:nvPr>
        </p:nvSpPr>
        <p:spPr/>
        <p:txBody>
          <a:bodyPr/>
          <a:lstStyle/>
          <a:p>
            <a:fld id="{F2FD708B-23CA-4F78-A790-2676E2213886}" type="slidenum">
              <a:rPr lang="it-IT" altLang="it-IT" smtClean="0"/>
              <a:pPr/>
              <a:t>37</a:t>
            </a:fld>
            <a:endParaRPr lang="it-IT" altLang="it-IT"/>
          </a:p>
        </p:txBody>
      </p:sp>
      <p:sp>
        <p:nvSpPr>
          <p:cNvPr id="70664" name="Oval 8"/>
          <p:cNvSpPr>
            <a:spLocks noChangeArrowheads="1"/>
          </p:cNvSpPr>
          <p:nvPr/>
        </p:nvSpPr>
        <p:spPr bwMode="auto">
          <a:xfrm>
            <a:off x="2667003" y="3200739"/>
            <a:ext cx="3810000" cy="1523436"/>
          </a:xfrm>
          <a:prstGeom prst="ellipse">
            <a:avLst/>
          </a:prstGeom>
          <a:solidFill>
            <a:srgbClr val="E3E3FF"/>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E3E3FF"/>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2102" tIns="51051" rIns="102102" bIns="51051" anchor="ctr">
            <a:flatTx/>
          </a:bodyP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500" b="1" dirty="0" smtClean="0">
                <a:latin typeface="Tahoma" pitchFamily="34" charset="0"/>
                <a:cs typeface="+mn-cs"/>
              </a:rPr>
              <a:t>Tutelare</a:t>
            </a:r>
          </a:p>
          <a:p>
            <a:pPr algn="ctr"/>
            <a:r>
              <a:rPr lang="it-IT" altLang="it-IT" sz="2500" b="1" dirty="0" smtClean="0">
                <a:latin typeface="Tahoma" pitchFamily="34" charset="0"/>
                <a:cs typeface="+mn-cs"/>
              </a:rPr>
              <a:t> la sicurezza e la salute </a:t>
            </a:r>
          </a:p>
          <a:p>
            <a:pPr algn="ctr"/>
            <a:r>
              <a:rPr lang="it-IT" altLang="it-IT" sz="2500" b="1" dirty="0" smtClean="0">
                <a:latin typeface="Tahoma" pitchFamily="34" charset="0"/>
                <a:cs typeface="+mn-cs"/>
              </a:rPr>
              <a:t>dei lavoratori</a:t>
            </a:r>
            <a:r>
              <a:rPr lang="it-IT" altLang="it-IT" sz="2500" b="1" dirty="0" smtClean="0">
                <a:solidFill>
                  <a:srgbClr val="000000"/>
                </a:solidFill>
                <a:latin typeface="Tahoma" pitchFamily="34" charset="0"/>
                <a:cs typeface="+mn-cs"/>
              </a:rPr>
              <a:t> </a:t>
            </a:r>
          </a:p>
        </p:txBody>
      </p:sp>
      <p:sp>
        <p:nvSpPr>
          <p:cNvPr id="70665" name="AutoShape 9"/>
          <p:cNvSpPr>
            <a:spLocks noChangeArrowheads="1"/>
          </p:cNvSpPr>
          <p:nvPr/>
        </p:nvSpPr>
        <p:spPr bwMode="auto">
          <a:xfrm>
            <a:off x="381000" y="1903873"/>
            <a:ext cx="2209800" cy="1296866"/>
          </a:xfrm>
          <a:prstGeom prst="cube">
            <a:avLst>
              <a:gd name="adj" fmla="val 25000"/>
            </a:avLst>
          </a:prstGeom>
          <a:solidFill>
            <a:schemeClr val="bg2"/>
          </a:solidFill>
          <a:ln w="9525">
            <a:solidFill>
              <a:schemeClr val="bg1"/>
            </a:solidFill>
            <a:miter lim="800000"/>
            <a:headEnd/>
            <a:tailEnd/>
          </a:ln>
          <a:effectLst/>
          <a:ex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500" b="1" dirty="0" smtClean="0">
                <a:latin typeface="Tahoma" pitchFamily="34" charset="0"/>
                <a:cs typeface="+mn-cs"/>
              </a:rPr>
              <a:t>R.S.P.P.</a:t>
            </a:r>
          </a:p>
        </p:txBody>
      </p:sp>
      <p:sp>
        <p:nvSpPr>
          <p:cNvPr id="70666" name="AutoShape 10"/>
          <p:cNvSpPr>
            <a:spLocks noChangeArrowheads="1"/>
          </p:cNvSpPr>
          <p:nvPr/>
        </p:nvSpPr>
        <p:spPr bwMode="auto">
          <a:xfrm>
            <a:off x="3522137" y="1525127"/>
            <a:ext cx="2286000" cy="1362006"/>
          </a:xfrm>
          <a:prstGeom prst="cube">
            <a:avLst>
              <a:gd name="adj" fmla="val 25000"/>
            </a:avLst>
          </a:prstGeom>
          <a:noFill/>
          <a:ln w="9525">
            <a:solidFill>
              <a:schemeClr val="tx1"/>
            </a:solidFill>
            <a:miter lim="800000"/>
            <a:headEnd/>
            <a:tailEnd/>
          </a:ln>
          <a:effectLst/>
          <a:ex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500" b="1" dirty="0" smtClean="0">
                <a:latin typeface="Tahoma" pitchFamily="34" charset="0"/>
                <a:cs typeface="+mn-cs"/>
              </a:rPr>
              <a:t>Datore</a:t>
            </a:r>
          </a:p>
          <a:p>
            <a:pPr algn="ctr"/>
            <a:r>
              <a:rPr lang="it-IT" altLang="it-IT" sz="2500" b="1" dirty="0" smtClean="0">
                <a:latin typeface="Tahoma" pitchFamily="34" charset="0"/>
                <a:cs typeface="+mn-cs"/>
              </a:rPr>
              <a:t>di</a:t>
            </a:r>
          </a:p>
          <a:p>
            <a:pPr algn="ctr"/>
            <a:r>
              <a:rPr lang="it-IT" altLang="it-IT" sz="2500" b="1" dirty="0" smtClean="0">
                <a:latin typeface="Tahoma" pitchFamily="34" charset="0"/>
                <a:cs typeface="+mn-cs"/>
              </a:rPr>
              <a:t>lavoro</a:t>
            </a:r>
          </a:p>
        </p:txBody>
      </p:sp>
      <p:sp>
        <p:nvSpPr>
          <p:cNvPr id="70667" name="AutoShape 11"/>
          <p:cNvSpPr>
            <a:spLocks noChangeArrowheads="1"/>
          </p:cNvSpPr>
          <p:nvPr/>
        </p:nvSpPr>
        <p:spPr bwMode="auto">
          <a:xfrm>
            <a:off x="6553201" y="2208222"/>
            <a:ext cx="2362199" cy="1220778"/>
          </a:xfrm>
          <a:prstGeom prst="cube">
            <a:avLst>
              <a:gd name="adj" fmla="val 25000"/>
            </a:avLst>
          </a:prstGeom>
          <a:noFill/>
          <a:ln w="9525">
            <a:solidFill>
              <a:schemeClr val="tx1"/>
            </a:solidFill>
            <a:miter lim="800000"/>
            <a:headEnd/>
            <a:tailEnd/>
          </a:ln>
          <a:effec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500" b="1" dirty="0" smtClean="0">
                <a:latin typeface="Tahoma" pitchFamily="34" charset="0"/>
                <a:cs typeface="+mn-cs"/>
              </a:rPr>
              <a:t>Medico</a:t>
            </a:r>
          </a:p>
          <a:p>
            <a:pPr algn="ctr"/>
            <a:r>
              <a:rPr lang="it-IT" altLang="it-IT" sz="2500" b="1" dirty="0" smtClean="0">
                <a:latin typeface="Tahoma" pitchFamily="34" charset="0"/>
                <a:cs typeface="+mn-cs"/>
              </a:rPr>
              <a:t>Competente</a:t>
            </a:r>
          </a:p>
        </p:txBody>
      </p:sp>
      <p:sp>
        <p:nvSpPr>
          <p:cNvPr id="70668" name="AutoShape 12"/>
          <p:cNvSpPr>
            <a:spLocks noChangeArrowheads="1"/>
          </p:cNvSpPr>
          <p:nvPr/>
        </p:nvSpPr>
        <p:spPr bwMode="auto">
          <a:xfrm>
            <a:off x="304802" y="4343741"/>
            <a:ext cx="2209800" cy="1293483"/>
          </a:xfrm>
          <a:prstGeom prst="cube">
            <a:avLst>
              <a:gd name="adj" fmla="val 25000"/>
            </a:avLst>
          </a:prstGeom>
          <a:solidFill>
            <a:schemeClr val="bg2"/>
          </a:solidFill>
          <a:ln w="9525">
            <a:solidFill>
              <a:schemeClr val="tx1"/>
            </a:solidFill>
            <a:miter lim="800000"/>
            <a:headEnd/>
            <a:tailEnd/>
          </a:ln>
          <a:effectLst/>
          <a:ex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500" b="1" dirty="0" smtClean="0">
                <a:latin typeface="Tahoma" pitchFamily="34" charset="0"/>
                <a:cs typeface="+mn-cs"/>
              </a:rPr>
              <a:t>Dirigenti</a:t>
            </a:r>
          </a:p>
          <a:p>
            <a:pPr algn="ctr"/>
            <a:r>
              <a:rPr lang="it-IT" altLang="it-IT" sz="2500" b="1" dirty="0" smtClean="0">
                <a:latin typeface="Tahoma" pitchFamily="34" charset="0"/>
                <a:cs typeface="+mn-cs"/>
              </a:rPr>
              <a:t>Preposti </a:t>
            </a:r>
          </a:p>
        </p:txBody>
      </p:sp>
      <p:sp>
        <p:nvSpPr>
          <p:cNvPr id="70670" name="AutoShape 14"/>
          <p:cNvSpPr>
            <a:spLocks noChangeArrowheads="1"/>
          </p:cNvSpPr>
          <p:nvPr/>
        </p:nvSpPr>
        <p:spPr bwMode="auto">
          <a:xfrm>
            <a:off x="6781800" y="4364175"/>
            <a:ext cx="2133600" cy="720000"/>
          </a:xfrm>
          <a:prstGeom prst="cube">
            <a:avLst>
              <a:gd name="adj" fmla="val 25000"/>
            </a:avLst>
          </a:prstGeom>
          <a:noFill/>
          <a:ln w="9525">
            <a:solidFill>
              <a:schemeClr val="tx1"/>
            </a:solidFill>
            <a:miter lim="800000"/>
            <a:headEnd/>
            <a:tailEnd/>
          </a:ln>
          <a:effectLst/>
          <a:ex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500" b="1" dirty="0" smtClean="0">
                <a:latin typeface="Tahoma" pitchFamily="34" charset="0"/>
                <a:cs typeface="+mn-cs"/>
              </a:rPr>
              <a:t>R.L.S</a:t>
            </a:r>
            <a:r>
              <a:rPr lang="it-IT" altLang="it-IT" sz="2500" b="1" dirty="0" smtClean="0">
                <a:solidFill>
                  <a:schemeClr val="bg2"/>
                </a:solidFill>
                <a:latin typeface="Tahoma" pitchFamily="34" charset="0"/>
                <a:cs typeface="+mn-cs"/>
              </a:rPr>
              <a:t>.</a:t>
            </a:r>
          </a:p>
        </p:txBody>
      </p:sp>
      <p:sp>
        <p:nvSpPr>
          <p:cNvPr id="2" name="Rettangolo 1"/>
          <p:cNvSpPr/>
          <p:nvPr/>
        </p:nvSpPr>
        <p:spPr>
          <a:xfrm>
            <a:off x="380999" y="33382"/>
            <a:ext cx="7374467" cy="1286506"/>
          </a:xfrm>
          <a:prstGeom prst="rect">
            <a:avLst/>
          </a:prstGeom>
          <a:solidFill>
            <a:schemeClr val="bg1"/>
          </a:solidFill>
        </p:spPr>
        <p:txBody>
          <a:bodyPr wrap="square">
            <a:spAutoFit/>
          </a:bodyPr>
          <a:lstStyle/>
          <a:p>
            <a:pPr lvl="0">
              <a:spcBef>
                <a:spcPct val="20000"/>
              </a:spcBef>
            </a:pPr>
            <a:r>
              <a:rPr lang="it-IT" altLang="it-IT" sz="2000" dirty="0">
                <a:latin typeface="Tahoma" pitchFamily="34" charset="0"/>
                <a:cs typeface="Tahoma" pitchFamily="34" charset="0"/>
              </a:rPr>
              <a:t>soggetti </a:t>
            </a:r>
            <a:r>
              <a:rPr lang="it-IT" altLang="it-IT" sz="2000" dirty="0" smtClean="0">
                <a:latin typeface="Tahoma" pitchFamily="34" charset="0"/>
                <a:cs typeface="Tahoma" pitchFamily="34" charset="0"/>
              </a:rPr>
              <a:t>responsabili</a:t>
            </a:r>
          </a:p>
          <a:p>
            <a:pPr lvl="0">
              <a:spcBef>
                <a:spcPct val="20000"/>
              </a:spcBef>
            </a:pPr>
            <a:endParaRPr lang="it-IT" altLang="it-IT" sz="2000" dirty="0">
              <a:latin typeface="Tahoma" pitchFamily="34" charset="0"/>
              <a:cs typeface="Tahoma" pitchFamily="34" charset="0"/>
            </a:endParaRPr>
          </a:p>
          <a:p>
            <a:pPr lvl="0">
              <a:spcBef>
                <a:spcPct val="20000"/>
              </a:spcBef>
            </a:pPr>
            <a:r>
              <a:rPr lang="it-IT" altLang="it-IT" sz="2000" dirty="0" smtClean="0">
                <a:latin typeface="Tahoma" pitchFamily="34" charset="0"/>
                <a:cs typeface="Tahoma" pitchFamily="34" charset="0"/>
              </a:rPr>
              <a:t>                                              </a:t>
            </a:r>
            <a:r>
              <a:rPr lang="it-IT" altLang="it-IT" sz="2800" b="1" i="1" u="sng" dirty="0" smtClean="0">
                <a:latin typeface="Tahoma" pitchFamily="34" charset="0"/>
                <a:cs typeface="Tahoma" pitchFamily="34" charset="0"/>
              </a:rPr>
              <a:t>L’obiettivo</a:t>
            </a:r>
            <a:endParaRPr lang="it-IT" altLang="it-IT" sz="2800" b="1" i="1" u="sng" dirty="0">
              <a:latin typeface="Tahoma" pitchFamily="34" charset="0"/>
              <a:cs typeface="Tahoma" pitchFamily="34" charset="0"/>
            </a:endParaRPr>
          </a:p>
        </p:txBody>
      </p:sp>
      <p:sp>
        <p:nvSpPr>
          <p:cNvPr id="12" name="AutoShape 13"/>
          <p:cNvSpPr>
            <a:spLocks noChangeArrowheads="1"/>
          </p:cNvSpPr>
          <p:nvPr/>
        </p:nvSpPr>
        <p:spPr bwMode="auto">
          <a:xfrm>
            <a:off x="3276603" y="4954127"/>
            <a:ext cx="2286000" cy="1217396"/>
          </a:xfrm>
          <a:prstGeom prst="cube">
            <a:avLst>
              <a:gd name="adj" fmla="val 25000"/>
            </a:avLst>
          </a:prstGeom>
          <a:noFill/>
          <a:ln w="9525">
            <a:solidFill>
              <a:schemeClr val="tx1"/>
            </a:solidFill>
            <a:miter lim="800000"/>
            <a:headEnd/>
            <a:tailEnd/>
          </a:ln>
          <a:effectLst/>
          <a:ex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500" b="1" dirty="0" smtClean="0">
                <a:latin typeface="Tahoma" pitchFamily="34" charset="0"/>
                <a:cs typeface="+mn-cs"/>
              </a:rPr>
              <a:t>Lavoratori</a:t>
            </a:r>
            <a:r>
              <a:rPr lang="it-IT" altLang="it-IT" sz="2500" b="1" dirty="0" smtClean="0">
                <a:solidFill>
                  <a:srgbClr val="FFFFCC"/>
                </a:solidFill>
                <a:latin typeface="Tahoma" pitchFamily="34" charset="0"/>
                <a:cs typeface="+mn-cs"/>
              </a:rPr>
              <a:t> </a:t>
            </a:r>
          </a:p>
        </p:txBody>
      </p:sp>
      <p:sp>
        <p:nvSpPr>
          <p:cNvPr id="3" name="Segnaposto piè di pagina 2"/>
          <p:cNvSpPr>
            <a:spLocks noGrp="1"/>
          </p:cNvSpPr>
          <p:nvPr>
            <p:ph type="ftr" sz="quarter" idx="11"/>
          </p:nvPr>
        </p:nvSpPr>
        <p:spPr/>
        <p:txBody>
          <a:bodyPr/>
          <a:lstStyle/>
          <a:p>
            <a:pPr>
              <a:defRPr/>
            </a:pPr>
            <a:r>
              <a:rPr lang="it-IT" smtClean="0">
                <a:solidFill>
                  <a:srgbClr val="EAEAEA"/>
                </a:solidFill>
              </a:rPr>
              <a:t>Giuseppe Renato Croce</a:t>
            </a:r>
            <a:endParaRPr lang="it-IT">
              <a:solidFill>
                <a:srgbClr val="EAEAEA"/>
              </a:solidFill>
            </a:endParaRPr>
          </a:p>
        </p:txBody>
      </p:sp>
    </p:spTree>
    <p:extLst>
      <p:ext uri="{BB962C8B-B14F-4D97-AF65-F5344CB8AC3E}">
        <p14:creationId xmlns:p14="http://schemas.microsoft.com/office/powerpoint/2010/main" xmlns="" val="3008913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egnaposto numero diapositiva 3"/>
          <p:cNvSpPr>
            <a:spLocks noGrp="1"/>
          </p:cNvSpPr>
          <p:nvPr>
            <p:ph type="sldNum" sz="quarter" idx="12"/>
          </p:nvPr>
        </p:nvSpPr>
        <p:spPr/>
        <p:txBody>
          <a:bodyPr/>
          <a:lstStyle/>
          <a:p>
            <a:fld id="{7FF92BAE-8E35-4C4C-8720-D41D610F2DB6}" type="slidenum">
              <a:rPr lang="it-IT" altLang="it-IT" smtClean="0"/>
              <a:pPr/>
              <a:t>38</a:t>
            </a:fld>
            <a:endParaRPr lang="it-IT" altLang="it-IT"/>
          </a:p>
        </p:txBody>
      </p:sp>
      <p:sp>
        <p:nvSpPr>
          <p:cNvPr id="68616" name="Rectangle 1032"/>
          <p:cNvSpPr>
            <a:spLocks noChangeArrowheads="1"/>
          </p:cNvSpPr>
          <p:nvPr/>
        </p:nvSpPr>
        <p:spPr bwMode="auto">
          <a:xfrm>
            <a:off x="3352800" y="1677302"/>
            <a:ext cx="2438400" cy="686476"/>
          </a:xfrm>
          <a:prstGeom prst="rect">
            <a:avLst/>
          </a:prstGeom>
          <a:solidFill>
            <a:schemeClr val="tx1"/>
          </a:solidFill>
          <a:ln w="9525">
            <a:solidFill>
              <a:schemeClr val="tx1"/>
            </a:solidFill>
            <a:miter lim="800000"/>
            <a:headEnd/>
            <a:tailEnd/>
          </a:ln>
          <a:effectLst>
            <a:outerShdw dist="107763" dir="18900000" algn="ctr" rotWithShape="0">
              <a:schemeClr val="bg2"/>
            </a:outerShdw>
          </a:effec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200" b="1" dirty="0" smtClean="0">
                <a:solidFill>
                  <a:schemeClr val="bg2"/>
                </a:solidFill>
                <a:latin typeface="Tahoma" pitchFamily="34" charset="0"/>
                <a:cs typeface="+mn-cs"/>
              </a:rPr>
              <a:t>Datore di lavoro</a:t>
            </a:r>
          </a:p>
        </p:txBody>
      </p:sp>
      <p:sp>
        <p:nvSpPr>
          <p:cNvPr id="68619" name="Rectangle 1035"/>
          <p:cNvSpPr>
            <a:spLocks noChangeArrowheads="1"/>
          </p:cNvSpPr>
          <p:nvPr/>
        </p:nvSpPr>
        <p:spPr bwMode="auto">
          <a:xfrm>
            <a:off x="609600" y="2514263"/>
            <a:ext cx="2438400" cy="686476"/>
          </a:xfrm>
          <a:prstGeom prst="rect">
            <a:avLst/>
          </a:prstGeom>
          <a:solidFill>
            <a:schemeClr val="tx1"/>
          </a:solidFill>
          <a:ln w="9525">
            <a:solidFill>
              <a:schemeClr val="tx1"/>
            </a:solidFill>
            <a:miter lim="800000"/>
            <a:headEnd/>
            <a:tailEnd/>
          </a:ln>
          <a:effectLst>
            <a:outerShdw dist="107763" dir="18900000" algn="ctr" rotWithShape="0">
              <a:schemeClr val="bg2"/>
            </a:outerShdw>
          </a:effec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200" b="1" dirty="0" smtClean="0">
                <a:solidFill>
                  <a:schemeClr val="bg2"/>
                </a:solidFill>
                <a:latin typeface="Tahoma" pitchFamily="34" charset="0"/>
                <a:cs typeface="+mn-cs"/>
              </a:rPr>
              <a:t>Rappresentante </a:t>
            </a:r>
          </a:p>
          <a:p>
            <a:pPr algn="ctr"/>
            <a:r>
              <a:rPr lang="it-IT" altLang="it-IT" sz="2200" b="1" dirty="0" smtClean="0">
                <a:solidFill>
                  <a:schemeClr val="bg2"/>
                </a:solidFill>
                <a:latin typeface="Tahoma" pitchFamily="34" charset="0"/>
                <a:cs typeface="+mn-cs"/>
              </a:rPr>
              <a:t>dei lavoratori</a:t>
            </a:r>
          </a:p>
        </p:txBody>
      </p:sp>
      <p:sp>
        <p:nvSpPr>
          <p:cNvPr id="68620" name="Rectangle 1036"/>
          <p:cNvSpPr>
            <a:spLocks noChangeArrowheads="1"/>
          </p:cNvSpPr>
          <p:nvPr/>
        </p:nvSpPr>
        <p:spPr bwMode="auto">
          <a:xfrm>
            <a:off x="3505200" y="3811127"/>
            <a:ext cx="2438400" cy="683095"/>
          </a:xfrm>
          <a:prstGeom prst="rect">
            <a:avLst/>
          </a:prstGeom>
          <a:solidFill>
            <a:schemeClr val="tx1"/>
          </a:solidFill>
          <a:ln w="9525">
            <a:noFill/>
            <a:miter lim="800000"/>
            <a:headEnd/>
            <a:tailEnd/>
          </a:ln>
          <a:effectLst>
            <a:outerShdw dist="107763" dir="18900000" algn="ctr" rotWithShape="0">
              <a:schemeClr val="bg2"/>
            </a:outerShdw>
          </a:effec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200" b="1" dirty="0" smtClean="0">
                <a:solidFill>
                  <a:schemeClr val="bg2"/>
                </a:solidFill>
                <a:latin typeface="Tahoma" pitchFamily="34" charset="0"/>
                <a:cs typeface="+mn-cs"/>
              </a:rPr>
              <a:t>Responsabile </a:t>
            </a:r>
          </a:p>
          <a:p>
            <a:pPr algn="ctr"/>
            <a:r>
              <a:rPr lang="it-IT" altLang="it-IT" sz="2200" b="1" dirty="0" err="1" smtClean="0">
                <a:solidFill>
                  <a:schemeClr val="bg2"/>
                </a:solidFill>
                <a:latin typeface="Tahoma" pitchFamily="34" charset="0"/>
                <a:cs typeface="+mn-cs"/>
              </a:rPr>
              <a:t>Serv</a:t>
            </a:r>
            <a:r>
              <a:rPr lang="it-IT" altLang="it-IT" sz="2200" b="1" dirty="0" smtClean="0">
                <a:solidFill>
                  <a:schemeClr val="bg2"/>
                </a:solidFill>
                <a:latin typeface="Tahoma" pitchFamily="34" charset="0"/>
                <a:cs typeface="+mn-cs"/>
              </a:rPr>
              <a:t>. </a:t>
            </a:r>
            <a:r>
              <a:rPr lang="it-IT" altLang="it-IT" sz="2200" b="1" dirty="0" err="1" smtClean="0">
                <a:solidFill>
                  <a:schemeClr val="bg2"/>
                </a:solidFill>
                <a:latin typeface="Tahoma" pitchFamily="34" charset="0"/>
                <a:cs typeface="+mn-cs"/>
              </a:rPr>
              <a:t>prev.e</a:t>
            </a:r>
            <a:r>
              <a:rPr lang="it-IT" altLang="it-IT" sz="2200" b="1" dirty="0" smtClean="0">
                <a:solidFill>
                  <a:schemeClr val="bg2"/>
                </a:solidFill>
                <a:latin typeface="Tahoma" pitchFamily="34" charset="0"/>
                <a:cs typeface="+mn-cs"/>
              </a:rPr>
              <a:t> </a:t>
            </a:r>
            <a:r>
              <a:rPr lang="it-IT" altLang="it-IT" sz="2200" b="1" dirty="0" err="1" smtClean="0">
                <a:solidFill>
                  <a:schemeClr val="bg2"/>
                </a:solidFill>
                <a:latin typeface="Tahoma" pitchFamily="34" charset="0"/>
                <a:cs typeface="+mn-cs"/>
              </a:rPr>
              <a:t>prot</a:t>
            </a:r>
            <a:r>
              <a:rPr lang="it-IT" altLang="it-IT" sz="2200" b="1" dirty="0" smtClean="0">
                <a:solidFill>
                  <a:schemeClr val="bg2"/>
                </a:solidFill>
                <a:latin typeface="Tahoma" pitchFamily="34" charset="0"/>
                <a:cs typeface="+mn-cs"/>
              </a:rPr>
              <a:t>.</a:t>
            </a:r>
          </a:p>
        </p:txBody>
      </p:sp>
      <p:sp>
        <p:nvSpPr>
          <p:cNvPr id="68621" name="Rectangle 1037"/>
          <p:cNvSpPr>
            <a:spLocks noChangeArrowheads="1"/>
          </p:cNvSpPr>
          <p:nvPr/>
        </p:nvSpPr>
        <p:spPr bwMode="auto">
          <a:xfrm>
            <a:off x="6400800" y="3811127"/>
            <a:ext cx="2438400" cy="683095"/>
          </a:xfrm>
          <a:prstGeom prst="rect">
            <a:avLst/>
          </a:prstGeom>
          <a:solidFill>
            <a:schemeClr val="tx1"/>
          </a:solidFill>
          <a:ln w="9525">
            <a:noFill/>
            <a:miter lim="800000"/>
            <a:headEnd/>
            <a:tailEnd/>
          </a:ln>
          <a:effectLst>
            <a:outerShdw dist="107763" dir="18900000" algn="ctr" rotWithShape="0">
              <a:schemeClr val="bg2"/>
            </a:outerShdw>
          </a:effec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200" b="1" dirty="0" smtClean="0">
                <a:solidFill>
                  <a:schemeClr val="bg2"/>
                </a:solidFill>
                <a:latin typeface="Tahoma" pitchFamily="34" charset="0"/>
                <a:cs typeface="+mn-cs"/>
              </a:rPr>
              <a:t>Medico </a:t>
            </a:r>
          </a:p>
          <a:p>
            <a:pPr algn="ctr"/>
            <a:r>
              <a:rPr lang="it-IT" altLang="it-IT" sz="2200" b="1" dirty="0" smtClean="0">
                <a:solidFill>
                  <a:schemeClr val="bg2"/>
                </a:solidFill>
                <a:latin typeface="Tahoma" pitchFamily="34" charset="0"/>
                <a:cs typeface="+mn-cs"/>
              </a:rPr>
              <a:t>competente</a:t>
            </a:r>
          </a:p>
        </p:txBody>
      </p:sp>
      <p:sp>
        <p:nvSpPr>
          <p:cNvPr id="68623" name="Rectangle 1039"/>
          <p:cNvSpPr>
            <a:spLocks noChangeArrowheads="1"/>
          </p:cNvSpPr>
          <p:nvPr/>
        </p:nvSpPr>
        <p:spPr bwMode="auto">
          <a:xfrm>
            <a:off x="533400" y="3811127"/>
            <a:ext cx="2438400" cy="683095"/>
          </a:xfrm>
          <a:prstGeom prst="rect">
            <a:avLst/>
          </a:prstGeom>
          <a:solidFill>
            <a:schemeClr val="tx1"/>
          </a:solidFill>
          <a:ln w="9525">
            <a:noFill/>
            <a:miter lim="800000"/>
            <a:headEnd/>
            <a:tailEnd/>
          </a:ln>
          <a:effectLst>
            <a:outerShdw dist="107763" dir="18900000" algn="ctr" rotWithShape="0">
              <a:schemeClr val="bg2"/>
            </a:outerShdw>
          </a:effec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200" b="1" dirty="0" smtClean="0">
                <a:solidFill>
                  <a:schemeClr val="bg2"/>
                </a:solidFill>
                <a:latin typeface="Tahoma" pitchFamily="34" charset="0"/>
                <a:cs typeface="+mn-cs"/>
              </a:rPr>
              <a:t>Dirigenti</a:t>
            </a:r>
          </a:p>
          <a:p>
            <a:pPr algn="ctr"/>
            <a:r>
              <a:rPr lang="it-IT" altLang="it-IT" sz="2200" b="1" dirty="0" smtClean="0">
                <a:solidFill>
                  <a:schemeClr val="bg2"/>
                </a:solidFill>
                <a:latin typeface="Tahoma" pitchFamily="34" charset="0"/>
                <a:cs typeface="+mn-cs"/>
              </a:rPr>
              <a:t>Preposti</a:t>
            </a:r>
          </a:p>
        </p:txBody>
      </p:sp>
      <p:sp>
        <p:nvSpPr>
          <p:cNvPr id="68624" name="Rectangle 1040"/>
          <p:cNvSpPr>
            <a:spLocks noChangeArrowheads="1"/>
          </p:cNvSpPr>
          <p:nvPr/>
        </p:nvSpPr>
        <p:spPr bwMode="auto">
          <a:xfrm>
            <a:off x="685800" y="5106302"/>
            <a:ext cx="2438400" cy="686476"/>
          </a:xfrm>
          <a:prstGeom prst="rect">
            <a:avLst/>
          </a:prstGeom>
          <a:solidFill>
            <a:schemeClr val="tx1"/>
          </a:solidFill>
          <a:ln w="9525">
            <a:noFill/>
            <a:miter lim="800000"/>
            <a:headEnd/>
            <a:tailEnd/>
          </a:ln>
          <a:effectLst>
            <a:outerShdw dist="107763" dir="18900000" algn="ctr" rotWithShape="0">
              <a:schemeClr val="bg2"/>
            </a:outerShdw>
          </a:effec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200" b="1" dirty="0" smtClean="0">
                <a:solidFill>
                  <a:schemeClr val="bg2"/>
                </a:solidFill>
                <a:latin typeface="Tahoma" pitchFamily="34" charset="0"/>
                <a:cs typeface="+mn-cs"/>
              </a:rPr>
              <a:t>Lavoratori</a:t>
            </a:r>
          </a:p>
        </p:txBody>
      </p:sp>
      <p:sp>
        <p:nvSpPr>
          <p:cNvPr id="68625" name="Rectangle 1041"/>
          <p:cNvSpPr>
            <a:spLocks noChangeArrowheads="1"/>
          </p:cNvSpPr>
          <p:nvPr/>
        </p:nvSpPr>
        <p:spPr bwMode="auto">
          <a:xfrm>
            <a:off x="3581400" y="5106302"/>
            <a:ext cx="2438400" cy="686476"/>
          </a:xfrm>
          <a:prstGeom prst="rect">
            <a:avLst/>
          </a:prstGeom>
          <a:solidFill>
            <a:schemeClr val="tx1"/>
          </a:solidFill>
          <a:ln w="9525">
            <a:solidFill>
              <a:schemeClr val="tx1"/>
            </a:solidFill>
            <a:miter lim="800000"/>
            <a:headEnd/>
            <a:tailEnd/>
          </a:ln>
          <a:effectLst>
            <a:outerShdw dist="107763" dir="18900000" algn="ctr" rotWithShape="0">
              <a:schemeClr val="bg2"/>
            </a:outerShdw>
          </a:effectLst>
        </p:spPr>
        <p:txBody>
          <a:bodyPr wrap="none" lIns="102102" tIns="51051" rIns="102102" bIns="51051" anchor="ct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algn="ctr"/>
            <a:r>
              <a:rPr lang="it-IT" altLang="it-IT" sz="2200" b="1" dirty="0" smtClean="0">
                <a:solidFill>
                  <a:schemeClr val="bg2"/>
                </a:solidFill>
                <a:latin typeface="Tahoma" pitchFamily="34" charset="0"/>
                <a:cs typeface="+mn-cs"/>
              </a:rPr>
              <a:t>Servizio</a:t>
            </a:r>
          </a:p>
          <a:p>
            <a:pPr algn="ctr"/>
            <a:r>
              <a:rPr lang="it-IT" altLang="it-IT" sz="2200" b="1" dirty="0" err="1" smtClean="0">
                <a:solidFill>
                  <a:schemeClr val="bg2"/>
                </a:solidFill>
                <a:latin typeface="Tahoma" pitchFamily="34" charset="0"/>
                <a:cs typeface="+mn-cs"/>
              </a:rPr>
              <a:t>Prevenz</a:t>
            </a:r>
            <a:r>
              <a:rPr lang="it-IT" altLang="it-IT" sz="2200" b="1" dirty="0" smtClean="0">
                <a:solidFill>
                  <a:schemeClr val="bg2"/>
                </a:solidFill>
                <a:latin typeface="Tahoma" pitchFamily="34" charset="0"/>
                <a:cs typeface="+mn-cs"/>
              </a:rPr>
              <a:t>. e </a:t>
            </a:r>
            <a:r>
              <a:rPr lang="it-IT" altLang="it-IT" sz="2200" b="1" dirty="0" err="1" smtClean="0">
                <a:solidFill>
                  <a:schemeClr val="bg2"/>
                </a:solidFill>
                <a:latin typeface="Tahoma" pitchFamily="34" charset="0"/>
                <a:cs typeface="+mn-cs"/>
              </a:rPr>
              <a:t>protez</a:t>
            </a:r>
            <a:r>
              <a:rPr lang="it-IT" altLang="it-IT" sz="2200" b="1" dirty="0" smtClean="0">
                <a:solidFill>
                  <a:schemeClr val="bg2"/>
                </a:solidFill>
                <a:latin typeface="Tahoma" pitchFamily="34" charset="0"/>
                <a:cs typeface="+mn-cs"/>
              </a:rPr>
              <a:t>.</a:t>
            </a:r>
          </a:p>
        </p:txBody>
      </p:sp>
      <p:sp>
        <p:nvSpPr>
          <p:cNvPr id="68626" name="Line 1042"/>
          <p:cNvSpPr>
            <a:spLocks noChangeShapeType="1"/>
          </p:cNvSpPr>
          <p:nvPr/>
        </p:nvSpPr>
        <p:spPr bwMode="auto">
          <a:xfrm flipH="1">
            <a:off x="228602" y="5486739"/>
            <a:ext cx="457200" cy="0"/>
          </a:xfrm>
          <a:prstGeom prst="line">
            <a:avLst/>
          </a:prstGeom>
          <a:noFill/>
          <a:ln w="38100">
            <a:solidFill>
              <a:srgbClr val="CC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27" name="Line 1043"/>
          <p:cNvSpPr>
            <a:spLocks noChangeShapeType="1"/>
          </p:cNvSpPr>
          <p:nvPr/>
        </p:nvSpPr>
        <p:spPr bwMode="auto">
          <a:xfrm flipV="1">
            <a:off x="228600" y="2894698"/>
            <a:ext cx="0" cy="2592040"/>
          </a:xfrm>
          <a:prstGeom prst="line">
            <a:avLst/>
          </a:prstGeom>
          <a:noFill/>
          <a:ln w="38100">
            <a:solidFill>
              <a:srgbClr val="CC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28" name="Line 1044"/>
          <p:cNvSpPr>
            <a:spLocks noChangeShapeType="1"/>
          </p:cNvSpPr>
          <p:nvPr/>
        </p:nvSpPr>
        <p:spPr bwMode="auto">
          <a:xfrm>
            <a:off x="228600" y="2894698"/>
            <a:ext cx="381000" cy="0"/>
          </a:xfrm>
          <a:prstGeom prst="line">
            <a:avLst/>
          </a:prstGeom>
          <a:noFill/>
          <a:ln w="38100">
            <a:solidFill>
              <a:srgbClr val="CC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29" name="Line 1045"/>
          <p:cNvSpPr>
            <a:spLocks noChangeShapeType="1"/>
          </p:cNvSpPr>
          <p:nvPr/>
        </p:nvSpPr>
        <p:spPr bwMode="auto">
          <a:xfrm flipV="1">
            <a:off x="2438400" y="2057741"/>
            <a:ext cx="838200" cy="306039"/>
          </a:xfrm>
          <a:prstGeom prst="line">
            <a:avLst/>
          </a:prstGeom>
          <a:noFill/>
          <a:ln w="38100">
            <a:solidFill>
              <a:srgbClr val="CC99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30" name="Line 1046"/>
          <p:cNvSpPr>
            <a:spLocks noChangeShapeType="1"/>
          </p:cNvSpPr>
          <p:nvPr/>
        </p:nvSpPr>
        <p:spPr bwMode="auto">
          <a:xfrm>
            <a:off x="4572000" y="2363778"/>
            <a:ext cx="0" cy="1447349"/>
          </a:xfrm>
          <a:prstGeom prst="line">
            <a:avLst/>
          </a:prstGeom>
          <a:noFill/>
          <a:ln w="38100">
            <a:solidFill>
              <a:srgbClr val="CC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31" name="Line 1047"/>
          <p:cNvSpPr>
            <a:spLocks noChangeShapeType="1"/>
          </p:cNvSpPr>
          <p:nvPr/>
        </p:nvSpPr>
        <p:spPr bwMode="auto">
          <a:xfrm>
            <a:off x="3048000" y="4115476"/>
            <a:ext cx="457200" cy="0"/>
          </a:xfrm>
          <a:prstGeom prst="line">
            <a:avLst/>
          </a:prstGeom>
          <a:noFill/>
          <a:ln w="38100">
            <a:solidFill>
              <a:srgbClr val="CC99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32" name="Line 1048"/>
          <p:cNvSpPr>
            <a:spLocks noChangeShapeType="1"/>
          </p:cNvSpPr>
          <p:nvPr/>
        </p:nvSpPr>
        <p:spPr bwMode="auto">
          <a:xfrm>
            <a:off x="6019800" y="4115476"/>
            <a:ext cx="381000" cy="0"/>
          </a:xfrm>
          <a:prstGeom prst="line">
            <a:avLst/>
          </a:prstGeom>
          <a:noFill/>
          <a:ln w="38100">
            <a:solidFill>
              <a:srgbClr val="CC99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33" name="Line 1049"/>
          <p:cNvSpPr>
            <a:spLocks noChangeShapeType="1"/>
          </p:cNvSpPr>
          <p:nvPr/>
        </p:nvSpPr>
        <p:spPr bwMode="auto">
          <a:xfrm>
            <a:off x="1828800" y="4494222"/>
            <a:ext cx="0" cy="534302"/>
          </a:xfrm>
          <a:prstGeom prst="line">
            <a:avLst/>
          </a:prstGeom>
          <a:noFill/>
          <a:ln w="38100">
            <a:solidFill>
              <a:srgbClr val="CC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34" name="Line 1050"/>
          <p:cNvSpPr>
            <a:spLocks noChangeShapeType="1"/>
          </p:cNvSpPr>
          <p:nvPr/>
        </p:nvSpPr>
        <p:spPr bwMode="auto">
          <a:xfrm>
            <a:off x="4648200" y="4494222"/>
            <a:ext cx="0" cy="534302"/>
          </a:xfrm>
          <a:prstGeom prst="line">
            <a:avLst/>
          </a:prstGeom>
          <a:noFill/>
          <a:ln w="38100">
            <a:solidFill>
              <a:srgbClr val="CC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36" name="Line 1052"/>
          <p:cNvSpPr>
            <a:spLocks noChangeShapeType="1"/>
          </p:cNvSpPr>
          <p:nvPr/>
        </p:nvSpPr>
        <p:spPr bwMode="auto">
          <a:xfrm flipH="1">
            <a:off x="1752600" y="3429000"/>
            <a:ext cx="2819400" cy="0"/>
          </a:xfrm>
          <a:prstGeom prst="line">
            <a:avLst/>
          </a:prstGeom>
          <a:noFill/>
          <a:ln w="38100">
            <a:solidFill>
              <a:srgbClr val="CC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37" name="Line 1053"/>
          <p:cNvSpPr>
            <a:spLocks noChangeShapeType="1"/>
          </p:cNvSpPr>
          <p:nvPr/>
        </p:nvSpPr>
        <p:spPr bwMode="auto">
          <a:xfrm flipH="1">
            <a:off x="4572002" y="3429000"/>
            <a:ext cx="2819400" cy="0"/>
          </a:xfrm>
          <a:prstGeom prst="line">
            <a:avLst/>
          </a:prstGeom>
          <a:noFill/>
          <a:ln w="38100">
            <a:solidFill>
              <a:srgbClr val="CC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38" name="Line 1054"/>
          <p:cNvSpPr>
            <a:spLocks noChangeShapeType="1"/>
          </p:cNvSpPr>
          <p:nvPr/>
        </p:nvSpPr>
        <p:spPr bwMode="auto">
          <a:xfrm>
            <a:off x="1752600" y="3429000"/>
            <a:ext cx="0" cy="304349"/>
          </a:xfrm>
          <a:prstGeom prst="line">
            <a:avLst/>
          </a:prstGeom>
          <a:noFill/>
          <a:ln w="38100">
            <a:solidFill>
              <a:srgbClr val="CC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39" name="Line 1055"/>
          <p:cNvSpPr>
            <a:spLocks noChangeShapeType="1"/>
          </p:cNvSpPr>
          <p:nvPr/>
        </p:nvSpPr>
        <p:spPr bwMode="auto">
          <a:xfrm>
            <a:off x="7391400" y="3429000"/>
            <a:ext cx="0" cy="304349"/>
          </a:xfrm>
          <a:prstGeom prst="line">
            <a:avLst/>
          </a:prstGeom>
          <a:noFill/>
          <a:ln w="38100">
            <a:solidFill>
              <a:srgbClr val="CC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it-IT" smtClean="0">
              <a:solidFill>
                <a:srgbClr val="FFFFFF"/>
              </a:solidFill>
              <a:latin typeface="Arial Black" pitchFamily="34" charset="0"/>
              <a:cs typeface="+mn-cs"/>
            </a:endParaRPr>
          </a:p>
        </p:txBody>
      </p:sp>
      <p:sp>
        <p:nvSpPr>
          <p:cNvPr id="68640" name="Text Box 1056"/>
          <p:cNvSpPr txBox="1">
            <a:spLocks noChangeArrowheads="1"/>
          </p:cNvSpPr>
          <p:nvPr/>
        </p:nvSpPr>
        <p:spPr bwMode="auto">
          <a:xfrm>
            <a:off x="228602" y="212713"/>
            <a:ext cx="6028267" cy="1657371"/>
          </a:xfrm>
          <a:prstGeom prst="rect">
            <a:avLst/>
          </a:prstGeom>
          <a:solidFill>
            <a:schemeClr val="tx1"/>
          </a:solidFill>
          <a:ln>
            <a:noFill/>
          </a:ln>
          <a:effectLst/>
          <a:extLst/>
        </p:spPr>
        <p:txBody>
          <a:bodyPr wrap="square" lIns="102102" tIns="51051" rIns="102102" bIns="51051">
            <a:spAutoFit/>
          </a:bodyPr>
          <a:lstStyle>
            <a:lvl1pPr defTabSz="1020763" eaLnBrk="0" hangingPunct="0">
              <a:defRPr sz="2400">
                <a:solidFill>
                  <a:schemeClr val="tx1"/>
                </a:solidFill>
                <a:latin typeface="Times New Roman" pitchFamily="18" charset="0"/>
              </a:defRPr>
            </a:lvl1pPr>
            <a:lvl2pPr marL="511175" defTabSz="1020763" eaLnBrk="0" hangingPunct="0">
              <a:defRPr sz="2400">
                <a:solidFill>
                  <a:schemeClr val="tx1"/>
                </a:solidFill>
                <a:latin typeface="Times New Roman" pitchFamily="18" charset="0"/>
              </a:defRPr>
            </a:lvl2pPr>
            <a:lvl3pPr marL="1020763" defTabSz="1020763" eaLnBrk="0" hangingPunct="0">
              <a:defRPr sz="2400">
                <a:solidFill>
                  <a:schemeClr val="tx1"/>
                </a:solidFill>
                <a:latin typeface="Times New Roman" pitchFamily="18" charset="0"/>
              </a:defRPr>
            </a:lvl3pPr>
            <a:lvl4pPr marL="1531938" defTabSz="1020763" eaLnBrk="0" hangingPunct="0">
              <a:defRPr sz="2400">
                <a:solidFill>
                  <a:schemeClr val="tx1"/>
                </a:solidFill>
                <a:latin typeface="Times New Roman" pitchFamily="18" charset="0"/>
              </a:defRPr>
            </a:lvl4pPr>
            <a:lvl5pPr marL="2041525" defTabSz="1020763" eaLnBrk="0" hangingPunct="0">
              <a:defRPr sz="2400">
                <a:solidFill>
                  <a:schemeClr val="tx1"/>
                </a:solidFill>
                <a:latin typeface="Times New Roman" pitchFamily="18" charset="0"/>
              </a:defRPr>
            </a:lvl5pPr>
            <a:lvl6pPr marL="2498725" defTabSz="1020763" eaLnBrk="0" fontAlgn="base" hangingPunct="0">
              <a:spcBef>
                <a:spcPct val="0"/>
              </a:spcBef>
              <a:spcAft>
                <a:spcPct val="0"/>
              </a:spcAft>
              <a:defRPr sz="2400">
                <a:solidFill>
                  <a:schemeClr val="tx1"/>
                </a:solidFill>
                <a:latin typeface="Times New Roman" pitchFamily="18" charset="0"/>
              </a:defRPr>
            </a:lvl6pPr>
            <a:lvl7pPr marL="2955925" defTabSz="1020763" eaLnBrk="0" fontAlgn="base" hangingPunct="0">
              <a:spcBef>
                <a:spcPct val="0"/>
              </a:spcBef>
              <a:spcAft>
                <a:spcPct val="0"/>
              </a:spcAft>
              <a:defRPr sz="2400">
                <a:solidFill>
                  <a:schemeClr val="tx1"/>
                </a:solidFill>
                <a:latin typeface="Times New Roman" pitchFamily="18" charset="0"/>
              </a:defRPr>
            </a:lvl7pPr>
            <a:lvl8pPr marL="3413125" defTabSz="1020763" eaLnBrk="0" fontAlgn="base" hangingPunct="0">
              <a:spcBef>
                <a:spcPct val="0"/>
              </a:spcBef>
              <a:spcAft>
                <a:spcPct val="0"/>
              </a:spcAft>
              <a:defRPr sz="2400">
                <a:solidFill>
                  <a:schemeClr val="tx1"/>
                </a:solidFill>
                <a:latin typeface="Times New Roman" pitchFamily="18" charset="0"/>
              </a:defRPr>
            </a:lvl8pPr>
            <a:lvl9pPr marL="3870325" defTabSz="1020763" eaLnBrk="0" fontAlgn="base" hangingPunct="0">
              <a:spcBef>
                <a:spcPct val="0"/>
              </a:spcBef>
              <a:spcAft>
                <a:spcPct val="0"/>
              </a:spcAft>
              <a:defRPr sz="2400">
                <a:solidFill>
                  <a:schemeClr val="tx1"/>
                </a:solidFill>
                <a:latin typeface="Times New Roman" pitchFamily="18" charset="0"/>
              </a:defRPr>
            </a:lvl9pPr>
          </a:lstStyle>
          <a:p>
            <a:pPr lvl="0" defTabSz="457200" eaLnBrk="1" hangingPunct="1">
              <a:spcBef>
                <a:spcPct val="20000"/>
              </a:spcBef>
            </a:pPr>
            <a:r>
              <a:rPr lang="it-IT" altLang="it-IT" sz="2000" dirty="0" smtClean="0">
                <a:solidFill>
                  <a:prstClr val="black"/>
                </a:solidFill>
                <a:latin typeface="Tahoma" pitchFamily="34" charset="0"/>
                <a:ea typeface="Open Sans Condensed Light" pitchFamily="34" charset="0"/>
                <a:cs typeface="Tahoma" pitchFamily="34" charset="0"/>
              </a:rPr>
              <a:t>Soggetti responsabili</a:t>
            </a:r>
          </a:p>
          <a:p>
            <a:pPr lvl="1" algn="just" eaLnBrk="1" hangingPunct="1"/>
            <a:r>
              <a:rPr lang="it-IT" altLang="it-IT" sz="2700" b="1" i="1" dirty="0" smtClean="0">
                <a:solidFill>
                  <a:srgbClr val="FF0033"/>
                </a:solidFill>
                <a:latin typeface="Tahoma" pitchFamily="34" charset="0"/>
                <a:cs typeface="Times New Roman" pitchFamily="18" charset="0"/>
              </a:rPr>
              <a:t>                         LE RELAZIONI</a:t>
            </a:r>
          </a:p>
          <a:p>
            <a:pPr lvl="1" algn="just" eaLnBrk="1" hangingPunct="1"/>
            <a:endParaRPr lang="it-IT" altLang="it-IT" sz="2700" b="1" i="1" dirty="0" smtClean="0">
              <a:solidFill>
                <a:srgbClr val="FF0033"/>
              </a:solidFill>
              <a:latin typeface="Tahoma" pitchFamily="34" charset="0"/>
              <a:cs typeface="Times New Roman" pitchFamily="18" charset="0"/>
            </a:endParaRPr>
          </a:p>
          <a:p>
            <a:pPr lvl="1" algn="just" eaLnBrk="1" hangingPunct="1"/>
            <a:r>
              <a:rPr lang="it-IT" altLang="it-IT" sz="2700" b="1" i="1" dirty="0">
                <a:solidFill>
                  <a:srgbClr val="FF0033"/>
                </a:solidFill>
                <a:latin typeface="Tahoma" pitchFamily="34" charset="0"/>
                <a:cs typeface="Times New Roman" pitchFamily="18" charset="0"/>
              </a:rPr>
              <a:t> </a:t>
            </a:r>
            <a:r>
              <a:rPr lang="it-IT" altLang="it-IT" sz="2700" b="1" i="1" dirty="0" smtClean="0">
                <a:solidFill>
                  <a:srgbClr val="FF0033"/>
                </a:solidFill>
                <a:latin typeface="Tahoma" pitchFamily="34" charset="0"/>
                <a:cs typeface="Times New Roman" pitchFamily="18" charset="0"/>
              </a:rPr>
              <a:t>                   </a:t>
            </a:r>
          </a:p>
        </p:txBody>
      </p:sp>
      <p:sp>
        <p:nvSpPr>
          <p:cNvPr id="2" name="Segnaposto piè di pagina 1"/>
          <p:cNvSpPr>
            <a:spLocks noGrp="1"/>
          </p:cNvSpPr>
          <p:nvPr>
            <p:ph type="ftr" sz="quarter" idx="11"/>
          </p:nvPr>
        </p:nvSpPr>
        <p:spPr/>
        <p:txBody>
          <a:bodyPr/>
          <a:lstStyle/>
          <a:p>
            <a:r>
              <a:rPr lang="it-IT" altLang="it-IT" smtClean="0">
                <a:solidFill>
                  <a:srgbClr val="FFFFFF"/>
                </a:solidFill>
              </a:rPr>
              <a:t>Giuseppe Renato Croce</a:t>
            </a:r>
            <a:endParaRPr lang="it-IT" altLang="it-IT">
              <a:solidFill>
                <a:srgbClr val="FFFFFF"/>
              </a:solidFill>
            </a:endParaRPr>
          </a:p>
        </p:txBody>
      </p:sp>
    </p:spTree>
    <p:extLst>
      <p:ext uri="{BB962C8B-B14F-4D97-AF65-F5344CB8AC3E}">
        <p14:creationId xmlns:p14="http://schemas.microsoft.com/office/powerpoint/2010/main" xmlns="" val="284041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xmlns="" val="3027761122"/>
              </p:ext>
            </p:extLst>
          </p:nvPr>
        </p:nvGraphicFramePr>
        <p:xfrm>
          <a:off x="21084" y="30540"/>
          <a:ext cx="9015412" cy="6710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683568" y="188640"/>
            <a:ext cx="7632848" cy="58477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914400">
              <a:defRPr/>
            </a:pPr>
            <a:r>
              <a:rPr lang="it-IT" sz="3200" b="1" dirty="0">
                <a:ln/>
                <a:solidFill>
                  <a:srgbClr val="FF0000"/>
                </a:solidFill>
                <a:cs typeface="Lucida Sans Unicode" charset="0"/>
              </a:rPr>
              <a:t>la piramide della </a:t>
            </a:r>
            <a:r>
              <a:rPr lang="it-IT" sz="3200" b="1" dirty="0" smtClean="0">
                <a:ln/>
                <a:solidFill>
                  <a:srgbClr val="FF0000"/>
                </a:solidFill>
                <a:cs typeface="Lucida Sans Unicode" charset="0"/>
              </a:rPr>
              <a:t>produzione</a:t>
            </a:r>
            <a:endParaRPr lang="it-IT" sz="3200" b="1" dirty="0">
              <a:ln/>
              <a:solidFill>
                <a:srgbClr val="FF0000"/>
              </a:solidFill>
              <a:cs typeface="Lucida Sans Unicode" charset="0"/>
            </a:endParaRPr>
          </a:p>
        </p:txBody>
      </p:sp>
      <p:cxnSp>
        <p:nvCxnSpPr>
          <p:cNvPr id="20" name="Connettore 1 19"/>
          <p:cNvCxnSpPr/>
          <p:nvPr/>
        </p:nvCxnSpPr>
        <p:spPr>
          <a:xfrm flipV="1">
            <a:off x="827584" y="5805264"/>
            <a:ext cx="7128792"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3599892" y="2348880"/>
            <a:ext cx="18002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263" hangingPunct="0">
              <a:lnSpc>
                <a:spcPct val="93000"/>
              </a:lnSpc>
              <a:buClr>
                <a:srgbClr val="000000"/>
              </a:buClr>
              <a:buSzPct val="100000"/>
              <a:buFont typeface="Times New Roman" pitchFamily="16" charset="0"/>
              <a:buNone/>
            </a:pPr>
            <a:r>
              <a:rPr lang="it-IT" sz="1400" b="1" dirty="0">
                <a:solidFill>
                  <a:srgbClr val="FF0000"/>
                </a:solidFill>
                <a:latin typeface="Segoe UI"/>
                <a:ea typeface="Times New Roman"/>
              </a:rPr>
              <a:t>Scelte gestionali</a:t>
            </a:r>
          </a:p>
          <a:p>
            <a:pPr algn="ctr" defTabSz="449263" hangingPunct="0">
              <a:lnSpc>
                <a:spcPct val="93000"/>
              </a:lnSpc>
              <a:buClr>
                <a:srgbClr val="000000"/>
              </a:buClr>
              <a:buSzPct val="100000"/>
              <a:buFont typeface="Times New Roman" pitchFamily="16" charset="0"/>
              <a:buNone/>
            </a:pPr>
            <a:r>
              <a:rPr lang="it-IT" sz="1400" b="1" dirty="0">
                <a:solidFill>
                  <a:srgbClr val="FF0000"/>
                </a:solidFill>
                <a:latin typeface="Segoe UI"/>
                <a:ea typeface="Times New Roman"/>
              </a:rPr>
              <a:t> di fondo</a:t>
            </a:r>
            <a:endParaRPr lang="it-IT" sz="1400" dirty="0">
              <a:solidFill>
                <a:srgbClr val="FF0000"/>
              </a:solidFill>
            </a:endParaRPr>
          </a:p>
        </p:txBody>
      </p:sp>
      <p:sp>
        <p:nvSpPr>
          <p:cNvPr id="3" name="Rettangolo 2"/>
          <p:cNvSpPr/>
          <p:nvPr/>
        </p:nvSpPr>
        <p:spPr>
          <a:xfrm>
            <a:off x="4139952" y="3912274"/>
            <a:ext cx="216024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263" hangingPunct="0">
              <a:lnSpc>
                <a:spcPct val="93000"/>
              </a:lnSpc>
              <a:buClr>
                <a:srgbClr val="000000"/>
              </a:buClr>
              <a:buSzPct val="100000"/>
              <a:buFont typeface="Times New Roman" pitchFamily="16" charset="0"/>
              <a:buNone/>
            </a:pPr>
            <a:r>
              <a:rPr lang="it-IT" sz="1400" b="1" dirty="0">
                <a:solidFill>
                  <a:srgbClr val="FF0000"/>
                </a:solidFill>
                <a:latin typeface="Segoe UI"/>
                <a:ea typeface="Times New Roman"/>
              </a:rPr>
              <a:t>organizzazione dell'attività lavorativa</a:t>
            </a:r>
            <a:endParaRPr lang="it-IT" dirty="0">
              <a:solidFill>
                <a:srgbClr val="FF0000"/>
              </a:solidFill>
            </a:endParaRPr>
          </a:p>
        </p:txBody>
      </p:sp>
      <p:sp>
        <p:nvSpPr>
          <p:cNvPr id="9" name="Rettangolo 8"/>
          <p:cNvSpPr/>
          <p:nvPr/>
        </p:nvSpPr>
        <p:spPr>
          <a:xfrm>
            <a:off x="4067944" y="4962872"/>
            <a:ext cx="2304256" cy="4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263" hangingPunct="0">
              <a:lnSpc>
                <a:spcPct val="93000"/>
              </a:lnSpc>
              <a:buClr>
                <a:srgbClr val="000000"/>
              </a:buClr>
              <a:buSzPct val="100000"/>
              <a:buFont typeface="Times New Roman" pitchFamily="16" charset="0"/>
              <a:buNone/>
            </a:pPr>
            <a:r>
              <a:rPr lang="it-IT" sz="1400" b="1" dirty="0">
                <a:solidFill>
                  <a:srgbClr val="FF0000"/>
                </a:solidFill>
                <a:latin typeface="Segoe UI"/>
                <a:ea typeface="Times New Roman"/>
              </a:rPr>
              <a:t>organizzazione dell'attività lavorativa</a:t>
            </a:r>
            <a:endParaRPr lang="it-IT"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59B5E089-7909-42E2-82D2-05681C1BFB22}" type="slidenum">
              <a:rPr lang="it-IT" smtClean="0">
                <a:solidFill>
                  <a:prstClr val="black">
                    <a:tint val="75000"/>
                  </a:prstClr>
                </a:solidFill>
              </a:rPr>
              <a:pPr>
                <a:defRPr/>
              </a:pPr>
              <a:t>39</a:t>
            </a:fld>
            <a:endParaRPr lang="it-IT">
              <a:solidFill>
                <a:prstClr val="black">
                  <a:tint val="75000"/>
                </a:prstClr>
              </a:solidFill>
            </a:endParaRPr>
          </a:p>
        </p:txBody>
      </p:sp>
      <p:sp>
        <p:nvSpPr>
          <p:cNvPr id="7" name="Segnaposto piè di pagina 6"/>
          <p:cNvSpPr>
            <a:spLocks noGrp="1"/>
          </p:cNvSpPr>
          <p:nvPr>
            <p:ph type="ftr" sz="quarter" idx="11"/>
          </p:nvPr>
        </p:nvSpPr>
        <p:spPr/>
        <p:txBody>
          <a:bodyPr/>
          <a:lstStyle/>
          <a:p>
            <a:pPr>
              <a:defRPr/>
            </a:pPr>
            <a:r>
              <a:rPr lang="it-IT" smtClean="0">
                <a:solidFill>
                  <a:prstClr val="black">
                    <a:tint val="75000"/>
                  </a:prstClr>
                </a:solidFill>
              </a:rPr>
              <a:t>Giuseppe Renato Croce</a:t>
            </a:r>
            <a:endParaRPr lang="it-IT">
              <a:solidFill>
                <a:prstClr val="black">
                  <a:tint val="75000"/>
                </a:prstClr>
              </a:solidFill>
            </a:endParaRPr>
          </a:p>
        </p:txBody>
      </p:sp>
    </p:spTree>
    <p:extLst>
      <p:ext uri="{BB962C8B-B14F-4D97-AF65-F5344CB8AC3E}">
        <p14:creationId xmlns:p14="http://schemas.microsoft.com/office/powerpoint/2010/main" xmlns="" val="92456544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2290" name="Segnaposto testo 1"/>
          <p:cNvSpPr>
            <a:spLocks noGrp="1"/>
          </p:cNvSpPr>
          <p:nvPr>
            <p:ph type="body" sz="quarter" idx="11"/>
          </p:nvPr>
        </p:nvSpPr>
        <p:spPr bwMode="auto">
          <a:xfrm>
            <a:off x="374650" y="1463675"/>
            <a:ext cx="8210550" cy="39528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i="0" smtClean="0">
                <a:solidFill>
                  <a:schemeClr val="tx1"/>
                </a:solidFill>
                <a:latin typeface="Tahoma" pitchFamily="34" charset="0"/>
                <a:cs typeface="Tahoma" pitchFamily="34" charset="0"/>
              </a:rPr>
              <a:t>Salute Vita Integrità personale</a:t>
            </a:r>
          </a:p>
          <a:p>
            <a:endParaRPr lang="it-IT" altLang="it-IT" smtClean="0">
              <a:ea typeface="Lato Light" pitchFamily="34" charset="0"/>
            </a:endParaRPr>
          </a:p>
        </p:txBody>
      </p:sp>
      <p:sp>
        <p:nvSpPr>
          <p:cNvPr id="12291" name="Segnaposto testo 2"/>
          <p:cNvSpPr>
            <a:spLocks noGrp="1"/>
          </p:cNvSpPr>
          <p:nvPr>
            <p:ph type="body" sz="quarter" idx="12"/>
          </p:nvPr>
        </p:nvSpPr>
        <p:spPr bwMode="auto">
          <a:xfrm>
            <a:off x="241300" y="941390"/>
            <a:ext cx="2178219" cy="41807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Introduzione</a:t>
            </a:r>
          </a:p>
        </p:txBody>
      </p:sp>
      <p:sp>
        <p:nvSpPr>
          <p:cNvPr id="2" name="Rettangolo 1"/>
          <p:cNvSpPr/>
          <p:nvPr/>
        </p:nvSpPr>
        <p:spPr>
          <a:xfrm>
            <a:off x="241300" y="1858964"/>
            <a:ext cx="8269653" cy="3170099"/>
          </a:xfrm>
          <a:prstGeom prst="rect">
            <a:avLst/>
          </a:prstGeom>
        </p:spPr>
        <p:txBody>
          <a:bodyPr wrap="square">
            <a:spAutoFit/>
          </a:bodyPr>
          <a:lstStyle/>
          <a:p>
            <a:pPr lvl="0" algn="ctr">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Diritto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alla salute  vuole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significare diritto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alla vita e alla integrità personale</a:t>
            </a:r>
          </a:p>
          <a:p>
            <a:pPr lvl="0">
              <a:lnSpc>
                <a:spcPct val="150000"/>
              </a:lnSpc>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La vita  non è semplice stato biologico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contrapposto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alla morte, ma capacità della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persona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umana di provvedere alla sua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conservazione</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sviluppo e riproduzione,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nonché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di stabilire e mantenere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relazioni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coscienti e feconde con l’ambiente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che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la circonda e con gli altri uomini</a:t>
            </a:r>
          </a:p>
          <a:p>
            <a:pPr lvl="0">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Segnaposto testo 1"/>
          <p:cNvSpPr>
            <a:spLocks noGrp="1"/>
          </p:cNvSpPr>
          <p:nvPr>
            <p:ph type="body" sz="quarter" idx="11"/>
          </p:nvPr>
        </p:nvSpPr>
        <p:spPr bwMode="auto">
          <a:xfrm>
            <a:off x="223124" y="1313622"/>
            <a:ext cx="8926512" cy="52404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000" b="1" i="0" dirty="0" smtClean="0">
                <a:solidFill>
                  <a:schemeClr val="tx1"/>
                </a:solidFill>
                <a:latin typeface="Tahoma" pitchFamily="34" charset="0"/>
                <a:cs typeface="Tahoma" pitchFamily="34" charset="0"/>
              </a:rPr>
              <a:t>La piramide della produzione/business in sicurezza</a:t>
            </a:r>
          </a:p>
        </p:txBody>
      </p:sp>
      <p:sp>
        <p:nvSpPr>
          <p:cNvPr id="4" name="Segnaposto testo 1"/>
          <p:cNvSpPr txBox="1">
            <a:spLocks/>
          </p:cNvSpPr>
          <p:nvPr/>
        </p:nvSpPr>
        <p:spPr>
          <a:xfrm>
            <a:off x="445063" y="2249586"/>
            <a:ext cx="8456177" cy="4393974"/>
          </a:xfrm>
          <a:prstGeom prst="rect">
            <a:avLst/>
          </a:prstGeom>
          <a:solidFill>
            <a:schemeClr val="accent5">
              <a:lumMod val="20000"/>
              <a:lumOff val="80000"/>
            </a:schemeClr>
          </a:solidFill>
          <a:effectLst>
            <a:glow rad="228600">
              <a:schemeClr val="bg2">
                <a:lumMod val="2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it-IT" dirty="0"/>
          </a:p>
        </p:txBody>
      </p:sp>
      <p:graphicFrame>
        <p:nvGraphicFramePr>
          <p:cNvPr id="5" name="Diagramma 4"/>
          <p:cNvGraphicFramePr/>
          <p:nvPr>
            <p:extLst>
              <p:ext uri="{D42A27DB-BD31-4B8C-83A1-F6EECF244321}">
                <p14:modId xmlns:p14="http://schemas.microsoft.com/office/powerpoint/2010/main" xmlns="" val="1507632480"/>
              </p:ext>
            </p:extLst>
          </p:nvPr>
        </p:nvGraphicFramePr>
        <p:xfrm>
          <a:off x="574535" y="1788341"/>
          <a:ext cx="8148679" cy="4814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aborazione alternativa 5"/>
          <p:cNvSpPr/>
          <p:nvPr/>
        </p:nvSpPr>
        <p:spPr>
          <a:xfrm>
            <a:off x="574675" y="1789113"/>
            <a:ext cx="2443163" cy="582612"/>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Tahoma" panose="020B0604030504040204" pitchFamily="34" charset="0"/>
                <a:ea typeface="Tahoma" panose="020B0604030504040204" pitchFamily="34" charset="0"/>
                <a:cs typeface="Tahoma" panose="020B0604030504040204" pitchFamily="34" charset="0"/>
              </a:rPr>
              <a:t>Responsabile Servizio </a:t>
            </a:r>
          </a:p>
          <a:p>
            <a:pPr algn="ctr" defTabSz="914400" fontAlgn="auto">
              <a:spcBef>
                <a:spcPts val="0"/>
              </a:spcBef>
              <a:spcAft>
                <a:spcPts val="0"/>
              </a:spcAft>
              <a:defRPr/>
            </a:pPr>
            <a:r>
              <a:rPr lang="it-IT" sz="1400" kern="0" dirty="0">
                <a:solidFill>
                  <a:srgbClr val="002060"/>
                </a:solidFill>
                <a:latin typeface="Tahoma" panose="020B0604030504040204" pitchFamily="34" charset="0"/>
                <a:ea typeface="Tahoma" panose="020B0604030504040204" pitchFamily="34" charset="0"/>
                <a:cs typeface="Tahoma" panose="020B0604030504040204" pitchFamily="34" charset="0"/>
              </a:rPr>
              <a:t>Prevenzione e Protezione</a:t>
            </a:r>
          </a:p>
        </p:txBody>
      </p:sp>
      <p:sp>
        <p:nvSpPr>
          <p:cNvPr id="7" name="Elaborazione alternativa 6"/>
          <p:cNvSpPr/>
          <p:nvPr/>
        </p:nvSpPr>
        <p:spPr>
          <a:xfrm>
            <a:off x="574676" y="2513013"/>
            <a:ext cx="2055813" cy="484187"/>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Addetti alla di emergenza</a:t>
            </a:r>
          </a:p>
        </p:txBody>
      </p:sp>
      <p:sp>
        <p:nvSpPr>
          <p:cNvPr id="8" name="Elaborazione alternativa 7"/>
          <p:cNvSpPr/>
          <p:nvPr/>
        </p:nvSpPr>
        <p:spPr>
          <a:xfrm>
            <a:off x="574676" y="3416300"/>
            <a:ext cx="2016125" cy="547688"/>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Addetti al Primo soccorso</a:t>
            </a:r>
          </a:p>
        </p:txBody>
      </p:sp>
      <p:sp>
        <p:nvSpPr>
          <p:cNvPr id="9" name="Elaborazione alternativa 8"/>
          <p:cNvSpPr/>
          <p:nvPr/>
        </p:nvSpPr>
        <p:spPr>
          <a:xfrm>
            <a:off x="595313" y="4073526"/>
            <a:ext cx="1744662" cy="608013"/>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Addetti all’antincendio</a:t>
            </a:r>
          </a:p>
        </p:txBody>
      </p:sp>
      <p:sp>
        <p:nvSpPr>
          <p:cNvPr id="10" name="Elaborazione alternativa 9"/>
          <p:cNvSpPr/>
          <p:nvPr/>
        </p:nvSpPr>
        <p:spPr>
          <a:xfrm>
            <a:off x="574676" y="5410201"/>
            <a:ext cx="1917700" cy="723900"/>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defTabSz="914400" fontAlgn="auto">
              <a:spcBef>
                <a:spcPts val="0"/>
              </a:spcBef>
              <a:spcAft>
                <a:spcPts val="0"/>
              </a:spcAft>
              <a:defRPr/>
            </a:pPr>
            <a:r>
              <a:rPr lang="it-IT" sz="1400" kern="0" dirty="0">
                <a:solidFill>
                  <a:srgbClr val="002060"/>
                </a:solidFill>
                <a:latin typeface="Arial"/>
              </a:rPr>
              <a:t>Rappresentante</a:t>
            </a:r>
          </a:p>
          <a:p>
            <a:pPr defTabSz="914400" fontAlgn="auto">
              <a:spcBef>
                <a:spcPts val="0"/>
              </a:spcBef>
              <a:spcAft>
                <a:spcPts val="0"/>
              </a:spcAft>
              <a:defRPr/>
            </a:pPr>
            <a:r>
              <a:rPr lang="it-IT" sz="1400" kern="0" dirty="0">
                <a:solidFill>
                  <a:srgbClr val="002060"/>
                </a:solidFill>
                <a:latin typeface="Arial"/>
              </a:rPr>
              <a:t>Lavoratori</a:t>
            </a:r>
          </a:p>
          <a:p>
            <a:pPr defTabSz="914400" fontAlgn="auto">
              <a:spcBef>
                <a:spcPts val="0"/>
              </a:spcBef>
              <a:spcAft>
                <a:spcPts val="0"/>
              </a:spcAft>
              <a:defRPr/>
            </a:pPr>
            <a:r>
              <a:rPr lang="it-IT" sz="1400" kern="0" dirty="0">
                <a:solidFill>
                  <a:srgbClr val="002060"/>
                </a:solidFill>
                <a:latin typeface="Arial"/>
              </a:rPr>
              <a:t> per la Sicurezza</a:t>
            </a:r>
          </a:p>
        </p:txBody>
      </p:sp>
      <p:sp>
        <p:nvSpPr>
          <p:cNvPr id="12" name="Elaborazione alternativa 11"/>
          <p:cNvSpPr/>
          <p:nvPr/>
        </p:nvSpPr>
        <p:spPr>
          <a:xfrm>
            <a:off x="6748464" y="2589214"/>
            <a:ext cx="2151062" cy="490537"/>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DVR</a:t>
            </a:r>
          </a:p>
        </p:txBody>
      </p:sp>
      <p:sp>
        <p:nvSpPr>
          <p:cNvPr id="13" name="Elaborazione alternativa 12"/>
          <p:cNvSpPr/>
          <p:nvPr/>
        </p:nvSpPr>
        <p:spPr>
          <a:xfrm>
            <a:off x="6659563" y="3746502"/>
            <a:ext cx="2279650" cy="631824"/>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Dispositivi di protezione collettivi e individuali</a:t>
            </a:r>
            <a:r>
              <a:rPr lang="it-IT" kern="0" dirty="0">
                <a:solidFill>
                  <a:srgbClr val="002060"/>
                </a:solidFill>
                <a:latin typeface="Arial"/>
              </a:rPr>
              <a:t> </a:t>
            </a:r>
          </a:p>
        </p:txBody>
      </p:sp>
      <p:sp>
        <p:nvSpPr>
          <p:cNvPr id="14" name="Elaborazione alternativa 13"/>
          <p:cNvSpPr/>
          <p:nvPr/>
        </p:nvSpPr>
        <p:spPr>
          <a:xfrm>
            <a:off x="6899275" y="4487864"/>
            <a:ext cx="2039938" cy="658812"/>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Rischi da interferenze</a:t>
            </a:r>
          </a:p>
        </p:txBody>
      </p:sp>
      <p:sp>
        <p:nvSpPr>
          <p:cNvPr id="15" name="Elaborazione alternativa 14"/>
          <p:cNvSpPr/>
          <p:nvPr/>
        </p:nvSpPr>
        <p:spPr>
          <a:xfrm>
            <a:off x="6748464" y="1789114"/>
            <a:ext cx="2151062" cy="646112"/>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Medico competente</a:t>
            </a:r>
          </a:p>
        </p:txBody>
      </p:sp>
      <p:sp>
        <p:nvSpPr>
          <p:cNvPr id="16" name="Segnaposto testo 2"/>
          <p:cNvSpPr>
            <a:spLocks noGrp="1"/>
          </p:cNvSpPr>
          <p:nvPr>
            <p:ph type="body" sz="quarter" idx="12"/>
          </p:nvPr>
        </p:nvSpPr>
        <p:spPr bwMode="auto">
          <a:xfrm>
            <a:off x="119920" y="887456"/>
            <a:ext cx="4816222"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itchFamily="34" charset="0"/>
                <a:ea typeface="+mn-ea"/>
                <a:cs typeface="Tahoma" pitchFamily="34" charset="0"/>
              </a:rPr>
              <a:t>L’attualità</a:t>
            </a:r>
            <a:endParaRPr lang="it-IT" altLang="it-IT" sz="2500" dirty="0">
              <a:solidFill>
                <a:schemeClr val="tx1"/>
              </a:solidFill>
              <a:latin typeface="Tahoma" pitchFamily="34" charset="0"/>
              <a:ea typeface="+mn-ea"/>
              <a:cs typeface="Tahoma" pitchFamily="34" charset="0"/>
            </a:endParaRPr>
          </a:p>
        </p:txBody>
      </p:sp>
    </p:spTree>
    <p:extLst>
      <p:ext uri="{BB962C8B-B14F-4D97-AF65-F5344CB8AC3E}">
        <p14:creationId xmlns:p14="http://schemas.microsoft.com/office/powerpoint/2010/main" xmlns="" val="3355760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07999" y="1430866"/>
            <a:ext cx="8390467" cy="3776134"/>
          </a:xfrm>
          <a:solidFill>
            <a:srgbClr val="F6E7E6"/>
          </a:solidFill>
        </p:spPr>
        <p:txBody>
          <a:bodyPr/>
          <a:lstStyle/>
          <a:p>
            <a:pPr algn="ctr" eaLnBrk="1" hangingPunct="1">
              <a:buFontTx/>
              <a:buNone/>
            </a:pPr>
            <a:endParaRPr lang="it-IT" altLang="it-IT" sz="2400" b="1" i="1" dirty="0" smtClean="0">
              <a:cs typeface="Arial" pitchFamily="34" charset="0"/>
            </a:endParaRPr>
          </a:p>
          <a:p>
            <a:pPr algn="ctr" eaLnBrk="1" hangingPunct="1">
              <a:buFontTx/>
              <a:buNone/>
            </a:pPr>
            <a:r>
              <a:rPr lang="it-IT" altLang="it-IT" sz="2400" b="1" i="1" dirty="0" smtClean="0">
                <a:cs typeface="Arial" pitchFamily="34" charset="0"/>
              </a:rPr>
              <a:t>D. </a:t>
            </a:r>
            <a:r>
              <a:rPr lang="it-IT" altLang="it-IT" sz="2400" b="1" i="1" dirty="0" err="1" smtClean="0">
                <a:cs typeface="Arial" pitchFamily="34" charset="0"/>
              </a:rPr>
              <a:t>Lgs</a:t>
            </a:r>
            <a:r>
              <a:rPr lang="it-IT" altLang="it-IT" sz="2400" b="1" i="1" dirty="0" smtClean="0">
                <a:cs typeface="Arial" pitchFamily="34" charset="0"/>
              </a:rPr>
              <a:t>. 81/2008</a:t>
            </a:r>
            <a:r>
              <a:rPr lang="it-IT" altLang="it-IT" b="1" i="1" dirty="0" smtClean="0">
                <a:cs typeface="Arial" pitchFamily="34" charset="0"/>
              </a:rPr>
              <a:t> </a:t>
            </a:r>
            <a:r>
              <a:rPr lang="it-IT" altLang="it-IT" sz="1800" b="1" i="1" dirty="0" smtClean="0">
                <a:cs typeface="Arial" pitchFamily="34" charset="0"/>
              </a:rPr>
              <a:t>dall’ </a:t>
            </a:r>
            <a:r>
              <a:rPr lang="it-IT" altLang="it-IT" sz="2400" b="1" i="1" dirty="0" smtClean="0">
                <a:cs typeface="Arial" pitchFamily="34" charset="0"/>
              </a:rPr>
              <a:t>art. 2</a:t>
            </a:r>
            <a:r>
              <a:rPr lang="it-IT" altLang="it-IT" b="1" i="1" dirty="0" smtClean="0">
                <a:cs typeface="Arial" pitchFamily="34" charset="0"/>
              </a:rPr>
              <a:t> </a:t>
            </a:r>
          </a:p>
          <a:p>
            <a:pPr eaLnBrk="1" hangingPunct="1">
              <a:buFontTx/>
              <a:buNone/>
            </a:pPr>
            <a:r>
              <a:rPr lang="it-IT" altLang="it-IT" sz="2000" i="1" dirty="0">
                <a:latin typeface="Comic Sans MS" pitchFamily="66" charset="0"/>
                <a:cs typeface="Arial" pitchFamily="34" charset="0"/>
              </a:rPr>
              <a:t> </a:t>
            </a:r>
            <a:r>
              <a:rPr lang="it-IT" altLang="it-IT" sz="2000" i="1" dirty="0" smtClean="0">
                <a:latin typeface="Comic Sans MS" pitchFamily="66" charset="0"/>
                <a:cs typeface="Arial" pitchFamily="34" charset="0"/>
              </a:rPr>
              <a:t>   </a:t>
            </a:r>
          </a:p>
          <a:p>
            <a:pPr eaLnBrk="1" hangingPunct="1">
              <a:buFontTx/>
              <a:buNone/>
            </a:pPr>
            <a:endParaRPr lang="it-IT" altLang="it-IT" sz="2000" i="1" dirty="0">
              <a:latin typeface="Comic Sans MS" pitchFamily="66" charset="0"/>
              <a:cs typeface="Arial" pitchFamily="34" charset="0"/>
            </a:endParaRPr>
          </a:p>
          <a:p>
            <a:pPr eaLnBrk="1" hangingPunct="1">
              <a:buFontTx/>
              <a:buNone/>
            </a:pPr>
            <a:endParaRPr lang="it-IT" altLang="it-IT" sz="2000" i="1" dirty="0" smtClean="0">
              <a:latin typeface="Comic Sans MS" pitchFamily="66" charset="0"/>
              <a:cs typeface="Arial" pitchFamily="34" charset="0"/>
            </a:endParaRPr>
          </a:p>
          <a:p>
            <a:pPr eaLnBrk="1" hangingPunct="1">
              <a:buFontTx/>
              <a:buNone/>
            </a:pPr>
            <a:r>
              <a:rPr lang="it-IT" altLang="it-IT" sz="2000" i="1" dirty="0" smtClean="0">
                <a:latin typeface="Comic Sans MS" pitchFamily="66" charset="0"/>
                <a:cs typeface="Arial" pitchFamily="34" charset="0"/>
              </a:rPr>
              <a:t> </a:t>
            </a:r>
            <a:r>
              <a:rPr lang="it-IT" altLang="it-IT" sz="2000" dirty="0" smtClean="0">
                <a:latin typeface="Comic Sans MS" pitchFamily="66" charset="0"/>
                <a:cs typeface="Arial" pitchFamily="34" charset="0"/>
              </a:rPr>
              <a:t>il soggetto titolare del rapporto di lavoro con il lavoratore o, comunque, il soggetto che, secondo il tipo e l’assetto dell’organizzazione nel cui ambito il lavoratore presta la propria attività, ha la responsabilità dell’organizzazione stessa o dell’unità produttiva in quanto </a:t>
            </a:r>
            <a:r>
              <a:rPr lang="it-IT" altLang="it-IT" sz="2000" b="1" dirty="0" smtClean="0">
                <a:latin typeface="Comic Sans MS" pitchFamily="66" charset="0"/>
                <a:cs typeface="Arial" pitchFamily="34" charset="0"/>
              </a:rPr>
              <a:t>esercita</a:t>
            </a:r>
            <a:r>
              <a:rPr lang="it-IT" altLang="it-IT" sz="2000" dirty="0" smtClean="0">
                <a:latin typeface="Comic Sans MS" pitchFamily="66" charset="0"/>
                <a:cs typeface="Arial" pitchFamily="34" charset="0"/>
              </a:rPr>
              <a:t> i poteri decisionali e di spesa. </a:t>
            </a:r>
          </a:p>
        </p:txBody>
      </p:sp>
      <p:sp>
        <p:nvSpPr>
          <p:cNvPr id="667651" name="Rectangle 3"/>
          <p:cNvSpPr>
            <a:spLocks noChangeArrowheads="1"/>
          </p:cNvSpPr>
          <p:nvPr/>
        </p:nvSpPr>
        <p:spPr bwMode="auto">
          <a:xfrm>
            <a:off x="685800" y="228600"/>
            <a:ext cx="7772400" cy="814388"/>
          </a:xfrm>
          <a:prstGeom prst="rect">
            <a:avLst/>
          </a:prstGeom>
          <a:noFill/>
          <a:ln w="9525">
            <a:noFill/>
            <a:miter lim="800000"/>
            <a:headEnd/>
            <a:tailEnd/>
          </a:ln>
          <a:effectLst/>
        </p:spPr>
        <p:txBody>
          <a:bodyPr/>
          <a:lstStyle/>
          <a:p>
            <a:pPr lvl="0" eaLnBrk="0" hangingPunct="0">
              <a:spcBef>
                <a:spcPct val="20000"/>
              </a:spcBef>
            </a:pPr>
            <a:r>
              <a:rPr lang="it-IT" altLang="it-IT" sz="2000" dirty="0" smtClean="0">
                <a:latin typeface="Tahoma" pitchFamily="34" charset="0"/>
                <a:cs typeface="Tahoma" pitchFamily="34" charset="0"/>
              </a:rPr>
              <a:t>I soggetti </a:t>
            </a:r>
            <a:r>
              <a:rPr lang="it-IT" altLang="it-IT" sz="2000" dirty="0">
                <a:latin typeface="Tahoma" pitchFamily="34" charset="0"/>
                <a:cs typeface="Tahoma" pitchFamily="34" charset="0"/>
              </a:rPr>
              <a:t>responsabili</a:t>
            </a:r>
          </a:p>
          <a:p>
            <a:pPr algn="just" defTabSz="914400">
              <a:lnSpc>
                <a:spcPct val="150000"/>
              </a:lnSpc>
              <a:spcBef>
                <a:spcPct val="20000"/>
              </a:spcBef>
              <a:defRPr/>
            </a:pPr>
            <a:endParaRPr lang="it-IT" sz="2800" b="1" dirty="0" smtClean="0">
              <a:effectLst>
                <a:outerShdw blurRad="38100" dist="38100" dir="2700000" algn="tl">
                  <a:srgbClr val="000000"/>
                </a:outerShdw>
              </a:effectLst>
              <a:cs typeface="+mn-cs"/>
            </a:endParaRPr>
          </a:p>
          <a:p>
            <a:pPr algn="just" defTabSz="914400">
              <a:lnSpc>
                <a:spcPct val="150000"/>
              </a:lnSpc>
              <a:spcBef>
                <a:spcPct val="20000"/>
              </a:spcBef>
              <a:defRPr/>
            </a:pPr>
            <a:r>
              <a:rPr lang="it-IT" sz="2800" b="1" dirty="0" smtClean="0">
                <a:effectLst>
                  <a:outerShdw blurRad="38100" dist="38100" dir="2700000" algn="tl">
                    <a:srgbClr val="000000"/>
                  </a:outerShdw>
                </a:effectLst>
                <a:cs typeface="+mn-cs"/>
              </a:rPr>
              <a:t>Il </a:t>
            </a:r>
            <a:r>
              <a:rPr lang="it-IT" sz="2800" b="1" dirty="0">
                <a:effectLst>
                  <a:outerShdw blurRad="38100" dist="38100" dir="2700000" algn="tl">
                    <a:srgbClr val="000000"/>
                  </a:outerShdw>
                </a:effectLst>
                <a:cs typeface="+mn-cs"/>
              </a:rPr>
              <a:t>Datore di </a:t>
            </a:r>
            <a:r>
              <a:rPr lang="it-IT" sz="2800" b="1" dirty="0" smtClean="0">
                <a:effectLst>
                  <a:outerShdw blurRad="38100" dist="38100" dir="2700000" algn="tl">
                    <a:srgbClr val="000000"/>
                  </a:outerShdw>
                </a:effectLst>
                <a:cs typeface="+mn-cs"/>
              </a:rPr>
              <a:t>lavoro</a:t>
            </a:r>
            <a:endParaRPr lang="it-IT" sz="2800" b="1" dirty="0">
              <a:effectLst>
                <a:outerShdw blurRad="38100" dist="38100" dir="2700000" algn="tl">
                  <a:srgbClr val="000000"/>
                </a:outerShdw>
              </a:effectLst>
              <a:cs typeface="+mn-cs"/>
            </a:endParaRPr>
          </a:p>
        </p:txBody>
      </p:sp>
      <p:sp>
        <p:nvSpPr>
          <p:cNvPr id="2" name="Segnaposto piè di pagina 1"/>
          <p:cNvSpPr>
            <a:spLocks noGrp="1"/>
          </p:cNvSpPr>
          <p:nvPr>
            <p:ph type="ftr" sz="quarter" idx="11"/>
          </p:nvPr>
        </p:nvSpPr>
        <p:spPr/>
        <p:txBody>
          <a:bodyPr/>
          <a:lstStyle/>
          <a:p>
            <a:pPr>
              <a:defRPr/>
            </a:pPr>
            <a:r>
              <a:rPr lang="it-IT" smtClean="0">
                <a:solidFill>
                  <a:srgbClr val="000000"/>
                </a:solidFill>
              </a:rPr>
              <a:t>Giuseppe Renato Croce</a:t>
            </a:r>
            <a:endParaRPr lang="it-IT">
              <a:solidFill>
                <a:srgbClr val="000000"/>
              </a:solidFill>
            </a:endParaRPr>
          </a:p>
        </p:txBody>
      </p:sp>
      <p:sp>
        <p:nvSpPr>
          <p:cNvPr id="3" name="Segnaposto numero diapositiva 2"/>
          <p:cNvSpPr>
            <a:spLocks noGrp="1"/>
          </p:cNvSpPr>
          <p:nvPr>
            <p:ph type="sldNum" sz="quarter" idx="12"/>
          </p:nvPr>
        </p:nvSpPr>
        <p:spPr/>
        <p:txBody>
          <a:bodyPr/>
          <a:lstStyle/>
          <a:p>
            <a:pPr>
              <a:defRPr/>
            </a:pPr>
            <a:fld id="{012E56D4-923F-4D8E-976D-26497E61DBCA}" type="slidenum">
              <a:rPr lang="it-IT" smtClean="0">
                <a:solidFill>
                  <a:srgbClr val="000000"/>
                </a:solidFill>
              </a:rPr>
              <a:pPr>
                <a:defRPr/>
              </a:pPr>
              <a:t>41</a:t>
            </a:fld>
            <a:endParaRPr lang="it-IT">
              <a:solidFill>
                <a:srgbClr val="000000"/>
              </a:solidFill>
            </a:endParaRPr>
          </a:p>
        </p:txBody>
      </p:sp>
    </p:spTree>
    <p:extLst>
      <p:ext uri="{BB962C8B-B14F-4D97-AF65-F5344CB8AC3E}">
        <p14:creationId xmlns:p14="http://schemas.microsoft.com/office/powerpoint/2010/main" xmlns="" val="3816545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43" name="Rectangle 3"/>
          <p:cNvSpPr>
            <a:spLocks noGrp="1" noChangeArrowheads="1"/>
          </p:cNvSpPr>
          <p:nvPr>
            <p:ph type="body" idx="1"/>
          </p:nvPr>
        </p:nvSpPr>
        <p:spPr>
          <a:xfrm>
            <a:off x="685800" y="152400"/>
            <a:ext cx="8458200" cy="6477000"/>
          </a:xfrm>
          <a:solidFill>
            <a:schemeClr val="tx1"/>
          </a:solidFill>
          <a:ln>
            <a:solidFill>
              <a:schemeClr val="tx1"/>
            </a:solidFill>
          </a:ln>
        </p:spPr>
        <p:txBody>
          <a:bodyPr/>
          <a:lstStyle/>
          <a:p>
            <a:pPr marL="0" lvl="0" indent="0" defTabSz="457200">
              <a:buClrTx/>
              <a:buSzTx/>
              <a:buNone/>
            </a:pPr>
            <a:r>
              <a:rPr lang="it-IT" altLang="it-IT" sz="2000" kern="1200" dirty="0">
                <a:solidFill>
                  <a:srgbClr val="000000"/>
                </a:solidFill>
                <a:latin typeface="Tahoma" pitchFamily="34" charset="0"/>
                <a:cs typeface="Tahoma" pitchFamily="34" charset="0"/>
              </a:rPr>
              <a:t>I soggetti responsabili</a:t>
            </a:r>
          </a:p>
          <a:p>
            <a:pPr algn="ctr" eaLnBrk="1" hangingPunct="1">
              <a:buFont typeface="Wingdings" pitchFamily="2" charset="2"/>
              <a:buNone/>
              <a:defRPr/>
            </a:pPr>
            <a:r>
              <a:rPr lang="it-IT" u="sng" dirty="0" smtClean="0">
                <a:solidFill>
                  <a:schemeClr val="bg2"/>
                </a:solidFill>
                <a:effectLst>
                  <a:outerShdw blurRad="38100" dist="38100" dir="2700000" algn="tl">
                    <a:srgbClr val="000000"/>
                  </a:outerShdw>
                </a:effectLst>
              </a:rPr>
              <a:t>DATORE DI LAVORO</a:t>
            </a:r>
          </a:p>
        </p:txBody>
      </p:sp>
      <p:sp>
        <p:nvSpPr>
          <p:cNvPr id="266244" name="Rectangle 4"/>
          <p:cNvSpPr>
            <a:spLocks noChangeArrowheads="1"/>
          </p:cNvSpPr>
          <p:nvPr/>
        </p:nvSpPr>
        <p:spPr bwMode="auto">
          <a:xfrm>
            <a:off x="609600" y="1557867"/>
            <a:ext cx="8382000" cy="2667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a:lnSpc>
                <a:spcPct val="90000"/>
              </a:lnSpc>
              <a:spcBef>
                <a:spcPct val="20000"/>
              </a:spcBef>
              <a:defRPr/>
            </a:pPr>
            <a:r>
              <a:rPr lang="it-IT" sz="2400" b="1" i="1" u="sng" dirty="0">
                <a:solidFill>
                  <a:srgbClr val="FFFFCC"/>
                </a:solidFill>
                <a:effectLst>
                  <a:outerShdw blurRad="38100" dist="38100" dir="2700000" algn="tl">
                    <a:srgbClr val="000000"/>
                  </a:outerShdw>
                </a:effectLst>
                <a:latin typeface="Times New Roman" pitchFamily="18" charset="0"/>
                <a:cs typeface="+mn-cs"/>
              </a:rPr>
              <a:t>PUBBLICO</a:t>
            </a:r>
          </a:p>
          <a:p>
            <a:pPr algn="ctr" defTabSz="914400">
              <a:lnSpc>
                <a:spcPct val="90000"/>
              </a:lnSpc>
              <a:spcBef>
                <a:spcPct val="20000"/>
              </a:spcBef>
              <a:defRPr/>
            </a:pPr>
            <a:endParaRPr lang="it-IT" sz="2400" b="1" dirty="0">
              <a:solidFill>
                <a:srgbClr val="FFFF00"/>
              </a:solidFill>
              <a:effectLst>
                <a:outerShdw blurRad="38100" dist="38100" dir="2700000" algn="tl">
                  <a:srgbClr val="000000"/>
                </a:outerShdw>
              </a:effectLst>
              <a:latin typeface="Times New Roman" pitchFamily="18" charset="0"/>
              <a:cs typeface="+mn-cs"/>
            </a:endParaRPr>
          </a:p>
          <a:p>
            <a:pPr algn="ctr" defTabSz="914400">
              <a:lnSpc>
                <a:spcPct val="90000"/>
              </a:lnSpc>
              <a:spcBef>
                <a:spcPct val="20000"/>
              </a:spcBef>
              <a:defRPr/>
            </a:pPr>
            <a:r>
              <a:rPr lang="it-IT" b="1" dirty="0">
                <a:solidFill>
                  <a:srgbClr val="FFFF00"/>
                </a:solidFill>
                <a:effectLst>
                  <a:outerShdw blurRad="38100" dist="38100" dir="2700000" algn="tl">
                    <a:srgbClr val="000000"/>
                  </a:outerShdw>
                </a:effectLst>
                <a:latin typeface="Times New Roman" pitchFamily="18" charset="0"/>
                <a:cs typeface="+mn-cs"/>
              </a:rPr>
              <a:t>Dirigente al quale spettano i poteri di </a:t>
            </a:r>
            <a:r>
              <a:rPr lang="it-IT" b="1" dirty="0" err="1">
                <a:solidFill>
                  <a:srgbClr val="FFFF00"/>
                </a:solidFill>
                <a:effectLst>
                  <a:outerShdw blurRad="38100" dist="38100" dir="2700000" algn="tl">
                    <a:srgbClr val="000000"/>
                  </a:outerShdw>
                </a:effectLst>
                <a:latin typeface="Times New Roman" pitchFamily="18" charset="0"/>
                <a:cs typeface="+mn-cs"/>
              </a:rPr>
              <a:t>gestione,ovvero</a:t>
            </a:r>
            <a:r>
              <a:rPr lang="it-IT" b="1" dirty="0">
                <a:solidFill>
                  <a:srgbClr val="FFFF00"/>
                </a:solidFill>
                <a:effectLst>
                  <a:outerShdw blurRad="38100" dist="38100" dir="2700000" algn="tl">
                    <a:srgbClr val="000000"/>
                  </a:outerShdw>
                </a:effectLst>
                <a:latin typeface="Times New Roman" pitchFamily="18" charset="0"/>
                <a:cs typeface="+mn-cs"/>
              </a:rPr>
              <a:t> il funzionario non con qualifica</a:t>
            </a:r>
          </a:p>
          <a:p>
            <a:pPr algn="ctr" defTabSz="914400">
              <a:lnSpc>
                <a:spcPct val="90000"/>
              </a:lnSpc>
              <a:spcBef>
                <a:spcPct val="20000"/>
              </a:spcBef>
              <a:defRPr/>
            </a:pPr>
            <a:r>
              <a:rPr lang="it-IT" b="1" dirty="0">
                <a:solidFill>
                  <a:srgbClr val="FFFF00"/>
                </a:solidFill>
                <a:effectLst>
                  <a:outerShdw blurRad="38100" dist="38100" dir="2700000" algn="tl">
                    <a:srgbClr val="000000"/>
                  </a:outerShdw>
                </a:effectLst>
                <a:latin typeface="Times New Roman" pitchFamily="18" charset="0"/>
                <a:cs typeface="+mn-cs"/>
              </a:rPr>
              <a:t>dirigenziale, nei soli casi in cui sia preposto ad </a:t>
            </a:r>
            <a:r>
              <a:rPr lang="it-IT" b="1" dirty="0" err="1">
                <a:solidFill>
                  <a:srgbClr val="FFFF00"/>
                </a:solidFill>
                <a:effectLst>
                  <a:outerShdw blurRad="38100" dist="38100" dir="2700000" algn="tl">
                    <a:srgbClr val="000000"/>
                  </a:outerShdw>
                </a:effectLst>
                <a:latin typeface="Times New Roman" pitchFamily="18" charset="0"/>
                <a:cs typeface="+mn-cs"/>
              </a:rPr>
              <a:t>unufficio</a:t>
            </a:r>
            <a:r>
              <a:rPr lang="it-IT" b="1" dirty="0">
                <a:solidFill>
                  <a:srgbClr val="FFFF00"/>
                </a:solidFill>
                <a:effectLst>
                  <a:outerShdw blurRad="38100" dist="38100" dir="2700000" algn="tl">
                    <a:srgbClr val="000000"/>
                  </a:outerShdw>
                </a:effectLst>
                <a:latin typeface="Times New Roman" pitchFamily="18" charset="0"/>
                <a:cs typeface="+mn-cs"/>
              </a:rPr>
              <a:t> avente autonomia gestionale </a:t>
            </a:r>
          </a:p>
          <a:p>
            <a:pPr algn="ctr" defTabSz="914400">
              <a:lnSpc>
                <a:spcPct val="90000"/>
              </a:lnSpc>
              <a:spcBef>
                <a:spcPct val="20000"/>
              </a:spcBef>
              <a:defRPr/>
            </a:pPr>
            <a:r>
              <a:rPr lang="it-IT" b="1" dirty="0">
                <a:solidFill>
                  <a:srgbClr val="FFFF00"/>
                </a:solidFill>
                <a:effectLst>
                  <a:outerShdw blurRad="38100" dist="38100" dir="2700000" algn="tl">
                    <a:srgbClr val="000000"/>
                  </a:outerShdw>
                </a:effectLst>
                <a:latin typeface="Times New Roman" pitchFamily="18" charset="0"/>
                <a:cs typeface="+mn-cs"/>
              </a:rPr>
              <a:t>e dotato </a:t>
            </a:r>
            <a:r>
              <a:rPr lang="it-IT" b="1" dirty="0" err="1">
                <a:solidFill>
                  <a:srgbClr val="FFFF00"/>
                </a:solidFill>
                <a:effectLst>
                  <a:outerShdw blurRad="38100" dist="38100" dir="2700000" algn="tl">
                    <a:srgbClr val="000000"/>
                  </a:outerShdw>
                </a:effectLst>
                <a:latin typeface="Times New Roman" pitchFamily="18" charset="0"/>
                <a:cs typeface="+mn-cs"/>
              </a:rPr>
              <a:t>diautonomi</a:t>
            </a:r>
            <a:r>
              <a:rPr lang="it-IT" b="1" dirty="0">
                <a:solidFill>
                  <a:srgbClr val="FFFF00"/>
                </a:solidFill>
                <a:effectLst>
                  <a:outerShdw blurRad="38100" dist="38100" dir="2700000" algn="tl">
                    <a:srgbClr val="000000"/>
                  </a:outerShdw>
                </a:effectLst>
                <a:latin typeface="Times New Roman" pitchFamily="18" charset="0"/>
                <a:cs typeface="+mn-cs"/>
              </a:rPr>
              <a:t> poteri decisionali e di spesa. In caso </a:t>
            </a:r>
            <a:r>
              <a:rPr lang="it-IT" b="1" dirty="0" err="1">
                <a:solidFill>
                  <a:srgbClr val="FFFF00"/>
                </a:solidFill>
                <a:effectLst>
                  <a:outerShdw blurRad="38100" dist="38100" dir="2700000" algn="tl">
                    <a:srgbClr val="000000"/>
                  </a:outerShdw>
                </a:effectLst>
                <a:latin typeface="Times New Roman" pitchFamily="18" charset="0"/>
                <a:cs typeface="+mn-cs"/>
              </a:rPr>
              <a:t>diomessa</a:t>
            </a:r>
            <a:r>
              <a:rPr lang="it-IT" b="1" dirty="0">
                <a:solidFill>
                  <a:srgbClr val="FFFF00"/>
                </a:solidFill>
                <a:effectLst>
                  <a:outerShdw blurRad="38100" dist="38100" dir="2700000" algn="tl">
                    <a:srgbClr val="000000"/>
                  </a:outerShdw>
                </a:effectLst>
                <a:latin typeface="Times New Roman" pitchFamily="18" charset="0"/>
                <a:cs typeface="+mn-cs"/>
              </a:rPr>
              <a:t> individuazione,</a:t>
            </a:r>
          </a:p>
          <a:p>
            <a:pPr algn="ctr" defTabSz="914400">
              <a:lnSpc>
                <a:spcPct val="90000"/>
              </a:lnSpc>
              <a:spcBef>
                <a:spcPct val="20000"/>
              </a:spcBef>
              <a:defRPr/>
            </a:pPr>
            <a:r>
              <a:rPr lang="it-IT" b="1" dirty="0">
                <a:solidFill>
                  <a:srgbClr val="FFFF00"/>
                </a:solidFill>
                <a:effectLst>
                  <a:outerShdw blurRad="38100" dist="38100" dir="2700000" algn="tl">
                    <a:srgbClr val="000000"/>
                  </a:outerShdw>
                </a:effectLst>
                <a:latin typeface="Times New Roman" pitchFamily="18" charset="0"/>
                <a:cs typeface="+mn-cs"/>
              </a:rPr>
              <a:t> o di individuazione </a:t>
            </a:r>
            <a:r>
              <a:rPr lang="it-IT" b="1" dirty="0" err="1">
                <a:solidFill>
                  <a:srgbClr val="FFFF00"/>
                </a:solidFill>
                <a:effectLst>
                  <a:outerShdw blurRad="38100" dist="38100" dir="2700000" algn="tl">
                    <a:srgbClr val="000000"/>
                  </a:outerShdw>
                </a:effectLst>
                <a:latin typeface="Times New Roman" pitchFamily="18" charset="0"/>
                <a:cs typeface="+mn-cs"/>
              </a:rPr>
              <a:t>nonconforme</a:t>
            </a:r>
            <a:r>
              <a:rPr lang="it-IT" b="1" dirty="0">
                <a:solidFill>
                  <a:srgbClr val="FFFF00"/>
                </a:solidFill>
                <a:effectLst>
                  <a:outerShdw blurRad="38100" dist="38100" dir="2700000" algn="tl">
                    <a:srgbClr val="000000"/>
                  </a:outerShdw>
                </a:effectLst>
                <a:latin typeface="Times New Roman" pitchFamily="18" charset="0"/>
                <a:cs typeface="+mn-cs"/>
              </a:rPr>
              <a:t> ai criteri sopra indicati, il DL coincide</a:t>
            </a:r>
          </a:p>
          <a:p>
            <a:pPr algn="ctr" defTabSz="914400">
              <a:lnSpc>
                <a:spcPct val="90000"/>
              </a:lnSpc>
              <a:spcBef>
                <a:spcPct val="20000"/>
              </a:spcBef>
              <a:defRPr/>
            </a:pPr>
            <a:r>
              <a:rPr lang="it-IT" b="1" dirty="0">
                <a:solidFill>
                  <a:srgbClr val="FFFF00"/>
                </a:solidFill>
                <a:effectLst>
                  <a:outerShdw blurRad="38100" dist="38100" dir="2700000" algn="tl">
                    <a:srgbClr val="000000"/>
                  </a:outerShdw>
                </a:effectLst>
                <a:latin typeface="Times New Roman" pitchFamily="18" charset="0"/>
                <a:cs typeface="+mn-cs"/>
              </a:rPr>
              <a:t>con l'organo di vertice medesimo.</a:t>
            </a:r>
          </a:p>
          <a:p>
            <a:pPr algn="ctr" defTabSz="914400">
              <a:defRPr/>
            </a:pPr>
            <a:endParaRPr lang="it-IT" b="1" dirty="0">
              <a:solidFill>
                <a:srgbClr val="FFFF00"/>
              </a:solidFill>
              <a:effectLst>
                <a:outerShdw blurRad="38100" dist="38100" dir="2700000" algn="tl">
                  <a:srgbClr val="000000"/>
                </a:outerShdw>
              </a:effectLst>
              <a:latin typeface="Times New Roman" pitchFamily="18" charset="0"/>
              <a:cs typeface="+mn-cs"/>
            </a:endParaRPr>
          </a:p>
        </p:txBody>
      </p:sp>
      <p:sp>
        <p:nvSpPr>
          <p:cNvPr id="266246" name="Rectangle 6"/>
          <p:cNvSpPr>
            <a:spLocks noChangeArrowheads="1"/>
          </p:cNvSpPr>
          <p:nvPr/>
        </p:nvSpPr>
        <p:spPr bwMode="auto">
          <a:xfrm>
            <a:off x="685800" y="4267200"/>
            <a:ext cx="84582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2900" indent="-342900" defTabSz="914400">
              <a:lnSpc>
                <a:spcPct val="90000"/>
              </a:lnSpc>
              <a:spcBef>
                <a:spcPct val="20000"/>
              </a:spcBef>
              <a:defRPr/>
            </a:pPr>
            <a:r>
              <a:rPr lang="it-IT" sz="2400" b="1" i="1">
                <a:solidFill>
                  <a:srgbClr val="EAEAEA"/>
                </a:solidFill>
                <a:effectLst>
                  <a:outerShdw blurRad="38100" dist="38100" dir="2700000" algn="tl">
                    <a:srgbClr val="000000"/>
                  </a:outerShdw>
                </a:effectLst>
                <a:latin typeface="Times New Roman" pitchFamily="18" charset="0"/>
                <a:cs typeface="+mn-cs"/>
              </a:rPr>
              <a:t>                                          </a:t>
            </a:r>
            <a:r>
              <a:rPr lang="it-IT" sz="2400" b="1" i="1" u="sng">
                <a:solidFill>
                  <a:srgbClr val="EAEAEA"/>
                </a:solidFill>
                <a:effectLst>
                  <a:outerShdw blurRad="38100" dist="38100" dir="2700000" algn="tl">
                    <a:srgbClr val="000000"/>
                  </a:outerShdw>
                </a:effectLst>
                <a:latin typeface="Times New Roman" pitchFamily="18" charset="0"/>
                <a:cs typeface="+mn-cs"/>
              </a:rPr>
              <a:t>PRIVATO</a:t>
            </a:r>
          </a:p>
          <a:p>
            <a:pPr marL="342900" indent="-342900" defTabSz="914400">
              <a:lnSpc>
                <a:spcPct val="90000"/>
              </a:lnSpc>
              <a:spcBef>
                <a:spcPct val="20000"/>
              </a:spcBef>
              <a:defRPr/>
            </a:pPr>
            <a:endParaRPr lang="it-IT" b="1">
              <a:solidFill>
                <a:srgbClr val="003366"/>
              </a:solidFill>
              <a:latin typeface="Times New Roman" pitchFamily="18" charset="0"/>
              <a:cs typeface="+mn-cs"/>
            </a:endParaRPr>
          </a:p>
          <a:p>
            <a:pPr marL="342900" indent="-342900" defTabSz="914400">
              <a:lnSpc>
                <a:spcPct val="90000"/>
              </a:lnSpc>
              <a:spcBef>
                <a:spcPct val="20000"/>
              </a:spcBef>
              <a:buFontTx/>
              <a:buAutoNum type="arabicPeriod"/>
              <a:defRPr/>
            </a:pPr>
            <a:r>
              <a:rPr lang="it-IT" b="1">
                <a:solidFill>
                  <a:srgbClr val="FFFF00"/>
                </a:solidFill>
                <a:effectLst>
                  <a:outerShdw blurRad="38100" dist="38100" dir="2700000" algn="tl">
                    <a:srgbClr val="000000"/>
                  </a:outerShdw>
                </a:effectLst>
                <a:latin typeface="Times New Roman" pitchFamily="18" charset="0"/>
                <a:cs typeface="+mn-cs"/>
              </a:rPr>
              <a:t>Soggetto titolare del rapporto di lavoro con il lavoratore</a:t>
            </a:r>
          </a:p>
          <a:p>
            <a:pPr marL="342900" indent="-342900" defTabSz="914400">
              <a:lnSpc>
                <a:spcPct val="90000"/>
              </a:lnSpc>
              <a:spcBef>
                <a:spcPct val="20000"/>
              </a:spcBef>
              <a:buFontTx/>
              <a:buAutoNum type="arabicPeriod"/>
              <a:defRPr/>
            </a:pPr>
            <a:r>
              <a:rPr lang="it-IT" b="1">
                <a:solidFill>
                  <a:srgbClr val="FFFF00"/>
                </a:solidFill>
                <a:effectLst>
                  <a:outerShdw blurRad="38100" dist="38100" dir="2700000" algn="tl">
                    <a:srgbClr val="000000"/>
                  </a:outerShdw>
                </a:effectLst>
                <a:latin typeface="Times New Roman" pitchFamily="18" charset="0"/>
                <a:cs typeface="+mn-cs"/>
              </a:rPr>
              <a:t>Soggetto che ha la responsabilità dell’impresao </a:t>
            </a:r>
            <a:r>
              <a:rPr lang="it-IT" b="1" i="1">
                <a:solidFill>
                  <a:srgbClr val="FFFF00"/>
                </a:solidFill>
                <a:effectLst>
                  <a:outerShdw blurRad="38100" dist="38100" dir="2700000" algn="tl">
                    <a:srgbClr val="000000"/>
                  </a:outerShdw>
                </a:effectLst>
                <a:latin typeface="Times New Roman" pitchFamily="18" charset="0"/>
                <a:cs typeface="+mn-cs"/>
              </a:rPr>
              <a:t>unità produttiva (stabilimento o</a:t>
            </a:r>
          </a:p>
          <a:p>
            <a:pPr marL="342900" indent="-342900" defTabSz="914400">
              <a:lnSpc>
                <a:spcPct val="90000"/>
              </a:lnSpc>
              <a:spcBef>
                <a:spcPct val="20000"/>
              </a:spcBef>
              <a:defRPr/>
            </a:pPr>
            <a:r>
              <a:rPr lang="it-IT" b="1" i="1">
                <a:solidFill>
                  <a:srgbClr val="FFFF00"/>
                </a:solidFill>
                <a:effectLst>
                  <a:outerShdw blurRad="38100" dist="38100" dir="2700000" algn="tl">
                    <a:srgbClr val="000000"/>
                  </a:outerShdw>
                </a:effectLst>
                <a:latin typeface="Times New Roman" pitchFamily="18" charset="0"/>
                <a:cs typeface="+mn-cs"/>
              </a:rPr>
              <a:t> struttura finalizzata alla produzione di beni o servizi,dotata di autonomia finanziaria e </a:t>
            </a:r>
          </a:p>
          <a:p>
            <a:pPr marL="342900" indent="-342900" defTabSz="914400">
              <a:lnSpc>
                <a:spcPct val="90000"/>
              </a:lnSpc>
              <a:spcBef>
                <a:spcPct val="20000"/>
              </a:spcBef>
              <a:defRPr/>
            </a:pPr>
            <a:r>
              <a:rPr lang="it-IT" b="1" i="1">
                <a:solidFill>
                  <a:srgbClr val="FFFF00"/>
                </a:solidFill>
                <a:effectLst>
                  <a:outerShdw blurRad="38100" dist="38100" dir="2700000" algn="tl">
                    <a:srgbClr val="000000"/>
                  </a:outerShdw>
                </a:effectLst>
                <a:latin typeface="Times New Roman" pitchFamily="18" charset="0"/>
                <a:cs typeface="+mn-cs"/>
              </a:rPr>
              <a:t>Tecnico funzionale) </a:t>
            </a:r>
            <a:r>
              <a:rPr lang="it-IT" b="1">
                <a:solidFill>
                  <a:srgbClr val="FFFF00"/>
                </a:solidFill>
                <a:effectLst>
                  <a:outerShdw blurRad="38100" dist="38100" dir="2700000" algn="tl">
                    <a:srgbClr val="000000"/>
                  </a:outerShdw>
                </a:effectLst>
                <a:latin typeface="Times New Roman" pitchFamily="18" charset="0"/>
                <a:cs typeface="+mn-cs"/>
              </a:rPr>
              <a:t>in quanto titolare dei poteri decisionali e di spesa.</a:t>
            </a:r>
          </a:p>
        </p:txBody>
      </p:sp>
      <p:sp>
        <p:nvSpPr>
          <p:cNvPr id="2" name="Segnaposto piè di pagina 1"/>
          <p:cNvSpPr>
            <a:spLocks noGrp="1"/>
          </p:cNvSpPr>
          <p:nvPr>
            <p:ph type="ftr" sz="quarter" idx="11"/>
          </p:nvPr>
        </p:nvSpPr>
        <p:spPr/>
        <p:txBody>
          <a:bodyPr/>
          <a:lstStyle/>
          <a:p>
            <a:pPr>
              <a:defRPr/>
            </a:pPr>
            <a:r>
              <a:rPr lang="it-IT" smtClean="0">
                <a:solidFill>
                  <a:srgbClr val="EAEAEA"/>
                </a:solidFill>
              </a:rPr>
              <a:t>Giuseppe Renato Croce</a:t>
            </a:r>
            <a:endParaRPr lang="it-IT">
              <a:solidFill>
                <a:srgbClr val="EAEAEA"/>
              </a:solidFill>
            </a:endParaRPr>
          </a:p>
        </p:txBody>
      </p:sp>
      <p:sp>
        <p:nvSpPr>
          <p:cNvPr id="3" name="Segnaposto numero diapositiva 2"/>
          <p:cNvSpPr>
            <a:spLocks noGrp="1"/>
          </p:cNvSpPr>
          <p:nvPr>
            <p:ph type="sldNum" sz="quarter" idx="12"/>
          </p:nvPr>
        </p:nvSpPr>
        <p:spPr/>
        <p:txBody>
          <a:bodyPr/>
          <a:lstStyle/>
          <a:p>
            <a:pPr>
              <a:defRPr/>
            </a:pPr>
            <a:fld id="{44D55D3C-B58C-49CD-BFFC-3A6A6AA41CAC}" type="slidenum">
              <a:rPr lang="it-IT" smtClean="0">
                <a:solidFill>
                  <a:srgbClr val="EAEAEA"/>
                </a:solidFill>
              </a:rPr>
              <a:pPr>
                <a:defRPr/>
              </a:pPr>
              <a:t>42</a:t>
            </a:fld>
            <a:endParaRPr lang="it-IT">
              <a:solidFill>
                <a:srgbClr val="EAEAEA"/>
              </a:solidFill>
            </a:endParaRPr>
          </a:p>
        </p:txBody>
      </p:sp>
    </p:spTree>
    <p:extLst>
      <p:ext uri="{BB962C8B-B14F-4D97-AF65-F5344CB8AC3E}">
        <p14:creationId xmlns:p14="http://schemas.microsoft.com/office/powerpoint/2010/main" xmlns="" val="14728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6243">
                                            <p:txEl>
                                              <p:pRg st="0" end="0"/>
                                            </p:txEl>
                                          </p:spTgt>
                                        </p:tgtEl>
                                        <p:attrNameLst>
                                          <p:attrName>style.visibility</p:attrName>
                                        </p:attrNameLst>
                                      </p:cBhvr>
                                      <p:to>
                                        <p:strVal val="visible"/>
                                      </p:to>
                                    </p:set>
                                    <p:anim to="" calcmode="lin" valueType="num">
                                      <p:cBhvr>
                                        <p:cTn id="7" dur="1" fill="hold"/>
                                        <p:tgtEl>
                                          <p:spTgt spid="26624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6243">
                                            <p:txEl>
                                              <p:pRg st="1" end="1"/>
                                            </p:txEl>
                                          </p:spTgt>
                                        </p:tgtEl>
                                        <p:attrNameLst>
                                          <p:attrName>style.visibility</p:attrName>
                                        </p:attrNameLst>
                                      </p:cBhvr>
                                      <p:to>
                                        <p:strVal val="visible"/>
                                      </p:to>
                                    </p:set>
                                    <p:anim to="" calcmode="lin" valueType="num">
                                      <p:cBhvr>
                                        <p:cTn id="12" dur="1" fill="hold"/>
                                        <p:tgtEl>
                                          <p:spTgt spid="2662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6244"/>
                                        </p:tgtEl>
                                        <p:attrNameLst>
                                          <p:attrName>style.visibility</p:attrName>
                                        </p:attrNameLst>
                                      </p:cBhvr>
                                      <p:to>
                                        <p:strVal val="visible"/>
                                      </p:to>
                                    </p:set>
                                    <p:anim calcmode="lin" valueType="num">
                                      <p:cBhvr additive="base">
                                        <p:cTn id="17" dur="500" fill="hold"/>
                                        <p:tgtEl>
                                          <p:spTgt spid="266244"/>
                                        </p:tgtEl>
                                        <p:attrNameLst>
                                          <p:attrName>ppt_x</p:attrName>
                                        </p:attrNameLst>
                                      </p:cBhvr>
                                      <p:tavLst>
                                        <p:tav tm="0">
                                          <p:val>
                                            <p:strVal val="0-#ppt_w/2"/>
                                          </p:val>
                                        </p:tav>
                                        <p:tav tm="100000">
                                          <p:val>
                                            <p:strVal val="#ppt_x"/>
                                          </p:val>
                                        </p:tav>
                                      </p:tavLst>
                                    </p:anim>
                                    <p:anim calcmode="lin" valueType="num">
                                      <p:cBhvr additive="base">
                                        <p:cTn id="18" dur="500" fill="hold"/>
                                        <p:tgtEl>
                                          <p:spTgt spid="26624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6246"/>
                                        </p:tgtEl>
                                        <p:attrNameLst>
                                          <p:attrName>style.visibility</p:attrName>
                                        </p:attrNameLst>
                                      </p:cBhvr>
                                      <p:to>
                                        <p:strVal val="visible"/>
                                      </p:to>
                                    </p:set>
                                    <p:anim calcmode="lin" valueType="num">
                                      <p:cBhvr additive="base">
                                        <p:cTn id="23" dur="500" fill="hold"/>
                                        <p:tgtEl>
                                          <p:spTgt spid="266246"/>
                                        </p:tgtEl>
                                        <p:attrNameLst>
                                          <p:attrName>ppt_x</p:attrName>
                                        </p:attrNameLst>
                                      </p:cBhvr>
                                      <p:tavLst>
                                        <p:tav tm="0">
                                          <p:val>
                                            <p:strVal val="0-#ppt_w/2"/>
                                          </p:val>
                                        </p:tav>
                                        <p:tav tm="100000">
                                          <p:val>
                                            <p:strVal val="#ppt_x"/>
                                          </p:val>
                                        </p:tav>
                                      </p:tavLst>
                                    </p:anim>
                                    <p:anim calcmode="lin" valueType="num">
                                      <p:cBhvr additive="base">
                                        <p:cTn id="24" dur="500" fill="hold"/>
                                        <p:tgtEl>
                                          <p:spTgt spid="266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autoUpdateAnimBg="0"/>
      <p:bldP spid="266244" grpId="0" animBg="1" autoUpdateAnimBg="0"/>
      <p:bldP spid="266246"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6867" name="Rectangle 3"/>
          <p:cNvSpPr>
            <a:spLocks noGrp="1" noChangeArrowheads="1"/>
          </p:cNvSpPr>
          <p:nvPr>
            <p:ph type="title"/>
          </p:nvPr>
        </p:nvSpPr>
        <p:spPr>
          <a:xfrm>
            <a:off x="745067" y="3344333"/>
            <a:ext cx="7561263" cy="923925"/>
          </a:xfrm>
        </p:spPr>
        <p:txBody>
          <a:bodyPr/>
          <a:lstStyle/>
          <a:p>
            <a:pPr lvl="0" defTabSz="457200">
              <a:spcBef>
                <a:spcPct val="20000"/>
              </a:spcBef>
            </a:pPr>
            <a:r>
              <a:rPr lang="it-IT" sz="2800" dirty="0" smtClean="0">
                <a:solidFill>
                  <a:schemeClr val="tx1"/>
                </a:solidFill>
              </a:rPr>
              <a:t>Il Dirigente</a:t>
            </a:r>
            <a:br>
              <a:rPr lang="it-IT" sz="2800" dirty="0" smtClean="0">
                <a:solidFill>
                  <a:schemeClr val="tx1"/>
                </a:solidFill>
              </a:rPr>
            </a:br>
            <a:r>
              <a:rPr lang="it-IT" sz="2800" dirty="0" smtClean="0">
                <a:solidFill>
                  <a:schemeClr val="tx1"/>
                </a:solidFill>
              </a:rPr>
              <a:t/>
            </a:r>
            <a:br>
              <a:rPr lang="it-IT" sz="2800" dirty="0" smtClean="0">
                <a:solidFill>
                  <a:schemeClr val="tx1"/>
                </a:solidFill>
              </a:rPr>
            </a:br>
            <a:r>
              <a:rPr lang="it-IT" sz="2800" dirty="0">
                <a:solidFill>
                  <a:schemeClr val="tx1"/>
                </a:solidFill>
              </a:rPr>
              <a:t/>
            </a:r>
            <a:br>
              <a:rPr lang="it-IT" sz="2800" dirty="0">
                <a:solidFill>
                  <a:schemeClr val="tx1"/>
                </a:solidFill>
              </a:rPr>
            </a:br>
            <a:r>
              <a:rPr lang="it-IT"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Persona </a:t>
            </a:r>
            <a:r>
              <a:rPr lang="it-IT" sz="2400" dirty="0">
                <a:solidFill>
                  <a:srgbClr val="000000"/>
                </a:solidFill>
                <a:latin typeface="Tahoma" panose="020B0604030504040204" pitchFamily="34" charset="0"/>
                <a:ea typeface="Tahoma" panose="020B0604030504040204" pitchFamily="34" charset="0"/>
                <a:cs typeface="Tahoma" panose="020B0604030504040204" pitchFamily="34" charset="0"/>
              </a:rPr>
              <a:t>che, dotata di competenze professionali e di poteri gerarchici e funzionali adeguati all'incarico conferitogli, attua le direttive del datore di lavoro in merito all'attività lavorativa </a:t>
            </a:r>
            <a:r>
              <a:rPr lang="it-IT"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it-IT" sz="2400" spc="-5" dirty="0" smtClean="0">
                <a:solidFill>
                  <a:srgbClr val="000000"/>
                </a:solidFill>
                <a:latin typeface="Tahoma" panose="020B0604030504040204" pitchFamily="34" charset="0"/>
                <a:ea typeface="Tahoma" panose="020B0604030504040204" pitchFamily="34" charset="0"/>
                <a:cs typeface="Tahoma" panose="020B0604030504040204" pitchFamily="34" charset="0"/>
              </a:rPr>
              <a:t>vigila </a:t>
            </a:r>
            <a:r>
              <a:rPr lang="it-IT" sz="2400" spc="-5" dirty="0">
                <a:solidFill>
                  <a:srgbClr val="000000"/>
                </a:solidFill>
                <a:latin typeface="Tahoma" panose="020B0604030504040204" pitchFamily="34" charset="0"/>
                <a:ea typeface="Tahoma" panose="020B0604030504040204" pitchFamily="34" charset="0"/>
                <a:cs typeface="Tahoma" panose="020B0604030504040204" pitchFamily="34" charset="0"/>
              </a:rPr>
              <a:t>su di essa </a:t>
            </a:r>
            <a:br>
              <a:rPr lang="it-IT" sz="2400" spc="-5" dirty="0">
                <a:solidFill>
                  <a:srgbClr val="000000"/>
                </a:solidFill>
                <a:latin typeface="Tahoma" panose="020B0604030504040204" pitchFamily="34" charset="0"/>
                <a:ea typeface="Tahoma" panose="020B0604030504040204" pitchFamily="34" charset="0"/>
                <a:cs typeface="Tahoma" panose="020B0604030504040204" pitchFamily="34" charset="0"/>
              </a:rPr>
            </a:br>
            <a:endParaRPr lang="it-IT"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Rettangolo 1"/>
          <p:cNvSpPr/>
          <p:nvPr/>
        </p:nvSpPr>
        <p:spPr>
          <a:xfrm>
            <a:off x="143933" y="175466"/>
            <a:ext cx="3886200" cy="984885"/>
          </a:xfrm>
          <a:prstGeom prst="rect">
            <a:avLst/>
          </a:prstGeom>
        </p:spPr>
        <p:txBody>
          <a:bodyPr wrap="square">
            <a:spAutoFit/>
          </a:bodyPr>
          <a:lstStyle/>
          <a:p>
            <a:r>
              <a:rPr lang="it-IT" altLang="it-IT" sz="2000" dirty="0">
                <a:solidFill>
                  <a:srgbClr val="000000"/>
                </a:solidFill>
                <a:latin typeface="Tahoma" pitchFamily="34" charset="0"/>
                <a:ea typeface="+mj-ea"/>
                <a:cs typeface="Tahoma" pitchFamily="34" charset="0"/>
              </a:rPr>
              <a:t>I soggetti responsabili</a:t>
            </a:r>
            <a:br>
              <a:rPr lang="it-IT" altLang="it-IT" sz="2000" dirty="0">
                <a:solidFill>
                  <a:srgbClr val="000000"/>
                </a:solidFill>
                <a:latin typeface="Tahoma" pitchFamily="34" charset="0"/>
                <a:ea typeface="+mj-ea"/>
                <a:cs typeface="Tahoma" pitchFamily="34" charset="0"/>
              </a:rPr>
            </a:br>
            <a:r>
              <a:rPr lang="it-IT" altLang="it-IT" sz="2000" dirty="0">
                <a:solidFill>
                  <a:srgbClr val="000000"/>
                </a:solidFill>
                <a:latin typeface="Tahoma" pitchFamily="34" charset="0"/>
                <a:ea typeface="+mj-ea"/>
                <a:cs typeface="Tahoma" pitchFamily="34" charset="0"/>
              </a:rPr>
              <a:t/>
            </a:r>
            <a:br>
              <a:rPr lang="it-IT" altLang="it-IT" sz="2000" dirty="0">
                <a:solidFill>
                  <a:srgbClr val="000000"/>
                </a:solidFill>
                <a:latin typeface="Tahoma" pitchFamily="34" charset="0"/>
                <a:ea typeface="+mj-ea"/>
                <a:cs typeface="Tahoma" pitchFamily="34" charset="0"/>
              </a:rPr>
            </a:br>
            <a:endParaRPr lang="it-IT" dirty="0"/>
          </a:p>
        </p:txBody>
      </p:sp>
      <p:sp>
        <p:nvSpPr>
          <p:cNvPr id="3" name="Segnaposto piè di pagina 2"/>
          <p:cNvSpPr>
            <a:spLocks noGrp="1"/>
          </p:cNvSpPr>
          <p:nvPr>
            <p:ph type="ftr" sz="quarter" idx="11"/>
          </p:nvPr>
        </p:nvSpPr>
        <p:spPr/>
        <p:txBody>
          <a:bodyPr/>
          <a:lstStyle/>
          <a:p>
            <a:pPr>
              <a:defRPr/>
            </a:pPr>
            <a:r>
              <a:rPr lang="it-IT" smtClean="0">
                <a:solidFill>
                  <a:srgbClr val="000000"/>
                </a:solidFill>
              </a:rPr>
              <a:t>Giuseppe Renato Croce</a:t>
            </a:r>
            <a:endParaRPr lang="it-IT">
              <a:solidFill>
                <a:srgbClr val="000000"/>
              </a:solidFill>
            </a:endParaRPr>
          </a:p>
        </p:txBody>
      </p:sp>
      <p:sp>
        <p:nvSpPr>
          <p:cNvPr id="4" name="Segnaposto numero diapositiva 3"/>
          <p:cNvSpPr>
            <a:spLocks noGrp="1"/>
          </p:cNvSpPr>
          <p:nvPr>
            <p:ph type="sldNum" sz="quarter" idx="12"/>
          </p:nvPr>
        </p:nvSpPr>
        <p:spPr/>
        <p:txBody>
          <a:bodyPr/>
          <a:lstStyle/>
          <a:p>
            <a:pPr>
              <a:defRPr/>
            </a:pPr>
            <a:fld id="{012E56D4-923F-4D8E-976D-26497E61DBCA}" type="slidenum">
              <a:rPr lang="it-IT" smtClean="0">
                <a:solidFill>
                  <a:srgbClr val="000000"/>
                </a:solidFill>
              </a:rPr>
              <a:pPr>
                <a:defRPr/>
              </a:pPr>
              <a:t>43</a:t>
            </a:fld>
            <a:endParaRPr lang="it-IT">
              <a:solidFill>
                <a:srgbClr val="000000"/>
              </a:solidFill>
            </a:endParaRPr>
          </a:p>
        </p:txBody>
      </p:sp>
    </p:spTree>
    <p:extLst>
      <p:ext uri="{BB962C8B-B14F-4D97-AF65-F5344CB8AC3E}">
        <p14:creationId xmlns:p14="http://schemas.microsoft.com/office/powerpoint/2010/main" xmlns="" val="259616725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863601" y="1447801"/>
            <a:ext cx="8043332" cy="415498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2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Articolo 17 - Obblighi del datore di lavoro non delegabili</a:t>
            </a:r>
          </a:p>
          <a:p>
            <a:pPr marL="0" marR="0" lvl="0" indent="0" algn="just" defTabSz="914400" eaLnBrk="0" fontAlgn="auto" latinLnBrk="0" hangingPunct="0">
              <a:lnSpc>
                <a:spcPct val="100000"/>
              </a:lnSpc>
              <a:spcBef>
                <a:spcPts val="0"/>
              </a:spcBef>
              <a:spcAft>
                <a:spcPts val="0"/>
              </a:spcAft>
              <a:buClrTx/>
              <a:buSzTx/>
              <a:buFontTx/>
              <a:buNone/>
              <a:tabLst/>
              <a:defRPr/>
            </a:pPr>
            <a:r>
              <a:rPr kumimoji="0" lang="it-IT" sz="2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914400" eaLnBrk="0" fontAlgn="auto" latinLnBrk="0" hangingPunct="0">
              <a:lnSpc>
                <a:spcPct val="100000"/>
              </a:lnSpc>
              <a:spcBef>
                <a:spcPts val="0"/>
              </a:spcBef>
              <a:spcAft>
                <a:spcPts val="0"/>
              </a:spcAft>
              <a:buClrTx/>
              <a:buSzTx/>
              <a:buFontTx/>
              <a:buNone/>
              <a:tabLst/>
              <a:defRPr/>
            </a:pPr>
            <a:r>
              <a:rPr kumimoji="0" lang="it-IT" sz="2400" i="0" u="none" strike="noStrike" kern="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it-IT" sz="2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Il datore di lavoro </a:t>
            </a:r>
            <a:r>
              <a:rPr kumimoji="0" lang="it-IT" sz="2400" i="0" u="none" strike="noStrike" kern="0" cap="none" spc="0" normalizeH="0" baseline="0" noProof="0" dirty="0">
                <a:ln>
                  <a:noFill/>
                </a:ln>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non può delegare</a:t>
            </a:r>
            <a:r>
              <a:rPr kumimoji="0" lang="it-IT" sz="2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le seguenti attività:</a:t>
            </a:r>
          </a:p>
          <a:p>
            <a:pPr marL="0" marR="0" lvl="0" indent="0" algn="just" defTabSz="914400" eaLnBrk="0" fontAlgn="auto" latinLnBrk="0" hangingPunct="0">
              <a:lnSpc>
                <a:spcPct val="100000"/>
              </a:lnSpc>
              <a:spcBef>
                <a:spcPts val="0"/>
              </a:spcBef>
              <a:spcAft>
                <a:spcPts val="0"/>
              </a:spcAft>
              <a:buClrTx/>
              <a:buSzTx/>
              <a:buFontTx/>
              <a:buNone/>
              <a:tabLst/>
              <a:defRPr/>
            </a:pPr>
            <a:r>
              <a:rPr kumimoji="0" lang="it-IT" sz="2400" i="1"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 </a:t>
            </a:r>
            <a:r>
              <a:rPr kumimoji="0" lang="it-IT" sz="2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la valutazione di tutti i rischi con la conseguente elaborazione del documento previsto dall’articolo 28;</a:t>
            </a:r>
          </a:p>
          <a:p>
            <a:pPr marL="0" marR="0" lvl="0" indent="0" algn="just" defTabSz="914400" eaLnBrk="0" fontAlgn="auto" latinLnBrk="0" hangingPunct="0">
              <a:lnSpc>
                <a:spcPct val="100000"/>
              </a:lnSpc>
              <a:spcBef>
                <a:spcPts val="0"/>
              </a:spcBef>
              <a:spcAft>
                <a:spcPts val="0"/>
              </a:spcAft>
              <a:buClrTx/>
              <a:buSzTx/>
              <a:buFontTx/>
              <a:buNone/>
              <a:tabLst/>
              <a:defRPr/>
            </a:pPr>
            <a:r>
              <a:rPr kumimoji="0" lang="it-IT" sz="2400" i="1"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b) </a:t>
            </a:r>
            <a:r>
              <a:rPr kumimoji="0" lang="it-IT" sz="2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la designazione del responsabile del servizio di prevenzione e protezione dai rischi</a:t>
            </a:r>
            <a:r>
              <a:rPr kumimoji="0" lang="it-IT" sz="2400" i="0" u="none" strike="noStrike" kern="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just" defTabSz="914400" eaLnBrk="0" fontAlgn="auto" latinLnBrk="0" hangingPunct="0">
              <a:lnSpc>
                <a:spcPct val="100000"/>
              </a:lnSpc>
              <a:spcBef>
                <a:spcPts val="0"/>
              </a:spcBef>
              <a:spcAft>
                <a:spcPts val="0"/>
              </a:spcAft>
              <a:buClrTx/>
              <a:buSzTx/>
              <a:buFontTx/>
              <a:buNone/>
              <a:tabLst/>
              <a:defRPr/>
            </a:pPr>
            <a:endParaRPr lang="it-IT" sz="2400" kern="0" dirty="0" smtClean="0">
              <a:latin typeface="Tahoma" panose="020B0604030504040204" pitchFamily="34" charset="0"/>
              <a:ea typeface="Tahoma" panose="020B0604030504040204" pitchFamily="34" charset="0"/>
              <a:cs typeface="Tahoma" panose="020B0604030504040204" pitchFamily="34" charset="0"/>
            </a:endParaRPr>
          </a:p>
          <a:p>
            <a:pPr lvl="0">
              <a:defRPr/>
            </a:pPr>
            <a:r>
              <a:rPr lang="it-IT" sz="2400" kern="0" dirty="0" smtClean="0">
                <a:latin typeface="Tahoma" panose="020B0604030504040204" pitchFamily="34" charset="0"/>
                <a:ea typeface="Tahoma" panose="020B0604030504040204" pitchFamily="34" charset="0"/>
                <a:cs typeface="Tahoma" panose="020B0604030504040204" pitchFamily="34" charset="0"/>
              </a:rPr>
              <a:t>L’art. 16 prevede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l</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delega di funzioni da parte del datore di lavoro,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  determinati limiti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e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condizioni </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eaLnBrk="0" fontAlgn="auto" latinLnBrk="0" hangingPunct="0">
              <a:lnSpc>
                <a:spcPct val="100000"/>
              </a:lnSpc>
              <a:spcBef>
                <a:spcPts val="0"/>
              </a:spcBef>
              <a:spcAft>
                <a:spcPts val="0"/>
              </a:spcAft>
              <a:buClrTx/>
              <a:buSzTx/>
              <a:buFontTx/>
              <a:buNone/>
              <a:tabLst/>
              <a:defRPr/>
            </a:pPr>
            <a:endParaRPr kumimoji="0" lang="it-IT" sz="240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Segnaposto piè di pagina 2"/>
          <p:cNvSpPr>
            <a:spLocks noGrp="1"/>
          </p:cNvSpPr>
          <p:nvPr>
            <p:ph type="ftr" sz="quarter" idx="11"/>
          </p:nvPr>
        </p:nvSpPr>
        <p:spPr/>
        <p:txBody>
          <a:bodyPr/>
          <a:lstStyle/>
          <a:p>
            <a:pPr>
              <a:defRPr/>
            </a:pPr>
            <a:r>
              <a:rPr lang="it-IT" smtClean="0">
                <a:solidFill>
                  <a:srgbClr val="EAEAEA"/>
                </a:solidFill>
              </a:rPr>
              <a:t>Giuseppe Renato Croce</a:t>
            </a:r>
            <a:endParaRPr lang="it-IT">
              <a:solidFill>
                <a:srgbClr val="EAEAEA"/>
              </a:solidFill>
            </a:endParaRPr>
          </a:p>
        </p:txBody>
      </p:sp>
      <p:sp>
        <p:nvSpPr>
          <p:cNvPr id="4" name="Segnaposto numero diapositiva 3"/>
          <p:cNvSpPr>
            <a:spLocks noGrp="1"/>
          </p:cNvSpPr>
          <p:nvPr>
            <p:ph type="sldNum" sz="quarter" idx="12"/>
          </p:nvPr>
        </p:nvSpPr>
        <p:spPr/>
        <p:txBody>
          <a:bodyPr/>
          <a:lstStyle/>
          <a:p>
            <a:pPr>
              <a:defRPr/>
            </a:pPr>
            <a:fld id="{7DA88464-B9A6-454B-8254-5C3C90710A0A}" type="slidenum">
              <a:rPr lang="it-IT" smtClean="0">
                <a:solidFill>
                  <a:srgbClr val="EAEAEA"/>
                </a:solidFill>
              </a:rPr>
              <a:pPr>
                <a:defRPr/>
              </a:pPr>
              <a:t>44</a:t>
            </a:fld>
            <a:endParaRPr lang="it-IT">
              <a:solidFill>
                <a:srgbClr val="EAEAEA"/>
              </a:solidFill>
            </a:endParaRPr>
          </a:p>
        </p:txBody>
      </p:sp>
    </p:spTree>
    <p:extLst>
      <p:ext uri="{BB962C8B-B14F-4D97-AF65-F5344CB8AC3E}">
        <p14:creationId xmlns:p14="http://schemas.microsoft.com/office/powerpoint/2010/main" xmlns="" val="820430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177800" y="990600"/>
            <a:ext cx="8839201" cy="3621504"/>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it-IT" sz="24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Soggetti responsabili</a:t>
            </a:r>
            <a:endPar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it-IT" sz="2400" kern="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lang="it-IT" sz="24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Il Responsabile </a:t>
            </a:r>
            <a:r>
              <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rPr>
              <a:t>del servizio di prevenzione e protezione </a:t>
            </a:r>
          </a:p>
          <a:p>
            <a:pPr marL="0" marR="0" lvl="0" indent="0" algn="just" defTabSz="914400" eaLnBrk="1" fontAlgn="auto" latinLnBrk="0" hangingPunct="1">
              <a:lnSpc>
                <a:spcPct val="150000"/>
              </a:lnSpc>
              <a:spcBef>
                <a:spcPts val="1580"/>
              </a:spcBef>
              <a:spcAft>
                <a:spcPts val="0"/>
              </a:spcAft>
              <a:buClrTx/>
              <a:buSzTx/>
              <a:buFontTx/>
              <a:buNone/>
              <a:tabLst/>
              <a:defRPr/>
            </a:pPr>
            <a:r>
              <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rPr>
              <a:t>Persona in possesso delle capacità e dei requisiti professionali di cui all'articolo 32 designata dal datore di lavoro, a cui risponde, per coordinare il servizio di prevenzione e protezione dai rischi </a:t>
            </a:r>
          </a:p>
        </p:txBody>
      </p:sp>
      <p:sp>
        <p:nvSpPr>
          <p:cNvPr id="3" name="Segnaposto piè di pagina 2"/>
          <p:cNvSpPr>
            <a:spLocks noGrp="1"/>
          </p:cNvSpPr>
          <p:nvPr>
            <p:ph type="ftr" sz="quarter" idx="11"/>
          </p:nvPr>
        </p:nvSpPr>
        <p:spPr/>
        <p:txBody>
          <a:bodyPr/>
          <a:lstStyle/>
          <a:p>
            <a:pPr>
              <a:defRPr/>
            </a:pPr>
            <a:r>
              <a:rPr lang="it-IT" smtClean="0">
                <a:solidFill>
                  <a:srgbClr val="EAEAEA"/>
                </a:solidFill>
              </a:rPr>
              <a:t>Giuseppe Renato Croce</a:t>
            </a:r>
            <a:endParaRPr lang="it-IT">
              <a:solidFill>
                <a:srgbClr val="EAEAEA"/>
              </a:solidFill>
            </a:endParaRPr>
          </a:p>
        </p:txBody>
      </p:sp>
      <p:sp>
        <p:nvSpPr>
          <p:cNvPr id="4" name="Segnaposto numero diapositiva 3"/>
          <p:cNvSpPr>
            <a:spLocks noGrp="1"/>
          </p:cNvSpPr>
          <p:nvPr>
            <p:ph type="sldNum" sz="quarter" idx="12"/>
          </p:nvPr>
        </p:nvSpPr>
        <p:spPr/>
        <p:txBody>
          <a:bodyPr/>
          <a:lstStyle/>
          <a:p>
            <a:pPr>
              <a:defRPr/>
            </a:pPr>
            <a:fld id="{7DA88464-B9A6-454B-8254-5C3C90710A0A}" type="slidenum">
              <a:rPr lang="it-IT" smtClean="0">
                <a:solidFill>
                  <a:srgbClr val="EAEAEA"/>
                </a:solidFill>
              </a:rPr>
              <a:pPr>
                <a:defRPr/>
              </a:pPr>
              <a:t>45</a:t>
            </a:fld>
            <a:endParaRPr lang="it-IT">
              <a:solidFill>
                <a:srgbClr val="EAEAEA"/>
              </a:solidFill>
            </a:endParaRPr>
          </a:p>
        </p:txBody>
      </p:sp>
    </p:spTree>
    <p:extLst>
      <p:ext uri="{BB962C8B-B14F-4D97-AF65-F5344CB8AC3E}">
        <p14:creationId xmlns:p14="http://schemas.microsoft.com/office/powerpoint/2010/main" xmlns="" val="1471322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5" name="Text Box 3"/>
          <p:cNvSpPr txBox="1">
            <a:spLocks noChangeArrowheads="1"/>
          </p:cNvSpPr>
          <p:nvPr/>
        </p:nvSpPr>
        <p:spPr bwMode="auto">
          <a:xfrm>
            <a:off x="560917" y="1438275"/>
            <a:ext cx="8458200" cy="4893647"/>
          </a:xfrm>
          <a:prstGeom prst="rect">
            <a:avLst/>
          </a:prstGeom>
          <a:solidFill>
            <a:schemeClr val="tx1"/>
          </a:solidFill>
          <a:ln>
            <a:noFill/>
          </a:ln>
          <a:effectLst/>
        </p:spPr>
        <p:txBody>
          <a:bodyPr>
            <a:spAutoFit/>
          </a:bodyPr>
          <a:lstStyle>
            <a:lvl1pPr algn="l" eaLnBrk="0" hangingPunct="0">
              <a:spcBef>
                <a:spcPct val="20000"/>
              </a:spcBef>
              <a:buClr>
                <a:schemeClr val="accent2"/>
              </a:buClr>
              <a:buSzPct val="80000"/>
              <a:buFont typeface="Wingdings" pitchFamily="2" charset="2"/>
              <a:buBlip>
                <a:blip r:embed="rId3"/>
              </a:buBlip>
              <a:defRPr sz="3200">
                <a:solidFill>
                  <a:schemeClr val="tx1"/>
                </a:solidFill>
                <a:latin typeface="Arial Narrow" pitchFamily="34" charset="0"/>
              </a:defRPr>
            </a:lvl1pPr>
            <a:lvl2pPr marL="742950" indent="-285750" algn="l" eaLnBrk="0" hangingPunct="0">
              <a:spcBef>
                <a:spcPct val="20000"/>
              </a:spcBef>
              <a:buClr>
                <a:schemeClr val="accent1"/>
              </a:buClr>
              <a:buSzPct val="75000"/>
              <a:buFont typeface="Wingdings" pitchFamily="2" charset="2"/>
              <a:buBlip>
                <a:blip r:embed="rId4"/>
              </a:buBlip>
              <a:defRPr sz="2800">
                <a:solidFill>
                  <a:schemeClr val="tx1"/>
                </a:solidFill>
                <a:latin typeface="Arial Narrow" pitchFamily="34" charset="0"/>
              </a:defRPr>
            </a:lvl2pPr>
            <a:lvl3pPr marL="1143000" indent="-228600" algn="l" eaLnBrk="0" hangingPunct="0">
              <a:spcBef>
                <a:spcPct val="20000"/>
              </a:spcBef>
              <a:buClr>
                <a:schemeClr val="hlink"/>
              </a:buClr>
              <a:buSzPct val="60000"/>
              <a:buFont typeface="Wingdings" pitchFamily="2" charset="2"/>
              <a:buChar char="l"/>
              <a:defRPr sz="2400">
                <a:solidFill>
                  <a:schemeClr val="tx1"/>
                </a:solidFill>
                <a:latin typeface="Arial Narrow" pitchFamily="34" charset="0"/>
              </a:defRPr>
            </a:lvl3pPr>
            <a:lvl4pPr marL="1600200" indent="-228600" algn="l" eaLnBrk="0" hangingPunct="0">
              <a:spcBef>
                <a:spcPct val="20000"/>
              </a:spcBef>
              <a:buChar char="•"/>
              <a:defRPr sz="2000">
                <a:solidFill>
                  <a:schemeClr val="tx1"/>
                </a:solidFill>
                <a:latin typeface="Arial Narrow" pitchFamily="34" charset="0"/>
              </a:defRPr>
            </a:lvl4pPr>
            <a:lvl5pPr marL="2057400" indent="-228600" algn="l"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lvl="0" defTabSz="914400" eaLnBrk="1" fontAlgn="auto" hangingPunct="1">
              <a:lnSpc>
                <a:spcPct val="150000"/>
              </a:lnSpc>
              <a:spcBef>
                <a:spcPts val="0"/>
              </a:spcBef>
              <a:spcAft>
                <a:spcPts val="0"/>
              </a:spcAft>
              <a:buClrTx/>
              <a:buSzTx/>
              <a:buNone/>
              <a:defRPr/>
            </a:pPr>
            <a:r>
              <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rPr>
              <a:t>Soggetti responsabili</a:t>
            </a:r>
          </a:p>
          <a:p>
            <a:pPr algn="ctr" defTabSz="914400" eaLnBrk="1" hangingPunct="1">
              <a:spcBef>
                <a:spcPct val="50000"/>
              </a:spcBef>
              <a:buClrTx/>
              <a:buSzTx/>
              <a:buNone/>
            </a:pPr>
            <a:r>
              <a:rPr lang="it-IT" altLang="it-IT" sz="2800" dirty="0" smtClean="0">
                <a:solidFill>
                  <a:schemeClr val="bg2"/>
                </a:solidFill>
                <a:latin typeface="Tahoma" panose="020B0604030504040204" pitchFamily="34" charset="0"/>
                <a:ea typeface="Tahoma" panose="020B0604030504040204" pitchFamily="34" charset="0"/>
                <a:cs typeface="Tahoma" panose="020B0604030504040204" pitchFamily="34" charset="0"/>
              </a:rPr>
              <a:t>Il </a:t>
            </a:r>
            <a:r>
              <a:rPr lang="it-IT" altLang="it-IT" sz="2800" dirty="0">
                <a:solidFill>
                  <a:schemeClr val="bg2"/>
                </a:solidFill>
                <a:latin typeface="Tahoma" panose="020B0604030504040204" pitchFamily="34" charset="0"/>
                <a:ea typeface="Tahoma" panose="020B0604030504040204" pitchFamily="34" charset="0"/>
                <a:cs typeface="Tahoma" panose="020B0604030504040204" pitchFamily="34" charset="0"/>
              </a:rPr>
              <a:t>servizio di prevenzione e protezione</a:t>
            </a:r>
          </a:p>
          <a:p>
            <a:pPr algn="ctr" defTabSz="914400" eaLnBrk="1" hangingPunct="1">
              <a:spcBef>
                <a:spcPct val="50000"/>
              </a:spcBef>
              <a:buClrTx/>
              <a:buSzTx/>
              <a:buFontTx/>
              <a:buNone/>
            </a:pPr>
            <a:r>
              <a:rPr lang="it-IT" altLang="it-IT" sz="2600" b="1" dirty="0" smtClean="0">
                <a:solidFill>
                  <a:schemeClr val="bg2"/>
                </a:solidFill>
                <a:latin typeface="Garamond" pitchFamily="18" charset="0"/>
                <a:cs typeface="+mn-cs"/>
              </a:rPr>
              <a:t>Art.2, </a:t>
            </a:r>
            <a:r>
              <a:rPr lang="it-IT" altLang="it-IT" sz="2600" b="1" dirty="0" err="1" smtClean="0">
                <a:solidFill>
                  <a:schemeClr val="bg2"/>
                </a:solidFill>
                <a:latin typeface="Garamond" pitchFamily="18" charset="0"/>
                <a:cs typeface="+mn-cs"/>
              </a:rPr>
              <a:t>lett.l</a:t>
            </a:r>
            <a:r>
              <a:rPr lang="it-IT" altLang="it-IT" sz="2600" b="1" dirty="0" smtClean="0">
                <a:solidFill>
                  <a:schemeClr val="bg2"/>
                </a:solidFill>
                <a:latin typeface="Garamond" pitchFamily="18" charset="0"/>
                <a:cs typeface="+mn-cs"/>
              </a:rPr>
              <a:t>) </a:t>
            </a:r>
            <a:r>
              <a:rPr lang="it-IT" altLang="it-IT" sz="2600" b="1" dirty="0" err="1" smtClean="0">
                <a:solidFill>
                  <a:schemeClr val="bg2"/>
                </a:solidFill>
                <a:latin typeface="Garamond" pitchFamily="18" charset="0"/>
                <a:cs typeface="+mn-cs"/>
              </a:rPr>
              <a:t>D.Lgs.</a:t>
            </a:r>
            <a:r>
              <a:rPr lang="it-IT" altLang="it-IT" sz="2600" b="1" dirty="0" smtClean="0">
                <a:solidFill>
                  <a:schemeClr val="bg2"/>
                </a:solidFill>
                <a:latin typeface="Garamond" pitchFamily="18" charset="0"/>
                <a:cs typeface="+mn-cs"/>
              </a:rPr>
              <a:t> 81/2008  </a:t>
            </a:r>
          </a:p>
          <a:p>
            <a:pPr algn="ctr" defTabSz="914400" eaLnBrk="1" hangingPunct="1">
              <a:spcBef>
                <a:spcPct val="50000"/>
              </a:spcBef>
              <a:buClrTx/>
              <a:buSzTx/>
              <a:buFontTx/>
              <a:buNone/>
            </a:pPr>
            <a:r>
              <a:rPr lang="it-IT" altLang="it-IT" sz="2600" b="1" dirty="0" smtClean="0">
                <a:solidFill>
                  <a:schemeClr val="bg2"/>
                </a:solidFill>
                <a:latin typeface="Garamond" pitchFamily="18" charset="0"/>
                <a:cs typeface="+mn-cs"/>
              </a:rPr>
              <a:t>INSIEME DI PERSONE, SISTEMI E MEZZI ESTERNI</a:t>
            </a:r>
          </a:p>
          <a:p>
            <a:pPr algn="ctr" defTabSz="914400" eaLnBrk="1" hangingPunct="1">
              <a:spcBef>
                <a:spcPct val="50000"/>
              </a:spcBef>
              <a:buClrTx/>
              <a:buSzTx/>
              <a:buFontTx/>
              <a:buNone/>
            </a:pPr>
            <a:r>
              <a:rPr lang="it-IT" altLang="it-IT" sz="2600" b="1" dirty="0" smtClean="0">
                <a:solidFill>
                  <a:schemeClr val="bg2"/>
                </a:solidFill>
                <a:latin typeface="Garamond" pitchFamily="18" charset="0"/>
                <a:cs typeface="+mn-cs"/>
              </a:rPr>
              <a:t>O INTERNI ALL’AZIENDA, FINALIZZATI</a:t>
            </a:r>
          </a:p>
          <a:p>
            <a:pPr algn="ctr" defTabSz="914400" eaLnBrk="1" hangingPunct="1">
              <a:spcBef>
                <a:spcPct val="50000"/>
              </a:spcBef>
              <a:buClrTx/>
              <a:buSzTx/>
              <a:buFontTx/>
              <a:buNone/>
            </a:pPr>
            <a:r>
              <a:rPr lang="it-IT" altLang="it-IT" sz="2600" b="1" dirty="0" smtClean="0">
                <a:solidFill>
                  <a:schemeClr val="bg2"/>
                </a:solidFill>
                <a:latin typeface="Garamond" pitchFamily="18" charset="0"/>
                <a:cs typeface="+mn-cs"/>
              </a:rPr>
              <a:t>ALL’ATTIVITA’ DI PREVENZIONE E PROTEZIONE</a:t>
            </a:r>
          </a:p>
          <a:p>
            <a:pPr algn="ctr" defTabSz="914400" eaLnBrk="1" hangingPunct="1">
              <a:spcBef>
                <a:spcPct val="50000"/>
              </a:spcBef>
              <a:buClrTx/>
              <a:buSzTx/>
              <a:buFontTx/>
              <a:buNone/>
            </a:pPr>
            <a:r>
              <a:rPr lang="it-IT" altLang="it-IT" sz="2600" b="1" dirty="0" smtClean="0">
                <a:solidFill>
                  <a:schemeClr val="bg2"/>
                </a:solidFill>
                <a:latin typeface="Garamond" pitchFamily="18" charset="0"/>
                <a:cs typeface="+mn-cs"/>
              </a:rPr>
              <a:t>DAI RISCHI PROFESSIONALI NELL’AZIENDA</a:t>
            </a:r>
          </a:p>
          <a:p>
            <a:pPr algn="ctr" defTabSz="914400" eaLnBrk="1" hangingPunct="1">
              <a:spcBef>
                <a:spcPct val="50000"/>
              </a:spcBef>
              <a:buClrTx/>
              <a:buSzTx/>
              <a:buFontTx/>
              <a:buNone/>
            </a:pPr>
            <a:r>
              <a:rPr lang="it-IT" altLang="it-IT" sz="2600" b="1" dirty="0" smtClean="0">
                <a:solidFill>
                  <a:srgbClr val="EAEAEA"/>
                </a:solidFill>
                <a:latin typeface="Garamond" pitchFamily="18" charset="0"/>
                <a:cs typeface="+mn-cs"/>
              </a:rPr>
              <a:t>OVVERO UNITA’ PRODUTTIVA</a:t>
            </a:r>
            <a:r>
              <a:rPr lang="it-IT" altLang="it-IT" sz="2600" b="1" dirty="0" smtClean="0">
                <a:solidFill>
                  <a:srgbClr val="EAEAEA"/>
                </a:solidFill>
                <a:latin typeface="Times New Roman" pitchFamily="18" charset="0"/>
                <a:cs typeface="+mn-cs"/>
              </a:rPr>
              <a:t>   </a:t>
            </a:r>
          </a:p>
        </p:txBody>
      </p:sp>
      <p:sp>
        <p:nvSpPr>
          <p:cNvPr id="2" name="Segnaposto piè di pagina 1"/>
          <p:cNvSpPr>
            <a:spLocks noGrp="1"/>
          </p:cNvSpPr>
          <p:nvPr>
            <p:ph type="ftr" sz="quarter" idx="11"/>
          </p:nvPr>
        </p:nvSpPr>
        <p:spPr/>
        <p:txBody>
          <a:bodyPr/>
          <a:lstStyle/>
          <a:p>
            <a:pPr>
              <a:defRPr/>
            </a:pPr>
            <a:r>
              <a:rPr lang="it-IT" smtClean="0">
                <a:solidFill>
                  <a:srgbClr val="EAEAEA"/>
                </a:solidFill>
              </a:rPr>
              <a:t>Giuseppe Renato Croce</a:t>
            </a:r>
            <a:endParaRPr lang="it-IT">
              <a:solidFill>
                <a:srgbClr val="EAEAEA"/>
              </a:solidFill>
            </a:endParaRPr>
          </a:p>
        </p:txBody>
      </p:sp>
      <p:sp>
        <p:nvSpPr>
          <p:cNvPr id="3" name="Segnaposto numero diapositiva 2"/>
          <p:cNvSpPr>
            <a:spLocks noGrp="1"/>
          </p:cNvSpPr>
          <p:nvPr>
            <p:ph type="sldNum" sz="quarter" idx="12"/>
          </p:nvPr>
        </p:nvSpPr>
        <p:spPr/>
        <p:txBody>
          <a:bodyPr/>
          <a:lstStyle/>
          <a:p>
            <a:pPr>
              <a:defRPr/>
            </a:pPr>
            <a:fld id="{EAF2E0C8-4BAE-484C-8614-94FA1CFFE4E6}" type="slidenum">
              <a:rPr lang="it-IT" smtClean="0">
                <a:solidFill>
                  <a:srgbClr val="EAEAEA"/>
                </a:solidFill>
              </a:rPr>
              <a:pPr>
                <a:defRPr/>
              </a:pPr>
              <a:t>46</a:t>
            </a:fld>
            <a:endParaRPr lang="it-IT">
              <a:solidFill>
                <a:srgbClr val="EAEAEA"/>
              </a:solidFill>
            </a:endParaRPr>
          </a:p>
        </p:txBody>
      </p:sp>
    </p:spTree>
    <p:extLst>
      <p:ext uri="{BB962C8B-B14F-4D97-AF65-F5344CB8AC3E}">
        <p14:creationId xmlns:p14="http://schemas.microsoft.com/office/powerpoint/2010/main" xmlns="" val="882875696"/>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tangolo 2"/>
          <p:cNvSpPr/>
          <p:nvPr/>
        </p:nvSpPr>
        <p:spPr>
          <a:xfrm>
            <a:off x="1" y="922867"/>
            <a:ext cx="9084732" cy="4807470"/>
          </a:xfrm>
          <a:prstGeom prst="rect">
            <a:avLst/>
          </a:prstGeom>
        </p:spPr>
        <p:txBody>
          <a:bodyPr wrap="square">
            <a:spAutoFit/>
          </a:bodyPr>
          <a:lstStyle/>
          <a:p>
            <a:pPr lvl="0" algn="ctr" defTabSz="914400">
              <a:lnSpc>
                <a:spcPct val="110000"/>
              </a:lnSpc>
              <a:defRPr/>
            </a:pPr>
            <a:endParaRPr lang="it-IT" sz="2800" u="sng" dirty="0" smtClean="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lvl="0" defTabSz="914400" fontAlgn="auto">
              <a:lnSpc>
                <a:spcPct val="150000"/>
              </a:lnSpc>
              <a:spcBef>
                <a:spcPts val="0"/>
              </a:spcBef>
              <a:spcAft>
                <a:spcPts val="0"/>
              </a:spcAft>
              <a:defRPr/>
            </a:pPr>
            <a:r>
              <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rPr>
              <a:t>Soggetti responsabili</a:t>
            </a:r>
          </a:p>
          <a:p>
            <a:pPr lvl="0" defTabSz="914400">
              <a:lnSpc>
                <a:spcPct val="110000"/>
              </a:lnSpc>
              <a:defRPr/>
            </a:pPr>
            <a:r>
              <a:rPr lang="it-IT" sz="2800" dirty="0" smtClean="0">
                <a:latin typeface="Tahoma" panose="020B0604030504040204" pitchFamily="34" charset="0"/>
                <a:ea typeface="Tahoma" panose="020B0604030504040204" pitchFamily="34" charset="0"/>
                <a:cs typeface="Tahoma" panose="020B0604030504040204" pitchFamily="34" charset="0"/>
              </a:rPr>
              <a:t>Il Preposto  </a:t>
            </a:r>
            <a:r>
              <a:rPr lang="it-IT" sz="2400" kern="0" dirty="0">
                <a:latin typeface="Tahoma" panose="020B0604030504040204" pitchFamily="34" charset="0"/>
                <a:ea typeface="Tahoma" panose="020B0604030504040204" pitchFamily="34" charset="0"/>
                <a:cs typeface="Tahoma" panose="020B0604030504040204" pitchFamily="34" charset="0"/>
              </a:rPr>
              <a:t>d</a:t>
            </a:r>
            <a:r>
              <a:rPr lang="it-IT" sz="2400" kern="0" dirty="0" smtClean="0">
                <a:latin typeface="Tahoma" panose="020B0604030504040204" pitchFamily="34" charset="0"/>
                <a:ea typeface="Tahoma" panose="020B0604030504040204" pitchFamily="34" charset="0"/>
                <a:cs typeface="Tahoma" panose="020B0604030504040204" pitchFamily="34" charset="0"/>
              </a:rPr>
              <a:t>eve</a:t>
            </a:r>
            <a:endParaRPr lang="it-IT" sz="2400" kern="0" dirty="0">
              <a:latin typeface="Tahoma" panose="020B0604030504040204" pitchFamily="34" charset="0"/>
              <a:ea typeface="Tahoma" panose="020B0604030504040204" pitchFamily="34" charset="0"/>
              <a:cs typeface="Tahoma" panose="020B0604030504040204" pitchFamily="34" charset="0"/>
            </a:endParaRPr>
          </a:p>
          <a:p>
            <a:pPr marL="357188" lvl="0" indent="-357188" algn="ctr" defTabSz="914400">
              <a:lnSpc>
                <a:spcPct val="110000"/>
              </a:lnSpc>
              <a:spcBef>
                <a:spcPct val="20000"/>
              </a:spcBef>
              <a:defRPr/>
            </a:pPr>
            <a:endParaRPr lang="it-IT" sz="2400" kern="0" dirty="0">
              <a:latin typeface="Tahoma" panose="020B0604030504040204" pitchFamily="34" charset="0"/>
              <a:ea typeface="Tahoma" panose="020B0604030504040204" pitchFamily="34" charset="0"/>
              <a:cs typeface="Tahoma" panose="020B0604030504040204" pitchFamily="34" charset="0"/>
            </a:endParaRPr>
          </a:p>
          <a:p>
            <a:pPr marL="357188" lvl="0" indent="-357188" algn="just" defTabSz="914400">
              <a:lnSpc>
                <a:spcPct val="110000"/>
              </a:lnSpc>
              <a:spcBef>
                <a:spcPct val="20000"/>
              </a:spcBef>
              <a:buFontTx/>
              <a:buChar char="•"/>
              <a:defRPr/>
            </a:pPr>
            <a:r>
              <a:rPr lang="it-IT" sz="2400" u="sng" kern="0" dirty="0">
                <a:latin typeface="Tahoma" panose="020B0604030504040204" pitchFamily="34" charset="0"/>
                <a:ea typeface="Tahoma" panose="020B0604030504040204" pitchFamily="34" charset="0"/>
                <a:cs typeface="Tahoma" panose="020B0604030504040204" pitchFamily="34" charset="0"/>
              </a:rPr>
              <a:t>Sovrintendere</a:t>
            </a:r>
            <a:r>
              <a:rPr lang="it-IT" sz="2400" kern="0" dirty="0">
                <a:latin typeface="Tahoma" panose="020B0604030504040204" pitchFamily="34" charset="0"/>
                <a:ea typeface="Tahoma" panose="020B0604030504040204" pitchFamily="34" charset="0"/>
                <a:cs typeface="Tahoma" panose="020B0604030504040204" pitchFamily="34" charset="0"/>
              </a:rPr>
              <a:t> all’attività lavorativa</a:t>
            </a:r>
          </a:p>
          <a:p>
            <a:pPr marL="357188" lvl="0" indent="-357188" algn="just" defTabSz="914400">
              <a:lnSpc>
                <a:spcPct val="110000"/>
              </a:lnSpc>
              <a:spcBef>
                <a:spcPct val="20000"/>
              </a:spcBef>
              <a:buFontTx/>
              <a:buChar char="•"/>
              <a:defRPr/>
            </a:pPr>
            <a:r>
              <a:rPr lang="it-IT" sz="2400" u="sng" kern="0" dirty="0">
                <a:latin typeface="Tahoma" panose="020B0604030504040204" pitchFamily="34" charset="0"/>
                <a:ea typeface="Tahoma" panose="020B0604030504040204" pitchFamily="34" charset="0"/>
                <a:cs typeface="Tahoma" panose="020B0604030504040204" pitchFamily="34" charset="0"/>
              </a:rPr>
              <a:t>Garantire</a:t>
            </a:r>
            <a:r>
              <a:rPr lang="it-IT" sz="2400" kern="0" dirty="0">
                <a:latin typeface="Tahoma" panose="020B0604030504040204" pitchFamily="34" charset="0"/>
                <a:ea typeface="Tahoma" panose="020B0604030504040204" pitchFamily="34" charset="0"/>
                <a:cs typeface="Tahoma" panose="020B0604030504040204" pitchFamily="34" charset="0"/>
              </a:rPr>
              <a:t> l’attuazione delle disposizioni ricevute</a:t>
            </a:r>
          </a:p>
          <a:p>
            <a:pPr marL="357188" lvl="0" indent="-357188" algn="just" defTabSz="914400">
              <a:lnSpc>
                <a:spcPct val="110000"/>
              </a:lnSpc>
              <a:spcBef>
                <a:spcPct val="20000"/>
              </a:spcBef>
              <a:buFontTx/>
              <a:buChar char="•"/>
              <a:defRPr/>
            </a:pPr>
            <a:r>
              <a:rPr lang="it-IT" sz="2400" u="sng" kern="0" dirty="0">
                <a:latin typeface="Tahoma" panose="020B0604030504040204" pitchFamily="34" charset="0"/>
                <a:ea typeface="Tahoma" panose="020B0604030504040204" pitchFamily="34" charset="0"/>
                <a:cs typeface="Tahoma" panose="020B0604030504040204" pitchFamily="34" charset="0"/>
              </a:rPr>
              <a:t>Controllare</a:t>
            </a:r>
            <a:r>
              <a:rPr lang="it-IT" sz="2400" kern="0" dirty="0">
                <a:latin typeface="Tahoma" panose="020B0604030504040204" pitchFamily="34" charset="0"/>
                <a:ea typeface="Tahoma" panose="020B0604030504040204" pitchFamily="34" charset="0"/>
                <a:cs typeface="Tahoma" panose="020B0604030504040204" pitchFamily="34" charset="0"/>
              </a:rPr>
              <a:t> che le disposizioni impartite vengano osservate da parte dei lavoratori</a:t>
            </a:r>
          </a:p>
          <a:p>
            <a:pPr marL="357188" lvl="0" indent="-357188" algn="just" defTabSz="914400">
              <a:lnSpc>
                <a:spcPct val="110000"/>
              </a:lnSpc>
              <a:spcBef>
                <a:spcPct val="20000"/>
              </a:spcBef>
              <a:buFontTx/>
              <a:buChar char="•"/>
              <a:defRPr/>
            </a:pPr>
            <a:r>
              <a:rPr lang="it-IT" sz="2400" u="sng" kern="0" dirty="0">
                <a:latin typeface="Tahoma" panose="020B0604030504040204" pitchFamily="34" charset="0"/>
                <a:ea typeface="Tahoma" panose="020B0604030504040204" pitchFamily="34" charset="0"/>
                <a:cs typeface="Tahoma" panose="020B0604030504040204" pitchFamily="34" charset="0"/>
              </a:rPr>
              <a:t>Segnalare</a:t>
            </a:r>
            <a:r>
              <a:rPr lang="it-IT" sz="2400" kern="0" dirty="0">
                <a:latin typeface="Tahoma" panose="020B0604030504040204" pitchFamily="34" charset="0"/>
                <a:ea typeface="Tahoma" panose="020B0604030504040204" pitchFamily="34" charset="0"/>
                <a:cs typeface="Tahoma" panose="020B0604030504040204" pitchFamily="34" charset="0"/>
              </a:rPr>
              <a:t> ai vertici aziendali eventuali pericoli non adeguatamente gestiti o carenze nei sistemi di protezione</a:t>
            </a:r>
            <a:endParaRPr lang="it-IT" sz="2400" kern="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solidFill>
                  <a:srgbClr val="EAEAEA"/>
                </a:solidFill>
              </a:rPr>
              <a:t>Giuseppe Renato Croce</a:t>
            </a:r>
            <a:endParaRPr lang="it-IT">
              <a:solidFill>
                <a:srgbClr val="EAEAEA"/>
              </a:solidFill>
            </a:endParaRPr>
          </a:p>
        </p:txBody>
      </p:sp>
      <p:sp>
        <p:nvSpPr>
          <p:cNvPr id="4" name="Segnaposto numero diapositiva 3"/>
          <p:cNvSpPr>
            <a:spLocks noGrp="1"/>
          </p:cNvSpPr>
          <p:nvPr>
            <p:ph type="sldNum" sz="quarter" idx="12"/>
          </p:nvPr>
        </p:nvSpPr>
        <p:spPr/>
        <p:txBody>
          <a:bodyPr/>
          <a:lstStyle/>
          <a:p>
            <a:pPr>
              <a:defRPr/>
            </a:pPr>
            <a:fld id="{7DA88464-B9A6-454B-8254-5C3C90710A0A}" type="slidenum">
              <a:rPr lang="it-IT" smtClean="0">
                <a:solidFill>
                  <a:srgbClr val="EAEAEA"/>
                </a:solidFill>
              </a:rPr>
              <a:pPr>
                <a:defRPr/>
              </a:pPr>
              <a:t>47</a:t>
            </a:fld>
            <a:endParaRPr lang="it-IT">
              <a:solidFill>
                <a:srgbClr val="EAEAEA"/>
              </a:solidFill>
            </a:endParaRPr>
          </a:p>
        </p:txBody>
      </p:sp>
    </p:spTree>
    <p:extLst>
      <p:ext uri="{BB962C8B-B14F-4D97-AF65-F5344CB8AC3E}">
        <p14:creationId xmlns:p14="http://schemas.microsoft.com/office/powerpoint/2010/main" xmlns="" val="1992529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lvl="0" algn="l" eaLnBrk="1" fontAlgn="auto" hangingPunct="1">
              <a:lnSpc>
                <a:spcPct val="150000"/>
              </a:lnSpc>
              <a:spcBef>
                <a:spcPts val="0"/>
              </a:spcBef>
              <a:spcAft>
                <a:spcPts val="0"/>
              </a:spcAft>
              <a:defRPr/>
            </a:pPr>
            <a:r>
              <a:rPr lang="it-IT" sz="2400" dirty="0">
                <a:solidFill>
                  <a:srgbClr val="000000"/>
                </a:solidFill>
                <a:latin typeface="Tahoma" panose="020B0604030504040204" pitchFamily="34" charset="0"/>
                <a:ea typeface="Tahoma" panose="020B0604030504040204" pitchFamily="34" charset="0"/>
                <a:cs typeface="Tahoma" panose="020B0604030504040204" pitchFamily="34" charset="0"/>
              </a:rPr>
              <a:t>Soggetti responsabili</a:t>
            </a:r>
            <a:br>
              <a:rPr lang="it-IT" sz="24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it-IT"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it-IT" altLang="it-IT" sz="2400" dirty="0" smtClean="0">
                <a:latin typeface="Tahoma" panose="020B0604030504040204" pitchFamily="34" charset="0"/>
                <a:ea typeface="Tahoma" panose="020B0604030504040204" pitchFamily="34" charset="0"/>
                <a:cs typeface="Tahoma" panose="020B0604030504040204" pitchFamily="34" charset="0"/>
              </a:rPr>
              <a:t>Il Medico Competente</a:t>
            </a:r>
            <a:endParaRPr lang="it-IT" altLang="it-IT" dirty="0" smtClean="0"/>
          </a:p>
        </p:txBody>
      </p:sp>
      <p:sp>
        <p:nvSpPr>
          <p:cNvPr id="30723" name="Rectangle 3"/>
          <p:cNvSpPr>
            <a:spLocks noGrp="1" noChangeArrowheads="1"/>
          </p:cNvSpPr>
          <p:nvPr>
            <p:ph type="body" idx="1"/>
          </p:nvPr>
        </p:nvSpPr>
        <p:spPr/>
        <p:txBody>
          <a:bodyPr/>
          <a:lstStyle/>
          <a:p>
            <a:pPr eaLnBrk="1" hangingPunct="1">
              <a:lnSpc>
                <a:spcPct val="90000"/>
              </a:lnSpc>
            </a:pPr>
            <a:r>
              <a:rPr lang="it-IT" altLang="it-IT" sz="2400" dirty="0" smtClean="0">
                <a:latin typeface="Tahoma" panose="020B0604030504040204" pitchFamily="34" charset="0"/>
                <a:ea typeface="Tahoma" panose="020B0604030504040204" pitchFamily="34" charset="0"/>
                <a:cs typeface="Tahoma" panose="020B0604030504040204" pitchFamily="34" charset="0"/>
              </a:rPr>
              <a:t>medico in possesso di uno dei titoli e dei requisiti formativi e professionali di cui </a:t>
            </a:r>
            <a:r>
              <a:rPr lang="it-IT" altLang="it-IT" sz="2400" dirty="0" smtClean="0">
                <a:latin typeface="Tahoma" panose="020B0604030504040204" pitchFamily="34" charset="0"/>
                <a:ea typeface="Tahoma" panose="020B0604030504040204" pitchFamily="34" charset="0"/>
                <a:cs typeface="Tahoma" panose="020B0604030504040204" pitchFamily="34" charset="0"/>
                <a:hlinkClick r:id="" action="ppaction://hlinkshowjump?jump=nextslide"/>
              </a:rPr>
              <a:t>all’articolo 38</a:t>
            </a:r>
            <a:endParaRPr lang="it-IT" altLang="it-IT"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pPr>
            <a:r>
              <a:rPr lang="it-IT" altLang="it-IT" sz="2400" dirty="0" smtClean="0">
                <a:latin typeface="Tahoma" panose="020B0604030504040204" pitchFamily="34" charset="0"/>
                <a:ea typeface="Tahoma" panose="020B0604030504040204" pitchFamily="34" charset="0"/>
                <a:cs typeface="Tahoma" panose="020B0604030504040204" pitchFamily="34" charset="0"/>
              </a:rPr>
              <a:t>collabora, secondo quanto previsto </a:t>
            </a:r>
            <a:r>
              <a:rPr lang="it-IT" altLang="it-IT" sz="2400" dirty="0" smtClean="0">
                <a:latin typeface="Tahoma" panose="020B0604030504040204" pitchFamily="34" charset="0"/>
                <a:ea typeface="Tahoma" panose="020B0604030504040204" pitchFamily="34" charset="0"/>
                <a:cs typeface="Tahoma" panose="020B0604030504040204" pitchFamily="34" charset="0"/>
                <a:hlinkClick r:id="rId3" action="ppaction://hlinksldjump"/>
              </a:rPr>
              <a:t>all’articolo 29</a:t>
            </a:r>
            <a:r>
              <a:rPr lang="it-IT" altLang="it-IT" sz="2400" dirty="0" smtClean="0">
                <a:latin typeface="Tahoma" panose="020B0604030504040204" pitchFamily="34" charset="0"/>
                <a:ea typeface="Tahoma" panose="020B0604030504040204" pitchFamily="34" charset="0"/>
                <a:cs typeface="Tahoma" panose="020B0604030504040204" pitchFamily="34" charset="0"/>
              </a:rPr>
              <a:t>, comma 1, con il datore di lavoro ai fini della valutazione dei rischi </a:t>
            </a:r>
          </a:p>
          <a:p>
            <a:pPr eaLnBrk="1" hangingPunct="1">
              <a:lnSpc>
                <a:spcPct val="90000"/>
              </a:lnSpc>
            </a:pPr>
            <a:r>
              <a:rPr lang="it-IT" altLang="it-IT" sz="2400" dirty="0" smtClean="0">
                <a:latin typeface="Tahoma" panose="020B0604030504040204" pitchFamily="34" charset="0"/>
                <a:ea typeface="Tahoma" panose="020B0604030504040204" pitchFamily="34" charset="0"/>
                <a:cs typeface="Tahoma" panose="020B0604030504040204" pitchFamily="34" charset="0"/>
              </a:rPr>
              <a:t>è nominato dallo stesso per effettuare la sorveglianza sanitaria e per tutti gli altri compiti di cui al presente decreto; </a:t>
            </a:r>
          </a:p>
        </p:txBody>
      </p:sp>
      <p:sp>
        <p:nvSpPr>
          <p:cNvPr id="2" name="Segnaposto piè di pagina 1"/>
          <p:cNvSpPr>
            <a:spLocks noGrp="1"/>
          </p:cNvSpPr>
          <p:nvPr>
            <p:ph type="ftr" sz="quarter" idx="11"/>
          </p:nvPr>
        </p:nvSpPr>
        <p:spPr/>
        <p:txBody>
          <a:bodyPr/>
          <a:lstStyle/>
          <a:p>
            <a:pPr>
              <a:defRPr/>
            </a:pPr>
            <a:r>
              <a:rPr lang="it-IT" smtClean="0">
                <a:solidFill>
                  <a:srgbClr val="000000"/>
                </a:solidFill>
              </a:rPr>
              <a:t>Giuseppe Renato Croce</a:t>
            </a:r>
            <a:endParaRPr lang="it-IT">
              <a:solidFill>
                <a:srgbClr val="000000"/>
              </a:solidFill>
            </a:endParaRPr>
          </a:p>
        </p:txBody>
      </p:sp>
      <p:sp>
        <p:nvSpPr>
          <p:cNvPr id="3" name="Segnaposto numero diapositiva 2"/>
          <p:cNvSpPr>
            <a:spLocks noGrp="1"/>
          </p:cNvSpPr>
          <p:nvPr>
            <p:ph type="sldNum" sz="quarter" idx="12"/>
          </p:nvPr>
        </p:nvSpPr>
        <p:spPr/>
        <p:txBody>
          <a:bodyPr/>
          <a:lstStyle/>
          <a:p>
            <a:pPr>
              <a:defRPr/>
            </a:pPr>
            <a:fld id="{012E56D4-923F-4D8E-976D-26497E61DBCA}" type="slidenum">
              <a:rPr lang="it-IT" smtClean="0">
                <a:solidFill>
                  <a:srgbClr val="000000"/>
                </a:solidFill>
              </a:rPr>
              <a:pPr>
                <a:defRPr/>
              </a:pPr>
              <a:t>48</a:t>
            </a:fld>
            <a:endParaRPr lang="it-IT">
              <a:solidFill>
                <a:srgbClr val="000000"/>
              </a:solidFill>
            </a:endParaRPr>
          </a:p>
        </p:txBody>
      </p:sp>
    </p:spTree>
    <p:extLst>
      <p:ext uri="{BB962C8B-B14F-4D97-AF65-F5344CB8AC3E}">
        <p14:creationId xmlns:p14="http://schemas.microsoft.com/office/powerpoint/2010/main" xmlns="" val="19590115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1066800"/>
          </a:xfrm>
        </p:spPr>
        <p:txBody>
          <a:bodyPr/>
          <a:lstStyle/>
          <a:p>
            <a:pPr algn="ctr" eaLnBrk="1" hangingPunct="1">
              <a:defRPr/>
            </a:pPr>
            <a:r>
              <a:rPr lang="it-IT" sz="4000" b="1" smtClean="0">
                <a:solidFill>
                  <a:srgbClr val="FFFF00"/>
                </a:solidFill>
                <a:effectLst>
                  <a:outerShdw blurRad="38100" dist="38100" dir="2700000" algn="tl">
                    <a:srgbClr val="000000"/>
                  </a:outerShdw>
                </a:effectLst>
                <a:latin typeface="Garamond" pitchFamily="18" charset="0"/>
              </a:rPr>
              <a:t>Il Lavoratore</a:t>
            </a:r>
          </a:p>
        </p:txBody>
      </p:sp>
      <p:sp>
        <p:nvSpPr>
          <p:cNvPr id="21507" name="Rectangle 3"/>
          <p:cNvSpPr>
            <a:spLocks noGrp="1" noChangeArrowheads="1"/>
          </p:cNvSpPr>
          <p:nvPr>
            <p:ph type="body" idx="1"/>
          </p:nvPr>
        </p:nvSpPr>
        <p:spPr>
          <a:xfrm>
            <a:off x="635000" y="541865"/>
            <a:ext cx="8373533" cy="6231467"/>
          </a:xfrm>
          <a:solidFill>
            <a:schemeClr val="tx1"/>
          </a:solidFill>
        </p:spPr>
        <p:txBody>
          <a:bodyPr/>
          <a:lstStyle/>
          <a:p>
            <a:pPr algn="just" eaLnBrk="1" hangingPunct="1">
              <a:lnSpc>
                <a:spcPct val="80000"/>
              </a:lnSpc>
              <a:buClr>
                <a:schemeClr val="tx1"/>
              </a:buClr>
              <a:buFont typeface="Wingdings" pitchFamily="2" charset="2"/>
              <a:buNone/>
              <a:defRPr/>
            </a:pPr>
            <a:endParaRPr lang="it-IT" sz="2000" dirty="0" smtClean="0">
              <a:latin typeface="Garamond" pitchFamily="18" charset="0"/>
            </a:endParaRPr>
          </a:p>
          <a:p>
            <a:pPr algn="just" eaLnBrk="1" hangingPunct="1">
              <a:lnSpc>
                <a:spcPct val="80000"/>
              </a:lnSpc>
              <a:buClr>
                <a:schemeClr val="tx1"/>
              </a:buClr>
              <a:buFont typeface="Wingdings" pitchFamily="2" charset="2"/>
              <a:buNone/>
              <a:defRPr/>
            </a:pPr>
            <a:endParaRPr lang="it-IT" sz="2400" b="1" dirty="0" smtClean="0">
              <a:effectLst>
                <a:outerShdw blurRad="38100" dist="38100" dir="2700000" algn="tl">
                  <a:srgbClr val="000000"/>
                </a:outerShdw>
              </a:effectLst>
              <a:latin typeface="Garamond" pitchFamily="18" charset="0"/>
            </a:endParaRPr>
          </a:p>
          <a:p>
            <a:pPr marL="0" lvl="0" indent="0" eaLnBrk="1" fontAlgn="auto" hangingPunct="1">
              <a:lnSpc>
                <a:spcPct val="150000"/>
              </a:lnSpc>
              <a:spcBef>
                <a:spcPts val="0"/>
              </a:spcBef>
              <a:spcAft>
                <a:spcPts val="0"/>
              </a:spcAft>
              <a:buClrTx/>
              <a:buSzTx/>
              <a:buNone/>
              <a:defRPr/>
            </a:pPr>
            <a:r>
              <a:rPr lang="it-IT" sz="2400" dirty="0">
                <a:solidFill>
                  <a:srgbClr val="000000"/>
                </a:solidFill>
                <a:latin typeface="Tahoma" panose="020B0604030504040204" pitchFamily="34" charset="0"/>
                <a:ea typeface="Tahoma" panose="020B0604030504040204" pitchFamily="34" charset="0"/>
                <a:cs typeface="Tahoma" panose="020B0604030504040204" pitchFamily="34" charset="0"/>
              </a:rPr>
              <a:t>Soggetti </a:t>
            </a:r>
            <a:r>
              <a:rPr lang="it-IT"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responsabili</a:t>
            </a:r>
            <a:r>
              <a:rPr lang="it-IT"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it-IT"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eaLnBrk="1" fontAlgn="auto" hangingPunct="1">
              <a:lnSpc>
                <a:spcPct val="150000"/>
              </a:lnSpc>
              <a:spcBef>
                <a:spcPts val="0"/>
              </a:spcBef>
              <a:spcAft>
                <a:spcPts val="0"/>
              </a:spcAft>
              <a:buClrTx/>
              <a:buSzTx/>
              <a:buNone/>
              <a:defRPr/>
            </a:pPr>
            <a:r>
              <a:rPr lang="it-IT" sz="2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it-IT"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Il </a:t>
            </a:r>
            <a:r>
              <a:rPr lang="it-IT" sz="2400" b="1" dirty="0">
                <a:solidFill>
                  <a:srgbClr val="000000"/>
                </a:solidFill>
                <a:latin typeface="Tahoma" panose="020B0604030504040204" pitchFamily="34" charset="0"/>
                <a:ea typeface="Tahoma" panose="020B0604030504040204" pitchFamily="34" charset="0"/>
                <a:cs typeface="Tahoma" panose="020B0604030504040204" pitchFamily="34" charset="0"/>
              </a:rPr>
              <a:t>lavoratore </a:t>
            </a:r>
          </a:p>
          <a:p>
            <a:pPr algn="just" eaLnBrk="1" hangingPunct="1">
              <a:lnSpc>
                <a:spcPct val="80000"/>
              </a:lnSpc>
              <a:buClr>
                <a:schemeClr val="tx1"/>
              </a:buClr>
              <a:buFont typeface="Wingdings" pitchFamily="2" charset="2"/>
              <a:buNone/>
              <a:defRPr/>
            </a:pPr>
            <a:r>
              <a:rPr lang="it-IT" sz="2400" dirty="0" smtClean="0">
                <a:solidFill>
                  <a:schemeClr val="bg2"/>
                </a:solidFill>
                <a:latin typeface="Tahoma" panose="020B0604030504040204" pitchFamily="34" charset="0"/>
                <a:ea typeface="Tahoma" panose="020B0604030504040204" pitchFamily="34" charset="0"/>
                <a:cs typeface="Tahoma" panose="020B0604030504040204" pitchFamily="34" charset="0"/>
              </a:rPr>
              <a:t>Il lavoratore non è più visto come un soggetto passivo da tutelare, ma svolge un ruolo attivo nel determinare condizioni di sicurezza nel luogo di lavoro </a:t>
            </a:r>
          </a:p>
          <a:p>
            <a:pPr eaLnBrk="1" hangingPunct="1">
              <a:lnSpc>
                <a:spcPct val="80000"/>
              </a:lnSpc>
              <a:buClr>
                <a:schemeClr val="tx1"/>
              </a:buClr>
              <a:buFont typeface="Wingdings" pitchFamily="2" charset="2"/>
              <a:buNone/>
              <a:defRPr/>
            </a:pPr>
            <a:endParaRPr lang="it-IT" sz="2400" b="1" dirty="0" smtClean="0">
              <a:solidFill>
                <a:srgbClr val="FFFF00"/>
              </a:solidFill>
              <a:latin typeface="Garamond" pitchFamily="18" charset="0"/>
              <a:cs typeface="Times New Roman" pitchFamily="18" charset="0"/>
            </a:endParaRPr>
          </a:p>
          <a:p>
            <a:pPr eaLnBrk="1" hangingPunct="1">
              <a:lnSpc>
                <a:spcPct val="80000"/>
              </a:lnSpc>
              <a:buClr>
                <a:schemeClr val="tx1"/>
              </a:buClr>
              <a:buFont typeface="Wingdings" pitchFamily="2" charset="2"/>
              <a:buNone/>
              <a:defRPr/>
            </a:pPr>
            <a:r>
              <a:rPr lang="it-IT" sz="2800" b="1" dirty="0" smtClean="0">
                <a:solidFill>
                  <a:schemeClr val="bg2"/>
                </a:solidFill>
                <a:latin typeface="Garamond" pitchFamily="18" charset="0"/>
                <a:cs typeface="Times New Roman" pitchFamily="18" charset="0"/>
              </a:rPr>
              <a:t>L’ Art. 20 stabilisce gli  obblighi dei lavoratori: </a:t>
            </a:r>
            <a:br>
              <a:rPr lang="it-IT" sz="2800" b="1" dirty="0" smtClean="0">
                <a:solidFill>
                  <a:schemeClr val="bg2"/>
                </a:solidFill>
                <a:latin typeface="Garamond" pitchFamily="18" charset="0"/>
                <a:cs typeface="Times New Roman" pitchFamily="18" charset="0"/>
              </a:rPr>
            </a:br>
            <a:r>
              <a:rPr lang="it-IT" sz="2800" b="1" dirty="0" smtClean="0">
                <a:solidFill>
                  <a:schemeClr val="bg2"/>
                </a:solidFill>
                <a:latin typeface="Garamond" pitchFamily="18" charset="0"/>
                <a:cs typeface="Times New Roman" pitchFamily="18" charset="0"/>
              </a:rPr>
              <a:t/>
            </a:r>
            <a:br>
              <a:rPr lang="it-IT" sz="2800" b="1" dirty="0" smtClean="0">
                <a:solidFill>
                  <a:schemeClr val="bg2"/>
                </a:solidFill>
                <a:latin typeface="Garamond" pitchFamily="18" charset="0"/>
                <a:cs typeface="Times New Roman" pitchFamily="18" charset="0"/>
              </a:rPr>
            </a:br>
            <a:r>
              <a:rPr lang="it-IT" sz="2800" b="1" dirty="0" smtClean="0">
                <a:solidFill>
                  <a:schemeClr val="bg2"/>
                </a:solidFill>
                <a:latin typeface="Garamond" pitchFamily="18" charset="0"/>
                <a:cs typeface="Times New Roman" pitchFamily="18" charset="0"/>
              </a:rPr>
              <a:t> Ogni lavoratore deve prendersi cura della propria salute e sicurezza e di quella delle altre persone presenti sul luogo di lavoro, su cui ricadono gli effetti delle sue azioni o omissioni, conformemente alla sua formazione, alle istruzioni e ai mezzi forniti dal datore di lavoro</a:t>
            </a:r>
            <a:r>
              <a:rPr lang="it-IT" sz="2800" b="1" dirty="0" smtClean="0">
                <a:solidFill>
                  <a:schemeClr val="bg2"/>
                </a:solidFill>
                <a:latin typeface="Garamond" pitchFamily="18" charset="0"/>
              </a:rPr>
              <a:t> </a:t>
            </a:r>
          </a:p>
          <a:p>
            <a:pPr marL="0" indent="0" eaLnBrk="1" hangingPunct="1">
              <a:lnSpc>
                <a:spcPct val="90000"/>
              </a:lnSpc>
              <a:buNone/>
              <a:defRPr/>
            </a:pPr>
            <a:endParaRPr lang="it-IT" sz="2800" b="1" dirty="0" smtClean="0">
              <a:solidFill>
                <a:srgbClr val="FFFF00"/>
              </a:solidFill>
              <a:latin typeface="Garamond" pitchFamily="18" charset="0"/>
            </a:endParaRPr>
          </a:p>
        </p:txBody>
      </p:sp>
      <p:sp>
        <p:nvSpPr>
          <p:cNvPr id="2" name="Segnaposto piè di pagina 1"/>
          <p:cNvSpPr>
            <a:spLocks noGrp="1"/>
          </p:cNvSpPr>
          <p:nvPr>
            <p:ph type="ftr" sz="quarter" idx="11"/>
          </p:nvPr>
        </p:nvSpPr>
        <p:spPr/>
        <p:txBody>
          <a:bodyPr/>
          <a:lstStyle/>
          <a:p>
            <a:pPr>
              <a:defRPr/>
            </a:pPr>
            <a:r>
              <a:rPr lang="it-IT" smtClean="0">
                <a:solidFill>
                  <a:srgbClr val="EAEAEA"/>
                </a:solidFill>
              </a:rPr>
              <a:t>Giuseppe Renato Croce</a:t>
            </a:r>
            <a:endParaRPr lang="it-IT">
              <a:solidFill>
                <a:srgbClr val="EAEAEA"/>
              </a:solidFill>
            </a:endParaRPr>
          </a:p>
        </p:txBody>
      </p:sp>
      <p:sp>
        <p:nvSpPr>
          <p:cNvPr id="3" name="Segnaposto numero diapositiva 2"/>
          <p:cNvSpPr>
            <a:spLocks noGrp="1"/>
          </p:cNvSpPr>
          <p:nvPr>
            <p:ph type="sldNum" sz="quarter" idx="12"/>
          </p:nvPr>
        </p:nvSpPr>
        <p:spPr/>
        <p:txBody>
          <a:bodyPr/>
          <a:lstStyle/>
          <a:p>
            <a:pPr>
              <a:defRPr/>
            </a:pPr>
            <a:fld id="{68705088-FDCE-47B0-AFB6-4DEFCBAC9FBC}" type="slidenum">
              <a:rPr lang="it-IT" smtClean="0">
                <a:solidFill>
                  <a:srgbClr val="EAEAEA"/>
                </a:solidFill>
              </a:rPr>
              <a:pPr>
                <a:defRPr/>
              </a:pPr>
              <a:t>49</a:t>
            </a:fld>
            <a:endParaRPr lang="it-IT">
              <a:solidFill>
                <a:srgbClr val="EAEAEA"/>
              </a:solidFill>
            </a:endParaRPr>
          </a:p>
        </p:txBody>
      </p:sp>
    </p:spTree>
    <p:extLst>
      <p:ext uri="{BB962C8B-B14F-4D97-AF65-F5344CB8AC3E}">
        <p14:creationId xmlns:p14="http://schemas.microsoft.com/office/powerpoint/2010/main" xmlns="" val="1473136390"/>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1811216" y="1540731"/>
            <a:ext cx="5820507" cy="3939540"/>
          </a:xfrm>
          <a:prstGeom prst="rect">
            <a:avLst/>
          </a:prstGeom>
        </p:spPr>
        <p:txBody>
          <a:bodyPr wrap="square">
            <a:spAutoFit/>
          </a:bodyPr>
          <a:lstStyle/>
          <a:p>
            <a:pPr lvl="0" algn="ctr">
              <a:lnSpc>
                <a:spcPct val="250000"/>
              </a:lnSpc>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DANNO BIOLOGICO</a:t>
            </a:r>
          </a:p>
          <a:p>
            <a:pPr lvl="0" algn="ctr">
              <a:lnSpc>
                <a:spcPct val="250000"/>
              </a:lnSpc>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DANNO MORALE</a:t>
            </a:r>
          </a:p>
          <a:p>
            <a:pPr lvl="0" algn="ctr">
              <a:lnSpc>
                <a:spcPct val="250000"/>
              </a:lnSpc>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DANNO DA LUTTO</a:t>
            </a:r>
          </a:p>
          <a:p>
            <a:pPr lvl="0" algn="ctr">
              <a:lnSpc>
                <a:spcPct val="250000"/>
              </a:lnSpc>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DANNO DA PERDUTA SERENITA’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FAMILIARE</a:t>
            </a:r>
          </a:p>
          <a:p>
            <a:pPr lvl="0" algn="ctr">
              <a:lnSpc>
                <a:spcPct val="250000"/>
              </a:lnSpc>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DANNO DA PERDUTA CHANCHE</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Segnaposto piè di pagina 2"/>
          <p:cNvSpPr>
            <a:spLocks noGrp="1"/>
          </p:cNvSpPr>
          <p:nvPr>
            <p:ph type="ftr" sz="quarter" idx="11"/>
          </p:nvPr>
        </p:nvSpPr>
        <p:spPr/>
        <p:txBody>
          <a:bodyPr/>
          <a:lstStyle/>
          <a:p>
            <a:pPr>
              <a:defRPr/>
            </a:pPr>
            <a:r>
              <a:rPr lang="it-IT" smtClean="0">
                <a:solidFill>
                  <a:srgbClr val="EAEAEA"/>
                </a:solidFill>
              </a:rPr>
              <a:t>Giuseppe Renato Croce</a:t>
            </a:r>
            <a:endParaRPr lang="it-IT">
              <a:solidFill>
                <a:srgbClr val="EAEAEA"/>
              </a:solidFill>
            </a:endParaRPr>
          </a:p>
        </p:txBody>
      </p:sp>
      <p:sp>
        <p:nvSpPr>
          <p:cNvPr id="4" name="Segnaposto numero diapositiva 3"/>
          <p:cNvSpPr>
            <a:spLocks noGrp="1"/>
          </p:cNvSpPr>
          <p:nvPr>
            <p:ph type="sldNum" sz="quarter" idx="12"/>
          </p:nvPr>
        </p:nvSpPr>
        <p:spPr/>
        <p:txBody>
          <a:bodyPr/>
          <a:lstStyle/>
          <a:p>
            <a:pPr>
              <a:defRPr/>
            </a:pPr>
            <a:fld id="{7DA88464-B9A6-454B-8254-5C3C90710A0A}" type="slidenum">
              <a:rPr lang="it-IT" smtClean="0">
                <a:solidFill>
                  <a:srgbClr val="EAEAEA"/>
                </a:solidFill>
              </a:rPr>
              <a:pPr>
                <a:defRPr/>
              </a:pPr>
              <a:t>5</a:t>
            </a:fld>
            <a:endParaRPr lang="it-IT">
              <a:solidFill>
                <a:srgbClr val="EAEAEA"/>
              </a:solidFill>
            </a:endParaRPr>
          </a:p>
        </p:txBody>
      </p:sp>
    </p:spTree>
    <p:extLst>
      <p:ext uri="{BB962C8B-B14F-4D97-AF65-F5344CB8AC3E}">
        <p14:creationId xmlns:p14="http://schemas.microsoft.com/office/powerpoint/2010/main" xmlns="" val="1427094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118533" y="828288"/>
            <a:ext cx="8762999" cy="5570756"/>
          </a:xfrm>
          <a:prstGeom prst="rect">
            <a:avLst/>
          </a:prstGeom>
        </p:spPr>
        <p:txBody>
          <a:bodyPr wrap="square">
            <a:spAutoFit/>
          </a:bodyPr>
          <a:lstStyle/>
          <a:p>
            <a:pPr lvl="0" algn="ctr" defTabSz="914400">
              <a:defRPr/>
            </a:pPr>
            <a:endParaRPr lang="it-IT" sz="2400" kern="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ctr" defTabSz="914400">
              <a:defRPr/>
            </a:pPr>
            <a:endPar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defTabSz="914400" fontAlgn="auto">
              <a:lnSpc>
                <a:spcPct val="150000"/>
              </a:lnSpc>
              <a:spcBef>
                <a:spcPts val="0"/>
              </a:spcBef>
              <a:spcAft>
                <a:spcPts val="0"/>
              </a:spcAft>
              <a:defRPr/>
            </a:pPr>
            <a:r>
              <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rPr>
              <a:t>Soggetti responsabili</a:t>
            </a:r>
          </a:p>
          <a:p>
            <a:pPr lvl="0" algn="ctr" defTabSz="914400">
              <a:defRPr/>
            </a:pPr>
            <a:r>
              <a:rPr lang="it-IT" sz="24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Il Rappresentante </a:t>
            </a:r>
            <a:r>
              <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rPr>
              <a:t>dei </a:t>
            </a:r>
            <a:r>
              <a:rPr lang="it-IT" sz="24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Lavoratori </a:t>
            </a:r>
            <a:r>
              <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rPr>
              <a:t>per la </a:t>
            </a:r>
            <a:r>
              <a:rPr lang="it-IT" sz="24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Sicurezza </a:t>
            </a:r>
            <a:r>
              <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it-IT" sz="24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RLS)</a:t>
            </a:r>
          </a:p>
          <a:p>
            <a:pPr lvl="0" algn="ctr" defTabSz="914400">
              <a:defRPr/>
            </a:pPr>
            <a:endParaRPr lang="it-IT" sz="2400" kern="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ctr" defTabSz="914400">
              <a:defRPr/>
            </a:pPr>
            <a:r>
              <a:rPr lang="it-IT" sz="24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Una </a:t>
            </a:r>
            <a:r>
              <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rPr>
              <a:t>delle principali innovazioni introdotte dal D.Lgs.81/2008 nella legislazione in materia di salute e sicurezza nei luoghi di lavoro </a:t>
            </a:r>
            <a:r>
              <a:rPr lang="it-IT" sz="2400" kern="0" dirty="0" smtClean="0">
                <a:solidFill>
                  <a:srgbClr val="000000"/>
                </a:solidFill>
                <a:latin typeface="Tahoma" panose="020B0604030504040204" pitchFamily="34" charset="0"/>
                <a:ea typeface="Tahoma" panose="020B0604030504040204" pitchFamily="34" charset="0"/>
                <a:cs typeface="Tahoma" panose="020B0604030504040204" pitchFamily="34" charset="0"/>
              </a:rPr>
              <a:t> riguarda la </a:t>
            </a:r>
            <a:r>
              <a:rPr lang="it-IT" sz="2400" kern="0" dirty="0">
                <a:solidFill>
                  <a:srgbClr val="000000"/>
                </a:solidFill>
                <a:latin typeface="Tahoma" panose="020B0604030504040204" pitchFamily="34" charset="0"/>
                <a:ea typeface="Tahoma" panose="020B0604030504040204" pitchFamily="34" charset="0"/>
                <a:cs typeface="Tahoma" panose="020B0604030504040204" pitchFamily="34" charset="0"/>
              </a:rPr>
              <a:t>figura del rappresentante dei lavoratori per la sicurezza (RLS). </a:t>
            </a:r>
          </a:p>
          <a:p>
            <a:pPr lvl="0" defTabSz="914400">
              <a:defRPr/>
            </a:pPr>
            <a:r>
              <a:rPr lang="it-IT" sz="2000" dirty="0" smtClean="0">
                <a:solidFill>
                  <a:srgbClr val="2F2B20"/>
                </a:solidFill>
                <a:latin typeface="Calibri"/>
              </a:rPr>
              <a:t>Il </a:t>
            </a:r>
            <a:r>
              <a:rPr lang="it-IT" sz="2000" dirty="0">
                <a:solidFill>
                  <a:srgbClr val="2F2B20"/>
                </a:solidFill>
                <a:latin typeface="Calibri"/>
              </a:rPr>
              <a:t>D. </a:t>
            </a:r>
            <a:r>
              <a:rPr lang="it-IT" sz="2000" dirty="0" err="1">
                <a:solidFill>
                  <a:srgbClr val="2F2B20"/>
                </a:solidFill>
                <a:latin typeface="Calibri"/>
              </a:rPr>
              <a:t>Lgs</a:t>
            </a:r>
            <a:r>
              <a:rPr lang="it-IT" sz="2000" dirty="0">
                <a:solidFill>
                  <a:srgbClr val="2F2B20"/>
                </a:solidFill>
                <a:latin typeface="Calibri"/>
              </a:rPr>
              <a:t>. 81/08 tende a sottolineare la partecipazione attiva dei lavoratori alla realizzazione di una più efficace tutela della salute e della sicurezza nei luoghi di lavoro.</a:t>
            </a:r>
          </a:p>
          <a:p>
            <a:pPr lvl="0" defTabSz="914400">
              <a:defRPr/>
            </a:pPr>
            <a:endParaRPr lang="it-IT" sz="800" dirty="0">
              <a:solidFill>
                <a:srgbClr val="2F2B20"/>
              </a:solidFill>
              <a:latin typeface="Calibri"/>
            </a:endParaRPr>
          </a:p>
          <a:p>
            <a:pPr marL="342900" lvl="0" indent="-342900" defTabSz="914400">
              <a:buFont typeface="Arial"/>
              <a:buChar char="•"/>
              <a:defRPr/>
            </a:pPr>
            <a:r>
              <a:rPr lang="it-IT" sz="2000" dirty="0">
                <a:solidFill>
                  <a:srgbClr val="2F2B20"/>
                </a:solidFill>
                <a:latin typeface="Calibri"/>
              </a:rPr>
              <a:t>La nomina di un Rappresentante per la Sicurezza rappresenta una delle novità principali introdotte ( art 47-48-49-50 );</a:t>
            </a:r>
            <a:endParaRPr lang="it-IT" sz="800" dirty="0">
              <a:solidFill>
                <a:srgbClr val="2F2B20"/>
              </a:solidFill>
              <a:latin typeface="Calibri"/>
            </a:endParaRPr>
          </a:p>
          <a:p>
            <a:pPr marL="342900" lvl="0" indent="-342900" defTabSz="914400">
              <a:buFont typeface="Arial"/>
              <a:buChar char="•"/>
              <a:defRPr/>
            </a:pPr>
            <a:r>
              <a:rPr lang="it-IT" sz="2000" dirty="0">
                <a:solidFill>
                  <a:srgbClr val="2F2B20"/>
                </a:solidFill>
                <a:latin typeface="Calibri"/>
              </a:rPr>
              <a:t>Viene data attuazione concreta a quanto indicato nello Statuto dei Lavoratori.</a:t>
            </a:r>
          </a:p>
        </p:txBody>
      </p:sp>
      <p:sp>
        <p:nvSpPr>
          <p:cNvPr id="4" name="Segnaposto numero diapositiva 3"/>
          <p:cNvSpPr>
            <a:spLocks noGrp="1"/>
          </p:cNvSpPr>
          <p:nvPr>
            <p:ph type="sldNum" sz="quarter" idx="12"/>
          </p:nvPr>
        </p:nvSpPr>
        <p:spPr/>
        <p:txBody>
          <a:bodyPr/>
          <a:lstStyle/>
          <a:p>
            <a:pPr>
              <a:defRPr/>
            </a:pPr>
            <a:fld id="{7DA88464-B9A6-454B-8254-5C3C90710A0A}" type="slidenum">
              <a:rPr lang="it-IT" smtClean="0">
                <a:solidFill>
                  <a:srgbClr val="EAEAEA"/>
                </a:solidFill>
              </a:rPr>
              <a:pPr>
                <a:defRPr/>
              </a:pPr>
              <a:t>50</a:t>
            </a:fld>
            <a:endParaRPr lang="it-IT">
              <a:solidFill>
                <a:srgbClr val="EAEAEA"/>
              </a:solidFill>
            </a:endParaRPr>
          </a:p>
        </p:txBody>
      </p:sp>
    </p:spTree>
    <p:extLst>
      <p:ext uri="{BB962C8B-B14F-4D97-AF65-F5344CB8AC3E}">
        <p14:creationId xmlns:p14="http://schemas.microsoft.com/office/powerpoint/2010/main" xmlns="" val="407063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Maria\Pictures\attualità.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50" y="3848185"/>
            <a:ext cx="4275292" cy="30194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1267" name="Segnaposto testo 1"/>
          <p:cNvSpPr>
            <a:spLocks noGrp="1"/>
          </p:cNvSpPr>
          <p:nvPr>
            <p:ph type="body" sz="quarter" idx="11"/>
          </p:nvPr>
        </p:nvSpPr>
        <p:spPr bwMode="auto">
          <a:xfrm>
            <a:off x="1971676" y="2105025"/>
            <a:ext cx="6669089" cy="4095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lvl="0" indent="-228600" defTabSz="914400" eaLnBrk="1" hangingPunct="1">
              <a:lnSpc>
                <a:spcPct val="150000"/>
              </a:lnSpc>
              <a:buClr>
                <a:srgbClr val="A9A57C"/>
              </a:buClr>
            </a:pPr>
            <a:endParaRPr lang="it-IT" altLang="ja-JP" sz="2000" b="1" i="0" dirty="0">
              <a:solidFill>
                <a:srgbClr val="CC0099"/>
              </a:solidFill>
              <a:latin typeface="Calibri"/>
              <a:ea typeface="MS PGothic" pitchFamily="34" charset="-128"/>
              <a:cs typeface="Times New Roman" pitchFamily="18" charset="0"/>
            </a:endParaRPr>
          </a:p>
          <a:p>
            <a:pPr marL="342900" lvl="0" indent="-228600" defTabSz="914400" eaLnBrk="1" hangingPunct="1">
              <a:lnSpc>
                <a:spcPct val="150000"/>
              </a:lnSpc>
              <a:buClr>
                <a:srgbClr val="A9A57C"/>
              </a:buClr>
            </a:pPr>
            <a:r>
              <a:rPr lang="it-IT" altLang="ja-JP" sz="24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sicurezza a scuola</a:t>
            </a:r>
            <a:endParaRPr lang="it-IT" altLang="it-IT" sz="2400" i="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6204020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Maria\Pictures\attualità.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50" y="3848185"/>
            <a:ext cx="4275292" cy="30194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1267" name="Segnaposto testo 1"/>
          <p:cNvSpPr>
            <a:spLocks noGrp="1"/>
          </p:cNvSpPr>
          <p:nvPr>
            <p:ph type="body" sz="quarter" idx="11"/>
          </p:nvPr>
        </p:nvSpPr>
        <p:spPr bwMode="auto">
          <a:xfrm>
            <a:off x="1971676" y="2105025"/>
            <a:ext cx="6669089" cy="4095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lvl="0" indent="-228600" defTabSz="914400" eaLnBrk="1" hangingPunct="1">
              <a:lnSpc>
                <a:spcPct val="150000"/>
              </a:lnSpc>
              <a:buClr>
                <a:srgbClr val="A9A57C"/>
              </a:buClr>
            </a:pPr>
            <a:r>
              <a:rPr lang="it-IT" altLang="ja-JP" sz="2000" b="1" i="0" dirty="0">
                <a:solidFill>
                  <a:srgbClr val="CC0099"/>
                </a:solidFill>
                <a:latin typeface="Calibri"/>
                <a:ea typeface="MS PGothic" pitchFamily="34" charset="-128"/>
                <a:cs typeface="Times New Roman" pitchFamily="18" charset="0"/>
              </a:rPr>
              <a:t/>
            </a:r>
            <a:br>
              <a:rPr lang="it-IT" altLang="ja-JP" sz="2000" b="1" i="0" dirty="0">
                <a:solidFill>
                  <a:srgbClr val="CC0099"/>
                </a:solidFill>
                <a:latin typeface="Calibri"/>
                <a:ea typeface="MS PGothic" pitchFamily="34" charset="-128"/>
                <a:cs typeface="Times New Roman" pitchFamily="18" charset="0"/>
              </a:rPr>
            </a:br>
            <a:endParaRPr lang="it-IT" altLang="it-IT" sz="2000" b="1" i="0" dirty="0">
              <a:solidFill>
                <a:srgbClr val="CC0099"/>
              </a:solidFill>
              <a:latin typeface="Calibri"/>
              <a:ea typeface="MS PGothic" pitchFamily="34" charset="-128"/>
              <a:cs typeface="Times New Roman" pitchFamily="18" charset="0"/>
            </a:endParaRPr>
          </a:p>
          <a:p>
            <a:pPr algn="l"/>
            <a:r>
              <a:rPr lang="it-IT" altLang="it-IT" sz="2800" b="1" i="0" dirty="0" smtClean="0">
                <a:solidFill>
                  <a:schemeClr val="tx1"/>
                </a:solidFill>
                <a:latin typeface="Tahoma" pitchFamily="34" charset="0"/>
                <a:cs typeface="Tahoma" pitchFamily="34" charset="0"/>
              </a:rPr>
              <a:t>IL SAPERE È UN PRODOTTO ?</a:t>
            </a:r>
          </a:p>
        </p:txBody>
      </p:sp>
      <p:sp>
        <p:nvSpPr>
          <p:cNvPr id="6"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it-IT" altLang="it-IT" sz="2500" dirty="0">
              <a:solidFill>
                <a:schemeClr val="tx1"/>
              </a:solidFill>
              <a:latin typeface="Tahoma" pitchFamily="34" charset="0"/>
              <a:ea typeface="+mn-ea"/>
              <a:cs typeface="Tahoma" pitchFamily="34" charset="0"/>
            </a:endParaRPr>
          </a:p>
        </p:txBody>
      </p:sp>
    </p:spTree>
    <p:extLst>
      <p:ext uri="{BB962C8B-B14F-4D97-AF65-F5344CB8AC3E}">
        <p14:creationId xmlns:p14="http://schemas.microsoft.com/office/powerpoint/2010/main" xmlns="" val="29976200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Maria\Pictures\attualità.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50" y="3848185"/>
            <a:ext cx="4275292" cy="30194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1267" name="Segnaposto testo 1"/>
          <p:cNvSpPr>
            <a:spLocks noGrp="1"/>
          </p:cNvSpPr>
          <p:nvPr>
            <p:ph type="body" sz="quarter" idx="11"/>
          </p:nvPr>
        </p:nvSpPr>
        <p:spPr bwMode="auto">
          <a:xfrm>
            <a:off x="254000" y="1562100"/>
            <a:ext cx="8386765" cy="4095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lvl="0" indent="-228600" algn="l" defTabSz="914400" eaLnBrk="1" hangingPunct="1">
              <a:lnSpc>
                <a:spcPct val="150000"/>
              </a:lnSpc>
              <a:buClr>
                <a:srgbClr val="A9A57C"/>
              </a:buClr>
            </a:pPr>
            <a:r>
              <a:rPr lang="it-IT" altLang="ja-JP" sz="2000" b="1" i="0" dirty="0">
                <a:solidFill>
                  <a:srgbClr val="CC0099"/>
                </a:solidFill>
                <a:latin typeface="Calibri"/>
                <a:ea typeface="MS PGothic" pitchFamily="34" charset="-128"/>
                <a:cs typeface="Times New Roman" pitchFamily="18" charset="0"/>
              </a:rPr>
              <a:t/>
            </a:r>
            <a:br>
              <a:rPr lang="it-IT" altLang="ja-JP" sz="2000" b="1" i="0" dirty="0">
                <a:solidFill>
                  <a:srgbClr val="CC0099"/>
                </a:solidFill>
                <a:latin typeface="Calibri"/>
                <a:ea typeface="MS PGothic" pitchFamily="34" charset="-128"/>
                <a:cs typeface="Times New Roman" pitchFamily="18" charset="0"/>
              </a:rPr>
            </a:br>
            <a:r>
              <a:rPr lang="it-IT" sz="2000" i="0" dirty="0">
                <a:solidFill>
                  <a:schemeClr val="tx1"/>
                </a:solidFill>
                <a:latin typeface="Tahoma" panose="020B0604030504040204" pitchFamily="34" charset="0"/>
                <a:ea typeface="Tahoma" panose="020B0604030504040204" pitchFamily="34" charset="0"/>
                <a:cs typeface="Tahoma" panose="020B0604030504040204" pitchFamily="34" charset="0"/>
              </a:rPr>
              <a:t>Se il sapere è un </a:t>
            </a:r>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prodotto, </a:t>
            </a:r>
            <a:r>
              <a:rPr lang="it-IT" sz="2000" i="0" dirty="0">
                <a:solidFill>
                  <a:schemeClr val="tx1"/>
                </a:solidFill>
                <a:latin typeface="Tahoma" panose="020B0604030504040204" pitchFamily="34" charset="0"/>
                <a:ea typeface="Tahoma" panose="020B0604030504040204" pitchFamily="34" charset="0"/>
                <a:cs typeface="Tahoma" panose="020B0604030504040204" pitchFamily="34" charset="0"/>
              </a:rPr>
              <a:t>allora esso come tutti i </a:t>
            </a:r>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prodotti</a:t>
            </a:r>
            <a:r>
              <a:rPr lang="it-IT" altLang="ja-JP" sz="3600" i="0" dirty="0" smtClean="0">
                <a:solidFill>
                  <a:srgbClr val="CC0099"/>
                </a:solidFill>
                <a:latin typeface="Tahoma" panose="020B0604030504040204" pitchFamily="34" charset="0"/>
                <a:ea typeface="Tahoma" panose="020B0604030504040204" pitchFamily="34" charset="0"/>
                <a:cs typeface="Tahoma" panose="020B0604030504040204" pitchFamily="34" charset="0"/>
              </a:rPr>
              <a:t> </a:t>
            </a:r>
            <a:r>
              <a:rPr lang="it-IT" altLang="ja-JP"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apprezzato non solo per le caratteristiche qualitative o funzionali, ma anche per altre caratteristiche quali, ad esempio le condizioni di fornitura, i servizi di assistenza e di personalizzazione l’immagine e infine la storia del prodotto stesso.</a:t>
            </a:r>
          </a:p>
          <a:p>
            <a:pPr marL="342900" lvl="0" indent="-228600" defTabSz="914400" eaLnBrk="1" hangingPunct="1">
              <a:lnSpc>
                <a:spcPct val="150000"/>
              </a:lnSpc>
              <a:buClr>
                <a:srgbClr val="A9A57C"/>
              </a:buClr>
            </a:pPr>
            <a:endParaRPr lang="it-IT" alt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228600" defTabSz="914400" eaLnBrk="1" hangingPunct="1">
              <a:lnSpc>
                <a:spcPct val="150000"/>
              </a:lnSpc>
              <a:buClr>
                <a:srgbClr val="A9A57C"/>
              </a:buClr>
            </a:pPr>
            <a:r>
              <a:rPr lang="it-IT" alt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E  IL </a:t>
            </a:r>
            <a:r>
              <a:rPr lang="it-IT" altLang="it-IT" sz="2000" b="1" i="0" dirty="0" smtClean="0">
                <a:solidFill>
                  <a:srgbClr val="FF0000"/>
                </a:solidFill>
                <a:latin typeface="Tahoma" panose="020B0604030504040204" pitchFamily="34" charset="0"/>
                <a:ea typeface="Tahoma" panose="020B0604030504040204" pitchFamily="34" charset="0"/>
                <a:cs typeface="Tahoma" panose="020B0604030504040204" pitchFamily="34" charset="0"/>
              </a:rPr>
              <a:t>PTOF</a:t>
            </a:r>
            <a:r>
              <a:rPr lang="it-IT" alt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 NON È QUESTO?</a:t>
            </a:r>
            <a:endParaRPr lang="it-IT" altLang="it-IT" sz="2000" i="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3181004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211667" y="1092201"/>
            <a:ext cx="8932333" cy="2534027"/>
          </a:xfrm>
          <a:prstGeom prst="rect">
            <a:avLst/>
          </a:prstGeom>
        </p:spPr>
        <p:txBody>
          <a:bodyPr wrap="square">
            <a:spAutoFit/>
          </a:bodyPr>
          <a:lstStyle/>
          <a:p>
            <a:pPr lvl="0">
              <a:lnSpc>
                <a:spcPct val="150000"/>
              </a:lnSpc>
              <a:defRPr/>
            </a:pPr>
            <a:endParaRPr lang="it-IT" dirty="0" smtClean="0">
              <a:solidFill>
                <a:prstClr val="black"/>
              </a:solidFill>
            </a:endParaRPr>
          </a:p>
          <a:p>
            <a:pPr lvl="0">
              <a:lnSpc>
                <a:spcPct val="150000"/>
              </a:lnSpc>
              <a:defRPr/>
            </a:pPr>
            <a:endParaRPr lang="it-IT" dirty="0">
              <a:solidFill>
                <a:prstClr val="black"/>
              </a:solidFill>
            </a:endParaRPr>
          </a:p>
          <a:p>
            <a:pPr lvl="0">
              <a:lnSpc>
                <a:spcPct val="150000"/>
              </a:lnSpc>
              <a:defRPr/>
            </a:pPr>
            <a:r>
              <a:rPr lang="it-IT" dirty="0" smtClean="0">
                <a:solidFill>
                  <a:prstClr val="black"/>
                </a:solidFill>
              </a:rPr>
              <a:t>L'applicazione </a:t>
            </a:r>
            <a:r>
              <a:rPr lang="it-IT" dirty="0">
                <a:solidFill>
                  <a:prstClr val="black"/>
                </a:solidFill>
              </a:rPr>
              <a:t>agli Istituti Scolastici della normativa che ordinariamente vige negli altri ambienti di lavoro, comporta che, anche, all'interno di questi debbono seguirsi regole, prassi stabilite ordinariamente e in generale. E quindi deve applicarsi anche tutta la normativa che identifica e verifica la responsabilità dei soggetti sensibili in sicurezza.</a:t>
            </a:r>
          </a:p>
        </p:txBody>
      </p:sp>
      <p:sp>
        <p:nvSpPr>
          <p:cNvPr id="3" name="Segnaposto numero diapositiva 2"/>
          <p:cNvSpPr>
            <a:spLocks noGrp="1"/>
          </p:cNvSpPr>
          <p:nvPr>
            <p:ph type="sldNum" sz="quarter" idx="12"/>
          </p:nvPr>
        </p:nvSpPr>
        <p:spPr/>
        <p:txBody>
          <a:bodyPr/>
          <a:lstStyle/>
          <a:p>
            <a:pPr>
              <a:defRPr/>
            </a:pPr>
            <a:fld id="{7DA88464-B9A6-454B-8254-5C3C90710A0A}" type="slidenum">
              <a:rPr lang="it-IT" smtClean="0">
                <a:solidFill>
                  <a:srgbClr val="EAEAEA"/>
                </a:solidFill>
              </a:rPr>
              <a:pPr>
                <a:defRPr/>
              </a:pPr>
              <a:t>54</a:t>
            </a:fld>
            <a:endParaRPr lang="it-IT">
              <a:solidFill>
                <a:srgbClr val="EAEAEA"/>
              </a:solidFill>
            </a:endParaRPr>
          </a:p>
        </p:txBody>
      </p:sp>
    </p:spTree>
    <p:extLst>
      <p:ext uri="{BB962C8B-B14F-4D97-AF65-F5344CB8AC3E}">
        <p14:creationId xmlns:p14="http://schemas.microsoft.com/office/powerpoint/2010/main" xmlns="" val="877955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Segnaposto testo 1"/>
          <p:cNvSpPr>
            <a:spLocks noGrp="1"/>
          </p:cNvSpPr>
          <p:nvPr>
            <p:ph type="body" sz="quarter" idx="11"/>
          </p:nvPr>
        </p:nvSpPr>
        <p:spPr bwMode="auto">
          <a:xfrm>
            <a:off x="58210" y="1078678"/>
            <a:ext cx="8926512" cy="42155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000" b="1" i="0" dirty="0" smtClean="0">
                <a:solidFill>
                  <a:schemeClr val="tx1"/>
                </a:solidFill>
                <a:latin typeface="Tahoma" pitchFamily="34" charset="0"/>
                <a:cs typeface="Tahoma" pitchFamily="34" charset="0"/>
              </a:rPr>
              <a:t>La piramide della sicurezza in Istituto Scolastico</a:t>
            </a:r>
          </a:p>
        </p:txBody>
      </p:sp>
      <p:sp>
        <p:nvSpPr>
          <p:cNvPr id="4" name="Segnaposto testo 1"/>
          <p:cNvSpPr txBox="1">
            <a:spLocks/>
          </p:cNvSpPr>
          <p:nvPr/>
        </p:nvSpPr>
        <p:spPr>
          <a:xfrm>
            <a:off x="445063" y="2112021"/>
            <a:ext cx="8456177" cy="4531539"/>
          </a:xfrm>
          <a:prstGeom prst="rect">
            <a:avLst/>
          </a:prstGeom>
          <a:solidFill>
            <a:schemeClr val="accent6">
              <a:lumMod val="40000"/>
              <a:lumOff val="60000"/>
            </a:schemeClr>
          </a:solidFill>
          <a:effectLst>
            <a:glow rad="228600">
              <a:schemeClr val="bg2">
                <a:lumMod val="2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marL="0" indent="0" algn="ctr" defTabSz="457200" rtl="0" eaLnBrk="0" fontAlgn="base" hangingPunct="0">
              <a:spcBef>
                <a:spcPct val="20000"/>
              </a:spcBef>
              <a:spcAft>
                <a:spcPct val="0"/>
              </a:spcAft>
              <a:buFont typeface="Arial" pitchFamily="34" charset="0"/>
              <a:buNone/>
              <a:defRPr sz="2600" b="0" i="1" kern="1200">
                <a:solidFill>
                  <a:srgbClr val="647A9F"/>
                </a:solidFill>
                <a:latin typeface="Lato Light" pitchFamily="34" charset="0"/>
                <a:ea typeface="+mn-ea"/>
                <a:cs typeface="Lato Light" pitchFamily="34" charset="0"/>
              </a:defRPr>
            </a:lvl1pPr>
            <a:lvl2pPr marL="4572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2pPr>
            <a:lvl3pPr marL="9144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3pPr>
            <a:lvl4pPr marL="13716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4pPr>
            <a:lvl5pPr marL="1828800" indent="0" algn="l" defTabSz="457200" rtl="0" eaLnBrk="0" fontAlgn="base" hangingPunct="0">
              <a:spcBef>
                <a:spcPct val="20000"/>
              </a:spcBef>
              <a:spcAft>
                <a:spcPct val="0"/>
              </a:spcAft>
              <a:buFont typeface="Arial" pitchFamily="34" charset="0"/>
              <a:buNone/>
              <a:defRPr sz="2600" b="0" i="1" kern="1200">
                <a:solidFill>
                  <a:srgbClr val="FFFFFF"/>
                </a:solidFill>
                <a:latin typeface="Lato Thin"/>
                <a:ea typeface="+mn-ea"/>
                <a:cs typeface="Lato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lang="it-IT" sz="2000" i="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it-IT" dirty="0"/>
          </a:p>
        </p:txBody>
      </p:sp>
      <p:graphicFrame>
        <p:nvGraphicFramePr>
          <p:cNvPr id="5" name="Diagramma 4"/>
          <p:cNvGraphicFramePr/>
          <p:nvPr>
            <p:extLst>
              <p:ext uri="{D42A27DB-BD31-4B8C-83A1-F6EECF244321}">
                <p14:modId xmlns:p14="http://schemas.microsoft.com/office/powerpoint/2010/main" xmlns="" val="333616742"/>
              </p:ext>
            </p:extLst>
          </p:nvPr>
        </p:nvGraphicFramePr>
        <p:xfrm>
          <a:off x="574535" y="1788341"/>
          <a:ext cx="8148679" cy="4814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aborazione alternativa 5"/>
          <p:cNvSpPr/>
          <p:nvPr/>
        </p:nvSpPr>
        <p:spPr>
          <a:xfrm>
            <a:off x="574675" y="1789113"/>
            <a:ext cx="2443163" cy="582612"/>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Tahoma" panose="020B0604030504040204" pitchFamily="34" charset="0"/>
                <a:ea typeface="Tahoma" panose="020B0604030504040204" pitchFamily="34" charset="0"/>
                <a:cs typeface="Tahoma" panose="020B0604030504040204" pitchFamily="34" charset="0"/>
              </a:rPr>
              <a:t>Responsabile Servizio </a:t>
            </a:r>
          </a:p>
          <a:p>
            <a:pPr algn="ctr" defTabSz="914400" fontAlgn="auto">
              <a:spcBef>
                <a:spcPts val="0"/>
              </a:spcBef>
              <a:spcAft>
                <a:spcPts val="0"/>
              </a:spcAft>
              <a:defRPr/>
            </a:pPr>
            <a:r>
              <a:rPr lang="it-IT" sz="1400" kern="0" dirty="0">
                <a:solidFill>
                  <a:srgbClr val="002060"/>
                </a:solidFill>
                <a:latin typeface="Tahoma" panose="020B0604030504040204" pitchFamily="34" charset="0"/>
                <a:ea typeface="Tahoma" panose="020B0604030504040204" pitchFamily="34" charset="0"/>
                <a:cs typeface="Tahoma" panose="020B0604030504040204" pitchFamily="34" charset="0"/>
              </a:rPr>
              <a:t>Prevenzione e Protezione</a:t>
            </a:r>
          </a:p>
        </p:txBody>
      </p:sp>
      <p:sp>
        <p:nvSpPr>
          <p:cNvPr id="7" name="Elaborazione alternativa 6"/>
          <p:cNvSpPr/>
          <p:nvPr/>
        </p:nvSpPr>
        <p:spPr>
          <a:xfrm>
            <a:off x="574676" y="2513013"/>
            <a:ext cx="2055813" cy="484187"/>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Addetti alla di emergenza</a:t>
            </a:r>
          </a:p>
        </p:txBody>
      </p:sp>
      <p:sp>
        <p:nvSpPr>
          <p:cNvPr id="8" name="Elaborazione alternativa 7"/>
          <p:cNvSpPr/>
          <p:nvPr/>
        </p:nvSpPr>
        <p:spPr>
          <a:xfrm>
            <a:off x="574676" y="3416300"/>
            <a:ext cx="2016125" cy="547688"/>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Addetti al Primo soccorso</a:t>
            </a:r>
          </a:p>
        </p:txBody>
      </p:sp>
      <p:sp>
        <p:nvSpPr>
          <p:cNvPr id="9" name="Elaborazione alternativa 8"/>
          <p:cNvSpPr/>
          <p:nvPr/>
        </p:nvSpPr>
        <p:spPr>
          <a:xfrm>
            <a:off x="595313" y="4073526"/>
            <a:ext cx="1744662" cy="608013"/>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Addetti all’antincendio</a:t>
            </a:r>
          </a:p>
        </p:txBody>
      </p:sp>
      <p:sp>
        <p:nvSpPr>
          <p:cNvPr id="10" name="Elaborazione alternativa 9"/>
          <p:cNvSpPr/>
          <p:nvPr/>
        </p:nvSpPr>
        <p:spPr>
          <a:xfrm>
            <a:off x="574676" y="5410201"/>
            <a:ext cx="1917700" cy="723900"/>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defTabSz="914400" fontAlgn="auto">
              <a:spcBef>
                <a:spcPts val="0"/>
              </a:spcBef>
              <a:spcAft>
                <a:spcPts val="0"/>
              </a:spcAft>
              <a:defRPr/>
            </a:pPr>
            <a:r>
              <a:rPr lang="it-IT" sz="1400" kern="0" dirty="0">
                <a:solidFill>
                  <a:srgbClr val="002060"/>
                </a:solidFill>
                <a:latin typeface="Arial"/>
              </a:rPr>
              <a:t>Rappresentante</a:t>
            </a:r>
          </a:p>
          <a:p>
            <a:pPr defTabSz="914400" fontAlgn="auto">
              <a:spcBef>
                <a:spcPts val="0"/>
              </a:spcBef>
              <a:spcAft>
                <a:spcPts val="0"/>
              </a:spcAft>
              <a:defRPr/>
            </a:pPr>
            <a:r>
              <a:rPr lang="it-IT" sz="1400" kern="0" dirty="0">
                <a:solidFill>
                  <a:srgbClr val="002060"/>
                </a:solidFill>
                <a:latin typeface="Arial"/>
              </a:rPr>
              <a:t>Lavoratori</a:t>
            </a:r>
          </a:p>
          <a:p>
            <a:pPr defTabSz="914400" fontAlgn="auto">
              <a:spcBef>
                <a:spcPts val="0"/>
              </a:spcBef>
              <a:spcAft>
                <a:spcPts val="0"/>
              </a:spcAft>
              <a:defRPr/>
            </a:pPr>
            <a:r>
              <a:rPr lang="it-IT" sz="1400" kern="0" dirty="0">
                <a:solidFill>
                  <a:srgbClr val="002060"/>
                </a:solidFill>
                <a:latin typeface="Arial"/>
              </a:rPr>
              <a:t> per la Sicurezza</a:t>
            </a:r>
          </a:p>
        </p:txBody>
      </p:sp>
      <p:sp>
        <p:nvSpPr>
          <p:cNvPr id="12" name="Elaborazione alternativa 11"/>
          <p:cNvSpPr/>
          <p:nvPr/>
        </p:nvSpPr>
        <p:spPr>
          <a:xfrm>
            <a:off x="6748464" y="2589214"/>
            <a:ext cx="2151062" cy="490537"/>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DVR</a:t>
            </a:r>
          </a:p>
        </p:txBody>
      </p:sp>
      <p:sp>
        <p:nvSpPr>
          <p:cNvPr id="13" name="Elaborazione alternativa 12"/>
          <p:cNvSpPr/>
          <p:nvPr/>
        </p:nvSpPr>
        <p:spPr>
          <a:xfrm>
            <a:off x="6659563" y="3746502"/>
            <a:ext cx="2279650" cy="631824"/>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Dispositivi di protezione collettivi e individuali</a:t>
            </a:r>
            <a:r>
              <a:rPr lang="it-IT" kern="0" dirty="0">
                <a:solidFill>
                  <a:srgbClr val="002060"/>
                </a:solidFill>
                <a:latin typeface="Arial"/>
              </a:rPr>
              <a:t> </a:t>
            </a:r>
          </a:p>
        </p:txBody>
      </p:sp>
      <p:sp>
        <p:nvSpPr>
          <p:cNvPr id="14" name="Elaborazione alternativa 13"/>
          <p:cNvSpPr/>
          <p:nvPr/>
        </p:nvSpPr>
        <p:spPr>
          <a:xfrm>
            <a:off x="6899275" y="4487864"/>
            <a:ext cx="2039938" cy="658812"/>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Rischi da interferenze</a:t>
            </a:r>
          </a:p>
        </p:txBody>
      </p:sp>
      <p:sp>
        <p:nvSpPr>
          <p:cNvPr id="15" name="Elaborazione alternativa 14"/>
          <p:cNvSpPr/>
          <p:nvPr/>
        </p:nvSpPr>
        <p:spPr>
          <a:xfrm>
            <a:off x="6748464" y="1789114"/>
            <a:ext cx="2151062" cy="646112"/>
          </a:xfrm>
          <a:prstGeom prst="flowChartAlternateProcess">
            <a:avLst/>
          </a:prstGeom>
          <a:solidFill>
            <a:schemeClr val="bg1">
              <a:lumMod val="85000"/>
            </a:schemeClr>
          </a:solidFill>
          <a:ln w="15875" cap="flat" cmpd="sng" algn="ctr">
            <a:solidFill>
              <a:srgbClr val="A5B592">
                <a:shade val="50000"/>
              </a:srgbClr>
            </a:solidFill>
            <a:prstDash val="solid"/>
          </a:ln>
          <a:effectLst/>
        </p:spPr>
        <p:txBody>
          <a:bodyPr anchor="ctr"/>
          <a:lstStyle/>
          <a:p>
            <a:pPr algn="ctr" defTabSz="914400" fontAlgn="auto">
              <a:spcBef>
                <a:spcPts val="0"/>
              </a:spcBef>
              <a:spcAft>
                <a:spcPts val="0"/>
              </a:spcAft>
              <a:defRPr/>
            </a:pPr>
            <a:r>
              <a:rPr lang="it-IT" sz="1400" kern="0" dirty="0">
                <a:solidFill>
                  <a:srgbClr val="002060"/>
                </a:solidFill>
                <a:latin typeface="Arial"/>
              </a:rPr>
              <a:t>Medico competente</a:t>
            </a:r>
          </a:p>
        </p:txBody>
      </p:sp>
    </p:spTree>
    <p:extLst>
      <p:ext uri="{BB962C8B-B14F-4D97-AF65-F5344CB8AC3E}">
        <p14:creationId xmlns:p14="http://schemas.microsoft.com/office/powerpoint/2010/main" xmlns="" val="3377856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p:cNvPicPr/>
          <p:nvPr/>
        </p:nvPicPr>
        <p:blipFill rotWithShape="1">
          <a:blip r:embed="rId2"/>
          <a:srcRect l="25185" t="22420" r="10593" b="14282"/>
          <a:stretch/>
        </p:blipFill>
        <p:spPr bwMode="auto">
          <a:xfrm>
            <a:off x="643739" y="2026311"/>
            <a:ext cx="7702905" cy="4235501"/>
          </a:xfrm>
          <a:prstGeom prst="rect">
            <a:avLst/>
          </a:prstGeom>
          <a:ln>
            <a:noFill/>
          </a:ln>
          <a:extLst>
            <a:ext uri="{53640926-AAD7-44D8-BBD7-CCE9431645EC}">
              <a14:shadowObscured xmlns:a14="http://schemas.microsoft.com/office/drawing/2010/main" xmlns=""/>
            </a:ext>
          </a:extLst>
        </p:spPr>
      </p:pic>
      <p:sp>
        <p:nvSpPr>
          <p:cNvPr id="6" name="Segnaposto testo 1"/>
          <p:cNvSpPr>
            <a:spLocks noGrp="1"/>
          </p:cNvSpPr>
          <p:nvPr>
            <p:ph type="body" sz="quarter" idx="11"/>
          </p:nvPr>
        </p:nvSpPr>
        <p:spPr bwMode="auto">
          <a:xfrm>
            <a:off x="55790" y="1446872"/>
            <a:ext cx="8926512" cy="579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000" i="0" dirty="0" smtClean="0">
                <a:solidFill>
                  <a:schemeClr val="tx1"/>
                </a:solidFill>
                <a:latin typeface="Tahoma" pitchFamily="34" charset="0"/>
                <a:cs typeface="Tahoma" pitchFamily="34" charset="0"/>
              </a:rPr>
              <a:t>Il ponte di MARCO POLO</a:t>
            </a:r>
          </a:p>
        </p:txBody>
      </p:sp>
      <p:sp>
        <p:nvSpPr>
          <p:cNvPr id="7" name="Segnaposto testo 2"/>
          <p:cNvSpPr>
            <a:spLocks noGrp="1"/>
          </p:cNvSpPr>
          <p:nvPr>
            <p:ph type="body" sz="quarter" idx="12"/>
          </p:nvPr>
        </p:nvSpPr>
        <p:spPr bwMode="auto">
          <a:xfrm>
            <a:off x="241300" y="941388"/>
            <a:ext cx="4209320" cy="426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itchFamily="34" charset="0"/>
                <a:ea typeface="+mn-ea"/>
                <a:cs typeface="Tahoma" pitchFamily="34" charset="0"/>
              </a:rPr>
              <a:t>L’attualità</a:t>
            </a:r>
            <a:endParaRPr lang="it-IT" altLang="it-IT" sz="2500" dirty="0">
              <a:solidFill>
                <a:schemeClr val="tx1"/>
              </a:solidFill>
              <a:latin typeface="Tahoma" pitchFamily="34" charset="0"/>
              <a:ea typeface="+mn-ea"/>
              <a:cs typeface="Tahoma" pitchFamily="34" charset="0"/>
            </a:endParaRPr>
          </a:p>
        </p:txBody>
      </p:sp>
    </p:spTree>
    <p:extLst>
      <p:ext uri="{BB962C8B-B14F-4D97-AF65-F5344CB8AC3E}">
        <p14:creationId xmlns:p14="http://schemas.microsoft.com/office/powerpoint/2010/main" xmlns="" val="22080378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egnaposto testo 1"/>
          <p:cNvSpPr>
            <a:spLocks noGrp="1"/>
          </p:cNvSpPr>
          <p:nvPr>
            <p:ph type="body" sz="quarter" idx="10"/>
          </p:nvPr>
        </p:nvSpPr>
        <p:spPr bwMode="auto">
          <a:xfrm>
            <a:off x="461963" y="3643315"/>
            <a:ext cx="8220075" cy="8080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latin typeface="Tahoma" pitchFamily="34" charset="0"/>
                <a:cs typeface="Tahoma" pitchFamily="34" charset="0"/>
              </a:rPr>
              <a:t>GRAZIE PER L’ ATTENZIONE</a:t>
            </a:r>
          </a:p>
          <a:p>
            <a:endParaRPr lang="it-IT" altLang="it-IT" dirty="0" smtClean="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xmlns="" val="1198361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Segnaposto testo 1"/>
          <p:cNvSpPr>
            <a:spLocks noGrp="1"/>
          </p:cNvSpPr>
          <p:nvPr>
            <p:ph type="body" sz="quarter" idx="11"/>
          </p:nvPr>
        </p:nvSpPr>
        <p:spPr bwMode="auto">
          <a:xfrm>
            <a:off x="374650" y="1463675"/>
            <a:ext cx="8210550" cy="39528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i="0" smtClean="0">
                <a:solidFill>
                  <a:schemeClr val="tx1"/>
                </a:solidFill>
                <a:latin typeface="Tahoma" pitchFamily="34" charset="0"/>
                <a:cs typeface="Tahoma" pitchFamily="34" charset="0"/>
              </a:rPr>
              <a:t>Ergonomia e progettazione dei sistemi di lavoro</a:t>
            </a:r>
          </a:p>
          <a:p>
            <a:endParaRPr lang="it-IT" altLang="it-IT" smtClean="0">
              <a:ea typeface="Lato Light" pitchFamily="34" charset="0"/>
            </a:endParaRPr>
          </a:p>
        </p:txBody>
      </p:sp>
      <p:sp>
        <p:nvSpPr>
          <p:cNvPr id="6" name="Segnaposto testo 2"/>
          <p:cNvSpPr>
            <a:spLocks noGrp="1"/>
          </p:cNvSpPr>
          <p:nvPr>
            <p:ph type="body" sz="quarter" idx="12"/>
          </p:nvPr>
        </p:nvSpPr>
        <p:spPr bwMode="auto">
          <a:xfrm>
            <a:off x="241300" y="941390"/>
            <a:ext cx="2178219" cy="41807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Introduzione</a:t>
            </a:r>
          </a:p>
        </p:txBody>
      </p:sp>
      <p:sp>
        <p:nvSpPr>
          <p:cNvPr id="3" name="Rettangolo 2"/>
          <p:cNvSpPr/>
          <p:nvPr/>
        </p:nvSpPr>
        <p:spPr>
          <a:xfrm>
            <a:off x="938674" y="2401463"/>
            <a:ext cx="7104807" cy="2246769"/>
          </a:xfrm>
          <a:prstGeom prst="rect">
            <a:avLst/>
          </a:prstGeom>
        </p:spPr>
        <p:txBody>
          <a:bodyPr wrap="square">
            <a:spAutoFit/>
          </a:bodyPr>
          <a:lstStyle/>
          <a:p>
            <a:pPr marL="342900" lvl="0" indent="-342900">
              <a:buFont typeface="Arial" pitchFamily="34" charset="0"/>
              <a:buChar char="•"/>
              <a:defRPr/>
            </a:pP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Sistema di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pPr marL="342900" lvl="0" indent="-342900">
              <a:buFont typeface="Arial" pitchFamily="34" charset="0"/>
              <a:buChar char="•"/>
              <a:defRPr/>
            </a:pP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Compito lavorativo</a:t>
            </a:r>
            <a:endPar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Arial" pitchFamily="34" charset="0"/>
              <a:buChar char="•"/>
              <a:defRPr/>
            </a:pP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Attrezzature di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pPr marL="342900" lvl="0" indent="-342900">
              <a:buFont typeface="Arial" pitchFamily="34" charset="0"/>
              <a:buChar char="•"/>
              <a:defRPr/>
            </a:pP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Processo di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pPr marL="342900" lvl="0" indent="-342900">
              <a:buFont typeface="Arial" pitchFamily="34" charset="0"/>
              <a:buChar char="•"/>
              <a:defRPr/>
            </a:pP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Spazio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di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Arial" pitchFamily="34" charset="0"/>
              <a:buChar char="•"/>
              <a:defRPr/>
            </a:pP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Ambiente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di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pPr marL="342900" lvl="0" indent="-342900">
              <a:buFont typeface="Arial" pitchFamily="34" charset="0"/>
              <a:buChar char="•"/>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magine 6" descr="C:\Users\utente\Pictures\protezione-596526_640.jpg"/>
          <p:cNvPicPr/>
          <p:nvPr/>
        </p:nvPicPr>
        <p:blipFill>
          <a:blip r:embed="rId3">
            <a:extLst>
              <a:ext uri="{28A0092B-C50C-407E-A947-70E740481C1C}">
                <a14:useLocalDpi xmlns:a14="http://schemas.microsoft.com/office/drawing/2010/main" xmlns="" val="0"/>
              </a:ext>
            </a:extLst>
          </a:blip>
          <a:srcRect/>
          <a:stretch>
            <a:fillRect/>
          </a:stretch>
        </p:blipFill>
        <p:spPr bwMode="auto">
          <a:xfrm>
            <a:off x="4243184" y="4110143"/>
            <a:ext cx="4900816" cy="2747857"/>
          </a:xfrm>
          <a:prstGeom prst="rect">
            <a:avLst/>
          </a:prstGeom>
          <a:ln>
            <a:noFill/>
          </a:ln>
          <a:effectLst>
            <a:softEdge rad="112500"/>
          </a:effectLst>
        </p:spPr>
      </p:pic>
      <p:sp>
        <p:nvSpPr>
          <p:cNvPr id="4" name="Segnaposto testo 2"/>
          <p:cNvSpPr>
            <a:spLocks noGrp="1"/>
          </p:cNvSpPr>
          <p:nvPr>
            <p:ph type="body" sz="quarter" idx="12"/>
          </p:nvPr>
        </p:nvSpPr>
        <p:spPr bwMode="auto">
          <a:xfrm>
            <a:off x="241300" y="941390"/>
            <a:ext cx="2178219" cy="27781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Introduzione</a:t>
            </a:r>
          </a:p>
        </p:txBody>
      </p:sp>
      <p:sp>
        <p:nvSpPr>
          <p:cNvPr id="6" name="Rettangolo 5"/>
          <p:cNvSpPr/>
          <p:nvPr/>
        </p:nvSpPr>
        <p:spPr>
          <a:xfrm>
            <a:off x="511629" y="1359464"/>
            <a:ext cx="8338457" cy="5832366"/>
          </a:xfrm>
          <a:prstGeom prst="rect">
            <a:avLst/>
          </a:prstGeom>
        </p:spPr>
        <p:txBody>
          <a:bodyPr wrap="square">
            <a:spAutoFit/>
          </a:bodyPr>
          <a:lstStyle/>
          <a:p>
            <a:pPr lvl="0" algn="ctr" eaLnBrk="0" hangingPunct="0">
              <a:spcBef>
                <a:spcPct val="20000"/>
              </a:spcBef>
              <a:defRPr/>
            </a:pPr>
            <a:r>
              <a:rPr lang="it-IT"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«obiettivo dell’impresa  deve essere la creazione di valore economico per gli azionisti</a:t>
            </a:r>
            <a:r>
              <a:rPr lang="it-IT"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lvl="0">
              <a:lnSpc>
                <a:spcPct val="150000"/>
              </a:lnSpc>
              <a:defRPr/>
            </a:pPr>
            <a:r>
              <a:rPr lang="it-IT"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it-IT"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Milton Friedman</a:t>
            </a:r>
            <a:r>
              <a:rPr lang="it-IT"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20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US" sz="2000" b="1"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lnSpc>
                <a:spcPct val="150000"/>
              </a:lnSpc>
              <a:defRPr/>
            </a:pPr>
            <a:endParaRPr lang="en-US" sz="2500" b="1"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lnSpc>
                <a:spcPct val="150000"/>
              </a:lnSpc>
              <a:defRPr/>
            </a:pPr>
            <a:r>
              <a:rPr lang="en-US" sz="2500" b="1"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Business </a:t>
            </a:r>
            <a:endParaRPr lang="en-US" sz="25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lnSpc>
                <a:spcPct val="150000"/>
              </a:lnSpc>
              <a:defRPr/>
            </a:pPr>
            <a:r>
              <a:rPr lang="en-US" sz="25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a:t>
            </a:r>
          </a:p>
          <a:p>
            <a:pPr lvl="0" algn="ctr">
              <a:lnSpc>
                <a:spcPct val="150000"/>
              </a:lnSpc>
              <a:defRPr/>
            </a:pPr>
            <a:r>
              <a:rPr lang="en-US" sz="25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Business </a:t>
            </a:r>
          </a:p>
          <a:p>
            <a:pPr lvl="0" algn="ctr">
              <a:lnSpc>
                <a:spcPct val="150000"/>
              </a:lnSpc>
              <a:defRPr/>
            </a:pPr>
            <a:r>
              <a:rPr lang="en-US" sz="25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a:t>
            </a:r>
          </a:p>
          <a:p>
            <a:pPr lvl="0" algn="ctr">
              <a:lnSpc>
                <a:spcPct val="150000"/>
              </a:lnSpc>
              <a:defRPr/>
            </a:pPr>
            <a:r>
              <a:rPr lang="en-US" sz="25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Business</a:t>
            </a:r>
          </a:p>
          <a:p>
            <a:pPr lvl="0">
              <a:defRPr/>
            </a:pPr>
            <a:endParaRPr lang="it-IT" dirty="0">
              <a:solidFill>
                <a:prstClr val="black"/>
              </a:solidFill>
              <a:latin typeface="Calibri"/>
              <a:cs typeface="+mn-cs"/>
            </a:endParaRPr>
          </a:p>
          <a:p>
            <a:pPr lvl="0" algn="ctr" eaLnBrk="0" hangingPunct="0">
              <a:spcBef>
                <a:spcPct val="20000"/>
              </a:spcBef>
              <a:defRPr/>
            </a:pPr>
            <a:endParaRPr lang="it-IT" sz="25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eaLnBrk="0" hangingPunct="0">
              <a:spcBef>
                <a:spcPct val="20000"/>
              </a:spcBef>
              <a:defRPr/>
            </a:pPr>
            <a:endParaRPr lang="it-IT" sz="25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5" name="Immagine 4" descr="C:\Users\utente\Pictures\strada_225338.jpg"/>
          <p:cNvPicPr/>
          <p:nvPr/>
        </p:nvPicPr>
        <p:blipFill>
          <a:blip r:embed="rId4">
            <a:extLst>
              <a:ext uri="{28A0092B-C50C-407E-A947-70E740481C1C}">
                <a14:useLocalDpi xmlns:a14="http://schemas.microsoft.com/office/drawing/2010/main" xmlns="" val="0"/>
              </a:ext>
            </a:extLst>
          </a:blip>
          <a:srcRect/>
          <a:stretch>
            <a:fillRect/>
          </a:stretch>
        </p:blipFill>
        <p:spPr bwMode="auto">
          <a:xfrm>
            <a:off x="1116420" y="1424765"/>
            <a:ext cx="7038752" cy="4561367"/>
          </a:xfrm>
          <a:prstGeom prst="rect">
            <a:avLst/>
          </a:prstGeom>
          <a:blipFill>
            <a:blip r:embed="rId3"/>
            <a:tile tx="0" ty="0" sx="100000" sy="100000" flip="none" algn="tl"/>
          </a:blipFill>
          <a:ln>
            <a:noFill/>
          </a:ln>
          <a:effectLst>
            <a:softEdge rad="112500"/>
          </a:effectLst>
        </p:spPr>
      </p:pic>
      <p:sp>
        <p:nvSpPr>
          <p:cNvPr id="3" name="Segnaposto contenuto 2"/>
          <p:cNvSpPr>
            <a:spLocks noGrp="1"/>
          </p:cNvSpPr>
          <p:nvPr>
            <p:ph idx="1"/>
          </p:nvPr>
        </p:nvSpPr>
        <p:spPr>
          <a:xfrm>
            <a:off x="1463041" y="3050697"/>
            <a:ext cx="6196405" cy="2672372"/>
          </a:xfrm>
        </p:spPr>
        <p:txBody>
          <a:bodyPr/>
          <a:lstStyle/>
          <a:p>
            <a:pPr marL="0" indent="0" algn="ctr">
              <a:buNone/>
            </a:pPr>
            <a:r>
              <a:rPr lang="it-IT" altLang="it-IT" sz="2500" dirty="0">
                <a:solidFill>
                  <a:srgbClr val="647A9F"/>
                </a:solidFill>
                <a:latin typeface="Tahoma" pitchFamily="34" charset="0"/>
                <a:cs typeface="Tahoma" pitchFamily="34" charset="0"/>
              </a:rPr>
              <a:t>Burocrazia e sicurezza: il percorso storico della  prevenzione nei luoghi di lavoro</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8</a:t>
            </a:fld>
            <a:endParaRPr lang="it-IT"/>
          </a:p>
        </p:txBody>
      </p:sp>
    </p:spTree>
    <p:extLst>
      <p:ext uri="{BB962C8B-B14F-4D97-AF65-F5344CB8AC3E}">
        <p14:creationId xmlns:p14="http://schemas.microsoft.com/office/powerpoint/2010/main" xmlns="" val="800700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xmlns="" val="1383830134"/>
              </p:ext>
            </p:extLst>
          </p:nvPr>
        </p:nvGraphicFramePr>
        <p:xfrm>
          <a:off x="331774" y="1697253"/>
          <a:ext cx="8497902" cy="4620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egnaposto testo 1"/>
          <p:cNvSpPr>
            <a:spLocks noGrp="1"/>
          </p:cNvSpPr>
          <p:nvPr>
            <p:ph type="body" sz="quarter" idx="11"/>
          </p:nvPr>
        </p:nvSpPr>
        <p:spPr>
          <a:xfrm>
            <a:off x="173207" y="848443"/>
            <a:ext cx="8210550" cy="778057"/>
          </a:xfrm>
        </p:spPr>
        <p:txBody>
          <a:bodyPr/>
          <a:lstStyle/>
          <a:p>
            <a:pPr algn="l" defTabSz="914400" eaLnBrk="1" fontAlgn="auto" hangingPunct="1">
              <a:lnSpc>
                <a:spcPts val="2892"/>
              </a:lnSpc>
              <a:spcBef>
                <a:spcPts val="0"/>
              </a:spcBef>
              <a:spcAft>
                <a:spcPts val="478"/>
              </a:spcAft>
              <a:tabLst>
                <a:tab pos="3445720" algn="l"/>
                <a:tab pos="7332171" algn="r"/>
              </a:tabLst>
              <a:defRPr/>
            </a:pPr>
            <a:r>
              <a:rPr lang="it-IT" sz="2500" i="0" kern="0" dirty="0">
                <a:solidFill>
                  <a:prstClr val="black"/>
                </a:solidFill>
                <a:latin typeface="Tahoma" panose="020B0604030504040204" pitchFamily="34" charset="0"/>
                <a:ea typeface="Tahoma" panose="020B0604030504040204" pitchFamily="34" charset="0"/>
                <a:cs typeface="Tahoma" panose="020B0604030504040204" pitchFamily="34" charset="0"/>
              </a:rPr>
              <a:t>Burocrazia e </a:t>
            </a:r>
            <a:r>
              <a:rPr lang="it-IT" sz="2500" i="0" kern="0" dirty="0" smtClean="0">
                <a:solidFill>
                  <a:prstClr val="black"/>
                </a:solidFill>
                <a:latin typeface="Tahoma" panose="020B0604030504040204" pitchFamily="34" charset="0"/>
                <a:ea typeface="Tahoma" panose="020B0604030504040204" pitchFamily="34" charset="0"/>
                <a:cs typeface="Tahoma" panose="020B0604030504040204" pitchFamily="34" charset="0"/>
              </a:rPr>
              <a:t>sicurezza: </a:t>
            </a:r>
          </a:p>
          <a:p>
            <a:pPr>
              <a:defRPr/>
            </a:pPr>
            <a:endParaRPr lang="it-IT" dirty="0"/>
          </a:p>
        </p:txBody>
      </p:sp>
    </p:spTree>
    <p:extLst>
      <p:ext uri="{BB962C8B-B14F-4D97-AF65-F5344CB8AC3E}">
        <p14:creationId xmlns:p14="http://schemas.microsoft.com/office/powerpoint/2010/main" xmlns="" val="15911749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9&quot;&gt;&lt;property id=&quot;20148&quot; value=&quot;5&quot;/&gt;&lt;property id=&quot;20300&quot; value=&quot;Slide 6&quot;/&gt;&lt;property id=&quot;20307&quot; value=&quot;262&quot;/&gt;&lt;/object&gt;&lt;object type=&quot;3&quot; unique_id=&quot;10011&quot;&gt;&lt;property id=&quot;20148&quot; value=&quot;5&quot;/&gt;&lt;property id=&quot;20300&quot; value=&quot;Slide 7&quot;/&gt;&lt;property id=&quot;20307&quot; value=&quot;264&quot;/&gt;&lt;/object&gt;&lt;object type=&quot;3&quot; unique_id=&quot;10013&quot;&gt;&lt;property id=&quot;20148&quot; value=&quot;5&quot;/&gt;&lt;property id=&quot;20300&quot; value=&quot;Slide 8&quot;/&gt;&lt;property id=&quot;20307&quot; value=&quot;410&quot;/&gt;&lt;/object&gt;&lt;object type=&quot;3&quot; unique_id=&quot;10016&quot;&gt;&lt;property id=&quot;20148&quot; value=&quot;5&quot;/&gt;&lt;property id=&quot;20300&quot; value=&quot;Slide 9&quot;/&gt;&lt;property id=&quot;20307&quot; value=&quot;371&quot;/&gt;&lt;/object&gt;&lt;object type=&quot;3&quot; unique_id=&quot;10018&quot;&gt;&lt;property id=&quot;20148&quot; value=&quot;5&quot;/&gt;&lt;property id=&quot;20300&quot; value=&quot;Slide 10&quot;/&gt;&lt;property id=&quot;20307&quot; value=&quot;362&quot;/&gt;&lt;/object&gt;&lt;object type=&quot;3&quot; unique_id=&quot;10020&quot;&gt;&lt;property id=&quot;20148&quot; value=&quot;5&quot;/&gt;&lt;property id=&quot;20300&quot; value=&quot;Slide 13&quot;/&gt;&lt;property id=&quot;20307&quot; value=&quot;365&quot;/&gt;&lt;/object&gt;&lt;object type=&quot;3&quot; unique_id=&quot;10021&quot;&gt;&lt;property id=&quot;20148&quot; value=&quot;5&quot;/&gt;&lt;property id=&quot;20300&quot; value=&quot;Slide 14&quot;/&gt;&lt;property id=&quot;20307&quot; value=&quot;366&quot;/&gt;&lt;/object&gt;&lt;object type=&quot;3&quot; unique_id=&quot;10023&quot;&gt;&lt;property id=&quot;20148&quot; value=&quot;5&quot;/&gt;&lt;property id=&quot;20300&quot; value=&quot;Slide 15&quot;/&gt;&lt;property id=&quot;20307&quot; value=&quot;411&quot;/&gt;&lt;/object&gt;&lt;object type=&quot;3&quot; unique_id=&quot;10024&quot;&gt;&lt;property id=&quot;20148&quot; value=&quot;5&quot;/&gt;&lt;property id=&quot;20300&quot; value=&quot;Slide 16&quot;/&gt;&lt;property id=&quot;20307&quot; value=&quot;389&quot;/&gt;&lt;/object&gt;&lt;object type=&quot;3&quot; unique_id=&quot;10027&quot;&gt;&lt;property id=&quot;20148&quot; value=&quot;5&quot;/&gt;&lt;property id=&quot;20300&quot; value=&quot;Slide 18&quot;/&gt;&lt;property id=&quot;20307&quot; value=&quot;393&quot;/&gt;&lt;/object&gt;&lt;object type=&quot;3&quot; unique_id=&quot;10031&quot;&gt;&lt;property id=&quot;20148&quot; value=&quot;5&quot;/&gt;&lt;property id=&quot;20300&quot; value=&quot;Slide 20&quot;/&gt;&lt;property id=&quot;20307&quot; value=&quot;386&quot;/&gt;&lt;/object&gt;&lt;object type=&quot;3&quot; unique_id=&quot;10034&quot;&gt;&lt;property id=&quot;20148&quot; value=&quot;5&quot;/&gt;&lt;property id=&quot;20300&quot; value=&quot;Slide 55&quot;/&gt;&lt;property id=&quot;20307&quot; value=&quot;359&quot;/&gt;&lt;/object&gt;&lt;object type=&quot;3&quot; unique_id=&quot;10037&quot;&gt;&lt;property id=&quot;20148&quot; value=&quot;5&quot;/&gt;&lt;property id=&quot;20300&quot; value=&quot;Slide 27&quot;/&gt;&lt;property id=&quot;20307&quot; value=&quot;286&quot;/&gt;&lt;/object&gt;&lt;object type=&quot;3&quot; unique_id=&quot;10039&quot;&gt;&lt;property id=&quot;20148&quot; value=&quot;5&quot;/&gt;&lt;property id=&quot;20300&quot; value=&quot;Slide 28&quot;/&gt;&lt;property id=&quot;20307&quot; value=&quot;291&quot;/&gt;&lt;/object&gt;&lt;object type=&quot;3&quot; unique_id=&quot;10047&quot;&gt;&lt;property id=&quot;20148&quot; value=&quot;5&quot;/&gt;&lt;property id=&quot;20300&quot; value=&quot;Slide 29&quot;/&gt;&lt;property id=&quot;20307&quot; value=&quot;302&quot;/&gt;&lt;/object&gt;&lt;object type=&quot;3&quot; unique_id=&quot;10049&quot;&gt;&lt;property id=&quot;20148&quot; value=&quot;5&quot;/&gt;&lt;property id=&quot;20300&quot; value=&quot;Slide 30&quot;/&gt;&lt;property id=&quot;20307&quot; value=&quot;304&quot;/&gt;&lt;/object&gt;&lt;object type=&quot;3&quot; unique_id=&quot;10050&quot;&gt;&lt;property id=&quot;20148&quot; value=&quot;5&quot;/&gt;&lt;property id=&quot;20300&quot; value=&quot;Slide 31&quot;/&gt;&lt;property id=&quot;20307&quot; value=&quot;305&quot;/&gt;&lt;/object&gt;&lt;object type=&quot;3&quot; unique_id=&quot;10051&quot;&gt;&lt;property id=&quot;20148&quot; value=&quot;5&quot;/&gt;&lt;property id=&quot;20300&quot; value=&quot;Slide 32&quot;/&gt;&lt;property id=&quot;20307&quot; value=&quot;306&quot;/&gt;&lt;/object&gt;&lt;object type=&quot;3&quot; unique_id=&quot;10052&quot;&gt;&lt;property id=&quot;20148&quot; value=&quot;5&quot;/&gt;&lt;property id=&quot;20300&quot; value=&quot;Slide 33&quot;/&gt;&lt;property id=&quot;20307&quot; value=&quot;307&quot;/&gt;&lt;/object&gt;&lt;object type=&quot;3&quot; unique_id=&quot;10069&quot;&gt;&lt;property id=&quot;20148&quot; value=&quot;5&quot;/&gt;&lt;property id=&quot;20300&quot; value=&quot;Slide 57&quot;/&gt;&lt;property id=&quot;20307&quot; value=&quot;414&quot;/&gt;&lt;/object&gt;&lt;object type=&quot;3&quot; unique_id=&quot;11410&quot;&gt;&lt;property id=&quot;20148&quot; value=&quot;5&quot;/&gt;&lt;property id=&quot;20300&quot; value=&quot;Slide 5&quot;/&gt;&lt;property id=&quot;20307&quot; value=&quot;451&quot;/&gt;&lt;/object&gt;&lt;object type=&quot;3&quot; unique_id=&quot;11411&quot;&gt;&lt;property id=&quot;20148&quot; value=&quot;5&quot;/&gt;&lt;property id=&quot;20300&quot; value=&quot;Slide 17&quot;/&gt;&lt;property id=&quot;20307&quot; value=&quot;434&quot;/&gt;&lt;/object&gt;&lt;object type=&quot;3&quot; unique_id=&quot;11414&quot;&gt;&lt;property id=&quot;20148&quot; value=&quot;5&quot;/&gt;&lt;property id=&quot;20300&quot; value=&quot;Slide 19&quot;/&gt;&lt;property id=&quot;20307&quot; value=&quot;438&quot;/&gt;&lt;/object&gt;&lt;object type=&quot;3&quot; unique_id=&quot;11415&quot;&gt;&lt;property id=&quot;20148&quot; value=&quot;5&quot;/&gt;&lt;property id=&quot;20300&quot; value=&quot;Slide 40&quot;/&gt;&lt;property id=&quot;20307&quot; value=&quot;439&quot;/&gt;&lt;/object&gt;&lt;object type=&quot;3&quot; unique_id=&quot;11416&quot;&gt;&lt;property id=&quot;20148&quot; value=&quot;5&quot;/&gt;&lt;property id=&quot;20300&quot; value=&quot;Slide 51&quot;/&gt;&lt;property id=&quot;20307&quot; value=&quot;440&quot;/&gt;&lt;/object&gt;&lt;object type=&quot;3&quot; unique_id=&quot;11417&quot;&gt;&lt;property id=&quot;20148&quot; value=&quot;5&quot;/&gt;&lt;property id=&quot;20300&quot; value=&quot;Slide 53&quot;/&gt;&lt;property id=&quot;20307&quot; value=&quot;441&quot;/&gt;&lt;/object&gt;&lt;object type=&quot;3&quot; unique_id=&quot;11419&quot;&gt;&lt;property id=&quot;20148&quot; value=&quot;5&quot;/&gt;&lt;property id=&quot;20300&quot; value=&quot;Slide 56&quot;/&gt;&lt;property id=&quot;20307&quot; value=&quot;443&quot;/&gt;&lt;/object&gt;&lt;object type=&quot;3&quot; unique_id=&quot;11420&quot;&gt;&lt;property id=&quot;20148&quot; value=&quot;5&quot;/&gt;&lt;property id=&quot;20300&quot; value=&quot;Slide 36&quot;/&gt;&lt;property id=&quot;20307&quot; value=&quot;444&quot;/&gt;&lt;/object&gt;&lt;object type=&quot;3&quot; unique_id=&quot;11421&quot;&gt;&lt;property id=&quot;20148&quot; value=&quot;5&quot;/&gt;&lt;property id=&quot;20300&quot; value=&quot;Slide 21&quot;/&gt;&lt;property id=&quot;20307&quot; value=&quot;445&quot;/&gt;&lt;/object&gt;&lt;object type=&quot;3&quot; unique_id=&quot;11423&quot;&gt;&lt;property id=&quot;20148&quot; value=&quot;5&quot;/&gt;&lt;property id=&quot;20300&quot; value=&quot;Slide 24&quot;/&gt;&lt;property id=&quot;20307&quot; value=&quot;446&quot;/&gt;&lt;/object&gt;&lt;object type=&quot;3&quot; unique_id=&quot;11424&quot;&gt;&lt;property id=&quot;20148&quot; value=&quot;5&quot;/&gt;&lt;property id=&quot;20300&quot; value=&quot;Slide 23&quot;/&gt;&lt;property id=&quot;20307&quot; value=&quot;447&quot;/&gt;&lt;/object&gt;&lt;object type=&quot;3&quot; unique_id=&quot;11426&quot;&gt;&lt;property id=&quot;20148&quot; value=&quot;5&quot;/&gt;&lt;property id=&quot;20300&quot; value=&quot;Slide 25&quot;/&gt;&lt;property id=&quot;20307&quot; value=&quot;449&quot;/&gt;&lt;/object&gt;&lt;object type=&quot;3&quot; unique_id=&quot;11427&quot;&gt;&lt;property id=&quot;20148&quot; value=&quot;5&quot;/&gt;&lt;property id=&quot;20300&quot; value=&quot;Slide 26&quot;/&gt;&lt;property id=&quot;20307&quot; value=&quot;450&quot;/&gt;&lt;/object&gt;&lt;object type=&quot;3&quot; unique_id=&quot;12755&quot;&gt;&lt;property id=&quot;20148&quot; value=&quot;5&quot;/&gt;&lt;property id=&quot;20300&quot; value=&quot;Slide 37&quot;/&gt;&lt;property id=&quot;20307&quot; value=&quot;453&quot;/&gt;&lt;/object&gt;&lt;object type=&quot;3&quot; unique_id=&quot;12756&quot;&gt;&lt;property id=&quot;20148&quot; value=&quot;5&quot;/&gt;&lt;property id=&quot;20300&quot; value=&quot;Slide 38&quot;/&gt;&lt;property id=&quot;20307&quot; value=&quot;455&quot;/&gt;&lt;/object&gt;&lt;object type=&quot;3&quot; unique_id=&quot;13317&quot;&gt;&lt;property id=&quot;20148&quot; value=&quot;5&quot;/&gt;&lt;property id=&quot;20300&quot; value=&quot;Slide 11&quot;/&gt;&lt;property id=&quot;20307&quot; value=&quot;457&quot;/&gt;&lt;/object&gt;&lt;object type=&quot;3&quot; unique_id=&quot;13318&quot;&gt;&lt;property id=&quot;20148&quot; value=&quot;5&quot;/&gt;&lt;property id=&quot;20300&quot; value=&quot;Slide 12&quot;/&gt;&lt;property id=&quot;20307&quot; value=&quot;459&quot;/&gt;&lt;/object&gt;&lt;object type=&quot;3&quot; unique_id=&quot;13319&quot;&gt;&lt;property id=&quot;20148&quot; value=&quot;5&quot;/&gt;&lt;property id=&quot;20300&quot; value=&quot;Slide 39&quot;/&gt;&lt;property id=&quot;20307&quot; value=&quot;458&quot;/&gt;&lt;/object&gt;&lt;object type=&quot;3&quot; unique_id=&quot;13320&quot;&gt;&lt;property id=&quot;20148&quot; value=&quot;5&quot;/&gt;&lt;property id=&quot;20300&quot; value=&quot;Slide 44&quot;/&gt;&lt;property id=&quot;20307&quot; value=&quot;456&quot;/&gt;&lt;/object&gt;&lt;object type=&quot;3&quot; unique_id=&quot;13321&quot;&gt;&lt;property id=&quot;20148&quot; value=&quot;5&quot;/&gt;&lt;property id=&quot;20300&quot; value=&quot;Slide 42&quot;/&gt;&lt;property id=&quot;20307&quot; value=&quot;462&quot;/&gt;&lt;/object&gt;&lt;object type=&quot;3&quot; unique_id=&quot;13323&quot;&gt;&lt;property id=&quot;20148&quot; value=&quot;5&quot;/&gt;&lt;property id=&quot;20300&quot; value=&quot;Slide 35 - &amp;quot;I nuovi Soggetti responsabili&amp;quot;&quot;/&gt;&lt;property id=&quot;20307&quot; value=&quot;460&quot;/&gt;&lt;/object&gt;&lt;object type=&quot;3&quot; unique_id=&quot;14444&quot;&gt;&lt;property id=&quot;20148&quot; value=&quot;5&quot;/&gt;&lt;property id=&quot;20300&quot; value=&quot;Slide 41&quot;/&gt;&lt;property id=&quot;20307&quot; value=&quot;468&quot;/&gt;&lt;/object&gt;&lt;object type=&quot;3&quot; unique_id=&quot;14445&quot;&gt;&lt;property id=&quot;20148&quot; value=&quot;5&quot;/&gt;&lt;property id=&quot;20300&quot; value=&quot;Slide 46&quot;/&gt;&lt;property id=&quot;20307&quot; value=&quot;473&quot;/&gt;&lt;/object&gt;&lt;object type=&quot;3&quot; unique_id=&quot;14447&quot;&gt;&lt;property id=&quot;20148&quot; value=&quot;5&quot;/&gt;&lt;property id=&quot;20300&quot; value=&quot;Slide 43 - &amp;quot;Il Dirigente&amp;#x0D;&amp;#x0A;&amp;#x0D;&amp;#x0A;&amp;#x0D;&amp;#x0A;Persona che, dotata di competenze professionali e di poteri gerarchici e funzionali adeguati all'in&quot;/&gt;&lt;property id=&quot;20307&quot; value=&quot;470&quot;/&gt;&lt;/object&gt;&lt;object type=&quot;3&quot; unique_id=&quot;14448&quot;&gt;&lt;property id=&quot;20148&quot; value=&quot;5&quot;/&gt;&lt;property id=&quot;20300&quot; value=&quot;Slide 47&quot;/&gt;&lt;property id=&quot;20307&quot; value=&quot;469&quot;/&gt;&lt;/object&gt;&lt;object type=&quot;3&quot; unique_id=&quot;14449&quot;&gt;&lt;property id=&quot;20148&quot; value=&quot;5&quot;/&gt;&lt;property id=&quot;20300&quot; value=&quot;Slide 48 - &amp;quot;Soggetti responsabili&amp;#x0D;&amp;#x0A;                    Il Medico Competente&amp;quot;&quot;/&gt;&lt;property id=&quot;20307&quot; value=&quot;472&quot;/&gt;&lt;/object&gt;&lt;object type=&quot;3&quot; unique_id=&quot;14450&quot;&gt;&lt;property id=&quot;20148&quot; value=&quot;5&quot;/&gt;&lt;property id=&quot;20300&quot; value=&quot;Slide 49 - &amp;quot;Il Lavoratore&amp;quot;&quot;/&gt;&lt;property id=&quot;20307&quot; value=&quot;474&quot;/&gt;&lt;/object&gt;&lt;object type=&quot;3&quot; unique_id=&quot;14451&quot;&gt;&lt;property id=&quot;20148&quot; value=&quot;5&quot;/&gt;&lt;property id=&quot;20300&quot; value=&quot;Slide 50&quot;/&gt;&lt;property id=&quot;20307&quot; value=&quot;471&quot;/&gt;&lt;/object&gt;&lt;object type=&quot;3&quot; unique_id=&quot;14452&quot;&gt;&lt;property id=&quot;20148&quot; value=&quot;5&quot;/&gt;&lt;property id=&quot;20300&quot; value=&quot;Slide 52&quot;/&gt;&lt;property id=&quot;20307&quot; value=&quot;475&quot;/&gt;&lt;/object&gt;&lt;object type=&quot;3&quot; unique_id=&quot;14885&quot;&gt;&lt;property id=&quot;20148&quot; value=&quot;5&quot;/&gt;&lt;property id=&quot;20300&quot; value=&quot;Slide 22&quot;/&gt;&lt;property id=&quot;20307&quot; value=&quot;476&quot;/&gt;&lt;/object&gt;&lt;object type=&quot;3&quot; unique_id=&quot;14886&quot;&gt;&lt;property id=&quot;20148&quot; value=&quot;5&quot;/&gt;&lt;property id=&quot;20300&quot; value=&quot;Slide 34&quot;/&gt;&lt;property id=&quot;20307&quot; value=&quot;477&quot;/&gt;&lt;/object&gt;&lt;object type=&quot;3&quot; unique_id=&quot;15442&quot;&gt;&lt;property id=&quot;20148&quot; value=&quot;5&quot;/&gt;&lt;property id=&quot;20300&quot; value=&quot;Slide 45&quot;/&gt;&lt;property id=&quot;20307&quot; value=&quot;478&quot;/&gt;&lt;/object&gt;&lt;object type=&quot;3&quot; unique_id=&quot;15443&quot;&gt;&lt;property id=&quot;20148&quot; value=&quot;5&quot;/&gt;&lt;property id=&quot;20300&quot; value=&quot;Slide 54&quot;/&gt;&lt;property id=&quot;20307&quot; value=&quot;479&quot;/&gt;&lt;/object&gt;&lt;object type=&quot;3&quot; unique_id=&quot;15502&quot;&gt;&lt;property id=&quot;20148&quot; value=&quot;5&quot;/&gt;&lt;property id=&quot;20300&quot; value=&quot;Slide 1&quot;/&gt;&lt;property id=&quot;20307&quot; value=&quot;480&quot;/&gt;&lt;/object&gt;&lt;/object&gt;&lt;/object&gt;&lt;/database&gt;"/>
  <p:tag name="SECTOMILLISECCONVERTED" val="1"/>
</p:tagLst>
</file>

<file path=ppt/theme/theme1.xml><?xml version="1.0" encoding="utf-8"?>
<a:theme xmlns:a="http://schemas.openxmlformats.org/drawingml/2006/main" name="Modello_Indire_Corret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zurro">
  <a:themeElements>
    <a:clrScheme name="Azurro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ro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ro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ro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artina topografica">
  <a:themeElements>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Cartina topografic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Cartina topografica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Cartina topografica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rtina topografica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Cartina topografica">
  <a:themeElements>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Cartina topografic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Cartina topografica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Cartina topografica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rtina topografica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Cartina topografica">
  <a:themeElements>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Cartina topografic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Cartina topografica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Cartina topografica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rtina topografica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Cartina topografica">
  <a:themeElements>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Cartina topografic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Cartina topografica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Cartina topografica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rtina topografica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4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gine Interne">
  <a:themeElements>
    <a:clrScheme name="colori Indire">
      <a:dk1>
        <a:srgbClr val="343434"/>
      </a:dk1>
      <a:lt1>
        <a:sysClr val="window" lastClr="FFFFFF"/>
      </a:lt1>
      <a:dk2>
        <a:srgbClr val="065388"/>
      </a:dk2>
      <a:lt2>
        <a:srgbClr val="EEECE1"/>
      </a:lt2>
      <a:accent1>
        <a:srgbClr val="1472A3"/>
      </a:accent1>
      <a:accent2>
        <a:srgbClr val="B3B3B3"/>
      </a:accent2>
      <a:accent3>
        <a:srgbClr val="54784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ine Interne Briciole">
  <a:themeElements>
    <a:clrScheme name="colori Indire">
      <a:dk1>
        <a:srgbClr val="343434"/>
      </a:dk1>
      <a:lt1>
        <a:sysClr val="window" lastClr="FFFFFF"/>
      </a:lt1>
      <a:dk2>
        <a:srgbClr val="065388"/>
      </a:dk2>
      <a:lt2>
        <a:srgbClr val="EEECE1"/>
      </a:lt2>
      <a:accent1>
        <a:srgbClr val="1472A3"/>
      </a:accent1>
      <a:accent2>
        <a:srgbClr val="B3B3B3"/>
      </a:accent2>
      <a:accent3>
        <a:srgbClr val="54784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Arco">
  <a:themeElements>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Modello_Indire_Corretto</Template>
  <TotalTime>2734</TotalTime>
  <Words>6437</Words>
  <Application>Microsoft Office PowerPoint</Application>
  <PresentationFormat>Presentazione su schermo (4:3)</PresentationFormat>
  <Paragraphs>799</Paragraphs>
  <Slides>57</Slides>
  <Notes>45</Notes>
  <HiddenSlides>0</HiddenSlides>
  <MMClips>0</MMClips>
  <ScaleCrop>false</ScaleCrop>
  <HeadingPairs>
    <vt:vector size="6" baseType="variant">
      <vt:variant>
        <vt:lpstr>Caratteri utilizzati</vt:lpstr>
      </vt:variant>
      <vt:variant>
        <vt:i4>27</vt:i4>
      </vt:variant>
      <vt:variant>
        <vt:lpstr>Tema</vt:lpstr>
      </vt:variant>
      <vt:variant>
        <vt:i4>20</vt:i4>
      </vt:variant>
      <vt:variant>
        <vt:lpstr>Titoli diapositive</vt:lpstr>
      </vt:variant>
      <vt:variant>
        <vt:i4>57</vt:i4>
      </vt:variant>
    </vt:vector>
  </HeadingPairs>
  <TitlesOfParts>
    <vt:vector size="104" baseType="lpstr">
      <vt:lpstr>Arial</vt:lpstr>
      <vt:lpstr>Tahoma</vt:lpstr>
      <vt:lpstr>Open Sans</vt:lpstr>
      <vt:lpstr>Wingdings</vt:lpstr>
      <vt:lpstr>Lato Light</vt:lpstr>
      <vt:lpstr>Calibri</vt:lpstr>
      <vt:lpstr>Book Antiqua</vt:lpstr>
      <vt:lpstr>Rockwell Extra Bold</vt:lpstr>
      <vt:lpstr>Verdana</vt:lpstr>
      <vt:lpstr>Times New Roman</vt:lpstr>
      <vt:lpstr>Garamond</vt:lpstr>
      <vt:lpstr>Open Sans Condensed Light</vt:lpstr>
      <vt:lpstr>Arial Narrow</vt:lpstr>
      <vt:lpstr>Trebuchet MS</vt:lpstr>
      <vt:lpstr>Lucida Sans Unicode</vt:lpstr>
      <vt:lpstr>Arial Black</vt:lpstr>
      <vt:lpstr>Bookman Old Style</vt:lpstr>
      <vt:lpstr>Segoe UI</vt:lpstr>
      <vt:lpstr>Comic Sans MS</vt:lpstr>
      <vt:lpstr>MS PGothic</vt:lpstr>
      <vt:lpstr>Palatino Linotype</vt:lpstr>
      <vt:lpstr>Monotype Sorts</vt:lpstr>
      <vt:lpstr>ＭＳ 明朝</vt:lpstr>
      <vt:lpstr>Lato Thin</vt:lpstr>
      <vt:lpstr>Open Sans Cond Light</vt:lpstr>
      <vt:lpstr>Source Sans Pro Light</vt:lpstr>
      <vt:lpstr>Open Sans Light</vt:lpstr>
      <vt:lpstr>Modello_Indire_Corretto</vt:lpstr>
      <vt:lpstr>Titolo Capitolo</vt:lpstr>
      <vt:lpstr>Pagine Interne</vt:lpstr>
      <vt:lpstr>Pagine Interne Briciole</vt:lpstr>
      <vt:lpstr>1_Titolo Capitolo</vt:lpstr>
      <vt:lpstr>2_Titolo Capitolo</vt:lpstr>
      <vt:lpstr>3_Titolo Capitolo</vt:lpstr>
      <vt:lpstr>1_Arco</vt:lpstr>
      <vt:lpstr>17_Tema di Office</vt:lpstr>
      <vt:lpstr>8_Tema di Office</vt:lpstr>
      <vt:lpstr>Azurro</vt:lpstr>
      <vt:lpstr>Cartina topografica</vt:lpstr>
      <vt:lpstr>2_Cartina topografica</vt:lpstr>
      <vt:lpstr>Personalizza struttura</vt:lpstr>
      <vt:lpstr>1_Personalizza struttura</vt:lpstr>
      <vt:lpstr>2_Personalizza struttura</vt:lpstr>
      <vt:lpstr>3_Personalizza struttura</vt:lpstr>
      <vt:lpstr>1_Cartina topografica</vt:lpstr>
      <vt:lpstr>3_Cartina topografica</vt:lpstr>
      <vt:lpstr>4_Titolo Capitolo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I nuovi Soggetti responsabili</vt:lpstr>
      <vt:lpstr>Diapositiva 36</vt:lpstr>
      <vt:lpstr>Diapositiva 37</vt:lpstr>
      <vt:lpstr>Diapositiva 38</vt:lpstr>
      <vt:lpstr>Diapositiva 39</vt:lpstr>
      <vt:lpstr>Diapositiva 40</vt:lpstr>
      <vt:lpstr>Diapositiva 41</vt:lpstr>
      <vt:lpstr>Diapositiva 42</vt:lpstr>
      <vt:lpstr>Il Dirigente   Persona che, dotata di competenze professionali e di poteri gerarchici e funzionali adeguati all'incarico conferitogli, attua le direttive del datore di lavoro in merito all'attività lavorativa  vigila su di essa  </vt:lpstr>
      <vt:lpstr>Diapositiva 44</vt:lpstr>
      <vt:lpstr>Diapositiva 45</vt:lpstr>
      <vt:lpstr>Diapositiva 46</vt:lpstr>
      <vt:lpstr>Diapositiva 47</vt:lpstr>
      <vt:lpstr>Soggetti responsabili                     Il Medico Competente</vt:lpstr>
      <vt:lpstr>Il Lavoratore</vt:lpstr>
      <vt:lpstr>Diapositiva 50</vt:lpstr>
      <vt:lpstr>Diapositiva 51</vt:lpstr>
      <vt:lpstr>Diapositiva 52</vt:lpstr>
      <vt:lpstr>Diapositiva 53</vt:lpstr>
      <vt:lpstr>Diapositiva 54</vt:lpstr>
      <vt:lpstr>Diapositiva 55</vt:lpstr>
      <vt:lpstr>Diapositiva 56</vt:lpstr>
      <vt:lpstr>Diapositiva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Bertazzi</dc:creator>
  <cp:lastModifiedBy>Preside</cp:lastModifiedBy>
  <cp:revision>236</cp:revision>
  <dcterms:created xsi:type="dcterms:W3CDTF">2015-03-26T15:17:57Z</dcterms:created>
  <dcterms:modified xsi:type="dcterms:W3CDTF">2017-12-05T07:16:40Z</dcterms:modified>
</cp:coreProperties>
</file>