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52" r:id="rId2"/>
    <p:sldMasterId id="2147483658" r:id="rId3"/>
    <p:sldMasterId id="2147484015" r:id="rId4"/>
    <p:sldMasterId id="2147484018" r:id="rId5"/>
    <p:sldMasterId id="2147484021" r:id="rId6"/>
    <p:sldMasterId id="2147484188" r:id="rId7"/>
    <p:sldMasterId id="2147484200" r:id="rId8"/>
    <p:sldMasterId id="2147484212" r:id="rId9"/>
    <p:sldMasterId id="2147484224" r:id="rId10"/>
    <p:sldMasterId id="2147484290" r:id="rId11"/>
    <p:sldMasterId id="2147484339" r:id="rId12"/>
    <p:sldMasterId id="2147484356" r:id="rId13"/>
  </p:sldMasterIdLst>
  <p:notesMasterIdLst>
    <p:notesMasterId r:id="rId75"/>
  </p:notesMasterIdLst>
  <p:sldIdLst>
    <p:sldId id="585" r:id="rId14"/>
    <p:sldId id="258" r:id="rId15"/>
    <p:sldId id="584" r:id="rId16"/>
    <p:sldId id="259" r:id="rId17"/>
    <p:sldId id="409" r:id="rId18"/>
    <p:sldId id="260" r:id="rId19"/>
    <p:sldId id="262" r:id="rId20"/>
    <p:sldId id="570" r:id="rId21"/>
    <p:sldId id="571" r:id="rId22"/>
    <p:sldId id="488" r:id="rId23"/>
    <p:sldId id="514" r:id="rId24"/>
    <p:sldId id="489" r:id="rId25"/>
    <p:sldId id="486" r:id="rId26"/>
    <p:sldId id="484" r:id="rId27"/>
    <p:sldId id="572" r:id="rId28"/>
    <p:sldId id="505" r:id="rId29"/>
    <p:sldId id="573" r:id="rId30"/>
    <p:sldId id="574" r:id="rId31"/>
    <p:sldId id="543" r:id="rId32"/>
    <p:sldId id="546" r:id="rId33"/>
    <p:sldId id="575" r:id="rId34"/>
    <p:sldId id="577" r:id="rId35"/>
    <p:sldId id="578" r:id="rId36"/>
    <p:sldId id="547" r:id="rId37"/>
    <p:sldId id="549" r:id="rId38"/>
    <p:sldId id="480" r:id="rId39"/>
    <p:sldId id="481" r:id="rId40"/>
    <p:sldId id="542" r:id="rId41"/>
    <p:sldId id="537" r:id="rId42"/>
    <p:sldId id="579" r:id="rId43"/>
    <p:sldId id="580" r:id="rId44"/>
    <p:sldId id="536" r:id="rId45"/>
    <p:sldId id="494" r:id="rId46"/>
    <p:sldId id="538" r:id="rId47"/>
    <p:sldId id="539" r:id="rId48"/>
    <p:sldId id="493" r:id="rId49"/>
    <p:sldId id="551" r:id="rId50"/>
    <p:sldId id="487" r:id="rId51"/>
    <p:sldId id="524" r:id="rId52"/>
    <p:sldId id="525" r:id="rId53"/>
    <p:sldId id="526" r:id="rId54"/>
    <p:sldId id="528" r:id="rId55"/>
    <p:sldId id="529" r:id="rId56"/>
    <p:sldId id="530" r:id="rId57"/>
    <p:sldId id="531" r:id="rId58"/>
    <p:sldId id="532" r:id="rId59"/>
    <p:sldId id="533" r:id="rId60"/>
    <p:sldId id="552" r:id="rId61"/>
    <p:sldId id="553" r:id="rId62"/>
    <p:sldId id="558" r:id="rId63"/>
    <p:sldId id="581" r:id="rId64"/>
    <p:sldId id="557" r:id="rId65"/>
    <p:sldId id="556" r:id="rId66"/>
    <p:sldId id="555" r:id="rId67"/>
    <p:sldId id="583" r:id="rId68"/>
    <p:sldId id="554" r:id="rId69"/>
    <p:sldId id="566" r:id="rId70"/>
    <p:sldId id="559" r:id="rId71"/>
    <p:sldId id="560" r:id="rId72"/>
    <p:sldId id="561" r:id="rId73"/>
    <p:sldId id="414" r:id="rId74"/>
  </p:sldIdLst>
  <p:sldSz cx="9144000" cy="6858000" type="screen4x3"/>
  <p:notesSz cx="6797675" cy="9926638"/>
  <p:embeddedFontLst>
    <p:embeddedFont>
      <p:font typeface="Arial Black" pitchFamily="34" charset="0"/>
      <p:bold r:id="rId76"/>
    </p:embeddedFont>
    <p:embeddedFont>
      <p:font typeface="Open Sans" charset="0"/>
      <p:regular r:id="rId77"/>
      <p:bold r:id="rId78"/>
      <p:italic r:id="rId79"/>
      <p:boldItalic r:id="rId80"/>
    </p:embeddedFont>
    <p:embeddedFont>
      <p:font typeface="Tahoma" pitchFamily="34" charset="0"/>
      <p:regular r:id="rId81"/>
      <p:bold r:id="rId82"/>
    </p:embeddedFont>
    <p:embeddedFont>
      <p:font typeface="Open Sans Condensed Light" charset="0"/>
      <p:regular r:id="rId83"/>
      <p:italic r:id="rId84"/>
    </p:embeddedFont>
    <p:embeddedFont>
      <p:font typeface="Franklin Gothic Book" pitchFamily="34" charset="0"/>
      <p:regular r:id="rId85"/>
      <p:italic r:id="rId86"/>
    </p:embeddedFont>
    <p:embeddedFont>
      <p:font typeface="Lato Light" charset="0"/>
      <p:regular r:id="rId87"/>
      <p:italic r:id="rId88"/>
    </p:embeddedFont>
    <p:embeddedFont>
      <p:font typeface="Century Schoolbook" pitchFamily="18" charset="0"/>
      <p:regular r:id="rId89"/>
      <p:bold r:id="rId90"/>
      <p:italic r:id="rId91"/>
      <p:boldItalic r:id="rId92"/>
    </p:embeddedFont>
    <p:embeddedFont>
      <p:font typeface="ＭＳ Ｐゴシック" pitchFamily="34" charset="-128"/>
      <p:regular r:id="rId93"/>
    </p:embeddedFont>
    <p:embeddedFont>
      <p:font typeface="Calibri" pitchFamily="34" charset="0"/>
      <p:regular r:id="rId94"/>
      <p:bold r:id="rId95"/>
      <p:italic r:id="rId96"/>
      <p:boldItalic r:id="rId97"/>
    </p:embeddedFont>
    <p:embeddedFont>
      <p:font typeface="Garamond" pitchFamily="18" charset="0"/>
      <p:regular r:id="rId98"/>
      <p:bold r:id="rId99"/>
      <p:italic r:id="rId100"/>
    </p:embeddedFont>
    <p:embeddedFont>
      <p:font typeface="Bookman Old Style" pitchFamily="18" charset="0"/>
      <p:regular r:id="rId101"/>
      <p:bold r:id="rId102"/>
      <p:italic r:id="rId103"/>
      <p:boldItalic r:id="rId104"/>
    </p:embeddedFont>
    <p:embeddedFont>
      <p:font typeface="Lucida Sans Unicode" pitchFamily="34" charset="0"/>
      <p:regular r:id="rId105"/>
    </p:embeddedFont>
    <p:embeddedFont>
      <p:font typeface="Trebuchet MS" pitchFamily="34" charset="0"/>
      <p:regular r:id="rId106"/>
      <p:bold r:id="rId107"/>
      <p:italic r:id="rId108"/>
      <p:boldItalic r:id="rId109"/>
    </p:embeddedFont>
    <p:embeddedFont>
      <p:font typeface="Franklin Gothic Medium" pitchFamily="34" charset="0"/>
      <p:regular r:id="rId110"/>
      <p:italic r:id="rId111"/>
    </p:embeddedFont>
    <p:embeddedFont>
      <p:font typeface="Source Sans Pro Light" charset="0"/>
      <p:regular r:id="rId112"/>
      <p:italic r:id="rId113"/>
    </p:embeddedFont>
    <p:embeddedFont>
      <p:font typeface="Open Sans Light" charset="0"/>
      <p:regular r:id="rId114"/>
      <p:italic r:id="rId115"/>
    </p:embeddedFont>
    <p:embeddedFont>
      <p:font typeface="Arial Narrow" pitchFamily="34" charset="0"/>
      <p:regular r:id="rId116"/>
      <p:bold r:id="rId117"/>
      <p:italic r:id="rId118"/>
      <p:boldItalic r:id="rId119"/>
    </p:embeddedFont>
    <p:embeddedFont>
      <p:font typeface="Verdana" pitchFamily="34" charset="0"/>
      <p:regular r:id="rId120"/>
      <p:bold r:id="rId121"/>
      <p:italic r:id="rId122"/>
      <p:boldItalic r:id="rId123"/>
    </p:embeddedFont>
    <p:embeddedFont>
      <p:font typeface="Webdings" pitchFamily="18" charset="2"/>
      <p:regular r:id="rId124"/>
    </p:embeddedFont>
    <p:embeddedFont>
      <p:font typeface="Tunga" pitchFamily="34" charset="0"/>
      <p:regular r:id="rId125"/>
      <p:bold r:id="rId126"/>
    </p:embeddedFont>
  </p:embeddedFontLst>
  <p:custDataLst>
    <p:tags r:id="rId127"/>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6E7E6"/>
    <a:srgbClr val="FFFFCC"/>
    <a:srgbClr val="0C01F1"/>
    <a:srgbClr val="009999"/>
    <a:srgbClr val="0BE73F"/>
    <a:srgbClr val="E0ADAA"/>
    <a:srgbClr val="FFFF99"/>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77778" autoAdjust="0"/>
  </p:normalViewPr>
  <p:slideViewPr>
    <p:cSldViewPr snapToGrid="0" snapToObjects="1">
      <p:cViewPr>
        <p:scale>
          <a:sx n="90" d="100"/>
          <a:sy n="90" d="100"/>
        </p:scale>
        <p:origin x="-324" y="78"/>
      </p:cViewPr>
      <p:guideLst>
        <p:guide orient="horz" pos="4028"/>
        <p:guide orient="horz" pos="3382"/>
        <p:guide orient="horz" pos="580"/>
        <p:guide orient="horz" pos="288"/>
        <p:guide orient="horz" pos="1648"/>
        <p:guide pos="5466"/>
        <p:guide pos="294"/>
        <p:guide pos="2013"/>
        <p:guide pos="3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font" Target="fonts/font42.fntdata"/><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font" Target="fonts/font9.fntdata"/><Relationship Id="rId89" Type="http://schemas.openxmlformats.org/officeDocument/2006/relationships/font" Target="fonts/font14.fntdata"/><Relationship Id="rId112" Type="http://schemas.openxmlformats.org/officeDocument/2006/relationships/font" Target="fonts/font37.fntdata"/><Relationship Id="rId16" Type="http://schemas.openxmlformats.org/officeDocument/2006/relationships/slide" Target="slides/slide3.xml"/><Relationship Id="rId107" Type="http://schemas.openxmlformats.org/officeDocument/2006/relationships/font" Target="fonts/font32.fntdata"/><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font" Target="fonts/font4.fntdata"/><Relationship Id="rId102" Type="http://schemas.openxmlformats.org/officeDocument/2006/relationships/font" Target="fonts/font27.fntdata"/><Relationship Id="rId123" Type="http://schemas.openxmlformats.org/officeDocument/2006/relationships/font" Target="fonts/font48.fntdata"/><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font" Target="fonts/font15.fntdata"/><Relationship Id="rId95" Type="http://schemas.openxmlformats.org/officeDocument/2006/relationships/font" Target="fonts/font20.fntdata"/><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font" Target="fonts/font2.fntdata"/><Relationship Id="rId100" Type="http://schemas.openxmlformats.org/officeDocument/2006/relationships/font" Target="fonts/font25.fntdata"/><Relationship Id="rId105" Type="http://schemas.openxmlformats.org/officeDocument/2006/relationships/font" Target="fonts/font30.fntdata"/><Relationship Id="rId113" Type="http://schemas.openxmlformats.org/officeDocument/2006/relationships/font" Target="fonts/font38.fntdata"/><Relationship Id="rId118" Type="http://schemas.openxmlformats.org/officeDocument/2006/relationships/font" Target="fonts/font43.fntdata"/><Relationship Id="rId126" Type="http://schemas.openxmlformats.org/officeDocument/2006/relationships/font" Target="fonts/font51.fntdata"/><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font" Target="fonts/font18.fntdata"/><Relationship Id="rId98" Type="http://schemas.openxmlformats.org/officeDocument/2006/relationships/font" Target="fonts/font23.fntdata"/><Relationship Id="rId121" Type="http://schemas.openxmlformats.org/officeDocument/2006/relationships/font" Target="fonts/font46.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font" Target="fonts/font28.fntdata"/><Relationship Id="rId108" Type="http://schemas.openxmlformats.org/officeDocument/2006/relationships/font" Target="fonts/font33.fntdata"/><Relationship Id="rId116" Type="http://schemas.openxmlformats.org/officeDocument/2006/relationships/font" Target="fonts/font41.fntdata"/><Relationship Id="rId124" Type="http://schemas.openxmlformats.org/officeDocument/2006/relationships/font" Target="fonts/font49.fntdata"/><Relationship Id="rId129"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font" Target="fonts/font21.fntdata"/><Relationship Id="rId111"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font" Target="fonts/font31.fntdata"/><Relationship Id="rId114" Type="http://schemas.openxmlformats.org/officeDocument/2006/relationships/font" Target="fonts/font39.fntdata"/><Relationship Id="rId119" Type="http://schemas.openxmlformats.org/officeDocument/2006/relationships/font" Target="fonts/font44.fntdata"/><Relationship Id="rId127" Type="http://schemas.openxmlformats.org/officeDocument/2006/relationships/tags" Target="tags/tag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font" Target="fonts/font19.fntdata"/><Relationship Id="rId99" Type="http://schemas.openxmlformats.org/officeDocument/2006/relationships/font" Target="fonts/font24.fntdata"/><Relationship Id="rId101" Type="http://schemas.openxmlformats.org/officeDocument/2006/relationships/font" Target="fonts/font26.fntdata"/><Relationship Id="rId122" Type="http://schemas.openxmlformats.org/officeDocument/2006/relationships/font" Target="fonts/font47.fntdata"/><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font" Target="fonts/font34.fntdata"/><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font" Target="fonts/font1.fntdata"/><Relationship Id="rId97" Type="http://schemas.openxmlformats.org/officeDocument/2006/relationships/font" Target="fonts/font22.fntdata"/><Relationship Id="rId104" Type="http://schemas.openxmlformats.org/officeDocument/2006/relationships/font" Target="fonts/font29.fntdata"/><Relationship Id="rId120" Type="http://schemas.openxmlformats.org/officeDocument/2006/relationships/font" Target="fonts/font45.fntdata"/><Relationship Id="rId125" Type="http://schemas.openxmlformats.org/officeDocument/2006/relationships/font" Target="fonts/font50.fntdata"/><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font" Target="fonts/font12.fntdata"/><Relationship Id="rId110" Type="http://schemas.openxmlformats.org/officeDocument/2006/relationships/font" Target="fonts/font35.fntdata"/><Relationship Id="rId115" Type="http://schemas.openxmlformats.org/officeDocument/2006/relationships/font" Target="fonts/font40.fntdata"/><Relationship Id="rId131" Type="http://schemas.openxmlformats.org/officeDocument/2006/relationships/tableStyles" Target="tableStyles.xml"/><Relationship Id="rId61" Type="http://schemas.openxmlformats.org/officeDocument/2006/relationships/slide" Target="slides/slide48.xml"/><Relationship Id="rId8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B35FF54E-1AB8-40DC-B349-6F5250748E48}" type="datetimeFigureOut">
              <a:rPr lang="it-IT"/>
              <a:pPr>
                <a:defRPr/>
              </a:pPr>
              <a:t>05/12/2017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37CFC2C-2E0E-4DA1-9353-42CD54829A61}" type="slidenum">
              <a:rPr lang="it-IT"/>
              <a:pPr>
                <a:defRPr/>
              </a:pPr>
              <a:t>‹N›</a:t>
            </a:fld>
            <a:endParaRPr lang="it-IT"/>
          </a:p>
        </p:txBody>
      </p:sp>
    </p:spTree>
    <p:extLst>
      <p:ext uri="{BB962C8B-B14F-4D97-AF65-F5344CB8AC3E}">
        <p14:creationId xmlns:p14="http://schemas.microsoft.com/office/powerpoint/2010/main" xmlns="" val="1095466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t.wikipedia.org/wiki/Testo_Unico_Sicurezza_Lavor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isco7.it/category/lavoro-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cchine%20sicure%20-%20valutazione%20rischio.pp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anfos.it/sicurezza/edilizi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anfos.it/sicurezza/metalmeccanica/" TargetMode="External"/><Relationship Id="rId5" Type="http://schemas.openxmlformats.org/officeDocument/2006/relationships/hyperlink" Target="http://www.anfos.it/sicurezza/carrozzerie-autofficine/" TargetMode="External"/><Relationship Id="rId4" Type="http://schemas.openxmlformats.org/officeDocument/2006/relationships/hyperlink" Target="http://www.anfos.it/sicurezza/ospedali/"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untosicuro.it/italian/Luoghi_con_pericolo_di_esplosione_locali_di_ricarica-art-8256.ph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anfos.it/sicurezza/formazion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a:t>
            </a:fld>
            <a:endParaRPr lang="it-IT"/>
          </a:p>
        </p:txBody>
      </p:sp>
    </p:spTree>
    <p:extLst>
      <p:ext uri="{BB962C8B-B14F-4D97-AF65-F5344CB8AC3E}">
        <p14:creationId xmlns:p14="http://schemas.microsoft.com/office/powerpoint/2010/main" xmlns="" val="172084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egnaposto immagin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25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La concezione di «DANNO» ad opera della Giurisprudenza  si evoluta  e raffinata :  da semplice </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danno</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alla "integrità fisica« ( danno emergente e lucro cessante ) il danno alla luce delle considerazioni  fatte sull’ « uomo/persona«  viene ora liquidato anche sotto altri aspetti:</a:t>
            </a: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base" latinLnBrk="0" hangingPunct="1">
              <a:lnSpc>
                <a:spcPct val="2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DANNO MORALE: il cd  prezzo del dolore</a:t>
            </a:r>
          </a:p>
          <a:p>
            <a:pPr marL="0" marR="0" lvl="0" indent="0" algn="l" defTabSz="457200" rtl="0" eaLnBrk="1" fontAlgn="base" latinLnBrk="0" hangingPunct="1">
              <a:lnSpc>
                <a:spcPct val="2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DANNO DA LUTTO e DANNO DA PERDUTA SERENITA’ FAMILIARE</a:t>
            </a:r>
          </a:p>
          <a:p>
            <a:pPr marL="0" marR="0" lvl="0" indent="0" algn="l" defTabSz="457200" rtl="0" eaLnBrk="1" fontAlgn="base" latinLnBrk="0" hangingPunct="1">
              <a:lnSpc>
                <a:spcPct val="250000"/>
              </a:lnSpc>
              <a:spcBef>
                <a:spcPct val="0"/>
              </a:spcBef>
              <a:spcAft>
                <a:spcPct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DANNO DA PERDUTA CHANCHE</a:t>
            </a:r>
          </a:p>
          <a:p>
            <a:pPr algn="l"/>
            <a:endParaRPr lang="it-IT" altLang="it-IT" dirty="0" smtClean="0">
              <a:latin typeface="Times New Roman" pitchFamily="18" charset="0"/>
              <a:ea typeface="ＭＳ Ｐゴシック" pitchFamily="34" charset="-128"/>
              <a:cs typeface="Times New Roman" pitchFamily="18" charset="0"/>
            </a:endParaRPr>
          </a:p>
        </p:txBody>
      </p:sp>
      <p:sp>
        <p:nvSpPr>
          <p:cNvPr id="17818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28E1E62-4513-4080-B364-28F3326EF276}" type="slidenum">
              <a:rPr lang="it-IT" altLang="it-IT" smtClean="0"/>
              <a:pPr eaLnBrk="1" hangingPunct="1"/>
              <a:t>12</a:t>
            </a:fld>
            <a:endParaRPr lang="it-IT" altLang="it-IT" smtClean="0"/>
          </a:p>
        </p:txBody>
      </p:sp>
      <p:sp>
        <p:nvSpPr>
          <p:cNvPr id="2" name="Header Placeholder 1"/>
          <p:cNvSpPr>
            <a:spLocks noGrp="1"/>
          </p:cNvSpPr>
          <p:nvPr>
            <p:ph type="hdr" sz="quarter"/>
          </p:nvPr>
        </p:nvSpPr>
        <p:spPr/>
        <p:txBody>
          <a:bodyPr/>
          <a:lstStyle/>
          <a:p>
            <a:pPr>
              <a:defRPr/>
            </a:pPr>
            <a:r>
              <a:rPr lang="it-IT"/>
              <a:t>E.TRUS.C.A. by LunaeForm S.r.l. - Agenzia Formativa Accreditata alla Regione Toscana MS0744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algn="l"/>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Per</a:t>
            </a:r>
            <a:r>
              <a:rPr kumimoji="0" lang="it-IT" altLang="ja-JP"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 PREVENZIONE </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si intende, secondo la definizione offerta dall’</a:t>
            </a:r>
            <a:r>
              <a:rPr lang="da-DK" sz="800" b="1" i="1" u="none" strike="noStrike" baseline="0" dirty="0" smtClean="0">
                <a:latin typeface="Arial"/>
              </a:rPr>
              <a:t>art. 2, lettera n, D.Lgs. 81/08: </a:t>
            </a:r>
          </a:p>
          <a:p>
            <a:pPr algn="l"/>
            <a:r>
              <a:rPr lang="it-IT" sz="800" b="0" i="0" u="none" strike="noStrike" baseline="0" dirty="0" smtClean="0">
                <a:latin typeface="Arial"/>
              </a:rPr>
              <a:t>Il complesso delle disposizioni o misure necessarie anche secondo la particolarità del lavoro, l'esperienza e la tecnica, </a:t>
            </a:r>
          </a:p>
          <a:p>
            <a:pPr algn="l"/>
            <a:r>
              <a:rPr lang="it-IT" sz="800" b="0" i="0" u="none" strike="noStrike" baseline="0" dirty="0" smtClean="0">
                <a:latin typeface="Arial"/>
              </a:rPr>
              <a:t>per evitare o diminuire i rischi professionali nel rispetto della salute della popolazione e dell'integrità‘ dell'ambiente esterno.</a:t>
            </a:r>
            <a:endPar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endParaRPr>
          </a:p>
          <a:p>
            <a:pPr marL="171450" indent="-171450" algn="l">
              <a:buFont typeface="Arial" panose="020B0604020202020204" pitchFamily="34" charset="0"/>
              <a:buChar char="•"/>
            </a:pPr>
            <a:r>
              <a:rPr lang="it-IT" sz="1200" b="0" i="0" u="none" strike="noStrike" baseline="0" dirty="0" smtClean="0">
                <a:solidFill>
                  <a:srgbClr val="000000"/>
                </a:solidFill>
                <a:latin typeface="Arial"/>
              </a:rPr>
              <a:t>Le misure di prevenzione sono di tipo strutturale o organizzativo, come:</a:t>
            </a:r>
          </a:p>
          <a:p>
            <a:pPr marL="171450" indent="-171450" algn="l">
              <a:buFont typeface="Arial" panose="020B0604020202020204" pitchFamily="34" charset="0"/>
              <a:buChar char="•"/>
            </a:pPr>
            <a:r>
              <a:rPr lang="it-IT" sz="1200" b="0" i="0" u="none" strike="noStrike" baseline="0" dirty="0" smtClean="0">
                <a:solidFill>
                  <a:srgbClr val="000000"/>
                </a:solidFill>
                <a:latin typeface="Arial"/>
              </a:rPr>
              <a:t>L'informazione, la formazione </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(aumentano conoscenze e consapevolezza sui rischi); </a:t>
            </a:r>
            <a:endParaRPr kumimoji="0" lang="it-IT" altLang="ja-JP" sz="1200" b="0" i="0" u="none" strike="noStrike" kern="1200" cap="none" spc="0" normalizeH="0" baseline="0" noProof="0" dirty="0" smtClean="0">
              <a:ln>
                <a:noFill/>
              </a:ln>
              <a:solidFill>
                <a:srgbClr val="000000"/>
              </a:solidFill>
              <a:effectLst/>
              <a:uLnTx/>
              <a:uFillTx/>
              <a:latin typeface="Arial"/>
              <a:ea typeface="+mn-ea"/>
              <a:cs typeface="+mn-cs"/>
            </a:endParaRPr>
          </a:p>
          <a:p>
            <a:pPr marL="171450" indent="-171450" algn="l">
              <a:buFont typeface="Arial" panose="020B0604020202020204" pitchFamily="34" charset="0"/>
              <a:buChar char="•"/>
            </a:pPr>
            <a:r>
              <a:rPr lang="it-IT" sz="1200" b="0" i="0" u="none" strike="noStrike" baseline="0" dirty="0" smtClean="0">
                <a:solidFill>
                  <a:srgbClr val="000000"/>
                </a:solidFill>
                <a:latin typeface="Arial"/>
              </a:rPr>
              <a:t>L'addestramento dei lavoratori ( </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aumenta i requisiti professionali del lavoratore )</a:t>
            </a:r>
            <a:endParaRPr lang="it-IT" sz="1200" b="0" i="0" u="none" strike="noStrike" baseline="0" dirty="0" smtClean="0">
              <a:solidFill>
                <a:srgbClr val="000000"/>
              </a:solidFill>
              <a:latin typeface="Arial"/>
            </a:endParaRPr>
          </a:p>
          <a:p>
            <a:pPr marL="171450" indent="-171450" algn="l">
              <a:buFont typeface="Arial" panose="020B0604020202020204" pitchFamily="34" charset="0"/>
              <a:buChar char="•"/>
            </a:pPr>
            <a:r>
              <a:rPr lang="it-IT" sz="1200" b="0" i="0" u="none" strike="noStrike" baseline="0" dirty="0" smtClean="0">
                <a:solidFill>
                  <a:srgbClr val="000000"/>
                </a:solidFill>
                <a:latin typeface="Arial"/>
              </a:rPr>
              <a:t>La progettazione, costruzione di macchine, attrezzature </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 norma attraverso la dotazione  di tutte le necessarie protezioni</a:t>
            </a:r>
            <a:r>
              <a:rPr lang="it-IT" sz="1200" b="0" i="0" u="none" strike="noStrike" baseline="0" dirty="0" smtClean="0">
                <a:solidFill>
                  <a:srgbClr val="000000"/>
                </a:solidFill>
                <a:latin typeface="Arial"/>
              </a:rPr>
              <a:t>  nonché il corretto utilizzo;</a:t>
            </a:r>
          </a:p>
          <a:p>
            <a:pPr marL="171450" indent="-171450" algn="l">
              <a:buFont typeface="Arial" panose="020B0604020202020204" pitchFamily="34" charset="0"/>
              <a:buChar char="•"/>
            </a:pPr>
            <a:r>
              <a:rPr kumimoji="0" lang="it-IT" sz="1200" b="0" i="0" u="none" strike="noStrike" kern="1200" cap="none" spc="0" normalizeH="0" baseline="0" noProof="0" dirty="0" smtClean="0">
                <a:ln>
                  <a:noFill/>
                </a:ln>
                <a:solidFill>
                  <a:srgbClr val="000000"/>
                </a:solidFill>
                <a:effectLst/>
                <a:uLnTx/>
                <a:uFillTx/>
                <a:latin typeface="Arial"/>
                <a:ea typeface="+mn-ea"/>
                <a:cs typeface="+mn-cs"/>
              </a:rPr>
              <a:t>La progettazione, costruzione </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 norma </a:t>
            </a:r>
            <a:r>
              <a:rPr lang="it-IT" sz="1200" b="0" i="0" u="none" strike="noStrike" baseline="0" dirty="0" smtClean="0">
                <a:solidFill>
                  <a:srgbClr val="000000"/>
                </a:solidFill>
                <a:latin typeface="Arial"/>
              </a:rPr>
              <a:t>di ambienti, strutture;</a:t>
            </a:r>
          </a:p>
          <a:p>
            <a:pPr marL="171450" indent="-171450" algn="l">
              <a:buFont typeface="Arial" panose="020B0604020202020204" pitchFamily="34" charset="0"/>
              <a:buChar char="•"/>
            </a:pPr>
            <a:r>
              <a:rPr lang="it-IT" sz="1200" b="0" i="0" u="none" strike="noStrike" baseline="0" dirty="0" smtClean="0">
                <a:solidFill>
                  <a:srgbClr val="000000"/>
                </a:solidFill>
                <a:latin typeface="Arial"/>
              </a:rPr>
              <a:t>L'evitare situazioni di pericolo che possano determinare un danno probabile;</a:t>
            </a:r>
          </a:p>
          <a:p>
            <a:pPr marL="171450" indent="-171450" algn="l">
              <a:buFont typeface="Arial" panose="020B0604020202020204" pitchFamily="34" charset="0"/>
              <a:buChar char="•"/>
            </a:pPr>
            <a:r>
              <a:rPr lang="it-IT" sz="1200" b="0" i="0" u="none" strike="noStrike" baseline="0" dirty="0" smtClean="0">
                <a:solidFill>
                  <a:srgbClr val="000000"/>
                </a:solidFill>
                <a:latin typeface="Arial"/>
              </a:rPr>
              <a:t>L'adozione di procedure operative  di sicurezza idonee.</a:t>
            </a:r>
            <a:endPar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Per </a:t>
            </a:r>
            <a:r>
              <a:rPr kumimoji="0" lang="it-IT" altLang="it-IT"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PROTEZIONE</a:t>
            </a: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 si intende l’attività posta in essere quando il rischio non può essere ulteriormente ridotto, </a:t>
            </a: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La </a:t>
            </a:r>
            <a:r>
              <a:rPr kumimoji="0" lang="it-IT" altLang="it-IT"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Prevenzione </a:t>
            </a: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e la </a:t>
            </a:r>
            <a:r>
              <a:rPr kumimoji="0" lang="it-IT" altLang="it-IT"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Protezione </a:t>
            </a: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 incidono sugli elementi realizzativi del </a:t>
            </a:r>
            <a:r>
              <a:rPr kumimoji="0" lang="it-IT" altLang="it-IT"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rischio</a:t>
            </a: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t>
            </a: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La Prevenzione dal punto di vista della </a:t>
            </a:r>
            <a:r>
              <a:rPr kumimoji="0" lang="it-IT" altLang="it-IT"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a:t>
            </a:r>
            <a:r>
              <a:rPr kumimoji="0" lang="it-IT" altLang="ja-JP"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robabilità</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 (</a:t>
            </a:r>
            <a:r>
              <a:rPr kumimoji="0" lang="it-IT" altLang="ja-JP"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P</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 L</a:t>
            </a:r>
            <a:r>
              <a:rPr kumimoji="0" lang="ja-JP" altLang="it-IT"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t>
            </a: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attività di</a:t>
            </a: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La Protezione  dal punto di vista della gravità del </a:t>
            </a:r>
            <a:r>
              <a:rPr kumimoji="0" lang="it-IT" altLang="ja-JP" sz="1200" b="1"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Danno (D).</a:t>
            </a: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rPr>
              <a:t>Bisogna tenere presente che le norme sono tutte dirette a privilegiare  le attività di prevenzione rispetto alle attività di protezione per evidenti motivi anche di ordine economico!</a:t>
            </a: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Connessi alle attività di Prevenzione e Protezione  sono gli obblighi di dotare il lavoratore di </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Dispositivi di Protezione Individuale</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 </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DPI</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e gli ambienti di lavoro di </a:t>
            </a:r>
            <a:r>
              <a:rPr kumimoji="0" lang="it-IT"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Dispositivi di Protezione Collettiva (DPC)</a:t>
            </a:r>
            <a:r>
              <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Per </a:t>
            </a:r>
            <a:r>
              <a:rPr kumimoji="0" lang="it-IT"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Dispositivi di Protezione Collettiva (DPC)</a:t>
            </a:r>
            <a:r>
              <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si intendono i sistemi che intervenendo direttamente sulla fonte inquinante riducono o eliminano il rischio di esposizione del lavoratore e la contaminazione dell’ambiente di lavoro.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Per</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 Dispositivi di Protezione Individuale</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 </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DPI</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secondo l’art. 74, comma 1 del </a:t>
            </a:r>
            <a:r>
              <a:rPr kumimoji="0" lang="it-IT" sz="1200" b="0" i="0" u="none" strike="noStrike" kern="1200" cap="none" spc="0" normalizeH="0" baseline="0" noProof="0" dirty="0" err="1" smtClean="0">
                <a:ln>
                  <a:noFill/>
                </a:ln>
                <a:solidFill>
                  <a:prstClr val="black"/>
                </a:solidFill>
                <a:effectLst/>
                <a:uLnTx/>
                <a:uFillTx/>
                <a:latin typeface="+mn-lt"/>
                <a:ea typeface="+mn-ea"/>
                <a:cs typeface="+mn-cs"/>
                <a:hlinkClick r:id="rId3" tooltip="Testo Unico Sicurezza Lavoro"/>
              </a:rPr>
              <a:t>D.Lgs.</a:t>
            </a:r>
            <a:r>
              <a:rPr kumimoji="0" lang="it-IT" sz="1200" b="0" i="0" u="none" strike="noStrike" kern="1200" cap="none" spc="0" normalizeH="0" baseline="0" noProof="0" dirty="0" smtClean="0">
                <a:ln>
                  <a:noFill/>
                </a:ln>
                <a:solidFill>
                  <a:prstClr val="black"/>
                </a:solidFill>
                <a:effectLst/>
                <a:uLnTx/>
                <a:uFillTx/>
                <a:latin typeface="+mn-lt"/>
                <a:ea typeface="+mn-ea"/>
                <a:cs typeface="+mn-cs"/>
                <a:hlinkClick r:id="rId3" tooltip="Testo Unico Sicurezza Lavoro"/>
              </a:rPr>
              <a:t> 9 aprile 2008, n.81</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trattasi di qualsiasi attrezzatura destinata ad essere indossata e tenuta dal lavoratore allo scopo di proteggerlo contro uno o più rischi suscettibili di minacciarne la sicurezza o la salute durante il lavoro, nonché ogni complemento o accessorio destinato a tale scopo.</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kumimoji="0" lang="it-IT" altLang="ja-JP" sz="1200" b="0" i="0" u="none" strike="noStrike" kern="1200" cap="none" spc="0" normalizeH="0" baseline="0" noProof="0" dirty="0" smtClean="0">
              <a:ln>
                <a:noFill/>
              </a:ln>
              <a:solidFill>
                <a:prstClr val="black"/>
              </a:solidFill>
              <a:effectLst/>
              <a:uLnTx/>
              <a:uFillTx/>
              <a:latin typeface="Trebuchet MS" pitchFamily="34" charset="0"/>
              <a:ea typeface="ＭＳ Ｐゴシック" pitchFamily="34" charset="-128"/>
              <a:cs typeface="Times New Roman" pitchFamily="18"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13</a:t>
            </a:fld>
            <a:endParaRPr lang="it-IT"/>
          </a:p>
        </p:txBody>
      </p:sp>
    </p:spTree>
    <p:extLst>
      <p:ext uri="{BB962C8B-B14F-4D97-AF65-F5344CB8AC3E}">
        <p14:creationId xmlns:p14="http://schemas.microsoft.com/office/powerpoint/2010/main" xmlns="" val="150134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it-IT" b="1" dirty="0" smtClean="0"/>
              <a:t> </a:t>
            </a:r>
            <a:r>
              <a:rPr kumimoji="0" lang="it-IT" sz="1800" b="1" i="0" u="none" strike="noStrike" kern="1200" cap="none" spc="0" normalizeH="0" baseline="0" noProof="0" dirty="0" smtClean="0">
                <a:ln>
                  <a:noFill/>
                </a:ln>
                <a:solidFill>
                  <a:srgbClr val="000000"/>
                </a:solidFill>
                <a:effectLst/>
                <a:uLnTx/>
                <a:uFillTx/>
                <a:latin typeface="Arial"/>
                <a:ea typeface="+mn-ea"/>
                <a:cs typeface="Arial" pitchFamily="34" charset="0"/>
              </a:rPr>
              <a:t>I Rischi generici/ convenzionali </a:t>
            </a: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sono quelli che ineriscono alle strutture ed agli impianti e, quindi,  generalmente più noti in quanto presenti nella quasi totalità degli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ambienti di lavoro ( es: impianti elettrici, termici e tecnologici, stabilità delle strutture )</a:t>
            </a:r>
          </a:p>
          <a:p>
            <a:endParaRPr lang="it-IT" b="1"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smtClean="0">
                <a:ln>
                  <a:noFill/>
                </a:ln>
                <a:solidFill>
                  <a:srgbClr val="000000"/>
                </a:solidFill>
                <a:effectLst/>
                <a:uLnTx/>
                <a:uFillTx/>
                <a:latin typeface="Arial"/>
                <a:ea typeface="+mn-ea"/>
                <a:cs typeface="Arial" pitchFamily="34" charset="0"/>
              </a:rPr>
              <a:t>I Rischi specifici</a:t>
            </a: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sono legati alla precipua attività lavorativa e, quindi, connotati dalla presenza di specifici agenti fisici, chimici e biologici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Esempi di rischi specifici sono quelli legati 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Agenti fisici quali il rumore, le vibrazioni, le radiazioni, ecc.</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Agenti chimici sotto forma di polveri, fumi, liquidi, gas, vapori, ecc.</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 art. 28 del D. </a:t>
            </a:r>
            <a:r>
              <a:rPr kumimoji="0" lang="it-IT" sz="1200" b="0" i="0" u="none" strike="noStrike" kern="1200" cap="none" spc="0" normalizeH="0" baseline="0" noProof="0" dirty="0" err="1" smtClean="0">
                <a:ln>
                  <a:noFill/>
                </a:ln>
                <a:solidFill>
                  <a:prstClr val="black"/>
                </a:solidFill>
                <a:effectLst/>
                <a:uLnTx/>
                <a:uFillTx/>
                <a:latin typeface="+mn-lt"/>
                <a:ea typeface="+mn-ea"/>
                <a:cs typeface="+mn-cs"/>
              </a:rPr>
              <a:t>Lgs</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81/08 impone di valutare dettagliatamente i rischi specifici presenti in azienda con particolare attenzione ai singoli reparti / unità produttive.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La valutazione deve comprendere:</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dei rischi correlati alle macchine ed attrezzature utilizzate per verificare la rispondenza sia dal punto di vista documentale che tecnico/operativo;</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ad agenti chimici pericolosi per la salute dei lavoratori mediante analisi delle schede di sicurezza;</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ad agenti Cancerogeni e Mutageni;</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ad Amianto e predisposizione del piano di monitoraggio e controllo;</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Biologico;</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delle condizioni ergonomiche delle postazioni di lavoro e delle condizioni di rischio per sovraccarico biomeccanico degli arti superiori;</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Movimentazione Manuale dei Carichi (M.M.C.);</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dei lavoratori al Rumore;</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Rumore in ambiente esterno;</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 Vibrazioni sistema mano-braccio</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 campi elettromagnetici;</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 radiazioni ottiche artificiali (UV-IR-LASER);</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a Videoterminale;</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di esposizione dei lavoratori a saldatura;</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Atmosfere esplosive (ATEX);</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Lavoratrici in Gravidanza ai sensi del D. </a:t>
            </a:r>
            <a:r>
              <a:rPr kumimoji="0" lang="it-IT" sz="1200" b="0" i="0" u="none" strike="noStrike" kern="1200" cap="none" spc="0" normalizeH="0" baseline="0" noProof="0" dirty="0" err="1" smtClean="0">
                <a:ln>
                  <a:noFill/>
                </a:ln>
                <a:solidFill>
                  <a:prstClr val="black"/>
                </a:solidFill>
                <a:effectLst/>
                <a:uLnTx/>
                <a:uFillTx/>
                <a:latin typeface="+mn-lt"/>
                <a:ea typeface="+mn-ea"/>
                <a:cs typeface="+mn-cs"/>
              </a:rPr>
              <a:t>Lgs</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151/01;</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Stress Lavoro correlato;</a:t>
            </a:r>
            <a:br>
              <a:rPr kumimoji="0" lang="it-IT" sz="1200" b="0" i="0" u="none" strike="noStrike" kern="1200" cap="none" spc="0" normalizeH="0" baseline="0" noProof="0" dirty="0" smtClean="0">
                <a:ln>
                  <a:noFill/>
                </a:ln>
                <a:solidFill>
                  <a:prstClr val="black"/>
                </a:solidFill>
                <a:effectLst/>
                <a:uLnTx/>
                <a:uFillTx/>
                <a:latin typeface="+mn-lt"/>
                <a:ea typeface="+mn-ea"/>
                <a:cs typeface="+mn-cs"/>
              </a:rPr>
            </a:br>
            <a:r>
              <a:rPr kumimoji="0" lang="it-IT" sz="1200" b="0" i="0" u="none" strike="noStrike" kern="1200" cap="none" spc="0" normalizeH="0" baseline="0" noProof="0" dirty="0" smtClean="0">
                <a:ln>
                  <a:noFill/>
                </a:ln>
                <a:solidFill>
                  <a:prstClr val="black"/>
                </a:solidFill>
                <a:effectLst/>
                <a:uLnTx/>
                <a:uFillTx/>
                <a:latin typeface="+mn-lt"/>
                <a:ea typeface="+mn-ea"/>
                <a:cs typeface="+mn-cs"/>
              </a:rPr>
              <a:t>valutazione del rischio incendio e predisposizione del piano di evacuazione e gestione delle emergenze.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it-IT" b="1" dirty="0" smtClean="0"/>
              <a:t>I Grandi rischi potenziali</a:t>
            </a:r>
            <a:r>
              <a:rPr lang="it-IT" b="0" baseline="0" dirty="0" smtClean="0"/>
              <a:t> sono originati </a:t>
            </a:r>
            <a:r>
              <a:rPr lang="it-IT" dirty="0" smtClean="0"/>
              <a:t>da eventi anomali, con conseguente esplosione o fuoriuscita in tempi brevi di nubi,</a:t>
            </a:r>
          </a:p>
          <a:p>
            <a:r>
              <a:rPr lang="it-IT" dirty="0" smtClean="0"/>
              <a:t> di prodotti tossici o infiammabili in quantità così grande da interessare vaste aree all'interno ed all'esterno dello stabilimento. </a:t>
            </a:r>
          </a:p>
          <a:p>
            <a:r>
              <a:rPr lang="it-IT" dirty="0" smtClean="0"/>
              <a:t>Sono eventi molto rari con danni gravissimi</a:t>
            </a:r>
            <a:r>
              <a:rPr lang="it-IT" baseline="0" dirty="0" smtClean="0"/>
              <a:t> (</a:t>
            </a:r>
            <a:r>
              <a:rPr lang="it-IT" baseline="0" dirty="0" err="1" smtClean="0"/>
              <a:t>Seveso,Manfredonia</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14</a:t>
            </a:fld>
            <a:endParaRPr lang="it-IT"/>
          </a:p>
        </p:txBody>
      </p:sp>
    </p:spTree>
    <p:extLst>
      <p:ext uri="{BB962C8B-B14F-4D97-AF65-F5344CB8AC3E}">
        <p14:creationId xmlns:p14="http://schemas.microsoft.com/office/powerpoint/2010/main" xmlns="" val="382373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800" b="0" i="0" u="none" strike="noStrike" kern="1200" cap="none" spc="0" normalizeH="0" baseline="0" noProof="0" dirty="0" smtClean="0">
                <a:ln>
                  <a:noFill/>
                </a:ln>
                <a:solidFill>
                  <a:srgbClr val="000000"/>
                </a:solidFill>
                <a:effectLst/>
                <a:uLnTx/>
                <a:uFillTx/>
                <a:latin typeface="Arial"/>
                <a:ea typeface="+mn-ea"/>
                <a:cs typeface="+mn-cs"/>
              </a:rPr>
              <a:t>I rischi specifici inerenti alla attività lavorativa si suddividono in varie tipologie: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RISCHI MECCANICI:</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schiacciamento;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taglio, </a:t>
            </a:r>
            <a:r>
              <a:rPr kumimoji="0" lang="it-IT" sz="2000" b="0" i="0" u="none" strike="noStrike" kern="1200" cap="none" spc="0" normalizeH="0" baseline="0" noProof="0" dirty="0" err="1" smtClean="0">
                <a:ln>
                  <a:noFill/>
                </a:ln>
                <a:solidFill>
                  <a:prstClr val="black"/>
                </a:solidFill>
                <a:effectLst/>
                <a:uLnTx/>
                <a:uFillTx/>
                <a:latin typeface="Garamond"/>
                <a:ea typeface="+mn-ea"/>
                <a:cs typeface="+mn-cs"/>
              </a:rPr>
              <a:t>cesoiamento</a:t>
            </a: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err="1" smtClean="0">
                <a:ln>
                  <a:noFill/>
                </a:ln>
                <a:solidFill>
                  <a:prstClr val="black"/>
                </a:solidFill>
                <a:effectLst/>
                <a:uLnTx/>
                <a:uFillTx/>
                <a:latin typeface="Garamond"/>
                <a:ea typeface="+mn-ea"/>
                <a:cs typeface="+mn-cs"/>
              </a:rPr>
              <a:t>afferramento</a:t>
            </a: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 strappo;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abrasione, lacerazione;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proiezioni pericolose, perforazione;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cadute dall'alto;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vibrazioni;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2) RISCHI FISICI:</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elettrocuzione, elettrostatica;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temperature estreme, insalubri;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rumore dannoso / disturbante;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polveri, fibre (inerti);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condizioni climatiche (sole, freddo, ecc.)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microclima (aerazione, illuminazione, umidità, ecc.);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carenze di pulizia / igiene;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campi elettrici - elettrostatici;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onde elettromagnetiche (ELF/BF - RF - UV - monde - laser);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radiazioni ionizzanti (RX - </a:t>
            </a:r>
            <a:r>
              <a:rPr kumimoji="0" lang="it-IT" sz="2000" b="0" i="0" u="none" strike="noStrike" kern="1200" cap="none" spc="0" normalizeH="0" baseline="0" noProof="0" dirty="0" err="1" smtClean="0">
                <a:ln>
                  <a:noFill/>
                </a:ln>
                <a:solidFill>
                  <a:prstClr val="black"/>
                </a:solidFill>
                <a:effectLst/>
                <a:uLnTx/>
                <a:uFillTx/>
                <a:latin typeface="Garamond"/>
                <a:ea typeface="+mn-ea"/>
                <a:cs typeface="+mn-cs"/>
              </a:rPr>
              <a:t>Rg</a:t>
            </a: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radiazioni corpuscolari (a, b, ecc.).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3)RISCHI CHIMICI, CANCEROGENI, MUTAGENI</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polveri, fibre (reattivi, legni duri, fibre minerali, ecc.);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fumi, vapori e gas;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liquidi, sostanze nocive (contatto, inalazione, ingestione)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4) RISCHI BIOLOGICI</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batteri, virus, parassiti, funghi;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materiali potenzialmente infettanti.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5) RISCHI legati  all'ORGANIZZAZIONE del LAVORO</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strumenti di lavoro (</a:t>
            </a:r>
            <a:r>
              <a:rPr kumimoji="0" lang="it-IT" sz="2000" b="0" i="0" u="none" strike="noStrike" kern="1200" cap="none" spc="0" normalizeH="0" baseline="0" noProof="0" dirty="0" err="1" smtClean="0">
                <a:ln>
                  <a:noFill/>
                </a:ln>
                <a:solidFill>
                  <a:prstClr val="black"/>
                </a:solidFill>
                <a:effectLst/>
                <a:uLnTx/>
                <a:uFillTx/>
                <a:latin typeface="Garamond"/>
                <a:ea typeface="+mn-ea"/>
                <a:cs typeface="+mn-cs"/>
              </a:rPr>
              <a:t>m.m.c</a:t>
            </a: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tempi, ritmi di lavoro;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carichi, rapporti di lavoro;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ordine.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6) RISCHI ERGONOMICI</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ambienti, postazioni di lavoro (VDT);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strumenti, apparecchiature;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materiali, prodotti;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attività, posizioni, servizi.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2000" b="1" i="0" u="none" strike="noStrike" kern="1200" cap="none" spc="0" normalizeH="0" baseline="0" noProof="0" dirty="0" smtClean="0">
                <a:ln>
                  <a:noFill/>
                </a:ln>
                <a:solidFill>
                  <a:prstClr val="black"/>
                </a:solidFill>
                <a:effectLst/>
                <a:uLnTx/>
                <a:uFillTx/>
                <a:latin typeface="Garamond"/>
                <a:ea typeface="+mn-ea"/>
                <a:cs typeface="+mn-cs"/>
              </a:rPr>
              <a:t>7) RISCHI della sfera SANITARIA</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presidi sanitari di primo soccorso;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condizioni </a:t>
            </a:r>
            <a:r>
              <a:rPr kumimoji="0" lang="it-IT" sz="2000" b="0" i="0" u="none" strike="noStrike" kern="1200" cap="none" spc="0" normalizeH="0" baseline="0" noProof="0" dirty="0" err="1" smtClean="0">
                <a:ln>
                  <a:noFill/>
                </a:ln>
                <a:solidFill>
                  <a:prstClr val="black"/>
                </a:solidFill>
                <a:effectLst/>
                <a:uLnTx/>
                <a:uFillTx/>
                <a:latin typeface="Garamond"/>
                <a:ea typeface="+mn-ea"/>
                <a:cs typeface="+mn-cs"/>
              </a:rPr>
              <a:t>psico</a:t>
            </a:r>
            <a:r>
              <a:rPr kumimoji="0" lang="it-IT" sz="2000" b="0" i="0" u="none" strike="noStrike" kern="1200" cap="none" spc="0" normalizeH="0" baseline="0" noProof="0" dirty="0" smtClean="0">
                <a:ln>
                  <a:noFill/>
                </a:ln>
                <a:solidFill>
                  <a:prstClr val="black"/>
                </a:solidFill>
                <a:effectLst/>
                <a:uLnTx/>
                <a:uFillTx/>
                <a:latin typeface="Garamond"/>
                <a:ea typeface="+mn-ea"/>
                <a:cs typeface="+mn-cs"/>
              </a:rPr>
              <a:t> fisiche lavoratori (protocollo, visite, controlli sanitari) </a:t>
            </a:r>
            <a:endParaRPr kumimoji="0" lang="it-IT" sz="20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15</a:t>
            </a:fld>
            <a:endParaRPr lang="it-IT"/>
          </a:p>
        </p:txBody>
      </p:sp>
    </p:spTree>
    <p:extLst>
      <p:ext uri="{BB962C8B-B14F-4D97-AF65-F5344CB8AC3E}">
        <p14:creationId xmlns:p14="http://schemas.microsoft.com/office/powerpoint/2010/main" xmlns="" val="131344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2000" b="0" i="1" u="none" strike="noStrike" kern="1200" cap="none" spc="0" normalizeH="0" baseline="0" noProof="0" dirty="0" smtClean="0">
                <a:ln>
                  <a:noFill/>
                </a:ln>
                <a:solidFill>
                  <a:srgbClr val="FF3300"/>
                </a:solidFill>
                <a:effectLst/>
                <a:uLnTx/>
                <a:uFillTx/>
                <a:latin typeface="Arial,Italic"/>
                <a:ea typeface="+mn-ea"/>
                <a:cs typeface="Arial" pitchFamily="34" charset="0"/>
              </a:rPr>
              <a:t>L’Eliminazione</a:t>
            </a:r>
            <a:r>
              <a:rPr kumimoji="0" lang="it-IT" sz="2000" b="0" i="0" u="none" strike="noStrike" kern="1200" cap="none" spc="0" normalizeH="0" baseline="0" noProof="0" dirty="0" smtClean="0">
                <a:ln>
                  <a:noFill/>
                </a:ln>
                <a:solidFill>
                  <a:srgbClr val="FF3300"/>
                </a:solidFill>
                <a:effectLst/>
                <a:uLnTx/>
                <a:uFillTx/>
                <a:latin typeface="Arial"/>
                <a:ea typeface="+mn-ea"/>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Eliminazione del rischio alla sua fonte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Interventi sul processo produttivo e sulla pianificazione del lavoro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Interventi nella progettazione ex novo o di ristrutturazioni e </a:t>
            </a:r>
            <a:r>
              <a:rPr kumimoji="0" lang="it-IT" sz="1800" b="0" i="0" u="none" strike="noStrike" kern="1200" cap="none" spc="0" normalizeH="0" baseline="0" noProof="0" dirty="0" err="1" smtClean="0">
                <a:ln>
                  <a:noFill/>
                </a:ln>
                <a:solidFill>
                  <a:srgbClr val="000000"/>
                </a:solidFill>
                <a:effectLst/>
                <a:uLnTx/>
                <a:uFillTx/>
                <a:latin typeface="Arial"/>
                <a:ea typeface="+mn-ea"/>
                <a:cs typeface="Arial" pitchFamily="34" charset="0"/>
              </a:rPr>
              <a:t>ripianificazioni</a:t>
            </a:r>
            <a:endPar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16</a:t>
            </a:fld>
            <a:endParaRPr lang="it-IT"/>
          </a:p>
        </p:txBody>
      </p:sp>
    </p:spTree>
    <p:extLst>
      <p:ext uri="{BB962C8B-B14F-4D97-AF65-F5344CB8AC3E}">
        <p14:creationId xmlns:p14="http://schemas.microsoft.com/office/powerpoint/2010/main" xmlns="" val="19444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2000" b="0" i="1" u="none" strike="noStrike" kern="1200" cap="none" spc="0" normalizeH="0" baseline="0" noProof="0" dirty="0" smtClean="0">
                <a:ln>
                  <a:noFill/>
                </a:ln>
                <a:solidFill>
                  <a:srgbClr val="FF3300"/>
                </a:solidFill>
                <a:effectLst/>
                <a:uLnTx/>
                <a:uFillTx/>
                <a:latin typeface="Arial,Italic"/>
                <a:ea typeface="+mn-ea"/>
                <a:cs typeface="Arial" pitchFamily="34" charset="0"/>
              </a:rPr>
              <a:t>La Riduzione</a:t>
            </a:r>
            <a:r>
              <a:rPr kumimoji="0" lang="it-IT" sz="2000" b="0" i="0" u="none" strike="noStrike" kern="1200" cap="none" spc="0" normalizeH="0" baseline="0" noProof="0" dirty="0" smtClean="0">
                <a:ln>
                  <a:noFill/>
                </a:ln>
                <a:solidFill>
                  <a:srgbClr val="FF3300"/>
                </a:solidFill>
                <a:effectLst/>
                <a:uLnTx/>
                <a:uFillTx/>
                <a:latin typeface="Arial"/>
                <a:ea typeface="+mn-ea"/>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Laddove non è tecnicamente possibile eliminare il rischio alla fonte, è necessario comunque “ridurlo”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La riduzione del rischio si basa sull’adozione di opportune misure di prevenzione e protezione, agendo sull’interazione uomo/macchina e sull’organizzazione del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lavoro</a:t>
            </a: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17</a:t>
            </a:fld>
            <a:endParaRPr lang="it-IT"/>
          </a:p>
        </p:txBody>
      </p:sp>
    </p:spTree>
    <p:extLst>
      <p:ext uri="{BB962C8B-B14F-4D97-AF65-F5344CB8AC3E}">
        <p14:creationId xmlns:p14="http://schemas.microsoft.com/office/powerpoint/2010/main" xmlns="" val="19444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2000" b="0" i="1" u="none" strike="noStrike" kern="1200" cap="none" spc="0" normalizeH="0" baseline="0" noProof="0" dirty="0" smtClean="0">
                <a:ln>
                  <a:noFill/>
                </a:ln>
                <a:solidFill>
                  <a:srgbClr val="FF3300"/>
                </a:solidFill>
                <a:effectLst/>
                <a:uLnTx/>
                <a:uFillTx/>
                <a:latin typeface="Arial,Italic"/>
                <a:ea typeface="+mn-ea"/>
                <a:cs typeface="Arial" pitchFamily="34" charset="0"/>
              </a:rPr>
              <a:t>Il trasferimento</a:t>
            </a:r>
            <a:r>
              <a:rPr kumimoji="0" lang="it-IT" sz="2000" b="0" i="0" u="none" strike="noStrike" kern="1200" cap="none" spc="0" normalizeH="0" baseline="0" noProof="0" dirty="0" smtClean="0">
                <a:ln>
                  <a:noFill/>
                </a:ln>
                <a:solidFill>
                  <a:srgbClr val="FF3300"/>
                </a:solidFill>
                <a:effectLst/>
                <a:uLnTx/>
                <a:uFillTx/>
                <a:latin typeface="Arial"/>
                <a:ea typeface="+mn-ea"/>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Ricorso alle coperture assicurative in diverse forme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Il trasferimento del rischio  non deve essere preferito alla riduzione in quanto bisogna inferire nel body corporate una nuova cultura della sicurezza,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L’analisi </a:t>
            </a:r>
            <a:r>
              <a:rPr kumimoji="0" lang="it-IT" sz="1800" b="0" i="0" u="none" strike="noStrike" kern="1200" cap="none" spc="0" normalizeH="0" baseline="0" noProof="0" dirty="0" err="1" smtClean="0">
                <a:ln>
                  <a:noFill/>
                </a:ln>
                <a:solidFill>
                  <a:srgbClr val="000000"/>
                </a:solidFill>
                <a:effectLst/>
                <a:uLnTx/>
                <a:uFillTx/>
                <a:latin typeface="Arial"/>
                <a:ea typeface="+mn-ea"/>
                <a:cs typeface="Arial" pitchFamily="34" charset="0"/>
              </a:rPr>
              <a:t>costo-benefici</a:t>
            </a: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non può essere sempre indirizzata da una ottica soltanto economica quando si deve tenere conto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delle conseguenze indotte ed indirette del verificarsi di eventi dannosi</a:t>
            </a: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18</a:t>
            </a:fld>
            <a:endParaRPr lang="it-IT"/>
          </a:p>
        </p:txBody>
      </p:sp>
    </p:spTree>
    <p:extLst>
      <p:ext uri="{BB962C8B-B14F-4D97-AF65-F5344CB8AC3E}">
        <p14:creationId xmlns:p14="http://schemas.microsoft.com/office/powerpoint/2010/main" xmlns="" val="194446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r>
              <a:rPr lang="it-IT" sz="2400" b="0" dirty="0" smtClean="0">
                <a:solidFill>
                  <a:schemeClr val="tx1"/>
                </a:solidFill>
              </a:rPr>
              <a:t>la stima e la misurazione dei rischi presenti nei luoghi di </a:t>
            </a:r>
            <a:r>
              <a:rPr lang="it-IT" sz="2400" b="0" dirty="0" smtClean="0">
                <a:solidFill>
                  <a:schemeClr val="tx1"/>
                </a:solidFill>
                <a:hlinkClick r:id="rId3" tooltip="lavoro"/>
              </a:rPr>
              <a:t>lavoro</a:t>
            </a:r>
            <a:r>
              <a:rPr lang="it-IT" sz="2400" b="0" dirty="0" smtClean="0">
                <a:solidFill>
                  <a:schemeClr val="tx1"/>
                </a:solidFill>
              </a:rPr>
              <a:t> è funzionale alla definizione del programma delle misure di prevenzione e protezione, poiché permette di classificare gli interventi da attuare in ordine di priorità, a seconda del livello di rischio.</a:t>
            </a:r>
          </a:p>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endParaRPr kumimoji="0" lang="it-IT" altLang="it-IT" sz="2400" b="0" i="0" u="none" strike="noStrike" kern="1200" cap="none" spc="0" normalizeH="0" baseline="0" noProof="0" dirty="0" smtClean="0">
              <a:ln>
                <a:noFill/>
              </a:ln>
              <a:solidFill>
                <a:srgbClr val="002060"/>
              </a:solidFill>
              <a:effectLst/>
              <a:uLnTx/>
              <a:uFillTx/>
              <a:latin typeface="Arial" charset="0"/>
              <a:ea typeface="+mn-ea"/>
              <a:cs typeface="Lucida Sans Unicode" charset="0"/>
            </a:endParaRPr>
          </a:p>
          <a:p>
            <a:pPr marL="0" marR="0" lvl="0" indent="0" algn="l" defTabSz="914400" rtl="0" eaLnBrk="0" fontAlgn="base" latinLnBrk="0" hangingPunct="0">
              <a:lnSpc>
                <a:spcPct val="100000"/>
              </a:lnSpc>
              <a:spcBef>
                <a:spcPct val="0"/>
              </a:spcBef>
              <a:spcAft>
                <a:spcPct val="0"/>
              </a:spcAft>
              <a:buClrTx/>
              <a:buSzTx/>
              <a:buFont typeface="Times New Roman" pitchFamily="16" charset="0"/>
              <a:buNone/>
              <a:tabLst/>
              <a:defRPr/>
            </a:pPr>
            <a:r>
              <a:rPr kumimoji="0" lang="it-IT" altLang="it-IT" sz="2400" b="0" i="0" u="none" strike="noStrike" kern="1200" cap="none" spc="0" normalizeH="0" baseline="0" noProof="0" dirty="0" smtClean="0">
                <a:ln>
                  <a:noFill/>
                </a:ln>
                <a:solidFill>
                  <a:srgbClr val="002060"/>
                </a:solidFill>
                <a:effectLst/>
                <a:uLnTx/>
                <a:uFillTx/>
                <a:latin typeface="Arial" charset="0"/>
                <a:ea typeface="+mn-ea"/>
                <a:cs typeface="Lucida Sans Unicode" charset="0"/>
              </a:rPr>
              <a:t>L’attribuzione dei valori ai parametri </a:t>
            </a:r>
            <a:r>
              <a:rPr kumimoji="0" lang="it-IT" altLang="it-IT" sz="4400" b="0" i="0" u="none" strike="noStrike" kern="1200" cap="none" spc="0" normalizeH="0" baseline="0" noProof="0" dirty="0" smtClean="0">
                <a:ln>
                  <a:noFill/>
                </a:ln>
                <a:solidFill>
                  <a:srgbClr val="00B050"/>
                </a:solidFill>
                <a:effectLst/>
                <a:uLnTx/>
                <a:uFillTx/>
                <a:latin typeface="Arial" charset="0"/>
                <a:ea typeface="+mn-ea"/>
                <a:cs typeface="Lucida Sans Unicode" charset="0"/>
              </a:rPr>
              <a:t>P</a:t>
            </a:r>
            <a:r>
              <a:rPr kumimoji="0" lang="it-IT" altLang="it-IT" sz="2400" b="0" i="0" u="none" strike="noStrike" kern="1200" cap="none" spc="0" normalizeH="0" baseline="0" noProof="0" dirty="0" smtClean="0">
                <a:ln>
                  <a:noFill/>
                </a:ln>
                <a:solidFill>
                  <a:srgbClr val="00B050"/>
                </a:solidFill>
                <a:effectLst/>
                <a:uLnTx/>
                <a:uFillTx/>
                <a:latin typeface="Arial" charset="0"/>
                <a:ea typeface="+mn-ea"/>
                <a:cs typeface="Lucida Sans Unicode" charset="0"/>
              </a:rPr>
              <a:t> </a:t>
            </a:r>
            <a:r>
              <a:rPr kumimoji="0" lang="it-IT" altLang="it-IT" sz="2400" b="0" i="0" u="none" strike="noStrike" kern="1200" cap="none" spc="0" normalizeH="0" baseline="0" noProof="0" dirty="0" smtClean="0">
                <a:ln>
                  <a:noFill/>
                </a:ln>
                <a:solidFill>
                  <a:srgbClr val="002060"/>
                </a:solidFill>
                <a:effectLst/>
                <a:uLnTx/>
                <a:uFillTx/>
                <a:latin typeface="Arial" charset="0"/>
                <a:ea typeface="+mn-ea"/>
                <a:cs typeface="Lucida Sans Unicode" charset="0"/>
              </a:rPr>
              <a:t>e </a:t>
            </a:r>
            <a:r>
              <a:rPr kumimoji="0" lang="it-IT" altLang="it-IT" sz="4400" b="0" i="0" u="none" strike="noStrike" kern="120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Lucida Sans Unicode" charset="0"/>
              </a:rPr>
              <a:t>D </a:t>
            </a:r>
            <a:r>
              <a:rPr kumimoji="0" lang="it-IT" altLang="it-IT" sz="2400" b="0" i="0" u="none" strike="noStrike" kern="1200" cap="none" spc="0" normalizeH="0" baseline="0" noProof="0" dirty="0" smtClean="0">
                <a:ln>
                  <a:noFill/>
                </a:ln>
                <a:solidFill>
                  <a:srgbClr val="002060"/>
                </a:solidFill>
                <a:effectLst/>
                <a:uLnTx/>
                <a:uFillTx/>
                <a:latin typeface="Arial" charset="0"/>
                <a:ea typeface="+mn-ea"/>
                <a:cs typeface="Lucida Sans Unicode" charset="0"/>
              </a:rPr>
              <a:t>viene fatta mediante l'applicazione di scale di riferimento di seguito riportate</a:t>
            </a:r>
          </a:p>
          <a:p>
            <a:pPr marL="0" marR="0" lvl="0" indent="0" algn="ctr" defTabSz="914400" rtl="0" eaLnBrk="0" fontAlgn="base" latinLnBrk="0" hangingPunct="0">
              <a:lnSpc>
                <a:spcPct val="100000"/>
              </a:lnSpc>
              <a:spcBef>
                <a:spcPct val="0"/>
              </a:spcBef>
              <a:spcAft>
                <a:spcPct val="0"/>
              </a:spcAft>
              <a:buClrTx/>
              <a:buSzTx/>
              <a:buFont typeface="Times New Roman" pitchFamily="16" charset="0"/>
              <a:buNone/>
              <a:tabLst/>
              <a:defRPr/>
            </a:pPr>
            <a:endParaRPr kumimoji="0" lang="it-IT" altLang="it-IT" sz="2400" b="0" i="0" u="none" strike="noStrike" kern="1200" cap="none" spc="0" normalizeH="0" baseline="0" noProof="0" dirty="0" smtClean="0">
              <a:ln>
                <a:noFill/>
              </a:ln>
              <a:solidFill>
                <a:srgbClr val="002060"/>
              </a:solidFill>
              <a:effectLst/>
              <a:uLnTx/>
              <a:uFillTx/>
              <a:latin typeface="Arial" charset="0"/>
              <a:ea typeface="+mn-ea"/>
              <a:cs typeface="Lucida Sans Unicode" charset="0"/>
            </a:endParaRPr>
          </a:p>
          <a:p>
            <a:pPr marL="342900" marR="0" lvl="0" indent="-342900" algn="l" defTabSz="914400" rtl="0" eaLnBrk="1" fontAlgn="base" latinLnBrk="0" hangingPunct="1">
              <a:lnSpc>
                <a:spcPct val="80000"/>
              </a:lnSpc>
              <a:spcBef>
                <a:spcPct val="20000"/>
              </a:spcBef>
              <a:spcAft>
                <a:spcPct val="0"/>
              </a:spcAft>
              <a:buClr>
                <a:srgbClr val="376D6C"/>
              </a:buClr>
              <a:buSzPct val="80000"/>
              <a:buFont typeface="Wingdings" pitchFamily="2" charset="2"/>
              <a:buNone/>
              <a:tabLst/>
              <a:defRPr/>
            </a:pPr>
            <a:r>
              <a:rPr kumimoji="0" lang="it-IT" altLang="it-IT" sz="1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Per Fu si intende il fattore integrato di:</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1.      Informazione,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2.      Formazione,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3.      Addestramento,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4.      Istruzione,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5.      Aggiornamento, </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6.      Equipaggiamento;</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7.      Pronto intervento;</a:t>
            </a:r>
          </a:p>
          <a:p>
            <a:pPr marL="342900" marR="0" lvl="0" indent="-342900" algn="l" defTabSz="914400" rtl="0" eaLnBrk="1" fontAlgn="base" latinLnBrk="0" hangingPunct="1">
              <a:lnSpc>
                <a:spcPct val="80000"/>
              </a:lnSpc>
              <a:spcBef>
                <a:spcPct val="20000"/>
              </a:spcBef>
              <a:spcAft>
                <a:spcPct val="0"/>
              </a:spcAft>
              <a:buClr>
                <a:srgbClr val="EAEAEA"/>
              </a:buClr>
              <a:buSzPct val="80000"/>
              <a:buFont typeface="Wingdings" pitchFamily="2" charset="2"/>
              <a:buNone/>
              <a:tabLst/>
              <a:defRPr/>
            </a:pPr>
            <a:r>
              <a:rPr kumimoji="0" lang="it-IT" altLang="it-IT" sz="1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Bookman Old Style" pitchFamily="18" charset="0"/>
                <a:ea typeface="+mn-ea"/>
                <a:cs typeface="+mn-cs"/>
              </a:rPr>
              <a:t>8.      Eliminazione di comportamenti errati o non idonei</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19</a:t>
            </a:fld>
            <a:endParaRPr lang="it-IT"/>
          </a:p>
        </p:txBody>
      </p:sp>
    </p:spTree>
    <p:extLst>
      <p:ext uri="{BB962C8B-B14F-4D97-AF65-F5344CB8AC3E}">
        <p14:creationId xmlns:p14="http://schemas.microsoft.com/office/powerpoint/2010/main" xmlns="" val="421377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sz="800" b="0" i="0" u="none" strike="noStrike" baseline="0" dirty="0" smtClean="0">
              <a:solidFill>
                <a:srgbClr val="000000"/>
              </a:solidFill>
              <a:latin typeface="Tahoma"/>
            </a:endParaRPr>
          </a:p>
          <a:p>
            <a:r>
              <a:rPr lang="it-IT" sz="1200" b="0" i="0" u="none" strike="noStrike" baseline="0" dirty="0" smtClean="0">
                <a:latin typeface="Tahoma"/>
              </a:rPr>
              <a:t>Scala e livello delle Probabilità (P )</a:t>
            </a:r>
          </a:p>
          <a:p>
            <a:r>
              <a:rPr lang="it-IT" sz="1200" b="0" i="0" u="none" strike="noStrike" baseline="0" dirty="0" smtClean="0">
                <a:latin typeface="Tahoma"/>
              </a:rPr>
              <a:t>4 </a:t>
            </a:r>
            <a:r>
              <a:rPr lang="it-IT" sz="1200" b="1" i="0" u="none" strike="noStrike" baseline="0" dirty="0" smtClean="0">
                <a:latin typeface="Tahoma"/>
              </a:rPr>
              <a:t>Altamente probabile</a:t>
            </a:r>
          </a:p>
          <a:p>
            <a:r>
              <a:rPr lang="it-IT" sz="1200" b="0" i="0" u="none" strike="noStrike" baseline="0" dirty="0" smtClean="0">
                <a:latin typeface="Tahoma"/>
              </a:rPr>
              <a:t>Esiste una correlazione diretta tra la mancanza rilevata ed il verificarsi del danno ipotizzato per i lavoratori</a:t>
            </a:r>
          </a:p>
          <a:p>
            <a:r>
              <a:rPr lang="it-IT" sz="1200" b="0" i="0" u="none" strike="noStrike" baseline="0" dirty="0" smtClean="0">
                <a:latin typeface="Tahoma"/>
              </a:rPr>
              <a:t>Si sono già verificati danni per la stessa azienda o in aziende simili o in situazioni operative simili</a:t>
            </a:r>
          </a:p>
          <a:p>
            <a:r>
              <a:rPr lang="it-IT" sz="1200" b="0" i="0" u="none" strike="noStrike" baseline="0" dirty="0" smtClean="0">
                <a:latin typeface="Tahoma"/>
              </a:rPr>
              <a:t>Il verificarsi del danno conseguente la mancanza rilevata non susciterebbe alcuno stupore in azienda</a:t>
            </a:r>
          </a:p>
          <a:p>
            <a:r>
              <a:rPr lang="it-IT" sz="1200" b="0" i="0" u="none" strike="noStrike" baseline="0" dirty="0" smtClean="0">
                <a:latin typeface="Tahoma"/>
              </a:rPr>
              <a:t>3 </a:t>
            </a:r>
            <a:r>
              <a:rPr lang="it-IT" sz="1200" b="1" i="0" u="none" strike="noStrike" baseline="0" dirty="0" smtClean="0">
                <a:latin typeface="Tahoma"/>
              </a:rPr>
              <a:t>Probabile</a:t>
            </a:r>
          </a:p>
          <a:p>
            <a:r>
              <a:rPr lang="it-IT" sz="1200" b="0" i="0" u="none" strike="noStrike" baseline="0" dirty="0" smtClean="0">
                <a:latin typeface="Tahoma"/>
              </a:rPr>
              <a:t>La mancanza rilevata può provocare un danno solo in circostanze sfortunate di eventi.</a:t>
            </a:r>
          </a:p>
          <a:p>
            <a:r>
              <a:rPr lang="it-IT" sz="1200" b="0" i="0" u="none" strike="noStrike" baseline="0" dirty="0" smtClean="0">
                <a:latin typeface="Tahoma"/>
              </a:rPr>
              <a:t>Sono noti solo rarissimi episodi già verificatisi.</a:t>
            </a:r>
          </a:p>
          <a:p>
            <a:r>
              <a:rPr lang="it-IT" sz="1200" b="0" i="0" u="none" strike="noStrike" baseline="0" dirty="0" smtClean="0">
                <a:latin typeface="Tahoma"/>
              </a:rPr>
              <a:t>-Il verificarsi del danno ipotizzato susciterebbe grande sorpresa.</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20</a:t>
            </a:fld>
            <a:endParaRPr lang="it-IT"/>
          </a:p>
        </p:txBody>
      </p:sp>
    </p:spTree>
    <p:extLst>
      <p:ext uri="{BB962C8B-B14F-4D97-AF65-F5344CB8AC3E}">
        <p14:creationId xmlns:p14="http://schemas.microsoft.com/office/powerpoint/2010/main" xmlns="" val="6676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sz="800" b="0" i="0" u="none" strike="noStrike" baseline="0" dirty="0" smtClean="0">
              <a:solidFill>
                <a:srgbClr val="000000"/>
              </a:solidFill>
              <a:latin typeface="Tahoma"/>
            </a:endParaRPr>
          </a:p>
          <a:p>
            <a:r>
              <a:rPr lang="it-IT" sz="1200" b="0" i="0" u="none" strike="noStrike" baseline="0" dirty="0" smtClean="0">
                <a:latin typeface="Tahoma"/>
              </a:rPr>
              <a:t>2 </a:t>
            </a:r>
            <a:r>
              <a:rPr lang="it-IT" sz="1200" b="1" i="0" u="none" strike="noStrike" baseline="0" dirty="0" smtClean="0">
                <a:latin typeface="Tahoma"/>
              </a:rPr>
              <a:t>Poco probabile</a:t>
            </a:r>
          </a:p>
          <a:p>
            <a:r>
              <a:rPr lang="it-IT" sz="1200" b="0" i="0" u="none" strike="noStrike" baseline="0" dirty="0" smtClean="0">
                <a:latin typeface="Tahoma"/>
              </a:rPr>
              <a:t>La mancanza rilevata può provocare un danno per la concomitanza di più eventi poco probabili indipendenti.</a:t>
            </a:r>
          </a:p>
          <a:p>
            <a:r>
              <a:rPr lang="it-IT" sz="1200" b="0" i="0" u="none" strike="noStrike" baseline="0" dirty="0" smtClean="0">
                <a:latin typeface="Tahoma"/>
              </a:rPr>
              <a:t>-Non sono noti episodi già verificatisi.</a:t>
            </a:r>
          </a:p>
          <a:p>
            <a:r>
              <a:rPr lang="it-IT" sz="1200" b="0" i="0" u="none" strike="noStrike" baseline="0" dirty="0" smtClean="0">
                <a:latin typeface="Tahoma"/>
              </a:rPr>
              <a:t>-Il verificarsi del danno susciterebbe incredulità</a:t>
            </a:r>
          </a:p>
          <a:p>
            <a:r>
              <a:rPr lang="it-IT" sz="1200" b="0" i="0" u="none" strike="noStrike" baseline="0" dirty="0" smtClean="0">
                <a:latin typeface="Tahoma"/>
              </a:rPr>
              <a:t>1 </a:t>
            </a:r>
            <a:r>
              <a:rPr lang="it-IT" sz="1200" b="1" i="0" u="none" strike="noStrike" baseline="0" dirty="0" smtClean="0">
                <a:latin typeface="Tahoma"/>
              </a:rPr>
              <a:t>Improbabile</a:t>
            </a:r>
          </a:p>
          <a:p>
            <a:r>
              <a:rPr lang="it-IT" sz="1200" b="0" i="0" u="none" strike="noStrike" baseline="0" dirty="0" smtClean="0">
                <a:latin typeface="Tahoma"/>
              </a:rPr>
              <a:t>La mancanza rilevata può provocare un danno, anche se in modo automatico o diretto.</a:t>
            </a:r>
          </a:p>
          <a:p>
            <a:r>
              <a:rPr lang="it-IT" sz="1200" b="0" i="0" u="none" strike="noStrike" baseline="0" dirty="0" smtClean="0">
                <a:latin typeface="Tahoma"/>
              </a:rPr>
              <a:t>È noto qualche episodio di cui alla mancanza ha fatto seguire il danno.</a:t>
            </a:r>
          </a:p>
          <a:p>
            <a:r>
              <a:rPr lang="it-IT" sz="1200" b="0" i="0" u="none" strike="noStrike" baseline="0" dirty="0" smtClean="0">
                <a:latin typeface="Tahoma"/>
              </a:rPr>
              <a:t>Il verificarsi del danno ipotizzato susciterebbe una moderata sorpresa in azienda.</a:t>
            </a:r>
          </a:p>
          <a:p>
            <a:endParaRPr lang="it-IT" sz="1200" b="0" i="0" u="none" strike="noStrike" baseline="0" dirty="0" smtClean="0">
              <a:latin typeface="Tahoma"/>
            </a:endParaRPr>
          </a:p>
          <a:p>
            <a:r>
              <a:rPr lang="it-IT" sz="1200" b="0" i="0" u="none" strike="noStrike" baseline="0" dirty="0" smtClean="0">
                <a:latin typeface="Tahoma"/>
              </a:rPr>
              <a:t>Il metodo consente, nella maggior parte dei casi, di individuare le priorità d’intervento. </a:t>
            </a:r>
          </a:p>
          <a:p>
            <a:r>
              <a:rPr lang="it-IT" sz="1200" b="0" i="0" u="none" strike="noStrike" baseline="0" dirty="0" smtClean="0">
                <a:latin typeface="Tahoma"/>
              </a:rPr>
              <a:t>La probabilità che si verifichi un danno può essere stimata  secondo le norme </a:t>
            </a:r>
            <a:r>
              <a:rPr kumimoji="0" lang="it-IT" altLang="it-IT" sz="2400" b="0" i="0" u="none" strike="noStrike" kern="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UNI EN 1050 – 7, </a:t>
            </a:r>
            <a:r>
              <a:rPr lang="it-IT" sz="1200" b="0" i="0" u="none" strike="noStrike" baseline="0" dirty="0" smtClean="0">
                <a:latin typeface="Tahoma"/>
              </a:rPr>
              <a:t>tenendo conto di :</a:t>
            </a:r>
          </a:p>
          <a:p>
            <a:r>
              <a:rPr lang="it-IT" sz="1200" b="1" i="0" u="none" strike="noStrike" baseline="0" dirty="0" smtClean="0">
                <a:latin typeface="Tahoma"/>
              </a:rPr>
              <a:t>Frequenza e durata dell’esposizione </a:t>
            </a:r>
            <a:r>
              <a:rPr lang="it-IT" sz="1200" b="0" i="0" u="none" strike="noStrike" baseline="0" dirty="0" smtClean="0">
                <a:latin typeface="Tahoma"/>
              </a:rPr>
              <a:t>:                                       </a:t>
            </a:r>
          </a:p>
          <a:p>
            <a:r>
              <a:rPr lang="it-IT" sz="1200" b="0" i="0" u="none" strike="noStrike" baseline="0" dirty="0" smtClean="0">
                <a:latin typeface="Tahoma"/>
              </a:rPr>
              <a:t> – necessità di accesso alla zona pericolosa e natura dell’accesso  </a:t>
            </a:r>
          </a:p>
          <a:p>
            <a:r>
              <a:rPr lang="it-IT" sz="1200" b="0" i="0" u="none" strike="noStrike" baseline="0" dirty="0" smtClean="0">
                <a:latin typeface="Tahoma"/>
              </a:rPr>
              <a:t> – tempo trascorso nella zona pericolosa                                     </a:t>
            </a:r>
          </a:p>
          <a:p>
            <a:r>
              <a:rPr lang="it-IT" sz="1200" b="0" i="0" u="none" strike="noStrike" baseline="0" dirty="0" smtClean="0">
                <a:latin typeface="Tahoma"/>
              </a:rPr>
              <a:t>– frequenza di accesso                                                            </a:t>
            </a:r>
          </a:p>
          <a:p>
            <a:r>
              <a:rPr lang="it-IT" sz="1200" b="1" i="0" u="none" strike="noStrike" baseline="0" dirty="0" smtClean="0">
                <a:latin typeface="Tahoma"/>
              </a:rPr>
              <a:t>Probabilità che si verifichi un evento pericoloso </a:t>
            </a:r>
            <a:r>
              <a:rPr lang="it-IT" sz="1200" b="0" i="0" u="none" strike="noStrike" baseline="0" dirty="0" smtClean="0">
                <a:latin typeface="Tahoma"/>
              </a:rPr>
              <a:t>:                        </a:t>
            </a:r>
          </a:p>
          <a:p>
            <a:r>
              <a:rPr lang="it-IT" sz="1200" b="0" i="0" u="none" strike="noStrike" baseline="0" dirty="0" smtClean="0">
                <a:latin typeface="Tahoma"/>
              </a:rPr>
              <a:t>– affidabilità ed altri dati statistici                                             </a:t>
            </a:r>
          </a:p>
          <a:p>
            <a:r>
              <a:rPr lang="it-IT" sz="1200" b="0" i="0" u="none" strike="noStrike" baseline="0" dirty="0" smtClean="0">
                <a:latin typeface="Tahoma"/>
              </a:rPr>
              <a:t> – casistica degli infortuni e dei danni alla salute                           </a:t>
            </a:r>
          </a:p>
          <a:p>
            <a:r>
              <a:rPr lang="it-IT" sz="1200" b="0" i="0" u="none" strike="noStrike" baseline="0" dirty="0" smtClean="0">
                <a:latin typeface="Tahoma"/>
              </a:rPr>
              <a:t> – confronto dei rischi con macchine simili e sicure</a:t>
            </a:r>
          </a:p>
          <a:p>
            <a:r>
              <a:rPr lang="it-IT" sz="1200" b="1" i="0" u="none" strike="noStrike" baseline="0" dirty="0" smtClean="0">
                <a:latin typeface="Tahoma"/>
              </a:rPr>
              <a:t>Possibilità di evitare o limitare un danno in funzione </a:t>
            </a:r>
            <a:r>
              <a:rPr lang="it-IT" sz="1200" b="0" i="0" u="none" strike="noStrike" baseline="0" dirty="0" smtClean="0">
                <a:latin typeface="Tahoma"/>
              </a:rPr>
              <a:t>:                </a:t>
            </a:r>
          </a:p>
          <a:p>
            <a:r>
              <a:rPr lang="it-IT" sz="1200" b="0" i="0" u="none" strike="noStrike" baseline="0" dirty="0" smtClean="0">
                <a:latin typeface="Tahoma"/>
              </a:rPr>
              <a:t> – della persona che aziona la macchina e della sua esperienza      </a:t>
            </a:r>
          </a:p>
          <a:p>
            <a:r>
              <a:rPr lang="it-IT" sz="1200" b="0" i="0" u="none" strike="noStrike" baseline="0" dirty="0" smtClean="0">
                <a:latin typeface="Tahoma"/>
              </a:rPr>
              <a:t>– della rapidità con la quale si manifesta l’evento pericoloso        </a:t>
            </a:r>
          </a:p>
          <a:p>
            <a:r>
              <a:rPr lang="it-IT" sz="1200" b="0" i="0" u="none" strike="noStrike" baseline="0" dirty="0" smtClean="0">
                <a:latin typeface="Tahoma"/>
              </a:rPr>
              <a:t>– della consapevolezza del rischio e della possibilità di evitarlo </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21</a:t>
            </a:fld>
            <a:endParaRPr lang="it-IT"/>
          </a:p>
        </p:txBody>
      </p:sp>
    </p:spTree>
    <p:extLst>
      <p:ext uri="{BB962C8B-B14F-4D97-AF65-F5344CB8AC3E}">
        <p14:creationId xmlns:p14="http://schemas.microsoft.com/office/powerpoint/2010/main" xmlns="" val="6676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a:t>
            </a:fld>
            <a:endParaRPr lang="it-IT"/>
          </a:p>
        </p:txBody>
      </p:sp>
    </p:spTree>
    <p:extLst>
      <p:ext uri="{BB962C8B-B14F-4D97-AF65-F5344CB8AC3E}">
        <p14:creationId xmlns:p14="http://schemas.microsoft.com/office/powerpoint/2010/main" xmlns="" val="172084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Scala della gravità del danno ( D )</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4 Gravissimo</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Infortunio o episodio di esposizione acuta con effetti letali o di invalidità totale.</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-Esposizione cronica con effetti letali e/o totalmente invalidanti</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3 Grave</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Infortunio o episodio di esposizione acuta con effetti di invalidità parziale.</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Esposizione cronica con effetti irreversibili e/o parzialmente invalidanti</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22</a:t>
            </a:fld>
            <a:endParaRPr lang="it-IT">
              <a:solidFill>
                <a:prstClr val="black"/>
              </a:solidFill>
            </a:endParaRPr>
          </a:p>
        </p:txBody>
      </p:sp>
    </p:spTree>
    <p:extLst>
      <p:ext uri="{BB962C8B-B14F-4D97-AF65-F5344CB8AC3E}">
        <p14:creationId xmlns:p14="http://schemas.microsoft.com/office/powerpoint/2010/main" xmlns="" val="235986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2 Medio</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Infortunio o episodio di esposizione acuta con inabilità reversibile.-</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Esposizione cronica con effetti reversibili.</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1 Lieve</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Infortunio o episodio di esposizione acuta con inabilità rapidamente reversibile.</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Esposizione cronica con effetti rapidamente reversibili</a:t>
            </a: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endParaRPr kumimoji="0" lang="it-IT" altLang="it-IT" sz="24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La gravità del danno può essere stimata tenendo conto di :</a:t>
            </a:r>
          </a:p>
          <a:p>
            <a:pPr marL="609600" marR="0" lvl="0" indent="-609600" algn="l" defTabSz="914400" rtl="0" eaLnBrk="1" fontAlgn="base" latinLnBrk="0" hangingPunct="1">
              <a:lnSpc>
                <a:spcPct val="100000"/>
              </a:lnSpc>
              <a:spcBef>
                <a:spcPct val="20000"/>
              </a:spcBef>
              <a:spcAft>
                <a:spcPct val="0"/>
              </a:spcAft>
              <a:buClr>
                <a:srgbClr val="6699FF"/>
              </a:buClr>
              <a:buSzTx/>
              <a:buFontTx/>
              <a:buAutoNum type="alphaLcParenR"/>
              <a:tabLst/>
              <a:defRPr/>
            </a:pPr>
            <a:endParaRPr kumimoji="0" lang="it-IT" altLang="it-IT" sz="2400" b="0" i="0" u="sng"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100000"/>
              </a:lnSpc>
              <a:spcBef>
                <a:spcPct val="20000"/>
              </a:spcBef>
              <a:spcAft>
                <a:spcPct val="0"/>
              </a:spcAft>
              <a:buClr>
                <a:srgbClr val="6699FF"/>
              </a:buClr>
              <a:buSzTx/>
              <a:buFontTx/>
              <a:buAutoNum type="alphaLcParenR"/>
              <a:tabLst/>
              <a:defRPr/>
            </a:pPr>
            <a:r>
              <a:rPr kumimoji="0" lang="it-IT" altLang="it-IT" sz="2400" b="0" i="0" u="sng" strike="noStrike" kern="0" cap="none" spc="0" normalizeH="0" baseline="0" noProof="0" dirty="0" smtClean="0">
                <a:ln>
                  <a:noFill/>
                </a:ln>
                <a:solidFill>
                  <a:srgbClr val="F8F8F8"/>
                </a:solidFill>
                <a:effectLst/>
                <a:uLnTx/>
                <a:uFillTx/>
                <a:latin typeface="Tahoma"/>
                <a:ea typeface="+mn-ea"/>
                <a:cs typeface="+mn-cs"/>
              </a:rPr>
              <a:t>Natura di ciò che deve essere protetto</a:t>
            </a: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1) Persone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2) Beni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3) Ambiente</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b)          </a:t>
            </a:r>
            <a:r>
              <a:rPr kumimoji="0" lang="it-IT" altLang="it-IT" sz="2400" b="0" i="0" u="sng" strike="noStrike" kern="0" cap="none" spc="0" normalizeH="0" baseline="0" noProof="0" dirty="0" smtClean="0">
                <a:ln>
                  <a:noFill/>
                </a:ln>
                <a:solidFill>
                  <a:srgbClr val="F8F8F8"/>
                </a:solidFill>
                <a:effectLst/>
                <a:uLnTx/>
                <a:uFillTx/>
                <a:latin typeface="Tahoma"/>
                <a:ea typeface="+mn-ea"/>
                <a:cs typeface="+mn-cs"/>
              </a:rPr>
              <a:t>Gravità delle lesioni o danni alla salute</a:t>
            </a: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1) lievi (normalmente reversibili)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2) gravi (normalmente irreversibili)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3) morte</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c)          </a:t>
            </a:r>
            <a:r>
              <a:rPr kumimoji="0" lang="it-IT" altLang="it-IT" sz="2400" b="0" i="0" u="sng" strike="noStrike" kern="0" cap="none" spc="0" normalizeH="0" baseline="0" noProof="0" dirty="0" smtClean="0">
                <a:ln>
                  <a:noFill/>
                </a:ln>
                <a:solidFill>
                  <a:srgbClr val="F8F8F8"/>
                </a:solidFill>
                <a:effectLst/>
                <a:uLnTx/>
                <a:uFillTx/>
                <a:latin typeface="Tahoma"/>
                <a:ea typeface="+mn-ea"/>
                <a:cs typeface="+mn-cs"/>
              </a:rPr>
              <a:t>Entità del danno</a:t>
            </a: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                     </a:t>
            </a:r>
          </a:p>
          <a:p>
            <a:pPr marL="0" marR="0" lvl="0" indent="0" algn="l" defTabSz="914400" rtl="0" eaLnBrk="1" fontAlgn="base" latinLnBrk="0" hangingPunct="1">
              <a:lnSpc>
                <a:spcPct val="100000"/>
              </a:lnSpc>
              <a:spcBef>
                <a:spcPct val="20000"/>
              </a:spcBef>
              <a:spcAft>
                <a:spcPct val="0"/>
              </a:spcAft>
              <a:buClr>
                <a:srgbClr val="6699FF"/>
              </a:buClr>
              <a:buSzTx/>
              <a:buFontTx/>
              <a:buNone/>
              <a:tabLst/>
              <a:defRPr/>
            </a:pPr>
            <a:r>
              <a:rPr kumimoji="0" lang="it-IT" altLang="it-IT" sz="2400" b="0" i="0" u="none" strike="noStrike" kern="0" cap="none" spc="0" normalizeH="0" baseline="0" noProof="0" dirty="0" smtClean="0">
                <a:ln>
                  <a:noFill/>
                </a:ln>
                <a:solidFill>
                  <a:srgbClr val="F8F8F8"/>
                </a:solidFill>
                <a:effectLst/>
                <a:uLnTx/>
                <a:uFillTx/>
                <a:latin typeface="Tahoma"/>
                <a:ea typeface="+mn-ea"/>
                <a:cs typeface="+mn-cs"/>
              </a:rPr>
              <a:t>             1) una o più persone</a:t>
            </a:r>
          </a:p>
          <a:p>
            <a:endParaRPr lang="it-IT" i="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solidFill>
                  <a:prstClr val="black"/>
                </a:solidFill>
              </a:rPr>
              <a:pPr>
                <a:defRPr/>
              </a:pPr>
              <a:t>23</a:t>
            </a:fld>
            <a:endParaRPr lang="it-IT">
              <a:solidFill>
                <a:prstClr val="black"/>
              </a:solidFill>
            </a:endParaRPr>
          </a:p>
        </p:txBody>
      </p:sp>
    </p:spTree>
    <p:extLst>
      <p:ext uri="{BB962C8B-B14F-4D97-AF65-F5344CB8AC3E}">
        <p14:creationId xmlns:p14="http://schemas.microsoft.com/office/powerpoint/2010/main" xmlns="" val="235986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Tahom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Tahoma"/>
                <a:ea typeface="+mn-ea"/>
                <a:cs typeface="+mn-cs"/>
              </a:rPr>
              <a:t>Il metodo consente, nella maggior parte dei casi, di individuare le priorità d’intervento. </a:t>
            </a:r>
          </a:p>
          <a:p>
            <a:pPr marL="609600" marR="0" lvl="0" indent="-609600" algn="l" defTabSz="914400" rtl="0" eaLnBrk="1" fontAlgn="base" latinLnBrk="0" hangingPunct="1">
              <a:lnSpc>
                <a:spcPct val="80000"/>
              </a:lnSpc>
              <a:spcBef>
                <a:spcPct val="20000"/>
              </a:spcBef>
              <a:spcAft>
                <a:spcPct val="0"/>
              </a:spcAft>
              <a:buClr>
                <a:srgbClr val="6699FF"/>
              </a:buClr>
              <a:buSzTx/>
              <a:buFontTx/>
              <a:buNone/>
              <a:tabLst/>
              <a:defRPr/>
            </a:pPr>
            <a:endParaRPr kumimoji="0" lang="it-IT" altLang="it-IT" sz="22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80000"/>
              </a:lnSpc>
              <a:spcBef>
                <a:spcPct val="20000"/>
              </a:spcBef>
              <a:spcAft>
                <a:spcPct val="0"/>
              </a:spcAft>
              <a:buClr>
                <a:srgbClr val="6699FF"/>
              </a:buClr>
              <a:buSzTx/>
              <a:buFontTx/>
              <a:buNone/>
              <a:tabLst/>
              <a:defRPr/>
            </a:pPr>
            <a:r>
              <a:rPr kumimoji="0" lang="it-IT" altLang="it-IT" sz="2200" b="0" i="0" u="none" strike="noStrike" kern="0" cap="none" spc="0" normalizeH="0" baseline="0" noProof="0" dirty="0" smtClean="0">
                <a:ln>
                  <a:noFill/>
                </a:ln>
                <a:solidFill>
                  <a:srgbClr val="F8F8F8"/>
                </a:solidFill>
                <a:effectLst/>
                <a:uLnTx/>
                <a:uFillTx/>
                <a:latin typeface="Tahoma"/>
                <a:ea typeface="+mn-ea"/>
                <a:cs typeface="+mn-cs"/>
              </a:rPr>
              <a:t>Aspetti da considerare nella  stima del rischio secondo le norme UNI –EN 1050-7</a:t>
            </a:r>
          </a:p>
          <a:p>
            <a:pPr marL="609600" marR="0" lvl="0" indent="-609600" algn="l" defTabSz="914400" rtl="0" eaLnBrk="1" fontAlgn="base" latinLnBrk="0" hangingPunct="1">
              <a:lnSpc>
                <a:spcPct val="80000"/>
              </a:lnSpc>
              <a:spcBef>
                <a:spcPct val="20000"/>
              </a:spcBef>
              <a:spcAft>
                <a:spcPct val="0"/>
              </a:spcAft>
              <a:buClr>
                <a:srgbClr val="6699FF"/>
              </a:buClr>
              <a:buSzTx/>
              <a:buFont typeface="Arial" panose="020B0604020202020204" pitchFamily="34" charset="0"/>
              <a:buChar char="•"/>
              <a:tabLst/>
              <a:defRPr/>
            </a:pPr>
            <a:r>
              <a:rPr kumimoji="0" lang="it-IT" altLang="it-IT" sz="2200" b="0" i="0" u="none" strike="noStrike" kern="0" cap="none" spc="0" normalizeH="0" baseline="0" noProof="0" dirty="0" smtClean="0">
                <a:ln>
                  <a:noFill/>
                </a:ln>
                <a:solidFill>
                  <a:srgbClr val="F8F8F8"/>
                </a:solidFill>
                <a:effectLst/>
                <a:uLnTx/>
                <a:uFillTx/>
                <a:latin typeface="Tahoma"/>
                <a:ea typeface="+mn-ea"/>
                <a:cs typeface="+mn-cs"/>
              </a:rPr>
              <a:t> </a:t>
            </a: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persone esposte </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Tipo, frequenza e durata dell’esposizione</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Rapporto fra l’esposizione e gli effetti</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Fattori umani (interazione persona-macchina e persona-persona)</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Affidabilità delle funzioni di sicurezza </a:t>
            </a:r>
            <a:r>
              <a:rPr kumimoji="0" lang="it-IT" altLang="it-IT" sz="1400" b="0" i="0" u="none" strike="noStrike" kern="0" cap="none" spc="0" normalizeH="0" baseline="0" noProof="0" dirty="0" smtClean="0">
                <a:ln>
                  <a:noFill/>
                </a:ln>
                <a:solidFill>
                  <a:srgbClr val="F8F8F8"/>
                </a:solidFill>
                <a:effectLst/>
                <a:uLnTx/>
                <a:uFillTx/>
                <a:latin typeface="Tahoma"/>
                <a:ea typeface="+mn-ea"/>
                <a:cs typeface="+mn-cs"/>
              </a:rPr>
              <a:t>(</a:t>
            </a:r>
            <a:r>
              <a:rPr kumimoji="0" lang="it-IT" altLang="it-IT" sz="1400" b="0" i="0" u="none" strike="noStrike" kern="0" cap="none" spc="0" normalizeH="0" baseline="0" noProof="0" dirty="0" smtClean="0">
                <a:ln>
                  <a:noFill/>
                </a:ln>
                <a:solidFill>
                  <a:srgbClr val="F8F8F8"/>
                </a:solidFill>
                <a:effectLst/>
                <a:uLnTx/>
                <a:uFillTx/>
                <a:latin typeface="Tahoma"/>
                <a:ea typeface="+mn-ea"/>
                <a:cs typeface="+mn-cs"/>
                <a:hlinkClick r:id="rId3" action="ppaction://hlinkpres?slideindex=23&amp;slidetitle="/>
              </a:rPr>
              <a:t>UNI EN 292/1 – 3.13</a:t>
            </a:r>
            <a:r>
              <a:rPr kumimoji="0" lang="it-IT" altLang="it-IT" sz="1400" b="0" i="0" u="none" strike="noStrike" kern="0" cap="none" spc="0" normalizeH="0" baseline="0" noProof="0" dirty="0" smtClean="0">
                <a:ln>
                  <a:noFill/>
                </a:ln>
                <a:solidFill>
                  <a:srgbClr val="F8F8F8"/>
                </a:solidFill>
                <a:effectLst/>
                <a:uLnTx/>
                <a:uFillTx/>
                <a:latin typeface="Tahoma"/>
                <a:ea typeface="+mn-ea"/>
                <a:cs typeface="+mn-cs"/>
              </a:rPr>
              <a:t>)</a:t>
            </a:r>
            <a:endParaRPr kumimoji="0" lang="it-IT" altLang="it-IT" sz="20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Possibilità di neutralizzare o eludere le funzioni di sicurezza </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Capacità di mantenere nel tempo le misure di sicurezza al livello di protezione richiesto</a:t>
            </a:r>
          </a:p>
          <a:p>
            <a:pPr marL="609600" marR="0" lvl="0" indent="-6096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2000" b="0" i="0" u="none" strike="noStrike" kern="0" cap="none" spc="0" normalizeH="0" baseline="0" noProof="0" dirty="0" smtClean="0">
                <a:ln>
                  <a:noFill/>
                </a:ln>
                <a:solidFill>
                  <a:srgbClr val="F8F8F8"/>
                </a:solidFill>
                <a:effectLst/>
                <a:uLnTx/>
                <a:uFillTx/>
                <a:latin typeface="Tahoma"/>
                <a:ea typeface="+mn-ea"/>
                <a:cs typeface="+mn-cs"/>
              </a:rPr>
              <a:t>Istruzioni per l’uso </a:t>
            </a:r>
            <a:r>
              <a:rPr kumimoji="0" lang="it-IT" altLang="it-IT" sz="1400" b="0" i="0" u="none" strike="noStrike" kern="0" cap="none" spc="0" normalizeH="0" baseline="0" noProof="0" dirty="0" smtClean="0">
                <a:ln>
                  <a:noFill/>
                </a:ln>
                <a:solidFill>
                  <a:srgbClr val="F8F8F8"/>
                </a:solidFill>
                <a:effectLst/>
                <a:uLnTx/>
                <a:uFillTx/>
                <a:latin typeface="Tahoma"/>
                <a:ea typeface="+mn-ea"/>
                <a:cs typeface="+mn-cs"/>
              </a:rPr>
              <a:t>(</a:t>
            </a:r>
            <a:r>
              <a:rPr kumimoji="0" lang="it-IT" altLang="it-IT" sz="1400" b="0" i="0" u="none" strike="noStrike" kern="0" cap="none" spc="0" normalizeH="0" baseline="0" noProof="0" dirty="0" smtClean="0">
                <a:ln>
                  <a:noFill/>
                </a:ln>
                <a:solidFill>
                  <a:srgbClr val="F8F8F8"/>
                </a:solidFill>
                <a:effectLst/>
                <a:uLnTx/>
                <a:uFillTx/>
                <a:latin typeface="Tahoma"/>
                <a:ea typeface="+mn-ea"/>
                <a:cs typeface="+mn-cs"/>
                <a:hlinkClick r:id="rId3" action="ppaction://hlinkpres?slideindex=24&amp;slidetitle="/>
              </a:rPr>
              <a:t>UNI EN 292/2 – 5</a:t>
            </a:r>
            <a:r>
              <a:rPr kumimoji="0" lang="it-IT" altLang="it-IT" sz="1400" b="0" i="0" u="none" strike="noStrike" kern="0" cap="none" spc="0" normalizeH="0" baseline="0" noProof="0" dirty="0" smtClean="0">
                <a:ln>
                  <a:noFill/>
                </a:ln>
                <a:solidFill>
                  <a:srgbClr val="F8F8F8"/>
                </a:solidFill>
                <a:effectLst/>
                <a:uLnTx/>
                <a:uFillTx/>
                <a:latin typeface="Tahoma"/>
                <a:ea typeface="+mn-ea"/>
                <a:cs typeface="+mn-cs"/>
              </a:rPr>
              <a:t>)</a:t>
            </a:r>
            <a:endParaRPr kumimoji="0" lang="it-IT" altLang="it-IT" sz="2000" b="0" i="0" u="none" strike="noStrike" kern="0" cap="none" spc="0" normalizeH="0" baseline="0" noProof="0" dirty="0" smtClean="0">
              <a:ln>
                <a:noFill/>
              </a:ln>
              <a:solidFill>
                <a:srgbClr val="F8F8F8"/>
              </a:solidFill>
              <a:effectLst/>
              <a:uLnTx/>
              <a:uFillTx/>
              <a:latin typeface="Tahoma"/>
              <a:ea typeface="+mn-ea"/>
              <a:cs typeface="+mn-cs"/>
            </a:endParaRPr>
          </a:p>
          <a:p>
            <a:pPr marL="609600" marR="0" lvl="0" indent="-609600" algn="l" defTabSz="914400" rtl="0" eaLnBrk="1" fontAlgn="base" latinLnBrk="0" hangingPunct="1">
              <a:lnSpc>
                <a:spcPct val="80000"/>
              </a:lnSpc>
              <a:spcBef>
                <a:spcPct val="20000"/>
              </a:spcBef>
              <a:spcAft>
                <a:spcPct val="0"/>
              </a:spcAft>
              <a:buClr>
                <a:srgbClr val="6699FF"/>
              </a:buClr>
              <a:buSzTx/>
              <a:buFontTx/>
              <a:buNone/>
              <a:tabLst/>
              <a:defRPr/>
            </a:pPr>
            <a:endParaRPr kumimoji="0" lang="it-IT" altLang="it-IT" sz="2200" b="0" i="0" u="none" strike="noStrike" kern="0" cap="none" spc="0" normalizeH="0" baseline="0" noProof="0" dirty="0" smtClean="0">
              <a:ln>
                <a:noFill/>
              </a:ln>
              <a:solidFill>
                <a:srgbClr val="F8F8F8"/>
              </a:solidFill>
              <a:effectLst/>
              <a:uLnTx/>
              <a:uFillTx/>
              <a:latin typeface="Tahoma"/>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24</a:t>
            </a:fld>
            <a:endParaRPr lang="it-IT"/>
          </a:p>
        </p:txBody>
      </p:sp>
    </p:spTree>
    <p:extLst>
      <p:ext uri="{BB962C8B-B14F-4D97-AF65-F5344CB8AC3E}">
        <p14:creationId xmlns:p14="http://schemas.microsoft.com/office/powerpoint/2010/main" xmlns="" val="213356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Arial"/>
                <a:ea typeface="+mn-ea"/>
                <a:cs typeface="Arial" pitchFamily="34" charset="0"/>
              </a:rPr>
              <a:t>La stima numerica del rischio permette di identificare una scala di priorità degli interventi per ridurre il rischio</a:t>
            </a: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25</a:t>
            </a:fld>
            <a:endParaRPr lang="it-IT"/>
          </a:p>
        </p:txBody>
      </p:sp>
    </p:spTree>
    <p:extLst>
      <p:ext uri="{BB962C8B-B14F-4D97-AF65-F5344CB8AC3E}">
        <p14:creationId xmlns:p14="http://schemas.microsoft.com/office/powerpoint/2010/main" xmlns="" val="113128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26</a:t>
            </a:fld>
            <a:endParaRPr lang="it-IT"/>
          </a:p>
        </p:txBody>
      </p:sp>
    </p:spTree>
    <p:extLst>
      <p:ext uri="{BB962C8B-B14F-4D97-AF65-F5344CB8AC3E}">
        <p14:creationId xmlns:p14="http://schemas.microsoft.com/office/powerpoint/2010/main" xmlns="" val="349407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15000"/>
              </a:lnSpc>
              <a:spcBef>
                <a:spcPct val="0"/>
              </a:spcBef>
              <a:spcAft>
                <a:spcPts val="1000"/>
              </a:spcAft>
              <a:buClrTx/>
              <a:buSzTx/>
              <a:buFontTx/>
              <a:buNone/>
              <a:tabLst/>
              <a:defRPr/>
            </a:pPr>
            <a:r>
              <a:rPr lang="it-IT" sz="1200" dirty="0" smtClean="0">
                <a:effectLst/>
                <a:latin typeface="Bookman Old Style"/>
                <a:ea typeface="Times New Roman"/>
                <a:cs typeface="Times New Roman"/>
              </a:rPr>
              <a:t>.</a:t>
            </a: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LA MOVIMENTAZIONE MANUALE DEI CARICHI ( 14-06-2011)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Il D.lgs. 81/2008 (e </a:t>
            </a:r>
            <a:r>
              <a:rPr kumimoji="0" lang="it-IT" sz="1800" b="0" i="0" u="none" strike="noStrike" kern="1200" cap="none" spc="0" normalizeH="0" baseline="0" noProof="0" dirty="0" err="1" smtClean="0">
                <a:ln>
                  <a:noFill/>
                </a:ln>
                <a:solidFill>
                  <a:prstClr val="black"/>
                </a:solidFill>
                <a:effectLst/>
                <a:uLnTx/>
                <a:uFillTx/>
                <a:latin typeface="+mn-lt"/>
                <a:ea typeface="Calibri"/>
                <a:cs typeface="Times New Roman"/>
              </a:rPr>
              <a:t>succ</a:t>
            </a: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modificazioni) disciplina, al Titolo VI e all’Allegato XXXIII, le attività lavorative di movimentazione manuale dei carichi che comportano per i lavoratori rischi di patologie da sovraccarico biomeccanico, in particolare dorso-lombari.</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Per movimentazione manuale dei carichi si intendono tutte le operazioni di trasporto o di sostegno di un carico ad opera di uno o più lavoratori, comprese le azioni del sollevare, deporre, spingere, tirare, portare o spostare un carico, che, per le loro caratteristiche o in conseguenza delle condizioni ergonomiche sfavorevoli, comportano rischi di patologie da sovraccarico biomeccanico, in particolare dorso-lombari.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Per  patologie da sovraccarico biomeccanico si intendono invece le patologie riferite alle strutture osteoarticolari, </a:t>
            </a:r>
            <a:r>
              <a:rPr kumimoji="0" lang="it-IT" sz="1800" b="0" i="0" u="none" strike="noStrike" kern="1200" cap="none" spc="0" normalizeH="0" baseline="0" noProof="0" dirty="0" err="1" smtClean="0">
                <a:ln>
                  <a:noFill/>
                </a:ln>
                <a:solidFill>
                  <a:prstClr val="black"/>
                </a:solidFill>
                <a:effectLst/>
                <a:uLnTx/>
                <a:uFillTx/>
                <a:latin typeface="+mn-lt"/>
                <a:ea typeface="Calibri"/>
                <a:cs typeface="Times New Roman"/>
              </a:rPr>
              <a:t>muscolotendinee</a:t>
            </a: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e </a:t>
            </a:r>
            <a:r>
              <a:rPr kumimoji="0" lang="it-IT" sz="1800" b="0" i="0" u="none" strike="noStrike" kern="1200" cap="none" spc="0" normalizeH="0" baseline="0" noProof="0" dirty="0" err="1" smtClean="0">
                <a:ln>
                  <a:noFill/>
                </a:ln>
                <a:solidFill>
                  <a:prstClr val="black"/>
                </a:solidFill>
                <a:effectLst/>
                <a:uLnTx/>
                <a:uFillTx/>
                <a:latin typeface="+mn-lt"/>
                <a:ea typeface="Calibri"/>
                <a:cs typeface="Times New Roman"/>
              </a:rPr>
              <a:t>nervovascolari</a:t>
            </a: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a:spcAft>
                <a:spcPts val="0"/>
              </a:spcAft>
            </a:pPr>
            <a:endParaRPr lang="it-IT" sz="1100" dirty="0" smtClean="0">
              <a:effectLst/>
              <a:latin typeface="+mn-lt"/>
              <a:ea typeface="Times New Roman"/>
              <a:cs typeface="Times New Roman"/>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27</a:t>
            </a:fld>
            <a:endParaRPr lang="it-IT"/>
          </a:p>
        </p:txBody>
      </p:sp>
    </p:spTree>
    <p:extLst>
      <p:ext uri="{BB962C8B-B14F-4D97-AF65-F5344CB8AC3E}">
        <p14:creationId xmlns:p14="http://schemas.microsoft.com/office/powerpoint/2010/main" xmlns="" val="911208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Il datore di lavoro deve adottare le misure organizzative necessarie e ricorrere ai mezzi appropriati, in particolare attrezzature meccaniche, per evitare la necessità di una movimentazione manuale dei carichi da parte dei lavoratori.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Qualora non sia possibile evitare la movimentazione manuale dei carichi ad opera dei lavoratori, il datore di lavoro deve adottare le misure organizzative necessarie, ricorrere ai mezzi appropriati e fornire ai lavoratori stessi i mezzi adeguati, allo scopo di ridurre il rischio che comporta la movimentazione manuale di detti carichi.</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Il datore di lavoro deve inoltre: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1.      fornire ai lavoratori le informazioni adeguate relativamente al peso ed alle altre caratteristiche del cari co movimentato;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2.      assicurare ad essi la formazione adeguata in relazione ai rischi lavorativi ed alle modalità di corretta esecuzione delle attività.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3.      fornire ai lavoratori l’addestramento adeguato in merito alle corrette manovre e procedure da adottare nella movimentazione manuale dei carichi.</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4.      organizzare i posti di lavoro in modo che detta movimentazione assicuri condizioni di sicurezza e salute;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5.      valutare, se possibile anche in fase di progettazione, le condizioni di sicurezza e di salute connesse al lavoro in questione.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6.      evitare o ridurre i rischi, particolarmente di patologie dorso-lombari, adottando le misure adeguate, tenendo conto in particolare dei fattori individuali di rischio, delle caratteristiche dell’ambiente di lavoro e delle esigenze che tale attività comporta</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 </a:t>
            </a: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mn-lt"/>
                <a:ea typeface="Calibri"/>
                <a:cs typeface="Times New Roman"/>
              </a:rPr>
              <a:t>7.      sottoporre i lavoratori alla sorveglianza sanitaria di cui all’articolo 41 del presente decreto, sulla base della valutazione del rischio e dei fattori individuali di rischio. </a:t>
            </a:r>
            <a:endParaRPr kumimoji="0" lang="it-IT" sz="1800" b="0" i="0" u="none" strike="noStrike" kern="1200" cap="none" spc="0" normalizeH="0" baseline="0" noProof="0" dirty="0">
              <a:ln>
                <a:noFill/>
              </a:ln>
              <a:solidFill>
                <a:prstClr val="black"/>
              </a:solidFill>
              <a:effectLst/>
              <a:uLnTx/>
              <a:uFillTx/>
              <a:latin typeface="+mn-lt"/>
              <a:ea typeface="Calibri"/>
              <a:cs typeface="Times New Roman"/>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28</a:t>
            </a:fld>
            <a:endParaRPr lang="it-IT"/>
          </a:p>
        </p:txBody>
      </p:sp>
    </p:spTree>
    <p:extLst>
      <p:ext uri="{BB962C8B-B14F-4D97-AF65-F5344CB8AC3E}">
        <p14:creationId xmlns:p14="http://schemas.microsoft.com/office/powerpoint/2010/main" xmlns="" val="88484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r>
              <a:rPr lang="it-IT" dirty="0" smtClean="0"/>
              <a:t>I PRINCIPI DELLA PREVENZIONE</a:t>
            </a:r>
          </a:p>
          <a:p>
            <a:endParaRPr lang="it-IT" dirty="0" smtClean="0"/>
          </a:p>
          <a:p>
            <a:r>
              <a:rPr lang="it-IT" dirty="0" smtClean="0"/>
              <a:t>Caratteristiche del carico</a:t>
            </a:r>
          </a:p>
          <a:p>
            <a:r>
              <a:rPr lang="it-IT" dirty="0" smtClean="0"/>
              <a:t>Sforzo fisico richiesto</a:t>
            </a:r>
          </a:p>
          <a:p>
            <a:r>
              <a:rPr lang="it-IT" dirty="0" smtClean="0"/>
              <a:t>Caratteristiche dell'ambiente di lavoro</a:t>
            </a:r>
          </a:p>
          <a:p>
            <a:r>
              <a:rPr lang="it-IT" dirty="0" smtClean="0"/>
              <a:t>Esigenze connesse all'attività</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29</a:t>
            </a:fld>
            <a:endParaRPr lang="it-IT"/>
          </a:p>
        </p:txBody>
      </p:sp>
    </p:spTree>
    <p:extLst>
      <p:ext uri="{BB962C8B-B14F-4D97-AF65-F5344CB8AC3E}">
        <p14:creationId xmlns:p14="http://schemas.microsoft.com/office/powerpoint/2010/main" xmlns="" val="1322678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troppo pesante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30 Kg per gli uomini adulti</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20 Kg per le donne adulte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le donne in gravidanza non possono essere adibite al trasporto e al sollevamento di pesi, nonché ai lavori pericolosi, faticosi ed insalubri durante la gestazione fino a sette mesi dopo il parto (legge 1204/71);</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ingombrante o difficile da afferrare;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non permette la visuale;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di difficile presa o poco maneggevole;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con spigoli acuti o taglienti;</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troppo caldo o troppo freddo;</a:t>
            </a:r>
            <a:endParaRPr lang="it-IT" sz="1100" dirty="0" smtClean="0">
              <a:effectLst/>
              <a:latin typeface="+mn-lt"/>
              <a:ea typeface="Calibri"/>
              <a:cs typeface="Times New Roman"/>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30</a:t>
            </a:fld>
            <a:endParaRPr lang="it-IT"/>
          </a:p>
        </p:txBody>
      </p:sp>
    </p:spTree>
    <p:extLst>
      <p:ext uri="{BB962C8B-B14F-4D97-AF65-F5344CB8AC3E}">
        <p14:creationId xmlns:p14="http://schemas.microsoft.com/office/powerpoint/2010/main" xmlns="" val="2552818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contiene sostanze o materiali pericolosi;</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di peso sconosciuto o frequentemente variabile;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l'involucro è inadeguato al contenuto;</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in equilibrio instabile o il suo contenuto rischia di spostarsi;</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collocato in una posizione tale per cui deve essere tenuto o maneggiato ad una certa distanza dal tronco o con una torsione o inclinazione del tronco;</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può, a motivo della struttura esterna e/o della consistenza, comportare lesioni per il lavoratore, in particolare in caso di urto.</a:t>
            </a:r>
            <a:endParaRPr lang="it-IT" sz="1100" dirty="0" smtClean="0">
              <a:effectLst/>
              <a:latin typeface="+mn-lt"/>
              <a:ea typeface="Calibri"/>
              <a:cs typeface="Times New Roman"/>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31</a:t>
            </a:fld>
            <a:endParaRPr lang="it-IT"/>
          </a:p>
        </p:txBody>
      </p:sp>
    </p:spTree>
    <p:extLst>
      <p:ext uri="{BB962C8B-B14F-4D97-AF65-F5344CB8AC3E}">
        <p14:creationId xmlns:p14="http://schemas.microsoft.com/office/powerpoint/2010/main" xmlns="" val="255281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legge impone all’impresa di adottare tutte le misure di sicurezza per evitare rischi per la salute dei lavoratori mentre sono impegnati sul luogo di lavoro.</a:t>
            </a:r>
          </a:p>
          <a:p>
            <a:r>
              <a:rPr lang="it-IT" dirty="0" smtClean="0"/>
              <a:t> Il sistema di prevenzione prevede una fase di valutazione dei rischi ai quali sono esposti i dipendenti, una fase nella quale vengono individuati e installati i sistemi di sicurezza necessari ed una fase nella quale i lavoratori vengono informati e formati ad un corretto utilizzo di questi strumenti. </a:t>
            </a:r>
          </a:p>
          <a:p>
            <a:endParaRPr lang="it-IT" dirty="0" smtClean="0"/>
          </a:p>
          <a:p>
            <a:r>
              <a:rPr lang="it-IT" baseline="0" dirty="0" smtClean="0"/>
              <a:t> Pertanto il Datore di lavoro deve procedere alla:</a:t>
            </a:r>
            <a:endParaRPr lang="it-IT" dirty="0" smtClean="0"/>
          </a:p>
          <a:p>
            <a:r>
              <a:rPr lang="it-IT" dirty="0" smtClean="0"/>
              <a:t>alla:</a:t>
            </a:r>
          </a:p>
          <a:p>
            <a:pPr>
              <a:buFont typeface="Arial"/>
              <a:buChar char="•"/>
            </a:pPr>
            <a:r>
              <a:rPr lang="it-IT" dirty="0" smtClean="0"/>
              <a:t>valutazione dei rischi “generici” (rischi collegati in genere allo svolgimento di una determinata attività</a:t>
            </a:r>
          </a:p>
          <a:p>
            <a:pPr>
              <a:buFont typeface="Arial"/>
              <a:buChar char="•"/>
            </a:pPr>
            <a:r>
              <a:rPr lang="it-IT" dirty="0" smtClean="0"/>
              <a:t>valutazione dei rischi “specifici” (rischi collegati allo svolgimento di un’attività in uno specifico contesto)</a:t>
            </a:r>
          </a:p>
          <a:p>
            <a:pPr>
              <a:buFont typeface="Arial"/>
              <a:buChar char="•"/>
            </a:pPr>
            <a:r>
              <a:rPr lang="it-IT" dirty="0" smtClean="0"/>
              <a:t>esame degli strumenti idonei alla eliminazione o alla riduzione dei rischi</a:t>
            </a:r>
          </a:p>
          <a:p>
            <a:pPr>
              <a:buFont typeface="Arial"/>
              <a:buChar char="•"/>
            </a:pPr>
            <a:r>
              <a:rPr lang="it-IT" dirty="0" smtClean="0"/>
              <a:t>opzione preferenziale per i dispositivi di protezione collettiva rispetto ai dispositivi di protezione individuale</a:t>
            </a:r>
          </a:p>
          <a:p>
            <a:pPr>
              <a:buFont typeface="Arial"/>
              <a:buChar char="•"/>
            </a:pPr>
            <a:r>
              <a:rPr lang="it-IT" dirty="0" smtClean="0"/>
              <a:t>redazione del documento generale sui rischi</a:t>
            </a:r>
          </a:p>
          <a:p>
            <a:pPr>
              <a:buFont typeface="Arial"/>
              <a:buChar char="•"/>
            </a:pPr>
            <a:r>
              <a:rPr lang="it-IT" dirty="0" smtClean="0"/>
              <a:t>creazione del servizio di protezione e prevenzione dei rischi</a:t>
            </a:r>
          </a:p>
          <a:p>
            <a:pPr>
              <a:buFont typeface="Arial"/>
              <a:buChar char="•"/>
            </a:pPr>
            <a:r>
              <a:rPr lang="it-IT" dirty="0" smtClean="0"/>
              <a:t>adozione dei dispositivi di protezione selezionati</a:t>
            </a:r>
          </a:p>
          <a:p>
            <a:pPr>
              <a:buFont typeface="Arial"/>
              <a:buChar char="•"/>
            </a:pPr>
            <a:r>
              <a:rPr lang="it-IT" dirty="0" smtClean="0"/>
              <a:t>formazione costante dei lavoratori, dei dirigenti e dei preposti</a:t>
            </a:r>
          </a:p>
          <a:p>
            <a:pPr>
              <a:buFont typeface="Arial"/>
              <a:buChar char="•"/>
            </a:pPr>
            <a:r>
              <a:rPr lang="it-IT" dirty="0" smtClean="0"/>
              <a:t>rivalutazione costante dei rischi</a:t>
            </a:r>
          </a:p>
          <a:p>
            <a:pPr>
              <a:buFont typeface="Arial"/>
              <a:buChar char="•"/>
            </a:pPr>
            <a:r>
              <a:rPr lang="it-IT" dirty="0" smtClean="0"/>
              <a:t>manutenzione costante degli strumenti di protezione e miglioramento del loro funzionamento </a:t>
            </a:r>
          </a:p>
          <a:p>
            <a:pPr>
              <a:buFont typeface="Arial"/>
              <a:buNone/>
            </a:pPr>
            <a:endParaRPr lang="it-IT" dirty="0" smtClean="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it-IT" dirty="0" smtClean="0"/>
              <a:t>Con</a:t>
            </a:r>
            <a:r>
              <a:rPr lang="it-IT" baseline="0" dirty="0" smtClean="0"/>
              <a:t> questo Modulo si daranno informazioni:</a:t>
            </a:r>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 su determinati rischi “generici”  o più « comuni» quali il rischio da movimentazione dei carichi, da uso del video terminale e il rischio elettrico</a:t>
            </a:r>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 su i rischi specifici in genere</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a:t>
            </a:fld>
            <a:endParaRPr lang="it-IT"/>
          </a:p>
        </p:txBody>
      </p:sp>
    </p:spTree>
    <p:extLst>
      <p:ext uri="{BB962C8B-B14F-4D97-AF65-F5344CB8AC3E}">
        <p14:creationId xmlns:p14="http://schemas.microsoft.com/office/powerpoint/2010/main" xmlns="" val="1220501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Pertanto  bisogna prestare molta attenzione al carico da movimentare.</a:t>
            </a:r>
          </a:p>
          <a:p>
            <a:pPr marL="0" marR="0" lvl="0" indent="0" algn="just" defTabSz="914400" rtl="0" eaLnBrk="0" fontAlgn="base" latinLnBrk="0" hangingPunct="0">
              <a:lnSpc>
                <a:spcPct val="100000"/>
              </a:lnSpc>
              <a:spcBef>
                <a:spcPct val="30000"/>
              </a:spcBef>
              <a:spcAft>
                <a:spcPct val="0"/>
              </a:spcAft>
              <a:buClrTx/>
              <a:buSzTx/>
              <a:buFontTx/>
              <a:buNone/>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Infatti il carico va:</a:t>
            </a:r>
          </a:p>
          <a:p>
            <a:pPr marL="0" marR="0" lvl="0" indent="0" algn="just" defTabSz="914400" rtl="0" eaLnBrk="0" fontAlgn="base" latinLnBrk="0" hangingPunct="0">
              <a:lnSpc>
                <a:spcPct val="10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Tenuto più vicino possibile al corpo</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0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Sollevato e deposto a terra con la schiena in posizione diritta, il tronco eretto, il corpo accoccolato ed in posizione equilibrata</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0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Afferrato con il palmo delle mani</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0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Distribuito in modo simmetrico ed equilibrato</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0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Movimentato possibilmente ad un</a:t>
            </a:r>
            <a:r>
              <a:rPr kumimoji="0" lang="ja-JP"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a:t>
            </a:r>
            <a:r>
              <a:rPr kumimoji="0" lang="it-IT" altLang="ja-JP"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altezza compresa tra quella della testa e quella delle ginocchia (meglio ancora se disponibile per essere afferrato a 60 cm. da terra). </a:t>
            </a:r>
            <a:endParaRPr kumimoji="0" lang="it-IT" altLang="ja-JP"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32</a:t>
            </a:fld>
            <a:endParaRPr lang="it-IT"/>
          </a:p>
        </p:txBody>
      </p:sp>
    </p:spTree>
    <p:extLst>
      <p:ext uri="{BB962C8B-B14F-4D97-AF65-F5344CB8AC3E}">
        <p14:creationId xmlns:p14="http://schemas.microsoft.com/office/powerpoint/2010/main" xmlns="" val="2552818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eccessivo</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può essere effettuato soltanto con un movimento di torsione del tronco</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è compiuto con il corpo in posizione instabile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può comportare un movimento brusco del corpo</a:t>
            </a:r>
            <a:endParaRPr lang="it-IT" sz="1100" dirty="0" smtClean="0">
              <a:effectLst/>
              <a:latin typeface="+mn-lt"/>
              <a:ea typeface="Calibri"/>
              <a:cs typeface="Times New Roman"/>
            </a:endParaRPr>
          </a:p>
          <a:p>
            <a:pPr marL="0" marR="0" lvl="0" indent="0" algn="just" defTabSz="914400" rtl="0" eaLnBrk="0" fontAlgn="base" latinLnBrk="0" hangingPunct="0">
              <a:lnSpc>
                <a:spcPct val="150000"/>
              </a:lnSpc>
              <a:spcBef>
                <a:spcPct val="30000"/>
              </a:spcBef>
              <a:spcAft>
                <a:spcPct val="0"/>
              </a:spcAft>
              <a:buClrTx/>
              <a:buSzTx/>
              <a:buFontTx/>
              <a:buNone/>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Quindi il lavoratore :</a:t>
            </a:r>
          </a:p>
          <a:p>
            <a:pPr marL="0" marR="0" lvl="0" indent="0" algn="just" defTabSz="914400" rtl="0" eaLnBrk="0" fontAlgn="base" latinLnBrk="0" hangingPunct="0">
              <a:lnSpc>
                <a:spcPct val="15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Deve rimanere in posizione eretta durante gli spostamenti,</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5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Non deve sollevarsi sulla punta dei piedi</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5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Non deve estendere al massimo le braccia al di sopra della testa, né deve inarcare la schiena</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5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Deve sempre evitare le torsioni</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lvl="0" indent="0" algn="just" defTabSz="914400" rtl="0" eaLnBrk="0" fontAlgn="base" latinLnBrk="0" hangingPunct="0">
              <a:lnSpc>
                <a:spcPct val="150000"/>
              </a:lnSpc>
              <a:spcBef>
                <a:spcPct val="30000"/>
              </a:spcBef>
              <a:spcAft>
                <a:spcPct val="0"/>
              </a:spcAft>
              <a:buClrTx/>
              <a:buSzTx/>
              <a:buFontTx/>
              <a:buChar char="•"/>
              <a:tabLst>
                <a:tab pos="269875" algn="l"/>
              </a:tabLst>
              <a:defRPr/>
            </a:pPr>
            <a:r>
              <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Times New Roman" pitchFamily="18" charset="0"/>
              </a:rPr>
              <a:t>Deve evitare movimenti bruschi, come ad es. sollevarsi di colpo</a:t>
            </a:r>
            <a:endParaRPr kumimoji="0" lang="it-IT" altLang="it-IT"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33</a:t>
            </a:fld>
            <a:endParaRPr lang="it-IT"/>
          </a:p>
        </p:txBody>
      </p:sp>
    </p:spTree>
    <p:extLst>
      <p:ext uri="{BB962C8B-B14F-4D97-AF65-F5344CB8AC3E}">
        <p14:creationId xmlns:p14="http://schemas.microsoft.com/office/powerpoint/2010/main" xmlns="" val="146303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lo spazio libero, in particolare verticale, è insufficiente per lo svolgimento dell'attività richiesta</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il pavimento è ineguale, quindi presenta rischi di inciampo o di scivolamento per le scarpe calzate del lavoratore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il posto o l'ambiente di lavoro non consentono al lavoratore la movimentazione manuale dei carichi a un'altezza di sicurezza o in buona posizione</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il pavimento o il piano di lavoro presenta dislivelli che implicano la manipolazione del carico a livelli diversi</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il pavimento o il punto di appoggio sono instabili</a:t>
            </a:r>
            <a:endParaRPr lang="it-IT" sz="11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200" dirty="0" smtClean="0">
                <a:effectLst/>
                <a:latin typeface="Bookman Old Style"/>
                <a:ea typeface="Times New Roman"/>
                <a:cs typeface="Times New Roman"/>
              </a:rPr>
              <a:t>la temperatura, l'umidità o la circolazione dell'aria sono inadeguate.</a:t>
            </a:r>
            <a:endParaRPr lang="it-IT" sz="1100" dirty="0" smtClean="0">
              <a:effectLst/>
              <a:latin typeface="+mn-lt"/>
              <a:ea typeface="Calibri"/>
              <a:cs typeface="Times New Roman"/>
            </a:endParaRPr>
          </a:p>
          <a:p>
            <a:pPr>
              <a:spcAft>
                <a:spcPts val="0"/>
              </a:spcAft>
            </a:pPr>
            <a:r>
              <a:rPr lang="it-IT" sz="1200" dirty="0" smtClean="0">
                <a:effectLst/>
                <a:latin typeface="Bookman Old Style"/>
                <a:ea typeface="Times New Roman"/>
                <a:cs typeface="Times New Roman"/>
              </a:rPr>
              <a:t> </a:t>
            </a:r>
            <a:endParaRPr lang="it-IT" sz="1100" dirty="0" smtClean="0">
              <a:effectLst/>
              <a:latin typeface="+mn-lt"/>
              <a:ea typeface="Calibri"/>
              <a:cs typeface="Times New Roman"/>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34</a:t>
            </a:fld>
            <a:endParaRPr lang="it-IT"/>
          </a:p>
        </p:txBody>
      </p:sp>
    </p:spTree>
    <p:extLst>
      <p:ext uri="{BB962C8B-B14F-4D97-AF65-F5344CB8AC3E}">
        <p14:creationId xmlns:p14="http://schemas.microsoft.com/office/powerpoint/2010/main" xmlns="" val="3489098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sforzi fisici che sollecitano in particolare la colonna vertebrale, troppo frequenti o troppo prolungati</a:t>
            </a:r>
            <a:endParaRPr lang="it-IT" sz="10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periodo di riposo fisiologico o di recupero insufficiente</a:t>
            </a:r>
            <a:endParaRPr lang="it-IT" sz="10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distanze troppo grandi di sollevamento, di abbassamento o di trasporto</a:t>
            </a:r>
            <a:endParaRPr lang="it-IT" sz="10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un ritmo imposto da un processo che non può essere modulato dal lavoratore.</a:t>
            </a:r>
            <a:endParaRPr lang="it-IT" sz="1000" dirty="0" smtClean="0">
              <a:effectLst/>
              <a:latin typeface="+mn-lt"/>
              <a:ea typeface="Calibri"/>
              <a:cs typeface="Times New Roman"/>
            </a:endParaRPr>
          </a:p>
          <a:p>
            <a:pPr>
              <a:spcAft>
                <a:spcPts val="0"/>
              </a:spcAft>
            </a:pPr>
            <a:r>
              <a:rPr lang="it-IT" sz="1000" dirty="0" smtClean="0">
                <a:effectLst/>
                <a:latin typeface="Bookman Old Style"/>
                <a:ea typeface="Times New Roman"/>
                <a:cs typeface="Times New Roman"/>
              </a:rPr>
              <a:t>Inoltre il lavoratore può correre un rischio nei seguenti casi:</a:t>
            </a:r>
            <a:endParaRPr lang="it-IT" sz="10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inidoneità fisica a svolgere il compito in questione</a:t>
            </a:r>
            <a:endParaRPr lang="it-IT" sz="10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indumenti, calzature o altri effetti personali inadeguati portati dal lavoratore</a:t>
            </a:r>
            <a:endParaRPr lang="it-IT" sz="1000" dirty="0" smtClean="0">
              <a:effectLst/>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it-IT" sz="1000" dirty="0" smtClean="0">
                <a:effectLst/>
                <a:latin typeface="Bookman Old Style"/>
                <a:ea typeface="Times New Roman"/>
                <a:cs typeface="Times New Roman"/>
              </a:rPr>
              <a:t>insufficienza o inadeguatezza delle conoscenze o della formazione</a:t>
            </a:r>
            <a:endParaRPr lang="it-IT" sz="1000" dirty="0" smtClean="0">
              <a:effectLst/>
              <a:latin typeface="+mn-lt"/>
              <a:ea typeface="Calibri"/>
              <a:cs typeface="Times New Roman"/>
            </a:endParaRPr>
          </a:p>
          <a:p>
            <a:pPr>
              <a:spcAft>
                <a:spcPts val="0"/>
              </a:spcAft>
            </a:pPr>
            <a:r>
              <a:rPr lang="it-IT" sz="1000" dirty="0" smtClean="0">
                <a:effectLst/>
                <a:latin typeface="Bookman Old Style"/>
                <a:ea typeface="Times New Roman"/>
                <a:cs typeface="Times New Roman"/>
              </a:rPr>
              <a:t> </a:t>
            </a:r>
            <a:endParaRPr lang="it-IT" sz="100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35</a:t>
            </a:fld>
            <a:endParaRPr lang="it-IT"/>
          </a:p>
        </p:txBody>
      </p:sp>
    </p:spTree>
    <p:extLst>
      <p:ext uri="{BB962C8B-B14F-4D97-AF65-F5344CB8AC3E}">
        <p14:creationId xmlns:p14="http://schemas.microsoft.com/office/powerpoint/2010/main" xmlns="" val="2192459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base" latinLnBrk="0" hangingPunct="1">
              <a:lnSpc>
                <a:spcPct val="115000"/>
              </a:lnSpc>
              <a:spcBef>
                <a:spcPct val="0"/>
              </a:spcBef>
              <a:spcAft>
                <a:spcPts val="100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Il </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rischio elettrico</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così come si evince dalla lettura del </a:t>
            </a:r>
            <a:r>
              <a:rPr kumimoji="0" lang="it-IT" sz="1200" b="0" i="0" u="none" strike="noStrike" kern="1200" cap="none" spc="0" normalizeH="0" baseline="0" noProof="0" dirty="0" err="1" smtClean="0">
                <a:ln>
                  <a:noFill/>
                </a:ln>
                <a:solidFill>
                  <a:prstClr val="black"/>
                </a:solidFill>
                <a:effectLst/>
                <a:uLnTx/>
                <a:uFillTx/>
                <a:latin typeface="+mn-lt"/>
                <a:ea typeface="+mn-ea"/>
                <a:cs typeface="+mn-cs"/>
              </a:rPr>
              <a:t>D.lgs</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81/08, è il rischio derivante principalmente dal </a:t>
            </a:r>
            <a:r>
              <a:rPr kumimoji="0" lang="it-IT" sz="1200" b="1" i="0" u="none" strike="noStrike" kern="1200" cap="none" spc="0" normalizeH="0" baseline="0" noProof="0" dirty="0" smtClean="0">
                <a:ln>
                  <a:noFill/>
                </a:ln>
                <a:solidFill>
                  <a:prstClr val="black"/>
                </a:solidFill>
                <a:effectLst/>
                <a:uLnTx/>
                <a:uFillTx/>
                <a:latin typeface="+mn-lt"/>
                <a:ea typeface="+mn-ea"/>
                <a:cs typeface="+mn-cs"/>
              </a:rPr>
              <a:t>contatto diretto o indiretto</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con una parte attiva non protetta di un impianto elettrico: pertanto  qualsiasi fonte di alimentazione di natura elettrica  costituisce un rischio e quindi non bisogna sottovalutare l’ </a:t>
            </a:r>
            <a:r>
              <a:rPr kumimoji="0" lang="it-IT" sz="1200" b="0" i="0" u="none" strike="noStrike" kern="1200" cap="none" spc="0" normalizeH="0" baseline="0" noProof="0" dirty="0" smtClean="0">
                <a:ln>
                  <a:noFill/>
                </a:ln>
                <a:solidFill>
                  <a:prstClr val="black"/>
                </a:solidFill>
                <a:effectLst/>
                <a:uLnTx/>
                <a:uFillTx/>
                <a:latin typeface="+mn-lt"/>
                <a:ea typeface="Calibri"/>
                <a:cs typeface="Times New Roman"/>
              </a:rPr>
              <a:t>innesco e propagazione di incendi e di ustioni dovuti a sovra temperature pericolose; archi elettrici e radiazioni; sovratensioni;</a:t>
            </a: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1" i="0" u="none" strike="noStrike" kern="1200" cap="none" spc="0" normalizeH="0" baseline="0" noProof="0" dirty="0" smtClean="0">
                <a:ln>
                  <a:noFill/>
                </a:ln>
                <a:solidFill>
                  <a:prstClr val="black"/>
                </a:solidFill>
                <a:effectLst/>
                <a:uLnTx/>
                <a:uFillTx/>
                <a:latin typeface="+mn-lt"/>
                <a:ea typeface="+mn-ea"/>
                <a:cs typeface="+mn-cs"/>
              </a:rPr>
              <a:t>Il rischio elettrico</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è più significativo in ambienti di lavoro quali </a:t>
            </a:r>
            <a:r>
              <a:rPr kumimoji="0" lang="it-IT" sz="1200" b="0" i="0" u="none" strike="noStrike" kern="1200" cap="none" spc="0" normalizeH="0" baseline="0" noProof="0" dirty="0" smtClean="0">
                <a:ln>
                  <a:noFill/>
                </a:ln>
                <a:solidFill>
                  <a:prstClr val="black"/>
                </a:solidFill>
                <a:effectLst/>
                <a:uLnTx/>
                <a:uFillTx/>
                <a:latin typeface="+mn-lt"/>
                <a:ea typeface="+mn-ea"/>
                <a:cs typeface="+mn-cs"/>
                <a:hlinkClick r:id="rId3"/>
              </a:rPr>
              <a:t>il settore dell’edilizia</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gli </a:t>
            </a:r>
            <a:r>
              <a:rPr kumimoji="0" lang="it-IT" sz="1200" b="0" i="0" u="none" strike="noStrike" kern="1200" cap="none" spc="0" normalizeH="0" baseline="0" noProof="0" dirty="0" smtClean="0">
                <a:ln>
                  <a:noFill/>
                </a:ln>
                <a:solidFill>
                  <a:prstClr val="black"/>
                </a:solidFill>
                <a:effectLst/>
                <a:uLnTx/>
                <a:uFillTx/>
                <a:latin typeface="+mn-lt"/>
                <a:ea typeface="+mn-ea"/>
                <a:cs typeface="+mn-cs"/>
                <a:hlinkClick r:id="rId4"/>
              </a:rPr>
              <a:t>istituti ospedalier</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i, le</a:t>
            </a:r>
            <a:r>
              <a:rPr kumimoji="0" lang="it-IT" sz="1200" b="0" i="0" u="none" strike="noStrike" kern="1200" cap="none" spc="0" normalizeH="0" baseline="0" noProof="0" dirty="0" smtClean="0">
                <a:ln>
                  <a:noFill/>
                </a:ln>
                <a:solidFill>
                  <a:srgbClr val="EEECE1"/>
                </a:solidFill>
                <a:effectLst/>
                <a:uLnTx/>
                <a:uFillTx/>
                <a:latin typeface="+mn-lt"/>
                <a:ea typeface="+mn-ea"/>
                <a:cs typeface="+mn-cs"/>
              </a:rPr>
              <a:t> </a:t>
            </a:r>
            <a:r>
              <a:rPr kumimoji="0" lang="it-IT" sz="1200" b="0" i="0" u="none" strike="noStrike" kern="1200" cap="none" spc="0" normalizeH="0" baseline="0" noProof="0" dirty="0" smtClean="0">
                <a:ln>
                  <a:noFill/>
                </a:ln>
                <a:solidFill>
                  <a:srgbClr val="EEECE1"/>
                </a:solidFill>
                <a:effectLst/>
                <a:uLnTx/>
                <a:uFillTx/>
                <a:latin typeface="+mn-lt"/>
                <a:ea typeface="+mn-ea"/>
                <a:cs typeface="+mn-cs"/>
                <a:hlinkClick r:id="rId5"/>
              </a:rPr>
              <a:t>carrozzerie</a:t>
            </a:r>
            <a:r>
              <a:rPr kumimoji="0" lang="it-IT" sz="1200" b="0" i="0" u="none" strike="noStrike" kern="1200" cap="none" spc="0" normalizeH="0" baseline="0" noProof="0" dirty="0" smtClean="0">
                <a:ln>
                  <a:noFill/>
                </a:ln>
                <a:solidFill>
                  <a:srgbClr val="EEECE1"/>
                </a:solidFill>
                <a:effectLst/>
                <a:uLnTx/>
                <a:uFillTx/>
                <a:latin typeface="+mn-lt"/>
                <a:ea typeface="+mn-ea"/>
                <a:cs typeface="+mn-cs"/>
              </a:rPr>
              <a:t> </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meccaniche ed </a:t>
            </a:r>
            <a:r>
              <a:rPr kumimoji="0" lang="it-IT" sz="1200" b="0" i="0" u="none" strike="noStrike" kern="1200" cap="none" spc="0" normalizeH="0" baseline="0" noProof="0" dirty="0" smtClean="0">
                <a:ln>
                  <a:noFill/>
                </a:ln>
                <a:solidFill>
                  <a:prstClr val="black"/>
                </a:solidFill>
                <a:effectLst/>
                <a:uLnTx/>
                <a:uFillTx/>
                <a:latin typeface="+mn-lt"/>
                <a:ea typeface="+mn-ea"/>
                <a:cs typeface="+mn-cs"/>
                <a:hlinkClick r:id="rId6"/>
              </a:rPr>
              <a:t>il settore metalmeccanico</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in genere. La potenzialità intrinseca del rischio è aumentata nei casi di attività svolte in presenza di elementi altamente conduttivi quali l’acqua o i metalli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36</a:t>
            </a:fld>
            <a:endParaRPr lang="it-IT"/>
          </a:p>
        </p:txBody>
      </p:sp>
    </p:spTree>
    <p:extLst>
      <p:ext uri="{BB962C8B-B14F-4D97-AF65-F5344CB8AC3E}">
        <p14:creationId xmlns:p14="http://schemas.microsoft.com/office/powerpoint/2010/main" xmlns="" val="2204666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37</a:t>
            </a:fld>
            <a:endParaRPr lang="it-IT"/>
          </a:p>
        </p:txBody>
      </p:sp>
    </p:spTree>
    <p:extLst>
      <p:ext uri="{BB962C8B-B14F-4D97-AF65-F5344CB8AC3E}">
        <p14:creationId xmlns:p14="http://schemas.microsoft.com/office/powerpoint/2010/main" xmlns="" val="3987223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Per evitare i rischi  derivanti dagli impianti elettrici nei luoghi di lavoro e ai lavori nei loro pressi, il </a:t>
            </a:r>
            <a:r>
              <a:rPr kumimoji="0" lang="it-IT" sz="1200" b="0" i="0" u="none" strike="noStrike" kern="1200" cap="none" spc="0" normalizeH="0" baseline="0" noProof="0" dirty="0" err="1" smtClean="0">
                <a:ln>
                  <a:noFill/>
                </a:ln>
                <a:solidFill>
                  <a:prstClr val="black"/>
                </a:solidFill>
                <a:effectLst/>
                <a:uLnTx/>
                <a:uFillTx/>
                <a:latin typeface="+mn-lt"/>
                <a:ea typeface="+mn-ea"/>
                <a:cs typeface="Arial" pitchFamily="34" charset="0"/>
              </a:rPr>
              <a:t>D.Lvo</a:t>
            </a: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 81/2008 e gli standard di sicurezza ( rilevante la Norma CEI 11-27)  impongono di mettere in sicurezza le linee e gli impianti elettrici attraverso una continua manutenzione e che gli interventi vengano effettuati esclusivamente da personale certificato come idoneo e qualificato per i lavori elettrici.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Rilevante è la normativa contenuta nel </a:t>
            </a:r>
            <a:r>
              <a:rPr kumimoji="0" lang="it-IT" sz="1200" b="0" i="0" u="none" strike="noStrike" kern="1200" cap="none" spc="0" normalizeH="0" baseline="0" noProof="0" dirty="0" err="1" smtClean="0">
                <a:ln>
                  <a:noFill/>
                </a:ln>
                <a:solidFill>
                  <a:prstClr val="black"/>
                </a:solidFill>
                <a:effectLst/>
                <a:uLnTx/>
                <a:uFillTx/>
                <a:latin typeface="Verdana, Arial"/>
                <a:ea typeface="+mn-ea"/>
                <a:cs typeface="Arial" pitchFamily="34" charset="0"/>
              </a:rPr>
              <a:t>D.Lvo</a:t>
            </a: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81/2008 ,Capo III “Impianti e apparecchiature elettriche” del Titolo III “Uso delle attrezzature di lavoro e dei dispositivi di protezione individuale” che riprende e sviluppa in modo specifico gli obblighi del datore di lavoro connessi alla presenza del rischio elettrico.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Gli articoli dall’80 all’87 del T.U. 81/2008  definiscono gli obblighi delle aziende, e le misure preventive e protettive, e specificatamente:</a:t>
            </a:r>
            <a:b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l’ </a:t>
            </a:r>
            <a:r>
              <a:rPr kumimoji="0" lang="it-IT" sz="1200" b="0" i="1" u="none" strike="noStrike" kern="1200" cap="none" spc="0" normalizeH="0" baseline="0" noProof="0" dirty="0" smtClean="0">
                <a:ln>
                  <a:noFill/>
                </a:ln>
                <a:solidFill>
                  <a:prstClr val="black"/>
                </a:solidFill>
                <a:effectLst/>
                <a:uLnTx/>
                <a:uFillTx/>
                <a:latin typeface="+mn-lt"/>
                <a:ea typeface="+mn-ea"/>
                <a:cs typeface="Arial" pitchFamily="34" charset="0"/>
              </a:rPr>
              <a:t>art. 80 “Obblighi del datori di lavoro”</a:t>
            </a: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 che introduce alcune misure di carattere generale in merito alla valutazione dei rischi; l’</a:t>
            </a:r>
            <a:r>
              <a:rPr kumimoji="0" lang="it-IT" sz="1200" b="0" i="1" u="none" strike="noStrike" kern="1200" cap="none" spc="0" normalizeH="0" baseline="0" noProof="0" dirty="0" smtClean="0">
                <a:ln>
                  <a:noFill/>
                </a:ln>
                <a:solidFill>
                  <a:prstClr val="black"/>
                </a:solidFill>
                <a:effectLst/>
                <a:uLnTx/>
                <a:uFillTx/>
                <a:latin typeface="+mn-lt"/>
                <a:ea typeface="+mn-ea"/>
                <a:cs typeface="Arial" pitchFamily="34" charset="0"/>
              </a:rPr>
              <a:t>art. 82 “Lavori sotto tensione”</a:t>
            </a: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l’art. 87 relativo alle sanzioni applicabili non esclusivamente al Datore di Lavoro ma anche per esempio al noleggiatore o al conducente in uso.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 Di rilievo anche il </a:t>
            </a:r>
            <a:r>
              <a:rPr kumimoji="0" lang="it-IT" sz="1200" b="0" i="0" u="none" strike="noStrike" kern="1200" cap="none" spc="0" normalizeH="0" baseline="0" noProof="0" dirty="0" err="1" smtClean="0">
                <a:ln>
                  <a:noFill/>
                </a:ln>
                <a:solidFill>
                  <a:prstClr val="black"/>
                </a:solidFill>
                <a:effectLst/>
                <a:uLnTx/>
                <a:uFillTx/>
                <a:latin typeface="+mn-lt"/>
                <a:ea typeface="+mn-ea"/>
                <a:cs typeface="Arial" pitchFamily="34" charset="0"/>
              </a:rPr>
              <a:t>D.Lgs</a:t>
            </a: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 37 del 22 gennaio 2008 “</a:t>
            </a:r>
            <a:r>
              <a:rPr kumimoji="0" lang="it-IT" sz="1200" b="0" i="1" u="none" strike="noStrike" kern="1200" cap="none" spc="0" normalizeH="0" baseline="0" noProof="0" dirty="0" smtClean="0">
                <a:ln>
                  <a:noFill/>
                </a:ln>
                <a:solidFill>
                  <a:prstClr val="black"/>
                </a:solidFill>
                <a:effectLst/>
                <a:uLnTx/>
                <a:uFillTx/>
                <a:latin typeface="+mn-lt"/>
                <a:ea typeface="+mn-ea"/>
                <a:cs typeface="Arial" pitchFamily="34" charset="0"/>
              </a:rPr>
              <a:t>Conformità impianti e apparecchiature/impianti elettrici/messa a terra/verifiche periodiche</a:t>
            </a: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 che contiene le norme tecniche che definiscono i requisiti obbligatori per legge degli impianti e delle attrezzature nonché la periodicità delle manutenzioni e delle verifiche da effettuare.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hlinkClick r:id="rId3"/>
              </a:rPr>
              <a:t>Infine le norme CEI</a:t>
            </a: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per la progettazione, installazione e manutenzione degli impianti (quali ad esempio CEI 64-8, CEI EN 60079-10,14,17, CEI EN 61241-10,14, CEI 11-1, CEI 0-15).</a:t>
            </a:r>
            <a:endPar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38</a:t>
            </a:fld>
            <a:endParaRPr lang="it-IT"/>
          </a:p>
        </p:txBody>
      </p:sp>
    </p:spTree>
    <p:extLst>
      <p:ext uri="{BB962C8B-B14F-4D97-AF65-F5344CB8AC3E}">
        <p14:creationId xmlns:p14="http://schemas.microsoft.com/office/powerpoint/2010/main" xmlns="" val="1043208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Soltanto alcuni cenni in quanto una trattazione esaustiva impegnerebbe tutto il tempo dedicato auna lezione!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L’art.80 comma 2 del </a:t>
            </a:r>
            <a:r>
              <a:rPr kumimoji="0" lang="it-IT" sz="1200" b="0" i="0" u="none" strike="noStrike" kern="1200" cap="none" spc="0" normalizeH="0" baseline="0" noProof="0" dirty="0" err="1" smtClean="0">
                <a:ln>
                  <a:noFill/>
                </a:ln>
                <a:solidFill>
                  <a:prstClr val="black"/>
                </a:solidFill>
                <a:effectLst/>
                <a:uLnTx/>
                <a:uFillTx/>
                <a:latin typeface="Verdana, Arial"/>
                <a:ea typeface="+mn-ea"/>
                <a:cs typeface="Arial" pitchFamily="34" charset="0"/>
              </a:rPr>
              <a:t>D.Lvo</a:t>
            </a: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81/2008 definisce in modo specifico gli obblighi del datore di lavoro connessi alla presenza del rischio elettrico: tra questi l’obbligo di valutare i rischi di natura elettrica tenendo in considerazione tre aspetti fondamentali: </a:t>
            </a:r>
            <a:b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le condizioni e le caratteristiche specifiche del lavoro considerando eventuali interferenze; </a:t>
            </a:r>
            <a:b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i rischi presenti nell’ambiente di lavoro; </a:t>
            </a:r>
            <a:b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tutte le condizioni di esercizio prevedibili. </a:t>
            </a:r>
            <a:b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Verdana, Arial"/>
                <a:ea typeface="+mn-ea"/>
                <a:cs typeface="Arial" pitchFamily="34" charset="0"/>
              </a:rPr>
              <a:t> Si deve sempre tenere presente che i </a:t>
            </a: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malfunzionamenti degli apparati e delle attrezzature elettriche, così come utilizzi impropri, risultano essere la prima causa di innesco di incendi; ovunque vi sia quindi la presenza di un rischio di tipo elettrico, esiste la possibilità che si sviluppi un incendio e quindi scatta automaticamente l’obbligo della relativa valutazione.</a:t>
            </a:r>
            <a:b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it-IT" sz="1200" b="1" i="1" u="sng" strike="noStrike" kern="1200" cap="none" spc="0" normalizeH="0" baseline="0" noProof="0" dirty="0" smtClean="0">
                <a:ln>
                  <a:noFill/>
                </a:ln>
                <a:solidFill>
                  <a:prstClr val="black"/>
                </a:solidFill>
                <a:effectLst/>
                <a:uLnTx/>
                <a:uFillTx/>
                <a:latin typeface="+mn-lt"/>
                <a:ea typeface="+mn-ea"/>
                <a:cs typeface="+mn-cs"/>
              </a:rPr>
              <a:t>La prevenzione del rischio elettrico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Le misure di gestione del rischio non possono prescindere dalla prevenzione, che si realizza attraverso  la continua </a:t>
            </a:r>
            <a:r>
              <a:rPr kumimoji="0" lang="it-IT" sz="1200" b="0" i="0" u="none" strike="noStrike" kern="1200" cap="none" spc="0" normalizeH="0" baseline="0" noProof="0" dirty="0" smtClean="0">
                <a:ln>
                  <a:noFill/>
                </a:ln>
                <a:solidFill>
                  <a:prstClr val="black"/>
                </a:solidFill>
                <a:effectLst/>
                <a:uLnTx/>
                <a:uFillTx/>
                <a:latin typeface="+mn-lt"/>
                <a:ea typeface="+mn-ea"/>
                <a:cs typeface="+mn-cs"/>
                <a:hlinkClick r:id="rId3"/>
              </a:rPr>
              <a:t>formazione e informazione</a:t>
            </a:r>
            <a:r>
              <a:rPr kumimoji="0" lang="it-IT" sz="1200" b="0" i="0" u="none" strike="noStrike" kern="1200" cap="none" spc="0" normalizeH="0" baseline="0" noProof="0" dirty="0" smtClean="0">
                <a:ln>
                  <a:noFill/>
                </a:ln>
                <a:solidFill>
                  <a:prstClr val="black"/>
                </a:solidFill>
                <a:effectLst/>
                <a:uLnTx/>
                <a:uFillTx/>
                <a:latin typeface="+mn-lt"/>
                <a:ea typeface="+mn-ea"/>
                <a:cs typeface="+mn-cs"/>
              </a:rPr>
              <a:t> agli addetti;</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la regolare manutenzione degli impianti e delle attrezzature  e l’adozione di adeguati dispositivi tecnici (interruttori differenziali, barriere fisiche, misuratori di tensione, utilizzo di materiali isolanti; l’adozione di idonei DPI  come ad esempio calzature antistatiche e guanti isolanti.</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39</a:t>
            </a:fld>
            <a:endParaRPr lang="it-IT"/>
          </a:p>
        </p:txBody>
      </p:sp>
    </p:spTree>
    <p:extLst>
      <p:ext uri="{BB962C8B-B14F-4D97-AF65-F5344CB8AC3E}">
        <p14:creationId xmlns:p14="http://schemas.microsoft.com/office/powerpoint/2010/main" xmlns="" val="4011788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Gli eventuali danni all’organismo che possono verificarsi in seguito ad un incidente di natura elettrica, variano in base alla durata dell’esposizione, alla frequenza ed all’intensità della corrente. Si parla quindi di folgorazione (o elettrocuzione) quando vi è passaggio di corrente attraverso il corpo, in questo caso si possono manifestare danni cardiaci (fibrillazione), muscolari (tetanizzazione) e nervosi con seria compromissione delle funzioni sensitive e motorie.</a:t>
            </a:r>
            <a:b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it-IT" sz="1200" b="0" i="0" u="none" strike="noStrike" kern="1200" cap="none" spc="0" normalizeH="0" baseline="0" noProof="0" dirty="0" smtClean="0">
                <a:ln>
                  <a:noFill/>
                </a:ln>
                <a:solidFill>
                  <a:prstClr val="black"/>
                </a:solidFill>
                <a:effectLst/>
                <a:uLnTx/>
                <a:uFillTx/>
                <a:latin typeface="+mn-lt"/>
                <a:ea typeface="+mn-ea"/>
                <a:cs typeface="Arial" pitchFamily="34" charset="0"/>
              </a:rPr>
              <a:t>Danni meno significativi si possono avere per contatti brevi o per correnti di bassa intensità, sono generalmente localizzati nel punto di contatto e possono manifestarsi con ustioni locali o ipersensibilizzazione della zona colpita dalla scarica.</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40</a:t>
            </a:fld>
            <a:endParaRPr lang="it-IT"/>
          </a:p>
        </p:txBody>
      </p:sp>
    </p:spTree>
    <p:extLst>
      <p:ext uri="{BB962C8B-B14F-4D97-AF65-F5344CB8AC3E}">
        <p14:creationId xmlns:p14="http://schemas.microsoft.com/office/powerpoint/2010/main" xmlns="" val="1146630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457200" marR="0" lvl="0" indent="0" algn="just" defTabSz="914400" rtl="0" eaLnBrk="1" fontAlgn="auto" latinLnBrk="0" hangingPunct="1">
              <a:lnSpc>
                <a:spcPts val="2100"/>
              </a:lnSpc>
              <a:spcBef>
                <a:spcPts val="0"/>
              </a:spcBef>
              <a:spcAft>
                <a:spcPts val="0"/>
              </a:spcAft>
              <a:buClrTx/>
              <a:buSzTx/>
              <a:buFontTx/>
              <a:buNone/>
              <a:tabLst/>
              <a:defRPr/>
            </a:pPr>
            <a:endParaRPr kumimoji="0" lang="it-IT" sz="1300" b="0" i="1" u="none" strike="noStrike" kern="0" cap="none" spc="80" normalizeH="0" baseline="0" noProof="0" dirty="0" smtClean="0">
              <a:ln>
                <a:noFill/>
              </a:ln>
              <a:solidFill>
                <a:prstClr val="black"/>
              </a:solidFill>
              <a:effectLst/>
              <a:uLnTx/>
              <a:uFillTx/>
              <a:latin typeface="Tahoma" panose="22635452340000000000" pitchFamily="2"/>
            </a:endParaRPr>
          </a:p>
          <a:p>
            <a:pPr marL="457200" marR="0" lvl="0" indent="0" algn="just" defTabSz="914400" rtl="0" eaLnBrk="1" fontAlgn="auto" latinLnBrk="0" hangingPunct="1">
              <a:lnSpc>
                <a:spcPts val="2100"/>
              </a:lnSpc>
              <a:spcBef>
                <a:spcPts val="0"/>
              </a:spcBef>
              <a:spcAft>
                <a:spcPts val="0"/>
              </a:spcAft>
              <a:buClrTx/>
              <a:buSzTx/>
              <a:buFontTx/>
              <a:buNone/>
              <a:tabLst/>
              <a:defRPr/>
            </a:pPr>
            <a:r>
              <a:rPr kumimoji="0" lang="it-IT" sz="1300" b="0" i="0" u="none" strike="noStrike" kern="0" cap="none" spc="80" normalizeH="0" baseline="0" noProof="0" dirty="0" smtClean="0">
                <a:ln>
                  <a:noFill/>
                </a:ln>
                <a:solidFill>
                  <a:prstClr val="black"/>
                </a:solidFill>
                <a:effectLst/>
                <a:uLnTx/>
                <a:uFillTx/>
                <a:latin typeface="Tahoma" panose="22635452340000000000" pitchFamily="2"/>
              </a:rPr>
              <a:t>Il</a:t>
            </a:r>
            <a:r>
              <a:rPr kumimoji="0" lang="it-IT" sz="1300" b="0" i="1" u="none" strike="noStrike" kern="0" cap="none" spc="80" normalizeH="0" baseline="0" noProof="0" dirty="0" smtClean="0">
                <a:ln>
                  <a:noFill/>
                </a:ln>
                <a:solidFill>
                  <a:prstClr val="black"/>
                </a:solidFill>
                <a:effectLst/>
                <a:uLnTx/>
                <a:uFillTx/>
                <a:latin typeface="Tahoma" panose="22635452340000000000" pitchFamily="2"/>
              </a:rPr>
              <a:t> </a:t>
            </a:r>
            <a:r>
              <a:rPr kumimoji="0" lang="it-IT" sz="1700" b="0" i="0" u="none" strike="noStrike" kern="0" cap="none" spc="40" normalizeH="0" baseline="0" noProof="0" dirty="0" smtClean="0">
                <a:ln>
                  <a:noFill/>
                </a:ln>
                <a:solidFill>
                  <a:srgbClr val="0000FF"/>
                </a:solidFill>
                <a:effectLst/>
                <a:uLnTx/>
                <a:uFillTx/>
                <a:latin typeface="Tahoma" panose="22635452340000000000" pitchFamily="2"/>
              </a:rPr>
              <a:t>Decreto legislativo 81/2008 </a:t>
            </a:r>
            <a:r>
              <a:rPr kumimoji="0" lang="it-IT" sz="1700" b="0" i="0" u="none" strike="noStrike" kern="0" cap="none" spc="40" normalizeH="0" baseline="0" noProof="0" dirty="0" err="1" smtClean="0">
                <a:ln>
                  <a:noFill/>
                </a:ln>
                <a:solidFill>
                  <a:srgbClr val="0000FF"/>
                </a:solidFill>
                <a:effectLst/>
                <a:uLnTx/>
                <a:uFillTx/>
                <a:latin typeface="Tahoma" panose="22635452340000000000" pitchFamily="2"/>
              </a:rPr>
              <a:t>s.m.i.</a:t>
            </a:r>
            <a:r>
              <a:rPr kumimoji="0" lang="it-IT" sz="1700" b="0" i="0" u="none" strike="noStrike" kern="0" cap="none" spc="40" normalizeH="0" baseline="0" noProof="0" dirty="0" smtClean="0">
                <a:ln>
                  <a:noFill/>
                </a:ln>
                <a:solidFill>
                  <a:srgbClr val="0000FF"/>
                </a:solidFill>
                <a:effectLst/>
                <a:uLnTx/>
                <a:uFillTx/>
                <a:latin typeface="Tahoma" panose="22635452340000000000" pitchFamily="2"/>
              </a:rPr>
              <a:t> al </a:t>
            </a:r>
            <a:r>
              <a:rPr kumimoji="0" lang="it-IT" sz="1300" b="1" i="1" u="none" strike="noStrike" kern="0" cap="none" spc="80" normalizeH="0" baseline="0" noProof="0" dirty="0" smtClean="0">
                <a:ln>
                  <a:noFill/>
                </a:ln>
                <a:solidFill>
                  <a:prstClr val="black"/>
                </a:solidFill>
                <a:effectLst/>
                <a:uLnTx/>
                <a:uFillTx/>
                <a:latin typeface="Tahoma" panose="22635452340000000000" pitchFamily="2"/>
              </a:rPr>
              <a:t>(Titolo VI </a:t>
            </a:r>
            <a:r>
              <a:rPr kumimoji="0" lang="it-IT" sz="1300" b="1" i="1" u="none" strike="noStrike" kern="0" cap="none" spc="55" normalizeH="0" baseline="0" noProof="0" dirty="0" smtClean="0">
                <a:ln>
                  <a:noFill/>
                </a:ln>
                <a:solidFill>
                  <a:prstClr val="black"/>
                </a:solidFill>
                <a:effectLst/>
                <a:uLnTx/>
                <a:uFillTx/>
                <a:latin typeface="Tahoma" panose="22635452340000000000" pitchFamily="2"/>
              </a:rPr>
              <a:t>Uso di attrezzature munite </a:t>
            </a:r>
            <a:r>
              <a:rPr kumimoji="0" lang="it-IT" sz="1300" b="1" i="1" u="none" strike="noStrike" kern="0" cap="none" spc="-40" normalizeH="0" baseline="0" noProof="0" dirty="0" smtClean="0">
                <a:ln>
                  <a:noFill/>
                </a:ln>
                <a:solidFill>
                  <a:prstClr val="black"/>
                </a:solidFill>
                <a:effectLst/>
                <a:uLnTx/>
                <a:uFillTx/>
                <a:latin typeface="Tahoma" panose="22635452340000000000" pitchFamily="2"/>
              </a:rPr>
              <a:t>videoterminali ) </a:t>
            </a:r>
            <a:r>
              <a:rPr kumimoji="0" lang="it-IT" sz="1300" b="0" i="0" u="none" strike="noStrike" kern="0" cap="none" spc="-40" normalizeH="0" baseline="0" noProof="0" dirty="0" smtClean="0">
                <a:ln>
                  <a:noFill/>
                </a:ln>
                <a:solidFill>
                  <a:prstClr val="black"/>
                </a:solidFill>
                <a:effectLst/>
                <a:uLnTx/>
                <a:uFillTx/>
                <a:latin typeface="Tahoma" panose="22635452340000000000" pitchFamily="2"/>
              </a:rPr>
              <a:t>detta le norme per un uso corretto del video terminale</a:t>
            </a:r>
            <a:endParaRPr lang="it-IT" sz="1400" b="0" i="0" dirty="0" smtClean="0"/>
          </a:p>
          <a:p>
            <a:pPr marL="457200" marR="0" lvl="0" indent="0" algn="just" defTabSz="914400" eaLnBrk="1" fontAlgn="auto" latinLnBrk="0" hangingPunct="1">
              <a:lnSpc>
                <a:spcPts val="2100"/>
              </a:lnSpc>
              <a:spcBef>
                <a:spcPts val="0"/>
              </a:spcBef>
              <a:spcAft>
                <a:spcPts val="0"/>
              </a:spcAft>
              <a:buClrTx/>
              <a:buSzTx/>
              <a:buFontTx/>
              <a:buNone/>
              <a:tabLst/>
              <a:defRPr/>
            </a:pPr>
            <a:r>
              <a:rPr kumimoji="0" lang="it-IT" sz="1700" b="1" i="0" u="none" strike="noStrike" kern="0" cap="none" spc="120" normalizeH="0" baseline="0" noProof="0" dirty="0" smtClean="0">
                <a:ln>
                  <a:noFill/>
                </a:ln>
                <a:solidFill>
                  <a:srgbClr val="000000"/>
                </a:solidFill>
                <a:effectLst/>
                <a:uLnTx/>
                <a:uFillTx/>
                <a:latin typeface="Tahoma" panose="22635452340000000000" pitchFamily="2"/>
              </a:rPr>
              <a:t> </a:t>
            </a:r>
            <a:r>
              <a:rPr kumimoji="0" lang="it-IT" sz="1700" b="0" i="0" u="none" strike="noStrike" kern="0" cap="none" spc="120" normalizeH="0" baseline="0" noProof="0" dirty="0" smtClean="0">
                <a:ln>
                  <a:noFill/>
                </a:ln>
                <a:solidFill>
                  <a:srgbClr val="000000"/>
                </a:solidFill>
                <a:effectLst/>
                <a:uLnTx/>
                <a:uFillTx/>
                <a:latin typeface="Tahoma" panose="22635452340000000000" pitchFamily="2"/>
              </a:rPr>
              <a:t>Peraltro la normativa</a:t>
            </a:r>
            <a:r>
              <a:rPr kumimoji="0" lang="it-IT" sz="1700" b="0" i="0" u="none" strike="noStrike" kern="0" cap="none" spc="10" normalizeH="0" baseline="0" noProof="0" dirty="0" smtClean="0">
                <a:ln>
                  <a:noFill/>
                </a:ln>
                <a:solidFill>
                  <a:srgbClr val="000000"/>
                </a:solidFill>
                <a:effectLst/>
                <a:uLnTx/>
                <a:uFillTx/>
                <a:latin typeface="Tahoma" panose="22635452340000000000" pitchFamily="2"/>
              </a:rPr>
              <a:t> </a:t>
            </a:r>
            <a:r>
              <a:rPr kumimoji="0" lang="it-IT" sz="1700" b="0" i="0" u="none" strike="noStrike" kern="0" cap="none" spc="35" normalizeH="0" baseline="0" noProof="0" dirty="0" smtClean="0">
                <a:ln>
                  <a:noFill/>
                </a:ln>
                <a:solidFill>
                  <a:srgbClr val="000000"/>
                </a:solidFill>
                <a:effectLst/>
                <a:uLnTx/>
                <a:uFillTx/>
                <a:latin typeface="Tahoma" panose="22635452340000000000" pitchFamily="2"/>
              </a:rPr>
              <a:t>non viene, invece, applicata nei seguenti casi: </a:t>
            </a:r>
          </a:p>
          <a:p>
            <a:pPr marL="834390" marR="0" lvl="0" indent="-285750" algn="just" defTabSz="914400" eaLnBrk="1" fontAlgn="auto" latinLnBrk="0" hangingPunct="1">
              <a:lnSpc>
                <a:spcPts val="2200"/>
              </a:lnSpc>
              <a:spcBef>
                <a:spcPts val="1095"/>
              </a:spcBef>
              <a:spcAft>
                <a:spcPts val="0"/>
              </a:spcAft>
              <a:buClrTx/>
              <a:buSzTx/>
              <a:buFont typeface="Wingdings" panose="05000000000000000000" pitchFamily="2" charset="2"/>
              <a:buChar char="§"/>
              <a:tabLst/>
              <a:defRPr/>
            </a:pPr>
            <a:r>
              <a:rPr kumimoji="0" lang="it-IT" sz="1700" b="0" i="0" u="none" strike="noStrike" kern="0" cap="none" spc="30" normalizeH="0" baseline="0" noProof="0" dirty="0" smtClean="0">
                <a:ln>
                  <a:noFill/>
                </a:ln>
                <a:solidFill>
                  <a:srgbClr val="000000"/>
                </a:solidFill>
                <a:effectLst/>
                <a:uLnTx/>
                <a:uFillTx/>
                <a:latin typeface="Tahoma" panose="22635452340000000000" pitchFamily="2"/>
              </a:rPr>
              <a:t>posti di guida di veicoli o macchine </a:t>
            </a:r>
          </a:p>
          <a:p>
            <a:pPr marL="834390" marR="0" lvl="0" indent="-285750" algn="just" defTabSz="914400" eaLnBrk="1" fontAlgn="auto" latinLnBrk="0" hangingPunct="1">
              <a:lnSpc>
                <a:spcPts val="2200"/>
              </a:lnSpc>
              <a:spcBef>
                <a:spcPts val="1075"/>
              </a:spcBef>
              <a:spcAft>
                <a:spcPts val="0"/>
              </a:spcAft>
              <a:buClrTx/>
              <a:buSzTx/>
              <a:buFont typeface="Wingdings" panose="05000000000000000000" pitchFamily="2" charset="2"/>
              <a:buChar char="§"/>
              <a:tabLst/>
              <a:defRPr/>
            </a:pPr>
            <a:r>
              <a:rPr kumimoji="0" lang="it-IT" sz="1700" b="0" i="0" u="none" strike="noStrike" kern="0" cap="none" spc="55" normalizeH="0" baseline="0" noProof="0" dirty="0" smtClean="0">
                <a:ln>
                  <a:noFill/>
                </a:ln>
                <a:solidFill>
                  <a:srgbClr val="000000"/>
                </a:solidFill>
                <a:effectLst/>
                <a:uLnTx/>
                <a:uFillTx/>
                <a:latin typeface="Tahoma" panose="22635452340000000000" pitchFamily="2"/>
              </a:rPr>
              <a:t>sistemi informatici a bordo di mezzi di trasporto </a:t>
            </a:r>
          </a:p>
          <a:p>
            <a:pPr marL="834390" marR="0" lvl="0" indent="-285750" algn="just" defTabSz="914400" eaLnBrk="1" fontAlgn="auto" latinLnBrk="0" hangingPunct="1">
              <a:lnSpc>
                <a:spcPts val="2100"/>
              </a:lnSpc>
              <a:spcBef>
                <a:spcPts val="1675"/>
              </a:spcBef>
              <a:spcAft>
                <a:spcPts val="0"/>
              </a:spcAft>
              <a:buClrTx/>
              <a:buSzTx/>
              <a:buFont typeface="Wingdings" panose="05000000000000000000" pitchFamily="2" charset="2"/>
              <a:buChar char="§"/>
              <a:tabLst/>
              <a:defRPr/>
            </a:pPr>
            <a:r>
              <a:rPr kumimoji="0" lang="it-IT" sz="1700" b="0" i="0" u="none" strike="noStrike" kern="0" cap="none" spc="50" normalizeH="0" baseline="0" noProof="0" dirty="0" smtClean="0">
                <a:ln>
                  <a:noFill/>
                </a:ln>
                <a:solidFill>
                  <a:srgbClr val="000000"/>
                </a:solidFill>
                <a:effectLst/>
                <a:uLnTx/>
                <a:uFillTx/>
                <a:latin typeface="Tahoma" panose="22635452340000000000" pitchFamily="2"/>
              </a:rPr>
              <a:t>sistemi informatici destinati all'utilizzazione </a:t>
            </a:r>
            <a:r>
              <a:rPr kumimoji="0" lang="it-IT" sz="1700" b="0" i="0" u="none" strike="noStrike" kern="0" cap="none" spc="40" normalizeH="0" baseline="0" noProof="0" dirty="0" smtClean="0">
                <a:ln>
                  <a:noFill/>
                </a:ln>
                <a:solidFill>
                  <a:srgbClr val="000000"/>
                </a:solidFill>
                <a:effectLst/>
                <a:uLnTx/>
                <a:uFillTx/>
                <a:latin typeface="Tahoma" panose="22635452340000000000" pitchFamily="2"/>
              </a:rPr>
              <a:t>da parte del pubblico </a:t>
            </a:r>
          </a:p>
          <a:p>
            <a:pPr marL="834390" marR="0" lvl="0" indent="-285750" algn="just" defTabSz="914400" eaLnBrk="1" fontAlgn="auto" latinLnBrk="0" hangingPunct="1">
              <a:lnSpc>
                <a:spcPts val="2100"/>
              </a:lnSpc>
              <a:spcBef>
                <a:spcPts val="1255"/>
              </a:spcBef>
              <a:spcAft>
                <a:spcPts val="0"/>
              </a:spcAft>
              <a:buClrTx/>
              <a:buSzTx/>
              <a:buFont typeface="Wingdings" panose="05000000000000000000" pitchFamily="2" charset="2"/>
              <a:buChar char="§"/>
              <a:tabLst/>
              <a:defRPr/>
            </a:pPr>
            <a:r>
              <a:rPr kumimoji="0" lang="it-IT" sz="1700" b="0" i="0" u="none" strike="noStrike" kern="0" cap="none" spc="145" normalizeH="0" baseline="0" noProof="0" dirty="0" smtClean="0">
                <a:ln>
                  <a:noFill/>
                </a:ln>
                <a:solidFill>
                  <a:srgbClr val="000000"/>
                </a:solidFill>
                <a:effectLst/>
                <a:uLnTx/>
                <a:uFillTx/>
                <a:latin typeface="Tahoma" panose="22635452340000000000" pitchFamily="2"/>
              </a:rPr>
              <a:t>sistemi denominati </a:t>
            </a:r>
            <a:r>
              <a:rPr kumimoji="0" lang="it-IT" sz="1700" b="0" i="1" u="none" strike="noStrike" kern="0" cap="none" spc="145" normalizeH="0" baseline="0" noProof="0" dirty="0" smtClean="0">
                <a:ln>
                  <a:noFill/>
                </a:ln>
                <a:solidFill>
                  <a:srgbClr val="000000"/>
                </a:solidFill>
                <a:effectLst/>
                <a:uLnTx/>
                <a:uFillTx/>
                <a:latin typeface="Arial" panose="22635452340000000000" pitchFamily="2"/>
              </a:rPr>
              <a:t>"portatili' </a:t>
            </a:r>
            <a:r>
              <a:rPr kumimoji="0" lang="it-IT" sz="1700" b="0" i="0" u="none" strike="noStrike" kern="0" cap="none" spc="145" normalizeH="0" baseline="0" noProof="0" dirty="0" smtClean="0">
                <a:ln>
                  <a:noFill/>
                </a:ln>
                <a:solidFill>
                  <a:srgbClr val="000000"/>
                </a:solidFill>
                <a:effectLst/>
                <a:uLnTx/>
                <a:uFillTx/>
                <a:latin typeface="Tahoma" panose="22635452340000000000" pitchFamily="2"/>
              </a:rPr>
              <a:t>ove non siano </a:t>
            </a:r>
            <a:r>
              <a:rPr kumimoji="0" lang="it-IT" sz="1700" b="0" i="0" u="none" strike="noStrike" kern="0" cap="none" spc="75" normalizeH="0" baseline="0" noProof="0" dirty="0" smtClean="0">
                <a:ln>
                  <a:noFill/>
                </a:ln>
                <a:solidFill>
                  <a:srgbClr val="000000"/>
                </a:solidFill>
                <a:effectLst/>
                <a:uLnTx/>
                <a:uFillTx/>
                <a:latin typeface="Tahoma" panose="22635452340000000000" pitchFamily="2"/>
              </a:rPr>
              <a:t>oggetto di utilizzazione prolungata in un posto di </a:t>
            </a:r>
            <a:r>
              <a:rPr kumimoji="0" lang="it-IT" sz="1700" b="0" i="0" u="none" strike="noStrike" kern="0" cap="none" spc="-75" normalizeH="0" baseline="0" noProof="0" dirty="0" smtClean="0">
                <a:ln>
                  <a:noFill/>
                </a:ln>
                <a:solidFill>
                  <a:srgbClr val="000000"/>
                </a:solidFill>
                <a:effectLst/>
                <a:uLnTx/>
                <a:uFillTx/>
                <a:latin typeface="Tahoma" panose="22635452340000000000" pitchFamily="2"/>
              </a:rPr>
              <a:t>  lavoro </a:t>
            </a:r>
          </a:p>
          <a:p>
            <a:pPr marL="834390" marR="0" lvl="0" indent="-285750" algn="just" defTabSz="914400" eaLnBrk="1" fontAlgn="auto" latinLnBrk="0" hangingPunct="1">
              <a:lnSpc>
                <a:spcPts val="2200"/>
              </a:lnSpc>
              <a:spcBef>
                <a:spcPts val="190"/>
              </a:spcBef>
              <a:spcAft>
                <a:spcPts val="0"/>
              </a:spcAft>
              <a:buClrTx/>
              <a:buSzTx/>
              <a:buFont typeface="Wingdings" panose="05000000000000000000" pitchFamily="2" charset="2"/>
              <a:buChar char="§"/>
              <a:tabLst/>
              <a:defRPr/>
            </a:pPr>
            <a:r>
              <a:rPr kumimoji="0" lang="it-IT" sz="1700" b="0" i="0" u="none" strike="noStrike" kern="0" cap="none" spc="70" normalizeH="0" baseline="0" noProof="0" dirty="0" smtClean="0">
                <a:ln>
                  <a:noFill/>
                </a:ln>
                <a:solidFill>
                  <a:srgbClr val="000000"/>
                </a:solidFill>
                <a:effectLst/>
                <a:uLnTx/>
                <a:uFillTx/>
                <a:latin typeface="Tahoma" panose="22635452340000000000" pitchFamily="2"/>
              </a:rPr>
              <a:t>macchine calcolatrici, registratori di cassa, etc...</a:t>
            </a:r>
          </a:p>
          <a:p>
            <a:pPr marL="548640" marR="0" lvl="0" indent="0" algn="just" defTabSz="914400" eaLnBrk="1" fontAlgn="auto" latinLnBrk="0" hangingPunct="1">
              <a:lnSpc>
                <a:spcPts val="2200"/>
              </a:lnSpc>
              <a:spcBef>
                <a:spcPts val="190"/>
              </a:spcBef>
              <a:spcAft>
                <a:spcPts val="0"/>
              </a:spcAft>
              <a:buClrTx/>
              <a:buSzTx/>
              <a:buFont typeface="Wingdings" panose="05000000000000000000" pitchFamily="2" charset="2"/>
              <a:buNone/>
              <a:tabLst/>
              <a:defRPr/>
            </a:pPr>
            <a:endParaRPr kumimoji="0" lang="it-IT" sz="1700" b="1" i="0" u="none" strike="noStrike" kern="0" cap="none" spc="70" normalizeH="0" baseline="0" noProof="0" dirty="0" smtClean="0">
              <a:ln>
                <a:noFill/>
              </a:ln>
              <a:solidFill>
                <a:srgbClr val="000000"/>
              </a:solidFill>
              <a:effectLst/>
              <a:uLnTx/>
              <a:uFillTx/>
              <a:latin typeface="Tahoma" panose="22635452340000000000" pitchFamily="2"/>
            </a:endParaRPr>
          </a:p>
          <a:p>
            <a:pPr marL="0" marR="0" lvl="0" indent="0" algn="l" defTabSz="914400" eaLnBrk="1" fontAlgn="auto" latinLnBrk="0" hangingPunct="1">
              <a:lnSpc>
                <a:spcPts val="2200"/>
              </a:lnSpc>
              <a:spcBef>
                <a:spcPts val="1880"/>
              </a:spcBef>
              <a:spcAft>
                <a:spcPts val="0"/>
              </a:spcAft>
              <a:buClrTx/>
              <a:buSzTx/>
              <a:buFontTx/>
              <a:buNone/>
              <a:tabLst/>
              <a:defRPr/>
            </a:pPr>
            <a:r>
              <a:rPr kumimoji="0" lang="it-IT" sz="1800" b="0" i="0" u="none" strike="noStrike" kern="0" cap="none" spc="100" normalizeH="0" baseline="0" noProof="0" dirty="0" smtClean="0">
                <a:ln>
                  <a:noFill/>
                </a:ln>
                <a:solidFill>
                  <a:srgbClr val="000000"/>
                </a:solidFill>
                <a:effectLst/>
                <a:uLnTx/>
                <a:uFillTx/>
                <a:latin typeface="Arial Black" panose="020B0A04020102020204" pitchFamily="34" charset="0"/>
              </a:rPr>
              <a:t>I lavoratori, prima di essere addetti alle attività  </a:t>
            </a:r>
            <a:r>
              <a:rPr kumimoji="0" lang="it-IT" sz="1800" b="0" i="0" u="none" strike="noStrike" kern="0" cap="none" spc="50" normalizeH="0" baseline="0" noProof="0" dirty="0" smtClean="0">
                <a:ln>
                  <a:noFill/>
                </a:ln>
                <a:solidFill>
                  <a:srgbClr val="000000"/>
                </a:solidFill>
                <a:effectLst/>
                <a:uLnTx/>
                <a:uFillTx/>
                <a:latin typeface="Arial Black" panose="020B0A04020102020204" pitchFamily="34" charset="0"/>
              </a:rPr>
              <a:t>comportanti uso di videoterminali,</a:t>
            </a:r>
            <a:r>
              <a:rPr kumimoji="0" lang="it-IT" sz="1800" b="0" i="0" u="none" strike="noStrike" kern="0" cap="none" spc="50" normalizeH="0" baseline="0" noProof="0" dirty="0" smtClean="0">
                <a:ln>
                  <a:noFill/>
                </a:ln>
                <a:solidFill>
                  <a:srgbClr val="FF0000"/>
                </a:solidFill>
                <a:effectLst/>
                <a:uLnTx/>
                <a:uFillTx/>
                <a:latin typeface="Arial Black" panose="020B0A04020102020204" pitchFamily="34" charset="0"/>
              </a:rPr>
              <a:t> debbono essere </a:t>
            </a:r>
            <a:r>
              <a:rPr kumimoji="0" lang="it-IT" sz="1800" b="0" i="0" u="none" strike="noStrike" kern="0" cap="none" spc="50" normalizeH="0" baseline="0" noProof="0" dirty="0" smtClean="0">
                <a:ln>
                  <a:noFill/>
                </a:ln>
                <a:solidFill>
                  <a:srgbClr val="C00000"/>
                </a:solidFill>
                <a:effectLst/>
                <a:uLnTx/>
                <a:uFillTx/>
                <a:latin typeface="Arial Black" panose="020B0A04020102020204" pitchFamily="34" charset="0"/>
              </a:rPr>
              <a:t>sottoposti  </a:t>
            </a:r>
            <a:r>
              <a:rPr kumimoji="0" lang="it-IT" sz="1800" b="0" i="0" u="none" strike="noStrike" kern="0" cap="none" spc="135" normalizeH="0" baseline="0" noProof="0" dirty="0" smtClean="0">
                <a:ln>
                  <a:noFill/>
                </a:ln>
                <a:solidFill>
                  <a:srgbClr val="C00000"/>
                </a:solidFill>
                <a:effectLst/>
                <a:uLnTx/>
                <a:uFillTx/>
                <a:latin typeface="Arial Black" panose="020B0A04020102020204" pitchFamily="34" charset="0"/>
              </a:rPr>
              <a:t>a una visita medica e a un esame degli occhi e  </a:t>
            </a:r>
            <a:r>
              <a:rPr kumimoji="0" lang="it-IT" sz="1800" b="0" i="0" u="none" strike="noStrike" kern="0" cap="none" spc="50" normalizeH="0" baseline="0" noProof="0" dirty="0" smtClean="0">
                <a:ln>
                  <a:noFill/>
                </a:ln>
                <a:solidFill>
                  <a:srgbClr val="C00000"/>
                </a:solidFill>
                <a:effectLst/>
                <a:uLnTx/>
                <a:uFillTx/>
                <a:latin typeface="Arial Black" panose="020B0A04020102020204" pitchFamily="34" charset="0"/>
              </a:rPr>
              <a:t>della vista effettuati dal medico competente</a:t>
            </a:r>
            <a:r>
              <a:rPr kumimoji="0" lang="it-IT" sz="1800" b="0" i="0" u="none" strike="noStrike" kern="0" cap="none" spc="50" normalizeH="0" baseline="0" noProof="0" dirty="0" smtClean="0">
                <a:ln>
                  <a:noFill/>
                </a:ln>
                <a:solidFill>
                  <a:srgbClr val="FF0000"/>
                </a:solidFill>
                <a:effectLst/>
                <a:uLnTx/>
                <a:uFillTx/>
                <a:latin typeface="Arial Black" panose="020B0A04020102020204" pitchFamily="34" charset="0"/>
              </a:rPr>
              <a:t>.</a:t>
            </a:r>
          </a:p>
          <a:p>
            <a:pPr marL="0" marR="0" lvl="0" indent="0" algn="l" defTabSz="914400" eaLnBrk="1" fontAlgn="auto" latinLnBrk="0" hangingPunct="1">
              <a:lnSpc>
                <a:spcPts val="2200"/>
              </a:lnSpc>
              <a:spcBef>
                <a:spcPts val="1880"/>
              </a:spcBef>
              <a:spcAft>
                <a:spcPts val="0"/>
              </a:spcAft>
              <a:buClrTx/>
              <a:buSzTx/>
              <a:buFontTx/>
              <a:buNone/>
              <a:tabLst/>
              <a:defRPr/>
            </a:pPr>
            <a:r>
              <a:rPr kumimoji="0" lang="it-IT" sz="1800" b="0" i="0" u="none" strike="noStrike" kern="0" cap="none" spc="45" normalizeH="0" baseline="0" noProof="0" dirty="0" smtClean="0">
                <a:ln>
                  <a:noFill/>
                </a:ln>
                <a:solidFill>
                  <a:srgbClr val="000000"/>
                </a:solidFill>
                <a:effectLst/>
                <a:uLnTx/>
                <a:uFillTx/>
                <a:latin typeface="Arial Black" panose="020B0A04020102020204" pitchFamily="34" charset="0"/>
              </a:rPr>
              <a:t>La periodicità delle visite di controllo è: </a:t>
            </a:r>
          </a:p>
          <a:p>
            <a:pPr marL="0" marR="0" lvl="0" indent="0" algn="l" defTabSz="914400" eaLnBrk="1" fontAlgn="auto" latinLnBrk="0" hangingPunct="1">
              <a:lnSpc>
                <a:spcPts val="2200"/>
              </a:lnSpc>
              <a:spcBef>
                <a:spcPts val="1880"/>
              </a:spcBef>
              <a:spcAft>
                <a:spcPts val="0"/>
              </a:spcAft>
              <a:buClrTx/>
              <a:buSzTx/>
              <a:buFontTx/>
              <a:buNone/>
              <a:tabLst/>
              <a:defRPr/>
            </a:pPr>
            <a:r>
              <a:rPr kumimoji="0" lang="it-IT" sz="1800" b="1" i="0" u="sng" strike="noStrike" kern="0" cap="none" spc="30" normalizeH="0" baseline="0" noProof="0" dirty="0" smtClean="0">
                <a:ln>
                  <a:noFill/>
                </a:ln>
                <a:solidFill>
                  <a:srgbClr val="0000FF"/>
                </a:solidFill>
                <a:effectLst/>
                <a:uLnTx/>
                <a:uFillTx/>
                <a:latin typeface="Arial Black" panose="020B0A04020102020204" pitchFamily="34" charset="0"/>
              </a:rPr>
              <a:t>biennale</a:t>
            </a:r>
            <a:r>
              <a:rPr kumimoji="0" lang="it-IT" sz="1800" b="1" i="0" u="sng" strike="noStrike" kern="0" cap="none" spc="30" normalizeH="0" baseline="0" noProof="0" dirty="0" smtClean="0">
                <a:ln>
                  <a:noFill/>
                </a:ln>
                <a:solidFill>
                  <a:srgbClr val="000000"/>
                </a:solidFill>
                <a:effectLst/>
                <a:uLnTx/>
                <a:uFillTx/>
                <a:latin typeface="Arial Black" panose="020B0A04020102020204" pitchFamily="34" charset="0"/>
              </a:rPr>
              <a:t> </a:t>
            </a:r>
            <a:r>
              <a:rPr kumimoji="0" lang="it-IT" sz="1800" b="0" i="0" u="none" strike="noStrike" kern="0" cap="none" spc="30" normalizeH="0" baseline="0" noProof="0" dirty="0" smtClean="0">
                <a:ln>
                  <a:noFill/>
                </a:ln>
                <a:solidFill>
                  <a:srgbClr val="000000"/>
                </a:solidFill>
                <a:effectLst/>
                <a:uLnTx/>
                <a:uFillTx/>
                <a:latin typeface="Arial Black" panose="020B0A04020102020204" pitchFamily="34" charset="0"/>
              </a:rPr>
              <a:t>per i lavoratori classificati come </a:t>
            </a:r>
            <a:r>
              <a:rPr kumimoji="0" lang="it-IT" sz="1800" b="0" i="0" u="none" strike="noStrike" kern="0" cap="none" spc="40" normalizeH="0" baseline="0" noProof="0" dirty="0" smtClean="0">
                <a:ln>
                  <a:noFill/>
                </a:ln>
                <a:solidFill>
                  <a:srgbClr val="000000"/>
                </a:solidFill>
                <a:effectLst/>
                <a:uLnTx/>
                <a:uFillTx/>
                <a:latin typeface="Arial Black" panose="020B0A04020102020204" pitchFamily="34" charset="0"/>
              </a:rPr>
              <a:t>idonei con prescrizioni e per i lavoratori  </a:t>
            </a:r>
            <a:r>
              <a:rPr kumimoji="0" lang="it-IT" sz="1800" b="0" i="0" u="none" strike="noStrike" kern="0" cap="none" spc="0" normalizeH="0" baseline="0" noProof="0" dirty="0" smtClean="0">
                <a:ln>
                  <a:noFill/>
                </a:ln>
                <a:solidFill>
                  <a:srgbClr val="000000"/>
                </a:solidFill>
                <a:effectLst/>
                <a:uLnTx/>
                <a:uFillTx/>
                <a:latin typeface="Arial Black" panose="020B0A04020102020204" pitchFamily="34" charset="0"/>
              </a:rPr>
              <a:t>che abbiano compiuto il cinquantesimo anno </a:t>
            </a:r>
            <a:r>
              <a:rPr kumimoji="0" lang="it-IT" sz="1800" b="0" i="0" u="none" strike="noStrike" kern="0" cap="none" spc="70" normalizeH="0" baseline="0" noProof="0" dirty="0" smtClean="0">
                <a:ln>
                  <a:noFill/>
                </a:ln>
                <a:solidFill>
                  <a:srgbClr val="000000"/>
                </a:solidFill>
                <a:effectLst/>
                <a:uLnTx/>
                <a:uFillTx/>
                <a:latin typeface="Arial Black" panose="020B0A04020102020204" pitchFamily="34" charset="0"/>
              </a:rPr>
              <a:t>di età </a:t>
            </a:r>
          </a:p>
          <a:p>
            <a:pPr marL="1050925" marR="0" lvl="0" indent="-1050925" algn="l" defTabSz="914400" eaLnBrk="1" fontAlgn="auto" latinLnBrk="0" hangingPunct="1">
              <a:lnSpc>
                <a:spcPts val="2100"/>
              </a:lnSpc>
              <a:spcBef>
                <a:spcPts val="0"/>
              </a:spcBef>
              <a:spcAft>
                <a:spcPts val="0"/>
              </a:spcAft>
              <a:buClrTx/>
              <a:buSzTx/>
              <a:buFontTx/>
              <a:buNone/>
              <a:tabLst/>
              <a:defRPr/>
            </a:pPr>
            <a:r>
              <a:rPr kumimoji="0" lang="it-IT" sz="1800" b="1" i="0" u="sng" strike="noStrike" kern="0" cap="none" spc="10" normalizeH="0" baseline="0" noProof="0" dirty="0" smtClean="0">
                <a:ln>
                  <a:noFill/>
                </a:ln>
                <a:solidFill>
                  <a:srgbClr val="0000FF"/>
                </a:solidFill>
                <a:effectLst/>
                <a:uLnTx/>
                <a:uFillTx/>
                <a:latin typeface="Arial Black" panose="020B0A04020102020204" pitchFamily="34" charset="0"/>
              </a:rPr>
              <a:t>quinquennale</a:t>
            </a:r>
            <a:r>
              <a:rPr kumimoji="0" lang="it-IT" sz="1800" b="0" i="0" u="none" strike="noStrike" kern="0" cap="none" spc="10" normalizeH="0" baseline="0" noProof="0" dirty="0" smtClean="0">
                <a:ln>
                  <a:noFill/>
                </a:ln>
                <a:solidFill>
                  <a:srgbClr val="000000"/>
                </a:solidFill>
                <a:effectLst/>
                <a:uLnTx/>
                <a:uFillTx/>
                <a:latin typeface="Arial Black" panose="020B0A04020102020204" pitchFamily="34" charset="0"/>
              </a:rPr>
              <a:t> negli altri casi. </a:t>
            </a:r>
          </a:p>
          <a:p>
            <a:pPr marL="45720" marR="0" lvl="0" indent="0" algn="l" defTabSz="914400" eaLnBrk="1" fontAlgn="auto" latinLnBrk="0" hangingPunct="1">
              <a:lnSpc>
                <a:spcPts val="2100"/>
              </a:lnSpc>
              <a:spcBef>
                <a:spcPts val="3310"/>
              </a:spcBef>
              <a:spcAft>
                <a:spcPts val="0"/>
              </a:spcAft>
              <a:buClrTx/>
              <a:buSzTx/>
              <a:buFontTx/>
              <a:buNone/>
              <a:tabLst/>
              <a:defRPr/>
            </a:pPr>
            <a:endParaRPr kumimoji="0" lang="it-IT" sz="1600" b="1" i="0" u="none" strike="noStrike" kern="0" cap="none" spc="185" normalizeH="0" baseline="0" noProof="0" dirty="0" smtClean="0">
              <a:ln>
                <a:noFill/>
              </a:ln>
              <a:solidFill>
                <a:prstClr val="black"/>
              </a:solidFill>
              <a:effectLst/>
              <a:uLnTx/>
              <a:uFillTx/>
              <a:latin typeface="Arial Black" panose="020B0A04020102020204" pitchFamily="34" charset="0"/>
            </a:endParaRPr>
          </a:p>
          <a:p>
            <a:pPr marL="45720" marR="0" lvl="0" indent="0" algn="l" defTabSz="914400" eaLnBrk="1" fontAlgn="auto" latinLnBrk="0" hangingPunct="1">
              <a:lnSpc>
                <a:spcPts val="2100"/>
              </a:lnSpc>
              <a:spcBef>
                <a:spcPts val="3310"/>
              </a:spcBef>
              <a:spcAft>
                <a:spcPts val="0"/>
              </a:spcAft>
              <a:buClrTx/>
              <a:buSzTx/>
              <a:buFontTx/>
              <a:buNone/>
              <a:tabLst/>
              <a:defRPr/>
            </a:pPr>
            <a:r>
              <a:rPr kumimoji="0" lang="it-IT" sz="1600" b="0" i="0" u="none" strike="noStrike" kern="0" cap="none" spc="185" normalizeH="0" baseline="0" noProof="0" dirty="0" smtClean="0">
                <a:ln>
                  <a:noFill/>
                </a:ln>
                <a:solidFill>
                  <a:prstClr val="black"/>
                </a:solidFill>
                <a:effectLst/>
                <a:uLnTx/>
                <a:uFillTx/>
                <a:latin typeface="Arial Black" panose="020B0A04020102020204" pitchFamily="34" charset="0"/>
              </a:rPr>
              <a:t>Il Decreto legislativo n.81/2008 </a:t>
            </a:r>
            <a:r>
              <a:rPr kumimoji="0" lang="it-IT" sz="1600" b="0" i="0" u="none" strike="noStrike" kern="0" cap="none" spc="185" normalizeH="0" baseline="0" noProof="0" dirty="0" err="1" smtClean="0">
                <a:ln>
                  <a:noFill/>
                </a:ln>
                <a:solidFill>
                  <a:prstClr val="black"/>
                </a:solidFill>
                <a:effectLst/>
                <a:uLnTx/>
                <a:uFillTx/>
                <a:latin typeface="Arial Black" panose="020B0A04020102020204" pitchFamily="34" charset="0"/>
              </a:rPr>
              <a:t>s.m.i.</a:t>
            </a:r>
            <a:r>
              <a:rPr kumimoji="0" lang="it-IT" sz="1600" b="0" i="0" u="none" strike="noStrike" kern="0" cap="none" spc="185" normalizeH="0" baseline="0" noProof="0" dirty="0" smtClean="0">
                <a:ln>
                  <a:noFill/>
                </a:ln>
                <a:solidFill>
                  <a:prstClr val="black"/>
                </a:solidFill>
                <a:effectLst/>
                <a:uLnTx/>
                <a:uFillTx/>
                <a:latin typeface="Arial Black" panose="020B0A04020102020204" pitchFamily="34" charset="0"/>
              </a:rPr>
              <a:t> </a:t>
            </a:r>
            <a:r>
              <a:rPr kumimoji="0" lang="it-IT" sz="1600" b="0" i="0" u="none" strike="noStrike" kern="0" cap="none" spc="90" normalizeH="0" baseline="0" noProof="0" dirty="0" smtClean="0">
                <a:ln>
                  <a:noFill/>
                </a:ln>
                <a:solidFill>
                  <a:prstClr val="black"/>
                </a:solidFill>
                <a:effectLst/>
                <a:uLnTx/>
                <a:uFillTx/>
                <a:latin typeface="Arial Black" panose="020B0A04020102020204" pitchFamily="34" charset="0"/>
              </a:rPr>
              <a:t>per i lavoratori </a:t>
            </a:r>
            <a:r>
              <a:rPr kumimoji="0" lang="it-IT" sz="1600" b="0" i="1" u="none" strike="noStrike" kern="0" cap="none" spc="45" normalizeH="0" baseline="0" noProof="0" dirty="0" smtClean="0">
                <a:ln>
                  <a:noFill/>
                </a:ln>
                <a:solidFill>
                  <a:prstClr val="black"/>
                </a:solidFill>
                <a:effectLst/>
                <a:uLnTx/>
                <a:uFillTx/>
                <a:latin typeface="Arial Black" panose="020B0A04020102020204" pitchFamily="34" charset="0"/>
              </a:rPr>
              <a:t>"addetti al videoterminale",</a:t>
            </a:r>
            <a:r>
              <a:rPr kumimoji="0" lang="it-IT" sz="1600" b="0" i="0" u="none" strike="noStrike" kern="0" cap="none" spc="45" normalizeH="0" baseline="0" noProof="0" dirty="0" smtClean="0">
                <a:ln>
                  <a:noFill/>
                </a:ln>
                <a:solidFill>
                  <a:prstClr val="black"/>
                </a:solidFill>
                <a:effectLst/>
                <a:uLnTx/>
                <a:uFillTx/>
                <a:latin typeface="Arial Black" panose="020B0A04020102020204" pitchFamily="34" charset="0"/>
              </a:rPr>
              <a:t> prescrive che vengano rispettate </a:t>
            </a:r>
          </a:p>
          <a:p>
            <a:pPr marL="45720" marR="0" lvl="0" indent="0" algn="l" defTabSz="914400" eaLnBrk="1" fontAlgn="auto" latinLnBrk="0" hangingPunct="1">
              <a:lnSpc>
                <a:spcPts val="2100"/>
              </a:lnSpc>
              <a:spcBef>
                <a:spcPts val="3310"/>
              </a:spcBef>
              <a:spcAft>
                <a:spcPts val="0"/>
              </a:spcAft>
              <a:buClrTx/>
              <a:buSzTx/>
              <a:buFontTx/>
              <a:buNone/>
              <a:tabLst/>
              <a:defRPr/>
            </a:pPr>
            <a:r>
              <a:rPr kumimoji="0" lang="it-IT" sz="1600" b="0" i="1" u="none" strike="noStrike" kern="0" cap="none" spc="45" normalizeH="0" baseline="0" noProof="0" dirty="0" smtClean="0">
                <a:ln>
                  <a:noFill/>
                </a:ln>
                <a:solidFill>
                  <a:prstClr val="black"/>
                </a:solidFill>
                <a:effectLst/>
                <a:uLnTx/>
                <a:uFillTx/>
                <a:latin typeface="Arial Black" panose="020B0A04020102020204" pitchFamily="34" charset="0"/>
              </a:rPr>
              <a:t> </a:t>
            </a:r>
            <a:r>
              <a:rPr kumimoji="0" lang="it-IT" sz="1600" b="0" i="0" u="none" strike="noStrike" kern="0" cap="none" spc="45" normalizeH="0" baseline="0" noProof="0" dirty="0" smtClean="0">
                <a:ln>
                  <a:noFill/>
                </a:ln>
                <a:solidFill>
                  <a:prstClr val="black"/>
                </a:solidFill>
                <a:effectLst/>
                <a:uLnTx/>
                <a:uFillTx/>
                <a:latin typeface="Arial Black" panose="020B0A04020102020204" pitchFamily="34" charset="0"/>
              </a:rPr>
              <a:t>pause di </a:t>
            </a:r>
            <a:r>
              <a:rPr kumimoji="0" lang="it-IT" sz="1600" b="1" i="0" u="sng" strike="noStrike" kern="0" cap="none" spc="45" normalizeH="0" baseline="0" noProof="0" dirty="0" smtClean="0">
                <a:ln>
                  <a:noFill/>
                </a:ln>
                <a:solidFill>
                  <a:srgbClr val="C00000"/>
                </a:solidFill>
                <a:effectLst/>
                <a:uLnTx/>
                <a:uFillTx/>
                <a:latin typeface="Arial Black" panose="020B0A04020102020204" pitchFamily="34" charset="0"/>
              </a:rPr>
              <a:t>15 minuti ogni  </a:t>
            </a:r>
            <a:r>
              <a:rPr kumimoji="0" lang="it-IT" sz="1600" b="1" i="0" u="sng" strike="noStrike" kern="0" cap="none" spc="-10" normalizeH="0" baseline="0" noProof="0" dirty="0" smtClean="0">
                <a:ln>
                  <a:noFill/>
                </a:ln>
                <a:solidFill>
                  <a:srgbClr val="C00000"/>
                </a:solidFill>
                <a:effectLst/>
                <a:uLnTx/>
                <a:uFillTx/>
                <a:latin typeface="Arial Black" panose="020B0A04020102020204" pitchFamily="34" charset="0"/>
              </a:rPr>
              <a:t>due ore di lavoro. </a:t>
            </a:r>
          </a:p>
          <a:p>
            <a:pPr marL="45720" marR="0" lvl="0" indent="0" algn="just" defTabSz="914400" eaLnBrk="1" fontAlgn="auto" latinLnBrk="0" hangingPunct="1">
              <a:lnSpc>
                <a:spcPct val="150000"/>
              </a:lnSpc>
              <a:spcBef>
                <a:spcPts val="1205"/>
              </a:spcBef>
              <a:spcAft>
                <a:spcPts val="0"/>
              </a:spcAft>
              <a:buClrTx/>
              <a:buSzTx/>
              <a:buFontTx/>
              <a:buNone/>
              <a:tabLst/>
              <a:defRPr/>
            </a:pPr>
            <a:r>
              <a:rPr kumimoji="0" lang="it-IT" sz="1600" b="0" i="0" u="none" strike="noStrike" kern="0" cap="none" spc="120" normalizeH="0" baseline="0" noProof="0" dirty="0" smtClean="0">
                <a:ln>
                  <a:noFill/>
                </a:ln>
                <a:solidFill>
                  <a:prstClr val="black"/>
                </a:solidFill>
                <a:effectLst/>
                <a:uLnTx/>
                <a:uFillTx/>
                <a:latin typeface="Arial Black" panose="020B0A04020102020204" pitchFamily="34" charset="0"/>
              </a:rPr>
              <a:t>Chi lavora abitualmente al videoterminale deve  </a:t>
            </a:r>
            <a:r>
              <a:rPr kumimoji="0" lang="it-IT" sz="1600" b="0" i="0" u="none" strike="noStrike" kern="0" cap="none" spc="-5" normalizeH="0" baseline="0" noProof="0" dirty="0" smtClean="0">
                <a:ln>
                  <a:noFill/>
                </a:ln>
                <a:solidFill>
                  <a:prstClr val="black"/>
                </a:solidFill>
                <a:effectLst/>
                <a:uLnTx/>
                <a:uFillTx/>
                <a:latin typeface="Arial Black" panose="020B0A04020102020204" pitchFamily="34" charset="0"/>
              </a:rPr>
              <a:t>approfittare dell'occasione per muoversi e cambiare la </a:t>
            </a:r>
            <a:r>
              <a:rPr kumimoji="0" lang="it-IT" sz="1600" b="0" i="0" u="none" strike="noStrike" kern="0" cap="none" spc="110" normalizeH="0" baseline="0" noProof="0" dirty="0" smtClean="0">
                <a:ln>
                  <a:noFill/>
                </a:ln>
                <a:solidFill>
                  <a:prstClr val="black"/>
                </a:solidFill>
                <a:effectLst/>
                <a:uLnTx/>
                <a:uFillTx/>
                <a:latin typeface="Arial Black" panose="020B0A04020102020204" pitchFamily="34" charset="0"/>
              </a:rPr>
              <a:t>posizione seduta. </a:t>
            </a:r>
          </a:p>
          <a:p>
            <a:pPr marL="45720" marR="0" lvl="0" indent="0" algn="just" defTabSz="914400" eaLnBrk="1" fontAlgn="auto" latinLnBrk="0" hangingPunct="1">
              <a:lnSpc>
                <a:spcPct val="150000"/>
              </a:lnSpc>
              <a:spcBef>
                <a:spcPts val="1205"/>
              </a:spcBef>
              <a:spcAft>
                <a:spcPts val="0"/>
              </a:spcAft>
              <a:buClrTx/>
              <a:buSzTx/>
              <a:buFontTx/>
              <a:buNone/>
              <a:tabLst/>
              <a:defRPr/>
            </a:pPr>
            <a:r>
              <a:rPr kumimoji="0" lang="it-IT" sz="1400" b="0" i="0" u="none" strike="noStrike" kern="0" cap="none" spc="110" normalizeH="0" baseline="0" noProof="0" dirty="0" smtClean="0">
                <a:ln>
                  <a:noFill/>
                </a:ln>
                <a:solidFill>
                  <a:prstClr val="black"/>
                </a:solidFill>
                <a:effectLst/>
                <a:uLnTx/>
                <a:uFillTx/>
                <a:latin typeface="Arial Black" panose="020B0A04020102020204" pitchFamily="34" charset="0"/>
              </a:rPr>
              <a:t>Ci</a:t>
            </a:r>
            <a:r>
              <a:rPr kumimoji="0" lang="it-IT" sz="1400" b="0" i="1" u="none" strike="noStrike" kern="0" cap="none" spc="110" normalizeH="0" baseline="0" noProof="0" dirty="0" smtClean="0">
                <a:ln>
                  <a:noFill/>
                </a:ln>
                <a:solidFill>
                  <a:prstClr val="black"/>
                </a:solidFill>
                <a:effectLst/>
                <a:uLnTx/>
                <a:uFillTx/>
                <a:latin typeface="Arial Black" panose="020B0A04020102020204" pitchFamily="34" charset="0"/>
              </a:rPr>
              <a:t> </a:t>
            </a:r>
            <a:r>
              <a:rPr kumimoji="0" lang="it-IT" sz="1600" b="0" i="0" u="none" strike="noStrike" kern="0" cap="none" spc="110" normalizeH="0" baseline="0" noProof="0" dirty="0" smtClean="0">
                <a:ln>
                  <a:noFill/>
                </a:ln>
                <a:solidFill>
                  <a:prstClr val="black"/>
                </a:solidFill>
                <a:effectLst/>
                <a:uLnTx/>
                <a:uFillTx/>
                <a:latin typeface="Arial Black" panose="020B0A04020102020204" pitchFamily="34" charset="0"/>
              </a:rPr>
              <a:t>sono lavori che si possono  </a:t>
            </a:r>
            <a:r>
              <a:rPr kumimoji="0" lang="it-IT" sz="1600" b="0" i="0" u="none" strike="noStrike" kern="0" cap="none" spc="25" normalizeH="0" baseline="0" noProof="0" dirty="0" smtClean="0">
                <a:ln>
                  <a:noFill/>
                </a:ln>
                <a:solidFill>
                  <a:prstClr val="black"/>
                </a:solidFill>
                <a:effectLst/>
                <a:uLnTx/>
                <a:uFillTx/>
                <a:latin typeface="Arial Black" panose="020B0A04020102020204" pitchFamily="34" charset="0"/>
              </a:rPr>
              <a:t>sicuramente eseguire in piedi (per es. telefonare). </a:t>
            </a:r>
          </a:p>
          <a:p>
            <a:pPr marL="45720" marR="0" lvl="0" indent="0" algn="just" defTabSz="914400" eaLnBrk="1" fontAlgn="auto" latinLnBrk="0" hangingPunct="1">
              <a:lnSpc>
                <a:spcPct val="150000"/>
              </a:lnSpc>
              <a:spcBef>
                <a:spcPts val="1205"/>
              </a:spcBef>
              <a:spcAft>
                <a:spcPts val="0"/>
              </a:spcAft>
              <a:buClrTx/>
              <a:buSzTx/>
              <a:buFontTx/>
              <a:buNone/>
              <a:tabLst/>
              <a:defRPr/>
            </a:pPr>
            <a:r>
              <a:rPr kumimoji="0" lang="it-IT" sz="1600" b="0" i="0" u="none" strike="noStrike" kern="0" cap="none" spc="25" normalizeH="0" baseline="0" noProof="0" dirty="0" smtClean="0">
                <a:ln>
                  <a:noFill/>
                </a:ln>
                <a:solidFill>
                  <a:prstClr val="black"/>
                </a:solidFill>
                <a:effectLst/>
                <a:uLnTx/>
                <a:uFillTx/>
                <a:latin typeface="Arial Black" panose="020B0A04020102020204" pitchFamily="34" charset="0"/>
              </a:rPr>
              <a:t>In </a:t>
            </a:r>
            <a:r>
              <a:rPr kumimoji="0" lang="it-IT" sz="1600" b="0" i="0" u="none" strike="noStrike" kern="0" cap="none" spc="225" normalizeH="0" baseline="0" noProof="0" dirty="0" smtClean="0">
                <a:ln>
                  <a:noFill/>
                </a:ln>
                <a:solidFill>
                  <a:prstClr val="black"/>
                </a:solidFill>
                <a:effectLst/>
                <a:uLnTx/>
                <a:uFillTx/>
                <a:latin typeface="Arial Black" panose="020B0A04020102020204" pitchFamily="34" charset="0"/>
              </a:rPr>
              <a:t>ufficio è preferibile usare le scale anziché </a:t>
            </a:r>
            <a:r>
              <a:rPr kumimoji="0" lang="it-IT" sz="1600" b="0" i="0" u="none" strike="noStrike" kern="0" cap="none" spc="135" normalizeH="0" baseline="0" noProof="0" dirty="0" smtClean="0">
                <a:ln>
                  <a:noFill/>
                </a:ln>
                <a:solidFill>
                  <a:prstClr val="black"/>
                </a:solidFill>
                <a:effectLst/>
                <a:uLnTx/>
                <a:uFillTx/>
                <a:latin typeface="Arial Black" panose="020B0A04020102020204" pitchFamily="34" charset="0"/>
              </a:rPr>
              <a:t>l'ascensore.</a:t>
            </a:r>
          </a:p>
          <a:p>
            <a:pPr marL="45720" marR="0" lvl="0" indent="0" algn="just" defTabSz="914400" eaLnBrk="1" fontAlgn="auto" latinLnBrk="0" hangingPunct="1">
              <a:lnSpc>
                <a:spcPct val="150000"/>
              </a:lnSpc>
              <a:spcBef>
                <a:spcPts val="1205"/>
              </a:spcBef>
              <a:spcAft>
                <a:spcPts val="0"/>
              </a:spcAft>
              <a:buClrTx/>
              <a:buSzTx/>
              <a:buFontTx/>
              <a:buNone/>
              <a:tabLst/>
              <a:defRPr/>
            </a:pPr>
            <a:r>
              <a:rPr kumimoji="0" lang="it-IT" sz="1600" b="0" i="0" u="none" strike="noStrike" kern="0" cap="none" spc="135" normalizeH="0" baseline="0" noProof="0" dirty="0" smtClean="0">
                <a:ln>
                  <a:noFill/>
                </a:ln>
                <a:solidFill>
                  <a:prstClr val="black"/>
                </a:solidFill>
                <a:effectLst/>
                <a:uLnTx/>
                <a:uFillTx/>
                <a:latin typeface="Arial Black" panose="020B0A04020102020204" pitchFamily="34" charset="0"/>
              </a:rPr>
              <a:t>Tutto ciò favorisce la circolazione </a:t>
            </a:r>
            <a:r>
              <a:rPr kumimoji="0" lang="it-IT" sz="1600" b="0" i="0" u="none" strike="noStrike" kern="0" cap="none" spc="65" normalizeH="0" baseline="0" noProof="0" dirty="0" smtClean="0">
                <a:ln>
                  <a:noFill/>
                </a:ln>
                <a:solidFill>
                  <a:prstClr val="black"/>
                </a:solidFill>
                <a:effectLst/>
                <a:uLnTx/>
                <a:uFillTx/>
                <a:latin typeface="Arial Black" panose="020B0A04020102020204" pitchFamily="34" charset="0"/>
              </a:rPr>
              <a:t>sanguigna e il metabolismo e fa bene alla colonna vertebrale.</a:t>
            </a:r>
          </a:p>
          <a:p>
            <a:pPr marL="45720" marR="0" lvl="0" indent="0" algn="just" defTabSz="914400" eaLnBrk="1" fontAlgn="auto" latinLnBrk="0" hangingPunct="1">
              <a:lnSpc>
                <a:spcPct val="150000"/>
              </a:lnSpc>
              <a:spcBef>
                <a:spcPts val="1205"/>
              </a:spcBef>
              <a:spcAft>
                <a:spcPts val="0"/>
              </a:spcAft>
              <a:buClrTx/>
              <a:buSzTx/>
              <a:buFontTx/>
              <a:buNone/>
              <a:tabLst/>
              <a:defRPr/>
            </a:pPr>
            <a:r>
              <a:rPr kumimoji="0" lang="it-IT" sz="1600" b="0" i="0" u="none" strike="noStrike" kern="0" cap="none" spc="65" normalizeH="0" baseline="0" noProof="0" dirty="0" smtClean="0">
                <a:ln>
                  <a:noFill/>
                </a:ln>
                <a:solidFill>
                  <a:prstClr val="black"/>
                </a:solidFill>
                <a:effectLst/>
                <a:uLnTx/>
                <a:uFillTx/>
                <a:latin typeface="Arial Black" panose="020B0A04020102020204" pitchFamily="34" charset="0"/>
              </a:rPr>
              <a:t> Per questo motivo è opportuno variare  </a:t>
            </a:r>
            <a:r>
              <a:rPr kumimoji="0" lang="it-IT" sz="1600" b="0" i="0" u="none" strike="noStrike" kern="0" cap="none" spc="5" normalizeH="0" baseline="0" noProof="0" dirty="0" smtClean="0">
                <a:ln>
                  <a:noFill/>
                </a:ln>
                <a:solidFill>
                  <a:prstClr val="black"/>
                </a:solidFill>
                <a:effectLst/>
                <a:uLnTx/>
                <a:uFillTx/>
                <a:latin typeface="Arial Black" panose="020B0A04020102020204" pitchFamily="34" charset="0"/>
              </a:rPr>
              <a:t>frequentemente attività, come ad esempio recuperare </a:t>
            </a:r>
            <a:r>
              <a:rPr kumimoji="0" lang="it-IT" sz="1600" b="0" i="0" u="none" strike="noStrike" kern="0" cap="none" spc="-10" normalizeH="0" baseline="0" noProof="0" dirty="0" smtClean="0">
                <a:ln>
                  <a:noFill/>
                </a:ln>
                <a:solidFill>
                  <a:prstClr val="black"/>
                </a:solidFill>
                <a:effectLst/>
                <a:uLnTx/>
                <a:uFillTx/>
                <a:latin typeface="Arial Black" panose="020B0A04020102020204" pitchFamily="34" charset="0"/>
              </a:rPr>
              <a:t>i fogli dalla stampante, archiviare la documentazione o </a:t>
            </a:r>
            <a:r>
              <a:rPr kumimoji="0" lang="it-IT" sz="1600" b="0" i="0" u="none" strike="noStrike" kern="0" cap="none" spc="100" normalizeH="0" baseline="0" noProof="0" dirty="0" smtClean="0">
                <a:ln>
                  <a:noFill/>
                </a:ln>
                <a:solidFill>
                  <a:prstClr val="black"/>
                </a:solidFill>
                <a:effectLst/>
                <a:uLnTx/>
                <a:uFillTx/>
                <a:latin typeface="Arial Black" panose="020B0A04020102020204" pitchFamily="34" charset="0"/>
              </a:rPr>
              <a:t>consultare un collega in un'altra stanza. </a:t>
            </a:r>
          </a:p>
          <a:p>
            <a:pPr marL="45720" marR="0" lvl="0" indent="0" algn="just" defTabSz="914400" eaLnBrk="1" fontAlgn="auto" latinLnBrk="0" hangingPunct="1">
              <a:lnSpc>
                <a:spcPct val="150000"/>
              </a:lnSpc>
              <a:spcBef>
                <a:spcPts val="1205"/>
              </a:spcBef>
              <a:spcAft>
                <a:spcPts val="0"/>
              </a:spcAft>
              <a:buClrTx/>
              <a:buSzTx/>
              <a:buFontTx/>
              <a:buNone/>
              <a:tabLst/>
              <a:defRPr/>
            </a:pPr>
            <a:r>
              <a:rPr kumimoji="0" lang="it-IT" sz="1600" b="0" i="0" u="none" strike="noStrike" kern="0" cap="none" spc="100" normalizeH="0" baseline="0" noProof="0" dirty="0" smtClean="0">
                <a:ln>
                  <a:noFill/>
                </a:ln>
                <a:solidFill>
                  <a:prstClr val="black"/>
                </a:solidFill>
                <a:effectLst/>
                <a:uLnTx/>
                <a:uFillTx/>
                <a:latin typeface="Arial Black" panose="020B0A04020102020204" pitchFamily="34" charset="0"/>
              </a:rPr>
              <a:t>Inoltre, </a:t>
            </a:r>
            <a:r>
              <a:rPr kumimoji="0" lang="it-IT" sz="1600" b="0" i="0" u="none" strike="noStrike" kern="0" cap="none" spc="35" normalizeH="0" baseline="0" noProof="0" dirty="0" smtClean="0">
                <a:ln>
                  <a:noFill/>
                </a:ln>
                <a:solidFill>
                  <a:prstClr val="black"/>
                </a:solidFill>
                <a:effectLst/>
                <a:uLnTx/>
                <a:uFillTx/>
                <a:latin typeface="Arial Black" panose="020B0A04020102020204" pitchFamily="34" charset="0"/>
              </a:rPr>
              <a:t>mentre si lavora al videoterminale, è bene cambiare </a:t>
            </a:r>
            <a:r>
              <a:rPr kumimoji="0" lang="it-IT" sz="1600" b="0" i="0" u="none" strike="noStrike" kern="0" cap="none" spc="-35" normalizeH="0" baseline="0" noProof="0" dirty="0" smtClean="0">
                <a:ln>
                  <a:noFill/>
                </a:ln>
                <a:solidFill>
                  <a:prstClr val="black"/>
                </a:solidFill>
                <a:effectLst/>
                <a:uLnTx/>
                <a:uFillTx/>
                <a:latin typeface="Arial Black" panose="020B0A04020102020204" pitchFamily="34" charset="0"/>
              </a:rPr>
              <a:t>spesso la posizione delle gambe. </a:t>
            </a:r>
          </a:p>
          <a:p>
            <a:pPr marL="548640" marR="0" lvl="0" indent="0" algn="just" defTabSz="914400" eaLnBrk="1" fontAlgn="auto" latinLnBrk="0" hangingPunct="1">
              <a:lnSpc>
                <a:spcPts val="2200"/>
              </a:lnSpc>
              <a:spcBef>
                <a:spcPts val="190"/>
              </a:spcBef>
              <a:spcAft>
                <a:spcPts val="0"/>
              </a:spcAft>
              <a:buClrTx/>
              <a:buSzTx/>
              <a:buFont typeface="Wingdings" panose="05000000000000000000" pitchFamily="2" charset="2"/>
              <a:buNone/>
              <a:tabLst/>
              <a:defRPr/>
            </a:pPr>
            <a:r>
              <a:rPr kumimoji="0" lang="it-IT" sz="1700" b="0" i="0" u="none" strike="noStrike" kern="0" cap="none" spc="70" normalizeH="0" baseline="0" noProof="0" dirty="0" smtClean="0">
                <a:ln>
                  <a:noFill/>
                </a:ln>
                <a:solidFill>
                  <a:srgbClr val="000000"/>
                </a:solidFill>
                <a:effectLst/>
                <a:uLnTx/>
                <a:uFillTx/>
                <a:latin typeface="Tahoma" panose="22635452340000000000" pitchFamily="2"/>
              </a:rPr>
              <a:t> </a:t>
            </a: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41</a:t>
            </a:fld>
            <a:endParaRPr lang="it-IT"/>
          </a:p>
        </p:txBody>
      </p:sp>
    </p:spTree>
    <p:extLst>
      <p:ext uri="{BB962C8B-B14F-4D97-AF65-F5344CB8AC3E}">
        <p14:creationId xmlns:p14="http://schemas.microsoft.com/office/powerpoint/2010/main" xmlns="" val="185240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r>
              <a:rPr lang="it-IT" dirty="0" smtClean="0"/>
              <a:t>L’uomo/lavoratore non viene tutelato perché mero strumento di produzione e quindi la integrità </a:t>
            </a:r>
            <a:r>
              <a:rPr lang="it-IT" baseline="0" dirty="0" smtClean="0"/>
              <a:t> fisica ha un valore perché  essenziale per la produzione</a:t>
            </a:r>
            <a:r>
              <a:rPr lang="it-IT" dirty="0" smtClean="0"/>
              <a:t> ma come persona. </a:t>
            </a:r>
            <a:r>
              <a:rPr lang="it-IT" sz="1200" kern="1200" dirty="0" smtClean="0">
                <a:solidFill>
                  <a:schemeClr val="tx1"/>
                </a:solidFill>
                <a:latin typeface="+mn-lt"/>
                <a:ea typeface="+mn-ea"/>
                <a:cs typeface="+mn-cs"/>
              </a:rPr>
              <a:t>Tutelare il lavoratore/persona vale a significare tener presente la sua capacità come persona umana soprattutto di stabilire e mantenere  relazioni con l'ambiente che lo circonda e con gli altri uomini. In questo modo si supera la concezione </a:t>
            </a:r>
            <a:r>
              <a:rPr lang="it-IT" sz="1200" kern="1200" dirty="0" err="1" smtClean="0">
                <a:solidFill>
                  <a:schemeClr val="tx1"/>
                </a:solidFill>
                <a:latin typeface="+mn-lt"/>
                <a:ea typeface="+mn-ea"/>
                <a:cs typeface="+mn-cs"/>
              </a:rPr>
              <a:t>tecnic</a:t>
            </a:r>
            <a:r>
              <a:rPr lang="it-IT" sz="1200" kern="1200" dirty="0" smtClean="0">
                <a:solidFill>
                  <a:schemeClr val="tx1"/>
                </a:solidFill>
                <a:latin typeface="+mn-lt"/>
                <a:ea typeface="+mn-ea"/>
                <a:cs typeface="+mn-cs"/>
              </a:rPr>
              <a:t>/economicistica del lavoro a favore di una concezione che lo pone come elemento di crescita nel progresso materiale bensì in quello psicofisico. Il punto d'arrivo sarà il riconoscimento del rischio cosiddetto da stress da lavoro correlato.</a:t>
            </a:r>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6</a:t>
            </a:fld>
            <a:endParaRPr lang="it-IT"/>
          </a:p>
        </p:txBody>
      </p:sp>
    </p:spTree>
    <p:extLst>
      <p:ext uri="{BB962C8B-B14F-4D97-AF65-F5344CB8AC3E}">
        <p14:creationId xmlns:p14="http://schemas.microsoft.com/office/powerpoint/2010/main" xmlns="" val="2004666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22860" lvl="0" indent="0" algn="l" defTabSz="914400" eaLnBrk="1" fontAlgn="auto" latinLnBrk="0" hangingPunct="1">
              <a:lnSpc>
                <a:spcPts val="2100"/>
              </a:lnSpc>
              <a:spcBef>
                <a:spcPts val="0"/>
              </a:spcBef>
              <a:spcAft>
                <a:spcPts val="0"/>
              </a:spcAft>
              <a:buClrTx/>
              <a:buSzTx/>
              <a:buFontTx/>
              <a:buNone/>
              <a:tabLst/>
              <a:defRPr/>
            </a:pPr>
            <a:r>
              <a:rPr kumimoji="0" lang="it-IT" sz="2600" b="1" i="1" u="none" strike="noStrike" kern="0" cap="none" spc="-35" normalizeH="0" baseline="30000" noProof="0" dirty="0" smtClean="0">
                <a:ln>
                  <a:noFill/>
                </a:ln>
                <a:solidFill>
                  <a:srgbClr val="000000"/>
                </a:solidFill>
                <a:effectLst/>
                <a:uLnTx/>
                <a:uFillTx/>
                <a:latin typeface="Arial" panose="22635452340000000000" pitchFamily="2"/>
              </a:rPr>
              <a:t>-</a:t>
            </a:r>
            <a:r>
              <a:rPr kumimoji="0" lang="it-IT" sz="1800" b="0" i="0" u="none" strike="noStrike" kern="0" cap="none" spc="-35" normalizeH="0" baseline="0" noProof="0" dirty="0" smtClean="0">
                <a:ln>
                  <a:noFill/>
                </a:ln>
                <a:solidFill>
                  <a:srgbClr val="000000"/>
                </a:solidFill>
                <a:effectLst/>
                <a:uLnTx/>
                <a:uFillTx/>
                <a:latin typeface="Arial" panose="22635452340000000000" pitchFamily="2"/>
              </a:rPr>
              <a:t>L'illuminazione generale ovvero </a:t>
            </a:r>
            <a:r>
              <a:rPr kumimoji="0" lang="it-IT" sz="1800" b="0" i="0" u="none" strike="noStrike" kern="0" cap="none" spc="-40" normalizeH="0" baseline="0" noProof="0" dirty="0" smtClean="0">
                <a:ln>
                  <a:noFill/>
                </a:ln>
                <a:solidFill>
                  <a:srgbClr val="000000"/>
                </a:solidFill>
                <a:effectLst/>
                <a:uLnTx/>
                <a:uFillTx/>
                <a:latin typeface="Arial" panose="22635452340000000000" pitchFamily="2"/>
              </a:rPr>
              <a:t>l'illuminazione specifica (lampade da tavolo </a:t>
            </a:r>
            <a:r>
              <a:rPr kumimoji="0" lang="it-IT" sz="1800" b="0" i="0" u="none" strike="noStrike" kern="0" cap="none" spc="-20" normalizeH="0" baseline="0" noProof="0" dirty="0" smtClean="0">
                <a:ln>
                  <a:noFill/>
                </a:ln>
                <a:solidFill>
                  <a:srgbClr val="000000"/>
                </a:solidFill>
                <a:effectLst/>
                <a:uLnTx/>
                <a:uFillTx/>
                <a:latin typeface="Arial" panose="22635452340000000000" pitchFamily="2"/>
              </a:rPr>
              <a:t>) devono garantire  un'illuminazione sufficiente e un  </a:t>
            </a:r>
            <a:r>
              <a:rPr kumimoji="0" lang="it-IT" sz="1800" b="0" i="0" u="none" strike="noStrike" kern="0" cap="none" spc="15" normalizeH="0" baseline="0" noProof="0" dirty="0" smtClean="0">
                <a:ln>
                  <a:noFill/>
                </a:ln>
                <a:solidFill>
                  <a:srgbClr val="000000"/>
                </a:solidFill>
                <a:effectLst/>
                <a:uLnTx/>
                <a:uFillTx/>
                <a:latin typeface="Arial" panose="22635452340000000000" pitchFamily="2"/>
              </a:rPr>
              <a:t>contrasto appropriato tra lo  </a:t>
            </a:r>
            <a:r>
              <a:rPr kumimoji="0" lang="it-IT" sz="1800" b="0" i="0" u="none" strike="noStrike" kern="0" cap="none" spc="0" normalizeH="0" baseline="0" noProof="0" dirty="0" smtClean="0">
                <a:ln>
                  <a:noFill/>
                </a:ln>
                <a:solidFill>
                  <a:srgbClr val="000000"/>
                </a:solidFill>
                <a:effectLst/>
                <a:uLnTx/>
                <a:uFillTx/>
                <a:latin typeface="Arial" panose="22635452340000000000" pitchFamily="2"/>
              </a:rPr>
              <a:t>schermo e l'ambiente, tenuto conto </a:t>
            </a:r>
            <a:r>
              <a:rPr kumimoji="0" lang="it-IT" sz="1800" b="0" i="0" u="none" strike="noStrike" kern="0" cap="none" spc="25" normalizeH="0" baseline="0" noProof="0" dirty="0" smtClean="0">
                <a:ln>
                  <a:noFill/>
                </a:ln>
                <a:solidFill>
                  <a:srgbClr val="000000"/>
                </a:solidFill>
                <a:effectLst/>
                <a:uLnTx/>
                <a:uFillTx/>
                <a:latin typeface="Arial" panose="22635452340000000000" pitchFamily="2"/>
              </a:rPr>
              <a:t>delle caratteristiche del lavoro e delle </a:t>
            </a:r>
            <a:r>
              <a:rPr kumimoji="0" lang="it-IT" sz="1800" b="0" i="0" u="none" strike="noStrike" kern="0" cap="none" spc="-30" normalizeH="0" baseline="0" noProof="0" dirty="0" smtClean="0">
                <a:ln>
                  <a:noFill/>
                </a:ln>
                <a:solidFill>
                  <a:srgbClr val="000000"/>
                </a:solidFill>
                <a:effectLst/>
                <a:uLnTx/>
                <a:uFillTx/>
                <a:latin typeface="Arial" panose="22635452340000000000" pitchFamily="2"/>
              </a:rPr>
              <a:t>esigenze visive dell'utilizzatore" </a:t>
            </a:r>
          </a:p>
          <a:p>
            <a:pPr marL="0" marR="22860" lvl="0" indent="0" algn="l" defTabSz="914400" eaLnBrk="1" fontAlgn="auto" latinLnBrk="0" hangingPunct="1">
              <a:lnSpc>
                <a:spcPts val="2100"/>
              </a:lnSpc>
              <a:spcBef>
                <a:spcPts val="0"/>
              </a:spcBef>
              <a:spcAft>
                <a:spcPts val="0"/>
              </a:spcAft>
              <a:buClrTx/>
              <a:buSzTx/>
              <a:buFontTx/>
              <a:buNone/>
              <a:tabLst/>
              <a:defRPr/>
            </a:pPr>
            <a:endParaRPr kumimoji="0" lang="it-IT" sz="1800" b="1" i="1" u="none" strike="noStrike" kern="0" cap="none" spc="0" normalizeH="0" baseline="0" noProof="0" dirty="0" smtClean="0">
              <a:ln>
                <a:noFill/>
              </a:ln>
              <a:solidFill>
                <a:srgbClr val="000000"/>
              </a:solidFill>
              <a:effectLst/>
              <a:uLnTx/>
              <a:uFillTx/>
              <a:latin typeface="Arial" panose="22635452340000000000" pitchFamily="2"/>
            </a:endParaRPr>
          </a:p>
          <a:p>
            <a:pPr marL="0" marR="22860" lvl="0" indent="0" algn="l" defTabSz="914400" eaLnBrk="1" fontAlgn="auto" latinLnBrk="0" hangingPunct="1">
              <a:lnSpc>
                <a:spcPts val="2200"/>
              </a:lnSpc>
              <a:spcBef>
                <a:spcPts val="2335"/>
              </a:spcBef>
              <a:spcAft>
                <a:spcPts val="0"/>
              </a:spcAft>
              <a:buClrTx/>
              <a:buSzTx/>
              <a:buFontTx/>
              <a:buNone/>
              <a:tabLst/>
              <a:defRPr/>
            </a:pPr>
            <a:r>
              <a:rPr kumimoji="0" lang="it-IT" sz="1800" b="1" i="0" u="none" strike="noStrike" kern="0" cap="none" spc="30" normalizeH="0" baseline="0" noProof="0" dirty="0" smtClean="0">
                <a:ln>
                  <a:noFill/>
                </a:ln>
                <a:solidFill>
                  <a:srgbClr val="CC3300"/>
                </a:solidFill>
                <a:effectLst/>
                <a:uLnTx/>
                <a:uFillTx/>
                <a:latin typeface="Tahoma" panose="22635452340000000000" pitchFamily="2"/>
              </a:rPr>
              <a:t> </a:t>
            </a:r>
            <a:r>
              <a:rPr kumimoji="0" lang="it-IT" sz="1800" b="1" i="0" u="sng" strike="noStrike" kern="0" cap="none" spc="30" normalizeH="0" baseline="0" noProof="0" dirty="0" smtClean="0">
                <a:ln>
                  <a:noFill/>
                </a:ln>
                <a:solidFill>
                  <a:srgbClr val="CC3300"/>
                </a:solidFill>
                <a:effectLst/>
                <a:uLnTx/>
                <a:uFillTx/>
                <a:latin typeface="Tahoma" panose="22635452340000000000" pitchFamily="2"/>
              </a:rPr>
              <a:t>ATTIVITA’ DI PREVENZIONE</a:t>
            </a:r>
            <a:endParaRPr kumimoji="0" lang="it-IT" sz="1800" b="1" i="0" u="sng" strike="noStrike" kern="0" cap="none" spc="65" normalizeH="0" baseline="0" noProof="0" dirty="0" smtClean="0">
              <a:ln>
                <a:noFill/>
              </a:ln>
              <a:solidFill>
                <a:srgbClr val="000000"/>
              </a:solidFill>
              <a:effectLst/>
              <a:uLnTx/>
              <a:uFillTx/>
              <a:latin typeface="Tahoma" panose="22635452340000000000" pitchFamily="2"/>
            </a:endParaRPr>
          </a:p>
          <a:p>
            <a:pPr marL="512100" marR="22860" lvl="0" indent="0" algn="l" defTabSz="914400" eaLnBrk="1" fontAlgn="auto" latinLnBrk="0" hangingPunct="1">
              <a:lnSpc>
                <a:spcPct val="100000"/>
              </a:lnSpc>
              <a:spcBef>
                <a:spcPts val="2335"/>
              </a:spcBef>
              <a:spcAft>
                <a:spcPts val="0"/>
              </a:spcAft>
              <a:buClrTx/>
              <a:buSzTx/>
              <a:buFont typeface="Arial" panose="020B0604020202020204" pitchFamily="34" charset="0"/>
              <a:buNone/>
              <a:tabLst/>
              <a:defRPr/>
            </a:pPr>
            <a:r>
              <a:rPr kumimoji="0" lang="it-IT" sz="1800" b="1" i="0" u="none" strike="noStrike" kern="0" cap="none" spc="65" normalizeH="0" baseline="0" noProof="0" dirty="0" smtClean="0">
                <a:ln>
                  <a:noFill/>
                </a:ln>
                <a:solidFill>
                  <a:srgbClr val="000000"/>
                </a:solidFill>
                <a:effectLst/>
                <a:uLnTx/>
                <a:uFillTx/>
                <a:latin typeface="Tahoma" panose="22635452340000000000" pitchFamily="2"/>
              </a:rPr>
              <a:t> </a:t>
            </a:r>
          </a:p>
          <a:p>
            <a:pPr marL="800100" marR="22860" lvl="0" indent="-288000" algn="l" defTabSz="914400" eaLnBrk="1" fontAlgn="auto" latinLnBrk="0" hangingPunct="1">
              <a:lnSpc>
                <a:spcPct val="100000"/>
              </a:lnSpc>
              <a:spcBef>
                <a:spcPts val="2335"/>
              </a:spcBef>
              <a:spcAft>
                <a:spcPts val="0"/>
              </a:spcAft>
              <a:buClrTx/>
              <a:buSzTx/>
              <a:buFont typeface="Arial" panose="020B0604020202020204" pitchFamily="34" charset="0"/>
              <a:buChar char="•"/>
              <a:tabLst/>
              <a:defRPr/>
            </a:pPr>
            <a:r>
              <a:rPr kumimoji="0" lang="it-IT" sz="1800" b="1" i="0" u="none" strike="noStrike" kern="0" cap="none" spc="65" normalizeH="0" baseline="0" noProof="0" dirty="0" smtClean="0">
                <a:ln>
                  <a:noFill/>
                </a:ln>
                <a:solidFill>
                  <a:srgbClr val="000000"/>
                </a:solidFill>
                <a:effectLst/>
                <a:uLnTx/>
                <a:uFillTx/>
                <a:latin typeface="Tahoma" panose="22635452340000000000" pitchFamily="2"/>
              </a:rPr>
              <a:t>Schermare le finestre con tende adeguate  </a:t>
            </a:r>
            <a:r>
              <a:rPr kumimoji="0" lang="it-IT" sz="1800" b="1" i="0" u="none" strike="noStrike" kern="0" cap="none" spc="85" normalizeH="0" baseline="0" noProof="0" dirty="0" smtClean="0">
                <a:ln>
                  <a:noFill/>
                </a:ln>
                <a:solidFill>
                  <a:srgbClr val="000000"/>
                </a:solidFill>
                <a:effectLst/>
                <a:uLnTx/>
                <a:uFillTx/>
                <a:latin typeface="Tahoma" panose="22635452340000000000" pitchFamily="2"/>
              </a:rPr>
              <a:t>per il </a:t>
            </a:r>
            <a:r>
              <a:rPr kumimoji="0" lang="it-IT" sz="1800" b="1" i="0" u="none" strike="noStrike" kern="0" cap="none" spc="10" normalizeH="0" baseline="0" noProof="0" dirty="0" smtClean="0">
                <a:ln>
                  <a:noFill/>
                </a:ln>
                <a:solidFill>
                  <a:srgbClr val="000000"/>
                </a:solidFill>
                <a:effectLst/>
                <a:uLnTx/>
                <a:uFillTx/>
                <a:latin typeface="Tahoma" panose="22635452340000000000" pitchFamily="2"/>
              </a:rPr>
              <a:t>lavoro al videoterminale</a:t>
            </a:r>
          </a:p>
          <a:p>
            <a:pPr marL="800100" marR="22860" lvl="0" indent="-288000" algn="l" defTabSz="914400" eaLnBrk="1" fontAlgn="auto" latinLnBrk="0" hangingPunct="1">
              <a:lnSpc>
                <a:spcPct val="100000"/>
              </a:lnSpc>
              <a:spcBef>
                <a:spcPts val="2335"/>
              </a:spcBef>
              <a:spcAft>
                <a:spcPts val="0"/>
              </a:spcAft>
              <a:buClrTx/>
              <a:buSzTx/>
              <a:buFont typeface="Arial" panose="020B0604020202020204" pitchFamily="34" charset="0"/>
              <a:buChar char="•"/>
              <a:tabLst/>
              <a:defRPr/>
            </a:pPr>
            <a:r>
              <a:rPr kumimoji="0" lang="it-IT" sz="1800" b="1" i="0" u="none" strike="noStrike" kern="0" cap="none" spc="10" normalizeH="0" baseline="0" noProof="0" dirty="0" smtClean="0">
                <a:ln>
                  <a:noFill/>
                </a:ln>
                <a:solidFill>
                  <a:srgbClr val="000000"/>
                </a:solidFill>
                <a:effectLst/>
                <a:uLnTx/>
                <a:uFillTx/>
                <a:latin typeface="Tahoma" panose="22635452340000000000" pitchFamily="2"/>
              </a:rPr>
              <a:t> </a:t>
            </a:r>
            <a:r>
              <a:rPr kumimoji="0" lang="it-IT" sz="1800" b="1" i="0" u="none" strike="noStrike" kern="0" cap="none" spc="70" normalizeH="0" baseline="0" noProof="0" dirty="0" smtClean="0">
                <a:ln>
                  <a:noFill/>
                </a:ln>
                <a:solidFill>
                  <a:srgbClr val="000000"/>
                </a:solidFill>
                <a:effectLst/>
                <a:uLnTx/>
                <a:uFillTx/>
                <a:latin typeface="Tahoma" panose="22635452340000000000" pitchFamily="2"/>
              </a:rPr>
              <a:t>Osservare il monitor spento permette di </a:t>
            </a:r>
            <a:r>
              <a:rPr kumimoji="0" lang="it-IT" sz="1800" b="1" i="0" u="none" strike="noStrike" kern="0" cap="none" spc="50" normalizeH="0" baseline="0" noProof="0" dirty="0" smtClean="0">
                <a:ln>
                  <a:noFill/>
                </a:ln>
                <a:solidFill>
                  <a:srgbClr val="000000"/>
                </a:solidFill>
                <a:effectLst/>
                <a:uLnTx/>
                <a:uFillTx/>
                <a:latin typeface="Tahoma" panose="22635452340000000000" pitchFamily="2"/>
              </a:rPr>
              <a:t>individuare le fonti di riflessi</a:t>
            </a:r>
          </a:p>
          <a:p>
            <a:pPr marL="754380" marR="22860" lvl="0" indent="-342900" algn="l" defTabSz="914400" eaLnBrk="1" fontAlgn="auto" latinLnBrk="0" hangingPunct="1">
              <a:lnSpc>
                <a:spcPts val="2200"/>
              </a:lnSpc>
              <a:spcBef>
                <a:spcPts val="820"/>
              </a:spcBef>
              <a:spcAft>
                <a:spcPts val="0"/>
              </a:spcAft>
              <a:buClrTx/>
              <a:buSzTx/>
              <a:buFont typeface="Arial" panose="020B0604020202020204" pitchFamily="34" charset="0"/>
              <a:buChar char="•"/>
              <a:tabLst/>
              <a:defRPr/>
            </a:pPr>
            <a:r>
              <a:rPr kumimoji="0" lang="it-IT" sz="1800" b="1" i="0" u="none" strike="noStrike" kern="0" cap="none" spc="50" normalizeH="0" baseline="0" noProof="0" dirty="0" smtClean="0">
                <a:ln>
                  <a:noFill/>
                </a:ln>
                <a:solidFill>
                  <a:srgbClr val="000000"/>
                </a:solidFill>
                <a:effectLst/>
                <a:uLnTx/>
                <a:uFillTx/>
                <a:latin typeface="Tahoma" panose="22635452340000000000" pitchFamily="2"/>
              </a:rPr>
              <a:t> </a:t>
            </a:r>
            <a:r>
              <a:rPr kumimoji="0" lang="it-IT" sz="1800" b="1" i="0" u="none" strike="noStrike" kern="0" cap="none" spc="65" normalizeH="0" baseline="0" noProof="0" dirty="0" smtClean="0">
                <a:ln>
                  <a:noFill/>
                </a:ln>
                <a:solidFill>
                  <a:srgbClr val="000000"/>
                </a:solidFill>
                <a:effectLst/>
                <a:uLnTx/>
                <a:uFillTx/>
                <a:latin typeface="Tahoma" panose="22635452340000000000" pitchFamily="2"/>
              </a:rPr>
              <a:t>Se necessario, schermare le luci o ridurne </a:t>
            </a:r>
            <a:r>
              <a:rPr kumimoji="0" lang="it-IT" sz="1800" b="1" i="0" u="none" strike="noStrike" kern="0" cap="none" spc="30" normalizeH="0" baseline="0" noProof="0" dirty="0" smtClean="0">
                <a:ln>
                  <a:noFill/>
                </a:ln>
                <a:solidFill>
                  <a:srgbClr val="000000"/>
                </a:solidFill>
                <a:effectLst/>
                <a:uLnTx/>
                <a:uFillTx/>
                <a:latin typeface="Tahoma" panose="22635452340000000000" pitchFamily="2"/>
              </a:rPr>
              <a:t>l'intensità</a:t>
            </a:r>
          </a:p>
          <a:p>
            <a:pPr marL="754380" marR="22860" lvl="0" indent="-342900" algn="l" defTabSz="914400" eaLnBrk="1" fontAlgn="auto" latinLnBrk="0" hangingPunct="1">
              <a:lnSpc>
                <a:spcPts val="2200"/>
              </a:lnSpc>
              <a:spcBef>
                <a:spcPts val="0"/>
              </a:spcBef>
              <a:spcAft>
                <a:spcPts val="0"/>
              </a:spcAft>
              <a:buClrTx/>
              <a:buSzTx/>
              <a:buFont typeface="Arial" panose="020B0604020202020204" pitchFamily="34" charset="0"/>
              <a:buChar char="•"/>
              <a:tabLst/>
              <a:defRPr/>
            </a:pPr>
            <a:r>
              <a:rPr kumimoji="0" lang="it-IT" sz="1800" b="1" i="0" u="none" strike="noStrike" kern="0" cap="none" spc="30" normalizeH="0" baseline="0" noProof="0" dirty="0" smtClean="0">
                <a:ln>
                  <a:noFill/>
                </a:ln>
                <a:solidFill>
                  <a:srgbClr val="000000"/>
                </a:solidFill>
                <a:effectLst/>
                <a:uLnTx/>
                <a:uFillTx/>
                <a:latin typeface="Tahoma" panose="22635452340000000000" pitchFamily="2"/>
              </a:rPr>
              <a:t> </a:t>
            </a:r>
            <a:r>
              <a:rPr kumimoji="0" lang="it-IT" sz="1800" b="1" i="0" u="none" strike="noStrike" kern="0" cap="none" spc="65" normalizeH="0" baseline="0" noProof="0" dirty="0" smtClean="0">
                <a:ln>
                  <a:noFill/>
                </a:ln>
                <a:solidFill>
                  <a:srgbClr val="000000"/>
                </a:solidFill>
                <a:effectLst/>
                <a:uLnTx/>
                <a:uFillTx/>
                <a:latin typeface="Tahoma" panose="22635452340000000000" pitchFamily="2"/>
              </a:rPr>
              <a:t>Inclinare il monitor per ridurre i riflessi</a:t>
            </a:r>
          </a:p>
          <a:p>
            <a:pPr marL="754380" marR="22860" lvl="0" indent="-342900" algn="l" defTabSz="914400" eaLnBrk="1" fontAlgn="auto" latinLnBrk="0" hangingPunct="1">
              <a:lnSpc>
                <a:spcPts val="2200"/>
              </a:lnSpc>
              <a:spcBef>
                <a:spcPts val="0"/>
              </a:spcBef>
              <a:spcAft>
                <a:spcPts val="0"/>
              </a:spcAft>
              <a:buClrTx/>
              <a:buSzTx/>
              <a:buFont typeface="Arial" panose="020B0604020202020204" pitchFamily="34" charset="0"/>
              <a:buChar char="•"/>
              <a:tabLst/>
              <a:defRPr/>
            </a:pPr>
            <a:r>
              <a:rPr kumimoji="0" lang="it-IT" sz="1800" b="1" i="0" u="none" strike="noStrike" kern="0" cap="none" spc="65" normalizeH="0" baseline="0" noProof="0" dirty="0" smtClean="0">
                <a:ln>
                  <a:noFill/>
                </a:ln>
                <a:solidFill>
                  <a:srgbClr val="000000"/>
                </a:solidFill>
                <a:effectLst/>
                <a:uLnTx/>
                <a:uFillTx/>
                <a:latin typeface="Tahoma" panose="22635452340000000000" pitchFamily="2"/>
              </a:rPr>
              <a:t> </a:t>
            </a:r>
            <a:r>
              <a:rPr kumimoji="0" lang="it-IT" sz="1800" b="1" i="0" u="none" strike="noStrike" kern="0" cap="none" spc="35" normalizeH="0" baseline="0" noProof="0" dirty="0" smtClean="0">
                <a:ln>
                  <a:noFill/>
                </a:ln>
                <a:solidFill>
                  <a:srgbClr val="000000"/>
                </a:solidFill>
                <a:effectLst/>
                <a:uLnTx/>
                <a:uFillTx/>
                <a:latin typeface="Tahoma" panose="22635452340000000000" pitchFamily="2"/>
              </a:rPr>
              <a:t>Ridurre la luminosità generale per eliminare i </a:t>
            </a:r>
            <a:r>
              <a:rPr kumimoji="0" lang="it-IT" sz="1800" b="1" i="0" u="none" strike="noStrike" kern="0" cap="none" spc="15" normalizeH="0" baseline="0" noProof="0" dirty="0" smtClean="0">
                <a:ln>
                  <a:noFill/>
                </a:ln>
                <a:solidFill>
                  <a:srgbClr val="000000"/>
                </a:solidFill>
                <a:effectLst/>
                <a:uLnTx/>
                <a:uFillTx/>
                <a:latin typeface="Tahoma" panose="22635452340000000000" pitchFamily="2"/>
              </a:rPr>
              <a:t>contrasti luminosi eccessivi</a:t>
            </a:r>
          </a:p>
          <a:p>
            <a:pPr marL="754380" marR="22860" lvl="0" indent="-342900" algn="l" defTabSz="914400" eaLnBrk="1" fontAlgn="auto" latinLnBrk="0" hangingPunct="1">
              <a:lnSpc>
                <a:spcPts val="2200"/>
              </a:lnSpc>
              <a:spcBef>
                <a:spcPts val="0"/>
              </a:spcBef>
              <a:spcAft>
                <a:spcPts val="0"/>
              </a:spcAft>
              <a:buClrTx/>
              <a:buSzTx/>
              <a:buFont typeface="Arial" panose="020B0604020202020204" pitchFamily="34" charset="0"/>
              <a:buChar char="•"/>
              <a:tabLst/>
              <a:defRPr/>
            </a:pPr>
            <a:r>
              <a:rPr kumimoji="0" lang="it-IT" sz="1800" b="1" i="0" u="none" strike="noStrike" kern="0" cap="none" spc="15" normalizeH="0" baseline="0" noProof="0" dirty="0" smtClean="0">
                <a:ln>
                  <a:noFill/>
                </a:ln>
                <a:solidFill>
                  <a:srgbClr val="000000"/>
                </a:solidFill>
                <a:effectLst/>
                <a:uLnTx/>
                <a:uFillTx/>
                <a:latin typeface="Tahoma" panose="22635452340000000000" pitchFamily="2"/>
              </a:rPr>
              <a:t> </a:t>
            </a:r>
            <a:r>
              <a:rPr kumimoji="0" lang="it-IT" sz="1800" b="1" i="0" u="none" strike="noStrike" kern="0" cap="none" spc="45" normalizeH="0" baseline="0" noProof="0" dirty="0" smtClean="0">
                <a:ln>
                  <a:noFill/>
                </a:ln>
                <a:solidFill>
                  <a:srgbClr val="000000"/>
                </a:solidFill>
                <a:effectLst/>
                <a:uLnTx/>
                <a:uFillTx/>
                <a:latin typeface="Tahoma" panose="22635452340000000000" pitchFamily="2"/>
              </a:rPr>
              <a:t>Se persistono i riflessi delle luci, spegnerle ed </a:t>
            </a:r>
            <a:r>
              <a:rPr kumimoji="0" lang="it-IT" sz="1800" b="1" i="0" u="none" strike="noStrike" kern="0" cap="none" spc="20" normalizeH="0" baseline="0" noProof="0" dirty="0" smtClean="0">
                <a:ln>
                  <a:noFill/>
                </a:ln>
                <a:solidFill>
                  <a:srgbClr val="000000"/>
                </a:solidFill>
                <a:effectLst/>
                <a:uLnTx/>
                <a:uFillTx/>
                <a:latin typeface="Tahoma" panose="22635452340000000000" pitchFamily="2"/>
              </a:rPr>
              <a:t>usare una lampada da tavolo </a:t>
            </a: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43</a:t>
            </a:fld>
            <a:endParaRPr lang="it-IT"/>
          </a:p>
        </p:txBody>
      </p:sp>
    </p:spTree>
    <p:extLst>
      <p:ext uri="{BB962C8B-B14F-4D97-AF65-F5344CB8AC3E}">
        <p14:creationId xmlns:p14="http://schemas.microsoft.com/office/powerpoint/2010/main" xmlns="" val="3850343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ts val="2100"/>
              </a:lnSpc>
              <a:spcBef>
                <a:spcPts val="2050"/>
              </a:spcBef>
              <a:spcAft>
                <a:spcPts val="0"/>
              </a:spcAft>
              <a:buClrTx/>
              <a:buSzTx/>
              <a:buFont typeface="Arial" panose="020B0604020202020204" pitchFamily="34" charset="0"/>
              <a:buNone/>
              <a:tabLst/>
              <a:defRPr/>
            </a:pPr>
            <a:r>
              <a:rPr kumimoji="0" lang="it-IT" sz="1900" b="0" i="0" u="none" strike="noStrike" kern="0" cap="none" spc="-10" normalizeH="0" baseline="0" noProof="0" dirty="0" smtClean="0">
                <a:ln>
                  <a:noFill/>
                </a:ln>
                <a:solidFill>
                  <a:srgbClr val="000000"/>
                </a:solidFill>
                <a:effectLst/>
                <a:uLnTx/>
                <a:uFillTx/>
                <a:latin typeface="Arial Black" panose="020B0A04020102020204" pitchFamily="34" charset="0"/>
                <a:ea typeface="+mn-ea"/>
                <a:cs typeface="Arial" pitchFamily="34" charset="0"/>
              </a:rPr>
              <a:t>L'immagine sullo schermo deve essere stabile; esente da sfarfallamento </a:t>
            </a:r>
            <a:r>
              <a:rPr kumimoji="0" lang="it-IT" sz="1900" b="0" i="0" u="none" strike="noStrike" kern="0" cap="none" spc="0" normalizeH="0" baseline="0" noProof="0" dirty="0" smtClean="0">
                <a:ln>
                  <a:noFill/>
                </a:ln>
                <a:solidFill>
                  <a:srgbClr val="000000"/>
                </a:solidFill>
                <a:effectLst/>
                <a:uLnTx/>
                <a:uFillTx/>
                <a:latin typeface="Arial Black" panose="020B0A04020102020204" pitchFamily="34" charset="0"/>
                <a:ea typeface="+mn-ea"/>
                <a:cs typeface="Arial" pitchFamily="34" charset="0"/>
              </a:rPr>
              <a:t>da altre forme d'instabilità.</a:t>
            </a:r>
          </a:p>
          <a:p>
            <a:pPr marL="0" marR="0" lvl="0" indent="0" algn="l" defTabSz="914400" rtl="0" eaLnBrk="1" fontAlgn="auto" latinLnBrk="0" hangingPunct="1">
              <a:lnSpc>
                <a:spcPts val="2100"/>
              </a:lnSpc>
              <a:spcBef>
                <a:spcPts val="2050"/>
              </a:spcBef>
              <a:spcAft>
                <a:spcPts val="0"/>
              </a:spcAft>
              <a:buClrTx/>
              <a:buSzTx/>
              <a:buFont typeface="Arial" panose="020B0604020202020204" pitchFamily="34" charset="0"/>
              <a:buNone/>
              <a:tabLst/>
              <a:defRPr/>
            </a:pPr>
            <a:r>
              <a:rPr kumimoji="0" lang="it-IT" sz="1900" b="0" i="0" u="none" strike="noStrike" kern="0" cap="none" spc="0" normalizeH="0" baseline="0" noProof="0" dirty="0" smtClean="0">
                <a:ln>
                  <a:noFill/>
                </a:ln>
                <a:solidFill>
                  <a:srgbClr val="000000"/>
                </a:solidFill>
                <a:effectLst/>
                <a:uLnTx/>
                <a:uFillTx/>
                <a:latin typeface="Arial Black" panose="020B0A04020102020204" pitchFamily="34" charset="0"/>
                <a:ea typeface="+mn-ea"/>
                <a:cs typeface="Arial" pitchFamily="34" charset="0"/>
              </a:rPr>
              <a:t> </a:t>
            </a:r>
            <a:r>
              <a:rPr kumimoji="0" lang="it-IT" sz="1900" b="0" i="0" u="none" strike="noStrike" kern="0" cap="none" spc="45" normalizeH="0" baseline="0" noProof="0" dirty="0" smtClean="0">
                <a:ln>
                  <a:noFill/>
                </a:ln>
                <a:solidFill>
                  <a:srgbClr val="000000"/>
                </a:solidFill>
                <a:effectLst/>
                <a:uLnTx/>
                <a:uFillTx/>
                <a:latin typeface="Arial Black" panose="020B0A04020102020204" pitchFamily="34" charset="0"/>
                <a:ea typeface="+mn-ea"/>
                <a:cs typeface="Arial" pitchFamily="34" charset="0"/>
              </a:rPr>
              <a:t>La brillanza e/o il contrasto tra i caratteri e lo sfondo dello schermo devono essere facilmente regolabili </a:t>
            </a:r>
          </a:p>
          <a:p>
            <a:pPr marL="0" marR="0" lvl="0" indent="0" algn="l" defTabSz="914400" rtl="0" eaLnBrk="1" fontAlgn="auto" latinLnBrk="0" hangingPunct="1">
              <a:lnSpc>
                <a:spcPts val="2100"/>
              </a:lnSpc>
              <a:spcBef>
                <a:spcPts val="2050"/>
              </a:spcBef>
              <a:spcAft>
                <a:spcPts val="0"/>
              </a:spcAft>
              <a:buClrTx/>
              <a:buSzTx/>
              <a:buFont typeface="Arial" panose="020B0604020202020204" pitchFamily="34" charset="0"/>
              <a:buNone/>
              <a:tabLst/>
              <a:defRPr/>
            </a:pPr>
            <a:r>
              <a:rPr kumimoji="0" lang="it-IT" sz="1900" b="0" i="0" u="none" strike="noStrike" kern="0" cap="none" spc="45" normalizeH="0" baseline="0" noProof="0" dirty="0" smtClean="0">
                <a:ln>
                  <a:noFill/>
                </a:ln>
                <a:solidFill>
                  <a:srgbClr val="000000"/>
                </a:solidFill>
                <a:effectLst/>
                <a:uLnTx/>
                <a:uFillTx/>
                <a:latin typeface="Arial Black" panose="020B0A04020102020204" pitchFamily="34" charset="0"/>
                <a:ea typeface="+mn-ea"/>
                <a:cs typeface="Arial" pitchFamily="34" charset="0"/>
              </a:rPr>
              <a:t>da parte dell'utilizzatore del videoterminale e facilmente adattabili alle condizioni ambientali</a:t>
            </a:r>
            <a:endParaRPr kumimoji="0" lang="it-IT" sz="1900" b="0" i="0" u="none" strike="noStrike" kern="0" cap="none" spc="0" normalizeH="0" baseline="0" noProof="0" dirty="0" smtClean="0">
              <a:ln>
                <a:noFill/>
              </a:ln>
              <a:solidFill>
                <a:srgbClr val="000000"/>
              </a:solidFill>
              <a:effectLst/>
              <a:uLnTx/>
              <a:uFillTx/>
              <a:latin typeface="Arial Black" panose="020B0A04020102020204" pitchFamily="34" charset="0"/>
              <a:ea typeface="+mn-ea"/>
              <a:cs typeface="Arial" pitchFamily="34" charset="0"/>
            </a:endParaRPr>
          </a:p>
          <a:p>
            <a:pPr marL="182880" marR="0" lvl="0" indent="0" algn="l" defTabSz="914400" eaLnBrk="1" fontAlgn="auto" latinLnBrk="0" hangingPunct="1">
              <a:lnSpc>
                <a:spcPts val="2100"/>
              </a:lnSpc>
              <a:spcBef>
                <a:spcPts val="2310"/>
              </a:spcBef>
              <a:spcAft>
                <a:spcPts val="0"/>
              </a:spcAft>
              <a:buClrTx/>
              <a:buSzTx/>
              <a:buFontTx/>
              <a:buNone/>
              <a:tabLst/>
              <a:defRPr/>
            </a:pPr>
            <a:endParaRPr kumimoji="0" lang="it-IT" sz="2000" b="1" i="0" u="sng" strike="noStrike" kern="0" cap="none" spc="85" normalizeH="0" baseline="0" noProof="0" dirty="0" smtClean="0">
              <a:ln>
                <a:noFill/>
              </a:ln>
              <a:solidFill>
                <a:srgbClr val="CC3300"/>
              </a:solidFill>
              <a:effectLst/>
              <a:uLnTx/>
              <a:uFillTx/>
              <a:latin typeface="Arial Black" panose="020B0A04020102020204" pitchFamily="34" charset="0"/>
            </a:endParaRPr>
          </a:p>
          <a:p>
            <a:pPr marL="182880" marR="0" lvl="0" indent="0" algn="l" defTabSz="914400" eaLnBrk="1" fontAlgn="auto" latinLnBrk="0" hangingPunct="1">
              <a:lnSpc>
                <a:spcPts val="2100"/>
              </a:lnSpc>
              <a:spcBef>
                <a:spcPts val="2310"/>
              </a:spcBef>
              <a:spcAft>
                <a:spcPts val="0"/>
              </a:spcAft>
              <a:buClrTx/>
              <a:buSzTx/>
              <a:buFontTx/>
              <a:buNone/>
              <a:tabLst/>
              <a:defRPr/>
            </a:pPr>
            <a:r>
              <a:rPr kumimoji="0" lang="it-IT" sz="2000" b="1" i="0" u="sng" strike="noStrike" kern="0" cap="none" spc="85" normalizeH="0" baseline="0" noProof="0" dirty="0" smtClean="0">
                <a:ln>
                  <a:noFill/>
                </a:ln>
                <a:solidFill>
                  <a:srgbClr val="CC3300"/>
                </a:solidFill>
                <a:effectLst/>
                <a:uLnTx/>
                <a:uFillTx/>
                <a:latin typeface="Arial Black" panose="020B0A04020102020204" pitchFamily="34" charset="0"/>
              </a:rPr>
              <a:t>ATTIVITA’ DI PREVENZIONE </a:t>
            </a:r>
          </a:p>
          <a:p>
            <a:pPr marL="91440" marR="0" lvl="0" indent="91440" algn="l" defTabSz="914400" eaLnBrk="1" fontAlgn="auto" latinLnBrk="0" hangingPunct="1">
              <a:lnSpc>
                <a:spcPts val="2200"/>
              </a:lnSpc>
              <a:spcBef>
                <a:spcPts val="2900"/>
              </a:spcBef>
              <a:spcAft>
                <a:spcPts val="0"/>
              </a:spcAft>
              <a:buClrTx/>
              <a:buSzTx/>
              <a:buFont typeface="Symbol"/>
              <a:buChar char="·"/>
              <a:tabLst/>
              <a:defRPr/>
            </a:pPr>
            <a:endParaRPr kumimoji="0" lang="it-IT" sz="1700" b="1" i="0" u="none" strike="noStrike" kern="0" cap="none" spc="50" normalizeH="0" baseline="0" noProof="0" dirty="0" smtClean="0">
              <a:ln>
                <a:noFill/>
              </a:ln>
              <a:solidFill>
                <a:srgbClr val="000000"/>
              </a:solidFill>
              <a:effectLst/>
              <a:uLnTx/>
              <a:uFillTx/>
              <a:latin typeface="Tahoma" panose="22635452340000000000" pitchFamily="2"/>
            </a:endParaRPr>
          </a:p>
          <a:p>
            <a:pPr marL="91440" marR="0" lvl="0" indent="91440" algn="l" defTabSz="914400" eaLnBrk="1" fontAlgn="auto" latinLnBrk="0" hangingPunct="1">
              <a:lnSpc>
                <a:spcPts val="2200"/>
              </a:lnSpc>
              <a:spcBef>
                <a:spcPts val="2900"/>
              </a:spcBef>
              <a:spcAft>
                <a:spcPts val="0"/>
              </a:spcAft>
              <a:buClrTx/>
              <a:buSzTx/>
              <a:buFont typeface="Symbol"/>
              <a:buChar char="·"/>
              <a:tabLst/>
              <a:defRPr/>
            </a:pPr>
            <a:r>
              <a:rPr kumimoji="0" lang="it-IT" sz="1700" b="1" i="0" u="none" strike="noStrike" kern="0" cap="none" spc="50" normalizeH="0" baseline="0" noProof="0" dirty="0" smtClean="0">
                <a:ln>
                  <a:noFill/>
                </a:ln>
                <a:solidFill>
                  <a:srgbClr val="000000"/>
                </a:solidFill>
                <a:effectLst/>
                <a:uLnTx/>
                <a:uFillTx/>
                <a:latin typeface="Tahoma" panose="22635452340000000000" pitchFamily="2"/>
              </a:rPr>
              <a:t>Disporre lo schermo ad angolo retto rispetto alle </a:t>
            </a:r>
            <a:r>
              <a:rPr kumimoji="0" lang="it-IT" sz="1700" b="1" i="0" u="none" strike="noStrike" kern="0" cap="none" spc="45" normalizeH="0" baseline="0" noProof="0" dirty="0" smtClean="0">
                <a:ln>
                  <a:noFill/>
                </a:ln>
                <a:solidFill>
                  <a:srgbClr val="000000"/>
                </a:solidFill>
                <a:effectLst/>
                <a:uLnTx/>
                <a:uFillTx/>
                <a:latin typeface="Tahoma" panose="22635452340000000000" pitchFamily="2"/>
              </a:rPr>
              <a:t>fonti di luce naturale non schermate (finestre) </a:t>
            </a:r>
          </a:p>
          <a:p>
            <a:pPr marL="91440" marR="0" lvl="0" indent="91440" algn="l" defTabSz="914400" eaLnBrk="1" fontAlgn="auto" latinLnBrk="0" hangingPunct="1">
              <a:lnSpc>
                <a:spcPts val="2100"/>
              </a:lnSpc>
              <a:spcBef>
                <a:spcPts val="2440"/>
              </a:spcBef>
              <a:spcAft>
                <a:spcPts val="0"/>
              </a:spcAft>
              <a:buClrTx/>
              <a:buSzTx/>
              <a:buFont typeface="Symbol"/>
              <a:buChar char="·"/>
              <a:tabLst/>
              <a:defRPr/>
            </a:pPr>
            <a:r>
              <a:rPr kumimoji="0" lang="it-IT" sz="1700" b="1" i="0" u="none" strike="noStrike" kern="0" cap="none" spc="45" normalizeH="0" baseline="0" noProof="0" dirty="0" smtClean="0">
                <a:ln>
                  <a:noFill/>
                </a:ln>
                <a:solidFill>
                  <a:srgbClr val="000000"/>
                </a:solidFill>
                <a:effectLst/>
                <a:uLnTx/>
                <a:uFillTx/>
                <a:latin typeface="Tahoma" panose="22635452340000000000" pitchFamily="2"/>
              </a:rPr>
              <a:t>Orientare lo schermo per eliminare, per quanto  possibile, riflessi sulla superficie </a:t>
            </a:r>
          </a:p>
          <a:p>
            <a:pPr marL="91440" marR="0" lvl="0" indent="91440" algn="l" defTabSz="914400" eaLnBrk="1" fontAlgn="auto" latinLnBrk="0" hangingPunct="1">
              <a:lnSpc>
                <a:spcPts val="2200"/>
              </a:lnSpc>
              <a:spcBef>
                <a:spcPts val="3435"/>
              </a:spcBef>
              <a:spcAft>
                <a:spcPts val="0"/>
              </a:spcAft>
              <a:buClrTx/>
              <a:buSzTx/>
              <a:buFont typeface="Symbol"/>
              <a:buChar char="·"/>
              <a:tabLst/>
              <a:defRPr/>
            </a:pPr>
            <a:r>
              <a:rPr kumimoji="0" lang="it-IT" sz="1700" b="1" i="0" u="none" strike="noStrike" kern="0" cap="none" spc="65" normalizeH="0" baseline="0" noProof="0" dirty="0" smtClean="0">
                <a:ln>
                  <a:noFill/>
                </a:ln>
                <a:solidFill>
                  <a:srgbClr val="000000"/>
                </a:solidFill>
                <a:effectLst/>
                <a:uLnTx/>
                <a:uFillTx/>
                <a:latin typeface="Tahoma" panose="22635452340000000000" pitchFamily="2"/>
              </a:rPr>
              <a:t>Assumere la postura corretta di fronte al video, in </a:t>
            </a:r>
            <a:r>
              <a:rPr kumimoji="0" lang="it-IT" sz="1700" b="1" i="0" u="none" strike="noStrike" kern="0" cap="none" spc="55" normalizeH="0" baseline="0" noProof="0" dirty="0" smtClean="0">
                <a:ln>
                  <a:noFill/>
                </a:ln>
                <a:solidFill>
                  <a:srgbClr val="000000"/>
                </a:solidFill>
                <a:effectLst/>
                <a:uLnTx/>
                <a:uFillTx/>
                <a:latin typeface="Tahoma" panose="22635452340000000000" pitchFamily="2"/>
              </a:rPr>
              <a:t>modo tale che la distanza occhi-schermo sia pari a </a:t>
            </a:r>
            <a:r>
              <a:rPr kumimoji="0" lang="it-IT" sz="1700" b="1" i="0" u="none" strike="noStrike" kern="0" cap="none" spc="85" normalizeH="0" baseline="0" noProof="0" dirty="0" smtClean="0">
                <a:ln>
                  <a:noFill/>
                </a:ln>
                <a:solidFill>
                  <a:srgbClr val="000000"/>
                </a:solidFill>
                <a:effectLst/>
                <a:uLnTx/>
                <a:uFillTx/>
                <a:latin typeface="Tahoma" panose="22635452340000000000" pitchFamily="2"/>
              </a:rPr>
              <a:t>circa 50-70 cm </a:t>
            </a:r>
          </a:p>
          <a:p>
            <a:endParaRPr lang="it-IT" dirty="0" smtClean="0"/>
          </a:p>
          <a:p>
            <a:r>
              <a:rPr lang="it-IT" b="1" u="sng" dirty="0" smtClean="0"/>
              <a:t>ATTENZIONE!!</a:t>
            </a:r>
          </a:p>
          <a:p>
            <a:pPr marL="0" marR="0" lvl="0" indent="0" algn="ctr" defTabSz="914400" eaLnBrk="1" fontAlgn="auto" latinLnBrk="0" hangingPunct="1">
              <a:lnSpc>
                <a:spcPts val="3400"/>
              </a:lnSpc>
              <a:spcBef>
                <a:spcPts val="0"/>
              </a:spcBef>
              <a:spcAft>
                <a:spcPts val="0"/>
              </a:spcAft>
              <a:buClrTx/>
              <a:buSzTx/>
              <a:buFontTx/>
              <a:buNone/>
              <a:tabLst/>
              <a:defRPr/>
            </a:pPr>
            <a:endParaRPr kumimoji="0" lang="it-IT" sz="1200" b="1" i="0" u="sng" strike="noStrike" kern="1200" cap="none" spc="0" normalizeH="0" baseline="0" noProof="0" dirty="0" smtClean="0">
              <a:ln>
                <a:noFill/>
              </a:ln>
              <a:solidFill>
                <a:schemeClr val="tx1"/>
              </a:solidFill>
              <a:effectLst/>
              <a:uLnTx/>
              <a:uFillTx/>
              <a:latin typeface="+mn-lt"/>
            </a:endParaRPr>
          </a:p>
          <a:p>
            <a:pPr marL="0" marR="0" lvl="0" indent="0" algn="l" defTabSz="914400" eaLnBrk="1" fontAlgn="auto" latinLnBrk="0" hangingPunct="1">
              <a:lnSpc>
                <a:spcPts val="3400"/>
              </a:lnSpc>
              <a:spcBef>
                <a:spcPts val="0"/>
              </a:spcBef>
              <a:spcAft>
                <a:spcPts val="0"/>
              </a:spcAft>
              <a:buClrTx/>
              <a:buSzTx/>
              <a:buFontTx/>
              <a:buNone/>
              <a:tabLst/>
              <a:defRPr/>
            </a:pPr>
            <a:r>
              <a:rPr kumimoji="0" lang="it-IT" sz="2000" b="1" i="0" u="sng" strike="noStrike" kern="0" cap="none" spc="0" normalizeH="0" baseline="0" noProof="0" dirty="0" smtClean="0">
                <a:ln>
                  <a:noFill/>
                </a:ln>
                <a:solidFill>
                  <a:srgbClr val="C00000"/>
                </a:solidFill>
                <a:effectLst/>
                <a:uLnTx/>
                <a:uFillTx/>
                <a:latin typeface="Tahoma" panose="22635452340000000000" pitchFamily="2"/>
              </a:rPr>
              <a:t>Radiazioni cd </a:t>
            </a:r>
            <a:r>
              <a:rPr kumimoji="0" lang="it-IT" sz="2000" b="1" i="0" u="sng" strike="noStrike" kern="0" cap="none" spc="0" normalizeH="0" baseline="0" noProof="0" dirty="0" smtClean="0">
                <a:ln>
                  <a:noFill/>
                </a:ln>
                <a:solidFill>
                  <a:srgbClr val="C00000"/>
                </a:solidFill>
                <a:effectLst/>
                <a:uLnTx/>
                <a:uFillTx/>
                <a:latin typeface="Arial Black" panose="020B0A04020102020204" pitchFamily="34" charset="0"/>
              </a:rPr>
              <a:t>"parassite"  provenienti dal monitor del videoterminale non esistono!!</a:t>
            </a:r>
          </a:p>
          <a:p>
            <a:pPr marL="0" marR="0" lvl="0" indent="0" algn="l" defTabSz="914400" eaLnBrk="1" fontAlgn="auto" latinLnBrk="0" hangingPunct="1">
              <a:lnSpc>
                <a:spcPts val="3400"/>
              </a:lnSpc>
              <a:spcBef>
                <a:spcPts val="0"/>
              </a:spcBef>
              <a:spcAft>
                <a:spcPts val="0"/>
              </a:spcAft>
              <a:buClrTx/>
              <a:buSzTx/>
              <a:buFontTx/>
              <a:buNone/>
              <a:tabLst/>
              <a:defRPr/>
            </a:pPr>
            <a:endParaRPr kumimoji="0" lang="it-IT" sz="2000" b="1" i="1" u="sng" strike="noStrike" kern="0" cap="none" spc="0" normalizeH="0" baseline="0" noProof="0" dirty="0" smtClean="0">
              <a:ln>
                <a:noFill/>
              </a:ln>
              <a:solidFill>
                <a:srgbClr val="C00000"/>
              </a:solidFill>
              <a:effectLst/>
              <a:uLnTx/>
              <a:uFillTx/>
              <a:latin typeface="Arial Black" panose="020B0A04020102020204" pitchFamily="34" charset="0"/>
            </a:endParaRPr>
          </a:p>
          <a:p>
            <a:pPr marL="171450" marR="0" lvl="0" indent="-171450" algn="l" defTabSz="914400" eaLnBrk="1" fontAlgn="auto" latinLnBrk="0" hangingPunct="1">
              <a:lnSpc>
                <a:spcPts val="3400"/>
              </a:lnSpc>
              <a:spcBef>
                <a:spcPts val="0"/>
              </a:spcBef>
              <a:spcAft>
                <a:spcPts val="0"/>
              </a:spcAft>
              <a:buClrTx/>
              <a:buSzTx/>
              <a:buFont typeface="Arial" panose="020B0604020202020204" pitchFamily="34" charset="0"/>
              <a:buChar char="•"/>
              <a:tabLst/>
              <a:defRPr/>
            </a:pPr>
            <a:r>
              <a:rPr kumimoji="0" lang="it-IT" sz="1200" b="0" i="0" u="none" strike="noStrike" kern="0" cap="none" spc="9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Le radiazioni ultraviolette (UV) e radiazioni </a:t>
            </a:r>
            <a:r>
              <a:rPr kumimoji="0" lang="it-IT" sz="1200" b="0" i="0" u="none" strike="noStrike" kern="0" cap="none" spc="15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infrarosse (IR) non vengono trasmesse </a:t>
            </a:r>
            <a:r>
              <a:rPr kumimoji="0" lang="it-IT"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all'esterno</a:t>
            </a:r>
          </a:p>
          <a:p>
            <a:pPr marL="171450" marR="0" lvl="0" indent="-171450" algn="l" defTabSz="914400" eaLnBrk="1" fontAlgn="auto" latinLnBrk="0" hangingPunct="1">
              <a:lnSpc>
                <a:spcPts val="34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 </a:t>
            </a:r>
            <a:r>
              <a:rPr kumimoji="0" lang="it-IT" sz="1200" b="0" i="0" u="none" strike="noStrike" kern="0" cap="none" spc="155"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campi elettromagnetici a bassissima </a:t>
            </a:r>
            <a:r>
              <a:rPr kumimoji="0" lang="it-IT" sz="1200" b="0" i="0" u="none" strike="noStrike" kern="0" cap="none" spc="29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frequenza (ELF)  e la presenza della </a:t>
            </a:r>
            <a:r>
              <a:rPr kumimoji="0" lang="it-IT" sz="1200" b="0" i="0" u="none" strike="noStrike" kern="0" cap="none" spc="114"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marcatura CE sul videoterminale assicura che tali campi siano mantenuti al di sotto </a:t>
            </a:r>
            <a:r>
              <a:rPr kumimoji="0" lang="it-IT" sz="1200" b="0" i="0" u="none" strike="noStrike" kern="0" cap="none" spc="12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dei limiti raccomandati e riscontrabili nei </a:t>
            </a:r>
            <a:r>
              <a:rPr kumimoji="0" lang="it-IT" sz="1200" b="0" i="0" u="none" strike="noStrike" kern="0" cap="none" spc="15"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comuni ambienti di vita</a:t>
            </a:r>
          </a:p>
          <a:p>
            <a:pPr marL="171450" marR="0" lvl="0" indent="-171450" algn="l" defTabSz="914400" eaLnBrk="1" fontAlgn="auto" latinLnBrk="0" hangingPunct="1">
              <a:lnSpc>
                <a:spcPts val="3400"/>
              </a:lnSpc>
              <a:spcBef>
                <a:spcPts val="0"/>
              </a:spcBef>
              <a:spcAft>
                <a:spcPts val="0"/>
              </a:spcAft>
              <a:buClrTx/>
              <a:buSzTx/>
              <a:buFont typeface="Arial" panose="020B0604020202020204" pitchFamily="34" charset="0"/>
              <a:buChar char="•"/>
              <a:tabLst/>
              <a:defRPr/>
            </a:pPr>
            <a:r>
              <a:rPr kumimoji="0" lang="it-IT" sz="1200" b="0" i="0" u="none" strike="noStrike" kern="0" cap="none" spc="15"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a:t>
            </a:r>
            <a:r>
              <a:rPr kumimoji="0" lang="it-IT" sz="1200" b="0" i="0" u="none" strike="noStrike" kern="0" cap="none" spc="235"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raggi X a bassa energia  vengono </a:t>
            </a:r>
            <a:r>
              <a:rPr kumimoji="0" lang="it-IT" sz="1200" b="0" i="0" u="none" strike="noStrike" kern="0" cap="none" spc="2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completamente bloccati dallo schermo</a:t>
            </a:r>
            <a:endParaRPr lang="it-IT" sz="1200" b="0" u="sng"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44</a:t>
            </a:fld>
            <a:endParaRPr lang="it-IT"/>
          </a:p>
        </p:txBody>
      </p:sp>
    </p:spTree>
    <p:extLst>
      <p:ext uri="{BB962C8B-B14F-4D97-AF65-F5344CB8AC3E}">
        <p14:creationId xmlns:p14="http://schemas.microsoft.com/office/powerpoint/2010/main" xmlns="" val="1202348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808038" marR="320040" lvl="0" indent="0" algn="l" defTabSz="914400" eaLnBrk="1" fontAlgn="auto" latinLnBrk="0" hangingPunct="1">
              <a:lnSpc>
                <a:spcPts val="1800"/>
              </a:lnSpc>
              <a:spcBef>
                <a:spcPts val="245"/>
              </a:spcBef>
              <a:spcAft>
                <a:spcPts val="765"/>
              </a:spcAft>
              <a:buClrTx/>
              <a:buSzTx/>
              <a:buFontTx/>
              <a:buNone/>
              <a:tabLst>
                <a:tab pos="4664075" algn="l"/>
              </a:tabLst>
              <a:defRPr/>
            </a:pPr>
            <a:r>
              <a:rPr kumimoji="0" lang="it-IT" sz="1600" b="0" i="0" u="none" strike="noStrike" kern="0" cap="none" spc="0" normalizeH="0" baseline="0" noProof="0" dirty="0" smtClean="0">
                <a:ln>
                  <a:noFill/>
                </a:ln>
                <a:solidFill>
                  <a:srgbClr val="000000"/>
                </a:solidFill>
                <a:effectLst/>
                <a:uLnTx/>
                <a:uFillTx/>
                <a:latin typeface="Arial Black" panose="020B0A04020102020204" pitchFamily="34" charset="0"/>
                <a:ea typeface="+mn-ea"/>
                <a:cs typeface="+mn-cs"/>
              </a:rPr>
              <a:t>La tastiera dev'essere inclinabile e dissociata dallo schermo per consentire al lavoratore di assumere una posizione confortevole e tale da non provocare l'affaticamento delle braccia o delle mani. </a:t>
            </a:r>
          </a:p>
          <a:p>
            <a:pPr marL="320040" marR="731520" lvl="0" indent="0" algn="l" defTabSz="914400" eaLnBrk="1" fontAlgn="auto" latinLnBrk="0" hangingPunct="1">
              <a:lnSpc>
                <a:spcPts val="1800"/>
              </a:lnSpc>
              <a:spcBef>
                <a:spcPts val="0"/>
              </a:spcBef>
              <a:spcAft>
                <a:spcPts val="0"/>
              </a:spcAft>
              <a:buClrTx/>
              <a:buSzTx/>
              <a:buFontTx/>
              <a:buNone/>
              <a:tabLst/>
              <a:defRPr/>
            </a:pPr>
            <a:r>
              <a:rPr kumimoji="0" lang="it-IT" sz="1600" b="0" i="0" u="none" strike="noStrike" kern="0" cap="none" spc="0" normalizeH="0" baseline="0" noProof="0" dirty="0" smtClean="0">
                <a:ln>
                  <a:noFill/>
                </a:ln>
                <a:solidFill>
                  <a:srgbClr val="000000"/>
                </a:solidFill>
                <a:effectLst/>
                <a:uLnTx/>
                <a:uFillTx/>
                <a:latin typeface="Arial Black" panose="020B0A04020102020204" pitchFamily="34" charset="0"/>
              </a:rPr>
              <a:t>Lo spazio davanti alla tastiera dev'essere sufficiente onde consentire un appoggio per le mani e le braccia dell' utilizzatore. </a:t>
            </a:r>
          </a:p>
          <a:p>
            <a:pPr marL="320040" marR="457200" lvl="0" indent="0" algn="l" defTabSz="914400" eaLnBrk="1" fontAlgn="auto" latinLnBrk="0" hangingPunct="1">
              <a:lnSpc>
                <a:spcPts val="1800"/>
              </a:lnSpc>
              <a:spcBef>
                <a:spcPts val="210"/>
              </a:spcBef>
              <a:spcAft>
                <a:spcPts val="0"/>
              </a:spcAft>
              <a:buClrTx/>
              <a:buSzTx/>
              <a:buFontTx/>
              <a:buNone/>
              <a:tabLst/>
              <a:defRPr/>
            </a:pPr>
            <a:r>
              <a:rPr kumimoji="0" lang="it-IT" sz="1600" b="0" i="0" u="none" strike="noStrike" kern="0" cap="none" spc="0" normalizeH="0" baseline="0" noProof="0" dirty="0" smtClean="0">
                <a:ln>
                  <a:noFill/>
                </a:ln>
                <a:solidFill>
                  <a:srgbClr val="000000"/>
                </a:solidFill>
                <a:effectLst/>
                <a:uLnTx/>
                <a:uFillTx/>
                <a:latin typeface="Arial Black" panose="020B0A04020102020204" pitchFamily="34" charset="0"/>
              </a:rPr>
              <a:t>La tastiera deve avere una superficie opaca onde evitare riflessi. </a:t>
            </a:r>
          </a:p>
          <a:p>
            <a:pPr marL="320040" marR="457200" lvl="0" indent="0" algn="l" defTabSz="914400" eaLnBrk="1" fontAlgn="auto" latinLnBrk="0" hangingPunct="1">
              <a:lnSpc>
                <a:spcPts val="1800"/>
              </a:lnSpc>
              <a:spcBef>
                <a:spcPts val="0"/>
              </a:spcBef>
              <a:spcAft>
                <a:spcPts val="0"/>
              </a:spcAft>
              <a:buClrTx/>
              <a:buSzTx/>
              <a:buFontTx/>
              <a:buNone/>
              <a:tabLst/>
              <a:defRPr/>
            </a:pPr>
            <a:r>
              <a:rPr kumimoji="0" lang="it-IT" sz="1600" b="0" i="0" u="none" strike="noStrike" kern="0" cap="none" spc="0" normalizeH="0" baseline="0" noProof="0" dirty="0" smtClean="0">
                <a:ln>
                  <a:noFill/>
                </a:ln>
                <a:solidFill>
                  <a:srgbClr val="000000"/>
                </a:solidFill>
                <a:effectLst/>
                <a:uLnTx/>
                <a:uFillTx/>
                <a:latin typeface="Arial Black" panose="020B0A04020102020204" pitchFamily="34" charset="0"/>
              </a:rPr>
              <a:t>La disposizione della tastiera e le caratteristiche dei tasti devono tendere ad agevolare l'uso della tastiera stessa. </a:t>
            </a:r>
          </a:p>
          <a:p>
            <a:pPr marL="320040" marR="365760" lvl="0" indent="0" algn="l" defTabSz="914400" eaLnBrk="1" fontAlgn="auto" latinLnBrk="0" hangingPunct="1">
              <a:lnSpc>
                <a:spcPts val="1800"/>
              </a:lnSpc>
              <a:spcBef>
                <a:spcPts val="670"/>
              </a:spcBef>
              <a:spcAft>
                <a:spcPts val="0"/>
              </a:spcAft>
              <a:buClrTx/>
              <a:buSzTx/>
              <a:buFontTx/>
              <a:buNone/>
              <a:tabLst/>
              <a:defRPr/>
            </a:pPr>
            <a:r>
              <a:rPr kumimoji="0" lang="it-IT" sz="1600" b="0" i="0" u="none" strike="noStrike" kern="0" cap="none" spc="0" normalizeH="0" baseline="0" noProof="0" dirty="0" smtClean="0">
                <a:ln>
                  <a:noFill/>
                </a:ln>
                <a:solidFill>
                  <a:srgbClr val="000000"/>
                </a:solidFill>
                <a:effectLst/>
                <a:uLnTx/>
                <a:uFillTx/>
                <a:latin typeface="Arial Black" panose="020B0A04020102020204" pitchFamily="34" charset="0"/>
              </a:rPr>
              <a:t>I simboli dei tasti devono presentare sufficiente contrasto ed essere leggibili dalla normale posizione </a:t>
            </a:r>
            <a:r>
              <a:rPr kumimoji="0" lang="it-IT" sz="1600" b="1" i="0" u="none" strike="noStrike" kern="0" cap="none" spc="0" normalizeH="0" baseline="0" noProof="0" dirty="0" smtClean="0">
                <a:ln>
                  <a:noFill/>
                </a:ln>
                <a:solidFill>
                  <a:srgbClr val="000000"/>
                </a:solidFill>
                <a:effectLst/>
                <a:uLnTx/>
                <a:uFillTx/>
                <a:latin typeface="Arial Black" panose="020B0A04020102020204" pitchFamily="34" charset="0"/>
              </a:rPr>
              <a:t>di lavoro</a:t>
            </a:r>
          </a:p>
          <a:p>
            <a:pPr marL="320040" marR="365760" lvl="0" indent="0" algn="l" defTabSz="914400" eaLnBrk="1" fontAlgn="auto" latinLnBrk="0" hangingPunct="1">
              <a:lnSpc>
                <a:spcPts val="1800"/>
              </a:lnSpc>
              <a:spcBef>
                <a:spcPts val="670"/>
              </a:spcBef>
              <a:spcAft>
                <a:spcPts val="0"/>
              </a:spcAft>
              <a:buClrTx/>
              <a:buSzTx/>
              <a:buFontTx/>
              <a:buNone/>
              <a:tabLst/>
              <a:defRPr/>
            </a:pPr>
            <a:r>
              <a:rPr kumimoji="0" lang="it-IT" sz="1600" b="1" i="0" u="none" strike="noStrike" kern="0" cap="none" spc="0" normalizeH="0" baseline="0" noProof="0" dirty="0" smtClean="0">
                <a:ln>
                  <a:noFill/>
                </a:ln>
                <a:solidFill>
                  <a:srgbClr val="000000"/>
                </a:solidFill>
                <a:effectLst/>
                <a:uLnTx/>
                <a:uFillTx/>
                <a:latin typeface="Arial" panose="22635452340000000000" pitchFamily="2"/>
              </a:rPr>
              <a:t>  </a:t>
            </a:r>
          </a:p>
          <a:p>
            <a:pPr marL="320040" marR="365760" lvl="0" indent="0" algn="l" defTabSz="914400" eaLnBrk="1" fontAlgn="auto" latinLnBrk="0" hangingPunct="1">
              <a:lnSpc>
                <a:spcPts val="1800"/>
              </a:lnSpc>
              <a:spcBef>
                <a:spcPts val="670"/>
              </a:spcBef>
              <a:spcAft>
                <a:spcPts val="0"/>
              </a:spcAft>
              <a:buClrTx/>
              <a:buSzTx/>
              <a:buFontTx/>
              <a:buNone/>
              <a:tabLst/>
              <a:defRPr/>
            </a:pPr>
            <a:r>
              <a:rPr kumimoji="0" lang="it-IT" sz="1600" b="1" i="0" u="sng" strike="noStrike" kern="0" cap="none" spc="0" normalizeH="0" baseline="0" noProof="0" dirty="0" smtClean="0">
                <a:ln>
                  <a:noFill/>
                </a:ln>
                <a:solidFill>
                  <a:srgbClr val="000000"/>
                </a:solidFill>
                <a:effectLst/>
                <a:uLnTx/>
                <a:uFillTx/>
                <a:latin typeface="Arial" panose="22635452340000000000" pitchFamily="2"/>
              </a:rPr>
              <a:t>ATTIVITA’ DI PREVENZIONE</a:t>
            </a:r>
            <a:endParaRPr kumimoji="0" lang="it-IT" sz="1400" b="1" i="0" u="sng" strike="noStrike" kern="0" cap="none" spc="0" normalizeH="0" baseline="0" noProof="0" dirty="0" smtClean="0">
              <a:ln>
                <a:noFill/>
              </a:ln>
              <a:solidFill>
                <a:srgbClr val="000000"/>
              </a:solidFill>
              <a:effectLst/>
              <a:uLnTx/>
              <a:uFillTx/>
              <a:latin typeface="Arial Black" panose="020B0A04020102020204" pitchFamily="34" charset="0"/>
            </a:endParaRPr>
          </a:p>
          <a:p>
            <a:pPr marL="742950" marR="1051560" lvl="0" indent="-285750" algn="l" defTabSz="914400" eaLnBrk="1" fontAlgn="auto" latinLnBrk="0" hangingPunct="1">
              <a:lnSpc>
                <a:spcPts val="1800"/>
              </a:lnSpc>
              <a:spcBef>
                <a:spcPts val="3860"/>
              </a:spcBef>
              <a:spcAft>
                <a:spcPts val="0"/>
              </a:spcAft>
              <a:buClrTx/>
              <a:buSzTx/>
              <a:buFont typeface="Arial" panose="020B0604020202020204" pitchFamily="34" charset="0"/>
              <a:buChar char="•"/>
              <a:tabLst/>
              <a:defRPr/>
            </a:pPr>
            <a:endParaRPr kumimoji="0" lang="it-IT" sz="1400" b="1" i="0" u="none" strike="noStrike" kern="0" cap="none" spc="0" normalizeH="0" baseline="0" noProof="0" dirty="0" smtClean="0">
              <a:ln>
                <a:noFill/>
              </a:ln>
              <a:solidFill>
                <a:srgbClr val="000000"/>
              </a:solidFill>
              <a:effectLst/>
              <a:uLnTx/>
              <a:uFillTx/>
              <a:latin typeface="Arial Black" panose="020B0A04020102020204" pitchFamily="34" charset="0"/>
            </a:endParaRPr>
          </a:p>
          <a:p>
            <a:pPr marL="742950" marR="1051560" lvl="0" indent="-285750" algn="l" defTabSz="914400" eaLnBrk="1" fontAlgn="auto" latinLnBrk="0" hangingPunct="1">
              <a:lnSpc>
                <a:spcPts val="1800"/>
              </a:lnSpc>
              <a:spcBef>
                <a:spcPts val="386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Avvicinare il sedile al tavolo e regolarne l'altezza, l'inclinazione ed il sostegno lombare</a:t>
            </a:r>
          </a:p>
          <a:p>
            <a:pPr marL="742950" marR="1051560" lvl="0" indent="-285750" algn="l" defTabSz="914400" eaLnBrk="1" fontAlgn="auto" latinLnBrk="0" hangingPunct="1">
              <a:lnSpc>
                <a:spcPts val="1800"/>
              </a:lnSpc>
              <a:spcBef>
                <a:spcPts val="386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 </a:t>
            </a:r>
            <a:r>
              <a:rPr kumimoji="0" lang="it-IT" sz="1400" b="0" i="0" u="none" strike="noStrike" kern="0" cap="none" spc="50" normalizeH="0" baseline="0" noProof="0" dirty="0" smtClean="0">
                <a:ln>
                  <a:noFill/>
                </a:ln>
                <a:solidFill>
                  <a:srgbClr val="000000"/>
                </a:solidFill>
                <a:effectLst/>
                <a:uLnTx/>
                <a:uFillTx/>
                <a:latin typeface="Arial Black" panose="020B0A04020102020204" pitchFamily="34" charset="0"/>
              </a:rPr>
              <a:t>Mantenere le spalle rilassate durante la digitazione, i  </a:t>
            </a: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polsi in linea con gli avambracci ed il mouse il più possibile vicino al corpo </a:t>
            </a:r>
          </a:p>
          <a:p>
            <a:pPr marL="742950" marR="1051560" lvl="0" indent="-285750" algn="l" defTabSz="914400" eaLnBrk="1" fontAlgn="auto" latinLnBrk="0" hangingPunct="1">
              <a:lnSpc>
                <a:spcPts val="1800"/>
              </a:lnSpc>
              <a:spcBef>
                <a:spcPts val="386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Tastiera e mouse devono essere posti in modo da poter appoggiare gli avambracci sul piano di lavoro </a:t>
            </a:r>
          </a:p>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45</a:t>
            </a:fld>
            <a:endParaRPr lang="it-IT"/>
          </a:p>
        </p:txBody>
      </p:sp>
    </p:spTree>
    <p:extLst>
      <p:ext uri="{BB962C8B-B14F-4D97-AF65-F5344CB8AC3E}">
        <p14:creationId xmlns:p14="http://schemas.microsoft.com/office/powerpoint/2010/main" xmlns="" val="1288626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91440" marR="0" lvl="0" indent="0" algn="ctr" defTabSz="914400" eaLnBrk="1" fontAlgn="auto" latinLnBrk="0" hangingPunct="1">
              <a:lnSpc>
                <a:spcPts val="2100"/>
              </a:lnSpc>
              <a:spcBef>
                <a:spcPts val="0"/>
              </a:spcBef>
              <a:spcAft>
                <a:spcPts val="0"/>
              </a:spcAft>
              <a:buClrTx/>
              <a:buSzTx/>
              <a:buFontTx/>
              <a:buNone/>
              <a:tabLst/>
              <a:defRPr/>
            </a:pPr>
            <a:r>
              <a:rPr kumimoji="0" lang="it-IT" sz="2000" b="1" i="0" u="none" strike="noStrike" kern="0" cap="none" spc="-30" normalizeH="0" baseline="0" noProof="0" dirty="0" smtClean="0">
                <a:ln>
                  <a:noFill/>
                </a:ln>
                <a:solidFill>
                  <a:srgbClr val="F79646">
                    <a:lumMod val="50000"/>
                  </a:srgbClr>
                </a:solidFill>
                <a:effectLst/>
                <a:uLnTx/>
                <a:uFillTx/>
                <a:latin typeface="Arial Black" panose="020B0A04020102020204" pitchFamily="34" charset="0"/>
              </a:rPr>
              <a:t>IL SEDILE </a:t>
            </a:r>
          </a:p>
          <a:p>
            <a:pPr marL="358775" marR="0" lvl="0" indent="0" algn="l"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it-IT" sz="1600" b="0" i="0" u="none" strike="noStrike" kern="0" cap="none" spc="0" normalizeH="0" baseline="0" noProof="0" dirty="0" smtClean="0">
                <a:ln>
                  <a:noFill/>
                </a:ln>
                <a:solidFill>
                  <a:srgbClr val="002060"/>
                </a:solidFill>
                <a:effectLst/>
                <a:uLnTx/>
                <a:uFillTx/>
                <a:latin typeface="Arial Black" panose="020B0A04020102020204" pitchFamily="34" charset="0"/>
              </a:rPr>
              <a:t>Il sedile di lavoro deve essere stabile, permettere all'utilizzatore una certa libertà di movimento ed una posizione comoda.</a:t>
            </a:r>
          </a:p>
          <a:p>
            <a:pPr marL="358775" marR="0" lvl="0" indent="0" algn="l" defTabSz="914400" eaLnBrk="1" fontAlgn="auto" latinLnBrk="0" hangingPunct="1">
              <a:lnSpc>
                <a:spcPts val="1700"/>
              </a:lnSpc>
              <a:spcBef>
                <a:spcPts val="0"/>
              </a:spcBef>
              <a:spcAft>
                <a:spcPts val="0"/>
              </a:spcAft>
              <a:buClrTx/>
              <a:buSzTx/>
              <a:buFont typeface="Arial" panose="020B0604020202020204" pitchFamily="34" charset="0"/>
              <a:buNone/>
              <a:tabLst/>
              <a:defRPr/>
            </a:pPr>
            <a:endParaRPr kumimoji="0" lang="it-IT" sz="1600" b="0" i="0" u="none" strike="noStrike" kern="0" cap="none" spc="0" normalizeH="0" baseline="0" noProof="0" dirty="0" smtClean="0">
              <a:ln>
                <a:noFill/>
              </a:ln>
              <a:solidFill>
                <a:srgbClr val="002060"/>
              </a:solidFill>
              <a:effectLst/>
              <a:uLnTx/>
              <a:uFillTx/>
              <a:latin typeface="Arial Black" panose="020B0A04020102020204" pitchFamily="34" charset="0"/>
              <a:ea typeface="+mn-ea"/>
              <a:cs typeface="+mn-cs"/>
            </a:endParaRPr>
          </a:p>
          <a:p>
            <a:pPr marL="358775" marR="0" lvl="0" indent="0" algn="l"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it-IT" sz="1600" b="1" i="0" u="none" strike="noStrike" kern="0" cap="none" spc="0" normalizeH="0" baseline="0" noProof="0" dirty="0" smtClean="0">
                <a:ln>
                  <a:noFill/>
                </a:ln>
                <a:solidFill>
                  <a:srgbClr val="002060"/>
                </a:solidFill>
                <a:effectLst/>
                <a:uLnTx/>
                <a:uFillTx/>
                <a:latin typeface="Arial Black" panose="020B0A04020102020204" pitchFamily="34" charset="0"/>
                <a:ea typeface="+mn-ea"/>
                <a:cs typeface="+mn-cs"/>
              </a:rPr>
              <a:t>I sedili debbono avere altezza regolabile. </a:t>
            </a:r>
          </a:p>
          <a:p>
            <a:pPr marL="1616075" marR="0" lvl="0" indent="-1616075" algn="l" defTabSz="914400" eaLnBrk="1" fontAlgn="auto" latinLnBrk="0" hangingPunct="1">
              <a:lnSpc>
                <a:spcPts val="1800"/>
              </a:lnSpc>
              <a:spcBef>
                <a:spcPts val="0"/>
              </a:spcBef>
              <a:spcAft>
                <a:spcPts val="0"/>
              </a:spcAft>
              <a:buClrTx/>
              <a:buSzTx/>
              <a:buFontTx/>
              <a:buNone/>
              <a:tabLst/>
              <a:defRPr/>
            </a:pPr>
            <a:r>
              <a:rPr kumimoji="0" lang="it-IT" sz="1600" b="1" i="0" u="none" strike="noStrike" kern="0" cap="none" spc="5" normalizeH="0" baseline="0" noProof="0" dirty="0" smtClean="0">
                <a:ln>
                  <a:noFill/>
                </a:ln>
                <a:solidFill>
                  <a:srgbClr val="002060"/>
                </a:solidFill>
                <a:effectLst/>
                <a:uLnTx/>
                <a:uFillTx/>
                <a:latin typeface="Arial Black" panose="020B0A04020102020204" pitchFamily="34" charset="0"/>
                <a:ea typeface="+mn-ea"/>
                <a:cs typeface="+mn-cs"/>
              </a:rPr>
              <a:t>      II loro schienale deve essere regolabile in altezza e in inclinazione. </a:t>
            </a:r>
          </a:p>
          <a:p>
            <a:pPr marL="1616075" marR="0" lvl="0" indent="-1616075" algn="l" defTabSz="914400" eaLnBrk="1" fontAlgn="auto" latinLnBrk="0" hangingPunct="1">
              <a:lnSpc>
                <a:spcPts val="1800"/>
              </a:lnSpc>
              <a:spcBef>
                <a:spcPts val="30"/>
              </a:spcBef>
              <a:spcAft>
                <a:spcPts val="0"/>
              </a:spcAft>
              <a:buClrTx/>
              <a:buSzTx/>
              <a:buFontTx/>
              <a:buNone/>
              <a:tabLst/>
              <a:defRPr/>
            </a:pPr>
            <a:r>
              <a:rPr kumimoji="0" lang="it-IT" sz="1600" b="1" i="0" u="none" strike="noStrike" kern="0" cap="none" spc="0" normalizeH="0" baseline="0" noProof="0" dirty="0" smtClean="0">
                <a:ln>
                  <a:noFill/>
                </a:ln>
                <a:solidFill>
                  <a:srgbClr val="002060"/>
                </a:solidFill>
                <a:effectLst/>
                <a:uLnTx/>
                <a:uFillTx/>
                <a:latin typeface="Arial Black" panose="020B0A04020102020204" pitchFamily="34" charset="0"/>
                <a:ea typeface="+mn-ea"/>
                <a:cs typeface="+mn-cs"/>
              </a:rPr>
              <a:t>      Un poggiapiedi deve essere messo a disposizione di coloro che lo desiderino </a:t>
            </a:r>
          </a:p>
          <a:p>
            <a:pPr marL="1616075" marR="320040" lvl="0" indent="-1616075" algn="just" defTabSz="914400" eaLnBrk="1" fontAlgn="auto" latinLnBrk="0" hangingPunct="1">
              <a:lnSpc>
                <a:spcPts val="1800"/>
              </a:lnSpc>
              <a:spcBef>
                <a:spcPts val="840"/>
              </a:spcBef>
              <a:spcAft>
                <a:spcPts val="0"/>
              </a:spcAft>
              <a:buClrTx/>
              <a:buSzTx/>
              <a:buFontTx/>
              <a:buNone/>
              <a:tabLst/>
              <a:defRPr/>
            </a:pPr>
            <a:endParaRPr kumimoji="0" lang="it-IT" sz="1600" b="1" i="0" u="sng" strike="noStrike" kern="0" cap="none" spc="0" normalizeH="0" baseline="0" noProof="0" dirty="0" smtClean="0">
              <a:ln>
                <a:noFill/>
              </a:ln>
              <a:solidFill>
                <a:srgbClr val="000000"/>
              </a:solidFill>
              <a:effectLst/>
              <a:uLnTx/>
              <a:uFillTx/>
              <a:latin typeface="Arial Black" panose="020B0A04020102020204" pitchFamily="34" charset="0"/>
              <a:ea typeface="+mn-ea"/>
              <a:cs typeface="+mn-cs"/>
            </a:endParaRPr>
          </a:p>
          <a:p>
            <a:pPr marL="0" marR="320040" lvl="0" indent="0" algn="just" defTabSz="914400" eaLnBrk="1" fontAlgn="auto" latinLnBrk="0" hangingPunct="1">
              <a:lnSpc>
                <a:spcPts val="1800"/>
              </a:lnSpc>
              <a:spcBef>
                <a:spcPts val="840"/>
              </a:spcBef>
              <a:spcAft>
                <a:spcPts val="0"/>
              </a:spcAft>
              <a:buClrTx/>
              <a:buSzTx/>
              <a:buFontTx/>
              <a:buNone/>
              <a:tabLst/>
              <a:defRPr/>
            </a:pPr>
            <a:r>
              <a:rPr kumimoji="0" lang="it-IT" sz="2000" b="1" i="0" u="sng" strike="noStrike" kern="0" cap="none" spc="0" normalizeH="0" baseline="0" noProof="0" dirty="0" smtClean="0">
                <a:ln>
                  <a:noFill/>
                </a:ln>
                <a:solidFill>
                  <a:srgbClr val="F79646">
                    <a:lumMod val="50000"/>
                  </a:srgbClr>
                </a:solidFill>
                <a:effectLst/>
                <a:uLnTx/>
                <a:uFillTx/>
                <a:latin typeface="Arial Black" panose="020B0A04020102020204" pitchFamily="34" charset="0"/>
                <a:ea typeface="+mn-ea"/>
                <a:cs typeface="+mn-cs"/>
              </a:rPr>
              <a:t>ATTIVITA’ DI </a:t>
            </a:r>
            <a:r>
              <a:rPr kumimoji="0" lang="it-IT" sz="1800" b="1" i="0" u="sng" strike="noStrike" kern="0" cap="none" spc="0" normalizeH="0" baseline="0" noProof="0" dirty="0" smtClean="0">
                <a:ln>
                  <a:noFill/>
                </a:ln>
                <a:solidFill>
                  <a:srgbClr val="F79646">
                    <a:lumMod val="50000"/>
                  </a:srgbClr>
                </a:solidFill>
                <a:effectLst/>
                <a:uLnTx/>
                <a:uFillTx/>
                <a:latin typeface="Arial Black" panose="020B0A04020102020204" pitchFamily="34" charset="0"/>
                <a:ea typeface="+mn-ea"/>
                <a:cs typeface="+mn-cs"/>
              </a:rPr>
              <a:t>PREVENZIONE</a:t>
            </a:r>
          </a:p>
          <a:p>
            <a:pPr marL="365760" marR="0" lvl="0" indent="0" algn="l" defTabSz="914400" eaLnBrk="1" fontAlgn="auto" latinLnBrk="0" hangingPunct="1">
              <a:lnSpc>
                <a:spcPts val="1900"/>
              </a:lnSpc>
              <a:spcBef>
                <a:spcPts val="0"/>
              </a:spcBef>
              <a:spcAft>
                <a:spcPts val="0"/>
              </a:spcAft>
              <a:buClrTx/>
              <a:buSzTx/>
              <a:buFontTx/>
              <a:buNone/>
              <a:tabLst/>
              <a:defRPr/>
            </a:pPr>
            <a:endParaRPr kumimoji="0" lang="it-IT" sz="1600" b="1" i="0" u="none" strike="noStrike" kern="0" cap="none" spc="20" normalizeH="0" baseline="0" noProof="0" dirty="0" smtClean="0">
              <a:ln>
                <a:noFill/>
              </a:ln>
              <a:solidFill>
                <a:srgbClr val="000000"/>
              </a:solidFill>
              <a:effectLst/>
              <a:uLnTx/>
              <a:uFillTx/>
              <a:latin typeface="Arial Black" panose="020B0A04020102020204" pitchFamily="34" charset="0"/>
            </a:endParaRPr>
          </a:p>
          <a:p>
            <a:pPr marL="365760" marR="0" lvl="0" indent="0" algn="l" defTabSz="914400" eaLnBrk="1" fontAlgn="auto" latinLnBrk="0" hangingPunct="1">
              <a:lnSpc>
                <a:spcPts val="1900"/>
              </a:lnSpc>
              <a:spcBef>
                <a:spcPts val="0"/>
              </a:spcBef>
              <a:spcAft>
                <a:spcPts val="0"/>
              </a:spcAft>
              <a:buClrTx/>
              <a:buSzTx/>
              <a:buFontTx/>
              <a:buNone/>
              <a:tabLst/>
              <a:defRPr/>
            </a:pPr>
            <a:r>
              <a:rPr kumimoji="0" lang="it-IT" sz="1600" b="0" i="0" u="none" strike="noStrike" kern="0" cap="none" spc="2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Avvicinare il sedile al tavolo e assumere, per quanto possibile, la seguente posizione: </a:t>
            </a:r>
          </a:p>
          <a:p>
            <a:pPr marL="777240" marR="0" lvl="0" indent="182880" algn="l" defTabSz="914400" eaLnBrk="1" fontAlgn="auto" latinLnBrk="0" hangingPunct="1">
              <a:lnSpc>
                <a:spcPts val="2000"/>
              </a:lnSpc>
              <a:spcBef>
                <a:spcPts val="45"/>
              </a:spcBef>
              <a:spcAft>
                <a:spcPts val="0"/>
              </a:spcAft>
              <a:buClrTx/>
              <a:buSzTx/>
              <a:buFont typeface="Symbol"/>
              <a:buChar char="·"/>
              <a:tabLst/>
              <a:defRPr/>
            </a:pPr>
            <a:endParaRPr kumimoji="0" lang="it-IT" sz="16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777240" marR="0" lvl="0" indent="182880" algn="l" defTabSz="914400" eaLnBrk="1" fontAlgn="auto" latinLnBrk="0" hangingPunct="1">
              <a:lnSpc>
                <a:spcPts val="2000"/>
              </a:lnSpc>
              <a:spcBef>
                <a:spcPts val="45"/>
              </a:spcBef>
              <a:spcAft>
                <a:spcPts val="0"/>
              </a:spcAft>
              <a:buClrTx/>
              <a:buSzTx/>
              <a:buFont typeface="Symbol"/>
              <a:buChar char="·"/>
              <a:tabLst/>
              <a:defRPr/>
            </a:pPr>
            <a:r>
              <a:rPr kumimoji="0" lang="it-IT" sz="16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avambracci appoggiati al piano di lavoro </a:t>
            </a:r>
          </a:p>
          <a:p>
            <a:pPr marL="777240" marR="502920" lvl="0" indent="182880" algn="l" defTabSz="914400" eaLnBrk="1" fontAlgn="auto" latinLnBrk="0" hangingPunct="1">
              <a:lnSpc>
                <a:spcPts val="1800"/>
              </a:lnSpc>
              <a:spcBef>
                <a:spcPts val="895"/>
              </a:spcBef>
              <a:spcAft>
                <a:spcPts val="0"/>
              </a:spcAft>
              <a:buClrTx/>
              <a:buSzTx/>
              <a:buFont typeface="Symbol"/>
              <a:buChar char="·"/>
              <a:tabLst/>
              <a:defRPr/>
            </a:pPr>
            <a:r>
              <a:rPr kumimoji="0" lang="it-IT" sz="16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polsi in linea con gli avambracci e non piegati né verso l'alto, né verso il basso </a:t>
            </a:r>
          </a:p>
          <a:p>
            <a:pPr marL="777240" marR="0" lvl="0" indent="182880" algn="l" defTabSz="914400" eaLnBrk="1" fontAlgn="auto" latinLnBrk="0" hangingPunct="1">
              <a:lnSpc>
                <a:spcPts val="2000"/>
              </a:lnSpc>
              <a:spcBef>
                <a:spcPts val="880"/>
              </a:spcBef>
              <a:spcAft>
                <a:spcPts val="0"/>
              </a:spcAft>
              <a:buClrTx/>
              <a:buSzTx/>
              <a:buFont typeface="Symbol"/>
              <a:buChar char="·"/>
              <a:tabLst/>
              <a:defRPr/>
            </a:pPr>
            <a:r>
              <a:rPr kumimoji="0" lang="it-IT" sz="1600" b="0" i="0" u="none" strike="noStrike" kern="0" cap="none" spc="45"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tronco tra 90° e 110° rispetto al sedile </a:t>
            </a:r>
          </a:p>
          <a:p>
            <a:pPr marL="777240" marR="0" lvl="0" indent="182880" algn="l" defTabSz="914400" eaLnBrk="1" fontAlgn="auto" latinLnBrk="0" hangingPunct="1">
              <a:lnSpc>
                <a:spcPts val="2000"/>
              </a:lnSpc>
              <a:spcBef>
                <a:spcPts val="270"/>
              </a:spcBef>
              <a:spcAft>
                <a:spcPts val="0"/>
              </a:spcAft>
              <a:buClrTx/>
              <a:buSzTx/>
              <a:buFont typeface="Symbol"/>
              <a:buChar char="·"/>
              <a:tabLst/>
              <a:defRPr/>
            </a:pPr>
            <a:r>
              <a:rPr kumimoji="0" lang="it-IT" sz="1600" b="0" i="0" u="none" strike="noStrike" kern="0" cap="none" spc="3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gambe a 90° rispetto al sedile </a:t>
            </a:r>
          </a:p>
          <a:p>
            <a:pPr marL="777240" marR="0" lvl="0" indent="182880" algn="l" defTabSz="914400" eaLnBrk="1" fontAlgn="auto" latinLnBrk="0" hangingPunct="1">
              <a:lnSpc>
                <a:spcPts val="2000"/>
              </a:lnSpc>
              <a:spcBef>
                <a:spcPts val="270"/>
              </a:spcBef>
              <a:spcAft>
                <a:spcPts val="0"/>
              </a:spcAft>
              <a:buClrTx/>
              <a:buSzTx/>
              <a:buFont typeface="Symbol"/>
              <a:buChar char="·"/>
              <a:tabLst/>
              <a:defRPr/>
            </a:pPr>
            <a:r>
              <a:rPr kumimoji="0" lang="it-IT" sz="1600" b="0" i="0" u="none" strike="noStrike" kern="0" cap="none" spc="15" normalizeH="0" baseline="0" noProof="0" dirty="0" smtClean="0">
                <a:ln>
                  <a:noFill/>
                </a:ln>
                <a:solidFill>
                  <a:srgbClr val="002060"/>
                </a:solidFill>
                <a:effectLst/>
                <a:uLnTx/>
                <a:uFillTx/>
                <a:latin typeface="Arial" panose="020B0604020202020204" pitchFamily="34" charset="0"/>
                <a:cs typeface="Arial" panose="020B0604020202020204" pitchFamily="34" charset="0"/>
              </a:rPr>
              <a:t>lo schienale deve supportare bene la curva lombare</a:t>
            </a:r>
          </a:p>
          <a:p>
            <a:pPr marL="777240" marR="0" lvl="0" indent="182880" algn="l" defTabSz="914400" eaLnBrk="1" fontAlgn="auto" latinLnBrk="0" hangingPunct="1">
              <a:lnSpc>
                <a:spcPts val="2000"/>
              </a:lnSpc>
              <a:spcBef>
                <a:spcPts val="270"/>
              </a:spcBef>
              <a:spcAft>
                <a:spcPts val="0"/>
              </a:spcAft>
              <a:buClrTx/>
              <a:buSzTx/>
              <a:buFont typeface="Symbol"/>
              <a:buChar char="·"/>
              <a:tabLst/>
              <a:defRPr/>
            </a:pPr>
            <a:r>
              <a:rPr kumimoji="0" lang="it-IT" sz="16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piedi bene poggiati a terra o, solo se necessario, su poggiapiedi ampio (persone di bassa statura)</a:t>
            </a:r>
          </a:p>
          <a:p>
            <a:pPr marL="982663" marR="0" lvl="0" indent="-206375" algn="l" defTabSz="914400" eaLnBrk="1" fontAlgn="auto" latinLnBrk="0" hangingPunct="1">
              <a:lnSpc>
                <a:spcPts val="2000"/>
              </a:lnSpc>
              <a:spcBef>
                <a:spcPts val="270"/>
              </a:spcBef>
              <a:spcAft>
                <a:spcPts val="0"/>
              </a:spcAft>
              <a:buClrTx/>
              <a:buSzTx/>
              <a:buFont typeface="Arial" panose="020B0604020202020204" pitchFamily="34" charset="0"/>
              <a:buChar char="•"/>
              <a:tabLst/>
              <a:defRPr/>
            </a:pPr>
            <a:r>
              <a:rPr kumimoji="0" lang="it-IT" sz="16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spalle non contratte quando le braccia digitano o sono appoggiate sui braccioli</a:t>
            </a:r>
          </a:p>
          <a:p>
            <a:pPr marL="0" marR="0" lvl="0" indent="0" algn="l" defTabSz="914400" eaLnBrk="1" fontAlgn="auto" latinLnBrk="0" hangingPunct="1">
              <a:lnSpc>
                <a:spcPts val="2100"/>
              </a:lnSpc>
              <a:spcBef>
                <a:spcPts val="0"/>
              </a:spcBef>
              <a:spcAft>
                <a:spcPts val="0"/>
              </a:spcAft>
              <a:buClrTx/>
              <a:buSzTx/>
              <a:buFontTx/>
              <a:buNone/>
              <a:tabLst/>
              <a:defRPr/>
            </a:pPr>
            <a:endParaRPr kumimoji="0" lang="it-IT" sz="1600" b="0" i="0" u="none" strike="noStrike" kern="0" cap="none" spc="35"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endParaRPr lang="it-IT" b="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46</a:t>
            </a:fld>
            <a:endParaRPr lang="it-IT"/>
          </a:p>
        </p:txBody>
      </p:sp>
    </p:spTree>
    <p:extLst>
      <p:ext uri="{BB962C8B-B14F-4D97-AF65-F5344CB8AC3E}">
        <p14:creationId xmlns:p14="http://schemas.microsoft.com/office/powerpoint/2010/main" xmlns="" val="2117976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smtClean="0"/>
          </a:p>
          <a:p>
            <a:pPr marL="0" marR="0" lvl="0" indent="0" algn="l" defTabSz="914400" eaLnBrk="1" fontAlgn="auto" latinLnBrk="0" hangingPunct="1">
              <a:lnSpc>
                <a:spcPts val="2200"/>
              </a:lnSpc>
              <a:spcBef>
                <a:spcPts val="0"/>
              </a:spcBef>
              <a:spcAft>
                <a:spcPts val="0"/>
              </a:spcAft>
              <a:buClrTx/>
              <a:buSzTx/>
              <a:buFontTx/>
              <a:buNone/>
              <a:tabLst/>
              <a:defRPr/>
            </a:pPr>
            <a:r>
              <a:rPr lang="it-IT" b="0" dirty="0" smtClean="0"/>
              <a:t> </a:t>
            </a:r>
            <a:r>
              <a:rPr kumimoji="0" lang="it-IT" sz="1800" b="0" i="0" u="none" strike="noStrike" kern="0" cap="none" spc="20" normalizeH="0" baseline="0" noProof="0" dirty="0" smtClean="0">
                <a:ln>
                  <a:noFill/>
                </a:ln>
                <a:solidFill>
                  <a:srgbClr val="002060"/>
                </a:solidFill>
                <a:effectLst/>
                <a:uLnTx/>
                <a:uFillTx/>
                <a:latin typeface="Tahoma" panose="22635452340000000000" pitchFamily="2"/>
              </a:rPr>
              <a:t>L'uso, anche prolungato di apparecchiature munite di </a:t>
            </a:r>
            <a:r>
              <a:rPr kumimoji="0" lang="it-IT" sz="1800" b="0" i="0" u="none" strike="noStrike" kern="0" cap="none" spc="40" normalizeH="0" baseline="0" noProof="0" dirty="0" smtClean="0">
                <a:ln>
                  <a:noFill/>
                </a:ln>
                <a:solidFill>
                  <a:srgbClr val="002060"/>
                </a:solidFill>
                <a:effectLst/>
                <a:uLnTx/>
                <a:uFillTx/>
                <a:latin typeface="Tahoma" panose="22635452340000000000" pitchFamily="2"/>
              </a:rPr>
              <a:t>videoterminali, allo stato attuale  </a:t>
            </a:r>
            <a:r>
              <a:rPr kumimoji="0" lang="it-IT" sz="1800" b="0" i="0" u="none" strike="noStrike" kern="0" cap="none" spc="15" normalizeH="0" baseline="0" noProof="0" dirty="0" smtClean="0">
                <a:ln>
                  <a:noFill/>
                </a:ln>
                <a:solidFill>
                  <a:srgbClr val="002060"/>
                </a:solidFill>
                <a:effectLst/>
                <a:uLnTx/>
                <a:uFillTx/>
                <a:latin typeface="Tahoma" panose="22635452340000000000" pitchFamily="2"/>
              </a:rPr>
              <a:t>delle conoscenze scientifiche, </a:t>
            </a:r>
          </a:p>
          <a:p>
            <a:pPr marL="0" marR="0" lvl="0" indent="0" algn="l" defTabSz="914400" eaLnBrk="1" fontAlgn="auto" latinLnBrk="0" hangingPunct="1">
              <a:lnSpc>
                <a:spcPts val="2200"/>
              </a:lnSpc>
              <a:spcBef>
                <a:spcPts val="0"/>
              </a:spcBef>
              <a:spcAft>
                <a:spcPts val="0"/>
              </a:spcAft>
              <a:buClrTx/>
              <a:buSzTx/>
              <a:buFontTx/>
              <a:buNone/>
              <a:tabLst/>
              <a:defRPr/>
            </a:pPr>
            <a:r>
              <a:rPr kumimoji="0" lang="it-IT" sz="1800" b="0" i="0" u="none" strike="noStrike" kern="0" cap="none" spc="15" normalizeH="0" baseline="0" noProof="0" dirty="0" smtClean="0">
                <a:ln>
                  <a:noFill/>
                </a:ln>
                <a:solidFill>
                  <a:srgbClr val="002060"/>
                </a:solidFill>
                <a:effectLst/>
                <a:uLnTx/>
                <a:uFillTx/>
                <a:latin typeface="Tahoma" panose="22635452340000000000" pitchFamily="2"/>
              </a:rPr>
              <a:t>non </a:t>
            </a:r>
            <a:r>
              <a:rPr kumimoji="0" lang="it-IT" sz="1800" b="0" i="0" u="none" strike="noStrike" kern="0" cap="none" spc="30" normalizeH="0" baseline="0" noProof="0" dirty="0" smtClean="0">
                <a:ln>
                  <a:noFill/>
                </a:ln>
                <a:solidFill>
                  <a:srgbClr val="002060"/>
                </a:solidFill>
                <a:effectLst/>
                <a:uLnTx/>
                <a:uFillTx/>
                <a:latin typeface="Tahoma" panose="22635452340000000000" pitchFamily="2"/>
              </a:rPr>
              <a:t>provoca direttamente malattie  </a:t>
            </a:r>
            <a:r>
              <a:rPr kumimoji="0" lang="it-IT" sz="1800" b="0" i="0" u="none" strike="noStrike" kern="0" cap="none" spc="70" normalizeH="0" baseline="0" noProof="0" dirty="0" smtClean="0">
                <a:ln>
                  <a:noFill/>
                </a:ln>
                <a:solidFill>
                  <a:srgbClr val="002060"/>
                </a:solidFill>
                <a:effectLst/>
                <a:uLnTx/>
                <a:uFillTx/>
                <a:latin typeface="Tahoma" panose="22635452340000000000" pitchFamily="2"/>
              </a:rPr>
              <a:t>vere e proprie, né oculari, né di </a:t>
            </a:r>
            <a:r>
              <a:rPr kumimoji="0" lang="it-IT" sz="1800" b="0" i="0" u="none" strike="noStrike" kern="0" cap="none" spc="55" normalizeH="0" baseline="0" noProof="0" dirty="0" smtClean="0">
                <a:ln>
                  <a:noFill/>
                </a:ln>
                <a:solidFill>
                  <a:srgbClr val="002060"/>
                </a:solidFill>
                <a:effectLst/>
                <a:uLnTx/>
                <a:uFillTx/>
                <a:latin typeface="Tahoma" panose="22635452340000000000" pitchFamily="2"/>
              </a:rPr>
              <a:t>altri organi o apparati.                         </a:t>
            </a:r>
          </a:p>
          <a:p>
            <a:pPr marL="0" marR="0" lvl="0" indent="0" algn="l" defTabSz="914400" eaLnBrk="1" fontAlgn="auto" latinLnBrk="0" hangingPunct="1">
              <a:lnSpc>
                <a:spcPts val="2200"/>
              </a:lnSpc>
              <a:spcBef>
                <a:spcPts val="0"/>
              </a:spcBef>
              <a:spcAft>
                <a:spcPts val="0"/>
              </a:spcAft>
              <a:buClrTx/>
              <a:buSzTx/>
              <a:buFontTx/>
              <a:buNone/>
              <a:tabLst/>
              <a:defRPr/>
            </a:pPr>
            <a:r>
              <a:rPr kumimoji="0" lang="it-IT" sz="1800" b="0" i="0" u="none" strike="noStrike" kern="0" cap="none" spc="55" normalizeH="0" baseline="0" noProof="0" dirty="0" smtClean="0">
                <a:ln>
                  <a:noFill/>
                </a:ln>
                <a:solidFill>
                  <a:srgbClr val="002060"/>
                </a:solidFill>
                <a:effectLst/>
                <a:uLnTx/>
                <a:uFillTx/>
                <a:latin typeface="Tahoma" panose="22635452340000000000" pitchFamily="2"/>
              </a:rPr>
              <a:t> Un uso  </a:t>
            </a:r>
            <a:r>
              <a:rPr kumimoji="0" lang="it-IT" sz="1800" b="0" i="0" u="none" strike="noStrike" kern="0" cap="none" spc="45" normalizeH="0" baseline="0" noProof="0" dirty="0" smtClean="0">
                <a:ln>
                  <a:noFill/>
                </a:ln>
                <a:solidFill>
                  <a:srgbClr val="002060"/>
                </a:solidFill>
                <a:effectLst/>
                <a:uLnTx/>
                <a:uFillTx/>
                <a:latin typeface="Tahoma" panose="22635452340000000000" pitchFamily="2"/>
              </a:rPr>
              <a:t>scorretto può però determinare </a:t>
            </a:r>
            <a:r>
              <a:rPr kumimoji="0" lang="it-IT" sz="1800" b="0" i="0" u="none" strike="noStrike" kern="0" cap="none" spc="35" normalizeH="0" baseline="0" noProof="0" dirty="0" smtClean="0">
                <a:ln>
                  <a:noFill/>
                </a:ln>
                <a:solidFill>
                  <a:srgbClr val="002060"/>
                </a:solidFill>
                <a:effectLst/>
                <a:uLnTx/>
                <a:uFillTx/>
                <a:latin typeface="Tahoma" panose="22635452340000000000" pitchFamily="2"/>
              </a:rPr>
              <a:t>l'insorgenza di disturbi o mettere  in evidenza preesistenti o </a:t>
            </a:r>
            <a:r>
              <a:rPr kumimoji="0" lang="it-IT" sz="1800" b="0" i="0" u="none" strike="noStrike" kern="0" cap="none" spc="60" normalizeH="0" baseline="0" noProof="0" dirty="0" smtClean="0">
                <a:ln>
                  <a:noFill/>
                </a:ln>
                <a:solidFill>
                  <a:srgbClr val="002060"/>
                </a:solidFill>
                <a:effectLst/>
                <a:uLnTx/>
                <a:uFillTx/>
                <a:latin typeface="Tahoma" panose="22635452340000000000" pitchFamily="2"/>
              </a:rPr>
              <a:t>sopraggiunti difetti di rifrazione e </a:t>
            </a:r>
            <a:r>
              <a:rPr kumimoji="0" lang="it-IT" sz="1800" b="0" i="0" u="none" strike="noStrike" kern="0" cap="none" spc="25" normalizeH="0" baseline="0" noProof="0" dirty="0" smtClean="0">
                <a:ln>
                  <a:noFill/>
                </a:ln>
                <a:solidFill>
                  <a:srgbClr val="002060"/>
                </a:solidFill>
                <a:effectLst/>
                <a:uLnTx/>
                <a:uFillTx/>
                <a:latin typeface="Tahoma" panose="22635452340000000000" pitchFamily="2"/>
              </a:rPr>
              <a:t>di accomodazione oculare, creando  </a:t>
            </a:r>
            <a:r>
              <a:rPr kumimoji="0" lang="it-IT" sz="1800" b="0" i="0" u="none" strike="noStrike" kern="0" cap="none" spc="40" normalizeH="0" baseline="0" noProof="0" dirty="0" smtClean="0">
                <a:ln>
                  <a:noFill/>
                </a:ln>
                <a:solidFill>
                  <a:srgbClr val="002060"/>
                </a:solidFill>
                <a:effectLst/>
                <a:uLnTx/>
                <a:uFillTx/>
                <a:latin typeface="Tahoma" panose="22635452340000000000" pitchFamily="2"/>
              </a:rPr>
              <a:t>problemi di benessere psico-fisico, </a:t>
            </a:r>
            <a:r>
              <a:rPr kumimoji="0" lang="it-IT" sz="1800" b="0" i="0" u="none" strike="noStrike" kern="0" cap="none" spc="30" normalizeH="0" baseline="0" noProof="0" dirty="0" smtClean="0">
                <a:ln>
                  <a:noFill/>
                </a:ln>
                <a:solidFill>
                  <a:srgbClr val="002060"/>
                </a:solidFill>
                <a:effectLst/>
                <a:uLnTx/>
                <a:uFillTx/>
                <a:latin typeface="Tahoma" panose="22635452340000000000" pitchFamily="2"/>
              </a:rPr>
              <a:t>generalmente reversibili e </a:t>
            </a:r>
            <a:r>
              <a:rPr kumimoji="0" lang="it-IT" sz="1800" b="0" i="0" u="none" strike="noStrike" kern="0" cap="none" spc="20" normalizeH="0" baseline="0" noProof="0" dirty="0" smtClean="0">
                <a:ln>
                  <a:noFill/>
                </a:ln>
                <a:solidFill>
                  <a:srgbClr val="002060"/>
                </a:solidFill>
                <a:effectLst/>
                <a:uLnTx/>
                <a:uFillTx/>
                <a:latin typeface="Tahoma" panose="22635452340000000000" pitchFamily="2"/>
              </a:rPr>
              <a:t>facilmente prevenibili</a:t>
            </a:r>
            <a:endParaRPr kumimoji="0" lang="it-IT" sz="1800" b="0" i="0" u="none" strike="noStrike" kern="0" cap="none" spc="60" normalizeH="0" baseline="0" noProof="0" dirty="0" smtClean="0">
              <a:ln>
                <a:noFill/>
              </a:ln>
              <a:solidFill>
                <a:srgbClr val="002060"/>
              </a:solidFill>
              <a:effectLst/>
              <a:uLnTx/>
              <a:uFillTx/>
              <a:latin typeface="Tahoma" panose="22635452340000000000" pitchFamily="2"/>
            </a:endParaRPr>
          </a:p>
          <a:p>
            <a:pPr marL="0" marR="0" lvl="0" indent="0" algn="l" defTabSz="914400" eaLnBrk="1" fontAlgn="auto" latinLnBrk="0" hangingPunct="1">
              <a:lnSpc>
                <a:spcPts val="2100"/>
              </a:lnSpc>
              <a:spcBef>
                <a:spcPts val="0"/>
              </a:spcBef>
              <a:spcAft>
                <a:spcPts val="0"/>
              </a:spcAft>
              <a:buClrTx/>
              <a:buSzTx/>
              <a:buFontTx/>
              <a:buNone/>
              <a:tabLst/>
              <a:defRPr/>
            </a:pPr>
            <a:endParaRPr kumimoji="0" lang="it-IT" sz="1800" b="0" i="0" u="none" strike="noStrike" kern="0" cap="none" spc="35" normalizeH="0" baseline="0" noProof="0" dirty="0" smtClean="0">
              <a:ln>
                <a:noFill/>
              </a:ln>
              <a:solidFill>
                <a:srgbClr val="002060"/>
              </a:solidFill>
              <a:effectLst/>
              <a:uLnTx/>
              <a:uFillTx/>
              <a:latin typeface="Tahoma" panose="22635452340000000000" pitchFamily="2"/>
            </a:endParaRPr>
          </a:p>
          <a:p>
            <a:endParaRPr lang="it-IT" b="0" dirty="0" smtClean="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47</a:t>
            </a:fld>
            <a:endParaRPr lang="it-IT"/>
          </a:p>
        </p:txBody>
      </p:sp>
    </p:spTree>
    <p:extLst>
      <p:ext uri="{BB962C8B-B14F-4D97-AF65-F5344CB8AC3E}">
        <p14:creationId xmlns:p14="http://schemas.microsoft.com/office/powerpoint/2010/main" xmlns="" val="3309248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0" normalizeH="0" baseline="0" noProof="0" dirty="0" smtClean="0">
                <a:ln>
                  <a:noFill/>
                </a:ln>
                <a:solidFill>
                  <a:srgbClr val="000000"/>
                </a:solidFill>
                <a:effectLst/>
                <a:uLnTx/>
                <a:uFillTx/>
                <a:latin typeface="Arial Black" panose="020B0A04020102020204" pitchFamily="34" charset="0"/>
              </a:rPr>
              <a:t>bruciore</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15" normalizeH="0" baseline="0" noProof="0" dirty="0" smtClean="0">
                <a:ln>
                  <a:noFill/>
                </a:ln>
                <a:solidFill>
                  <a:srgbClr val="000000"/>
                </a:solidFill>
                <a:effectLst/>
                <a:uLnTx/>
                <a:uFillTx/>
                <a:latin typeface="Arial Black" panose="020B0A04020102020204" pitchFamily="34" charset="0"/>
              </a:rPr>
              <a:t>ammiccamento frequente </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15" normalizeH="0" baseline="0" noProof="0" dirty="0" smtClean="0">
                <a:ln>
                  <a:noFill/>
                </a:ln>
                <a:solidFill>
                  <a:srgbClr val="000000"/>
                </a:solidFill>
                <a:effectLst/>
                <a:uLnTx/>
                <a:uFillTx/>
                <a:latin typeface="Arial Black" panose="020B0A04020102020204" pitchFamily="34" charset="0"/>
              </a:rPr>
              <a:t>lacrimazione </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15" normalizeH="0" baseline="0" noProof="0" dirty="0" smtClean="0">
                <a:ln>
                  <a:noFill/>
                </a:ln>
                <a:solidFill>
                  <a:srgbClr val="000000"/>
                </a:solidFill>
                <a:effectLst/>
                <a:uLnTx/>
                <a:uFillTx/>
                <a:latin typeface="Arial Black" panose="020B0A04020102020204" pitchFamily="34" charset="0"/>
              </a:rPr>
              <a:t>secchezza </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20" normalizeH="0" baseline="0" noProof="0" dirty="0" smtClean="0">
                <a:ln>
                  <a:noFill/>
                </a:ln>
                <a:solidFill>
                  <a:srgbClr val="000000"/>
                </a:solidFill>
                <a:effectLst/>
                <a:uLnTx/>
                <a:uFillTx/>
                <a:latin typeface="Arial Black" panose="020B0A04020102020204" pitchFamily="34" charset="0"/>
              </a:rPr>
              <a:t>stanchezza alla lettura </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20" normalizeH="0" baseline="0" noProof="0" dirty="0" smtClean="0">
                <a:ln>
                  <a:noFill/>
                </a:ln>
                <a:solidFill>
                  <a:srgbClr val="000000"/>
                </a:solidFill>
                <a:effectLst/>
                <a:uLnTx/>
                <a:uFillTx/>
                <a:latin typeface="Arial Black" panose="020B0A04020102020204" pitchFamily="34" charset="0"/>
              </a:rPr>
              <a:t>visione annebbiata </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20" normalizeH="0" baseline="0" noProof="0" dirty="0" smtClean="0">
                <a:ln>
                  <a:noFill/>
                </a:ln>
                <a:solidFill>
                  <a:srgbClr val="000000"/>
                </a:solidFill>
                <a:effectLst/>
                <a:uLnTx/>
                <a:uFillTx/>
                <a:latin typeface="Arial Black" panose="020B0A04020102020204" pitchFamily="34" charset="0"/>
              </a:rPr>
              <a:t>fastidio alla luce </a:t>
            </a:r>
          </a:p>
          <a:p>
            <a:pPr marL="742950" marR="0" lvl="0" indent="-285750" algn="l" defTabSz="914400" eaLnBrk="1" fontAlgn="auto" latinLnBrk="0" hangingPunct="1">
              <a:lnSpc>
                <a:spcPts val="2200"/>
              </a:lnSpc>
              <a:spcBef>
                <a:spcPts val="0"/>
              </a:spcBef>
              <a:spcAft>
                <a:spcPts val="0"/>
              </a:spcAft>
              <a:buClrTx/>
              <a:buSzTx/>
              <a:buFont typeface="Wingdings" panose="05000000000000000000" pitchFamily="2" charset="2"/>
              <a:buChar char="v"/>
              <a:tabLst/>
              <a:defRPr/>
            </a:pPr>
            <a:r>
              <a:rPr kumimoji="0" lang="it-IT" sz="1600" b="0" i="0" u="none" strike="noStrike" kern="0" cap="none" spc="85" normalizeH="0" baseline="0" noProof="0" dirty="0" smtClean="0">
                <a:ln>
                  <a:noFill/>
                </a:ln>
                <a:solidFill>
                  <a:srgbClr val="000000"/>
                </a:solidFill>
                <a:effectLst/>
                <a:uLnTx/>
                <a:uFillTx/>
                <a:latin typeface="Arial Black" panose="020B0A04020102020204" pitchFamily="34" charset="0"/>
              </a:rPr>
              <a:t>mal di testa </a:t>
            </a:r>
          </a:p>
          <a:p>
            <a:pPr marL="228600" marR="0" lvl="0" indent="0" algn="l" defTabSz="914400" eaLnBrk="1" fontAlgn="auto" latinLnBrk="0" hangingPunct="1">
              <a:lnSpc>
                <a:spcPts val="2200"/>
              </a:lnSpc>
              <a:spcBef>
                <a:spcPts val="0"/>
              </a:spcBef>
              <a:spcAft>
                <a:spcPts val="0"/>
              </a:spcAft>
              <a:buClrTx/>
              <a:buSzTx/>
              <a:buFontTx/>
              <a:buNone/>
              <a:tabLst/>
              <a:defRPr/>
            </a:pPr>
            <a:endParaRPr kumimoji="0" lang="it-IT" sz="2100" b="1" i="1" u="none" strike="noStrike" kern="0" cap="none" spc="30" normalizeH="0" baseline="0" noProof="0" dirty="0" smtClean="0">
              <a:ln>
                <a:noFill/>
              </a:ln>
              <a:solidFill>
                <a:srgbClr val="CC3300"/>
              </a:solidFill>
              <a:effectLst/>
              <a:uLnTx/>
              <a:uFillTx/>
              <a:latin typeface="Arial Black" panose="020B0A04020102020204" pitchFamily="34" charset="0"/>
            </a:endParaRPr>
          </a:p>
          <a:p>
            <a:pPr marL="228600" marR="0" lvl="0" indent="0" algn="l" defTabSz="914400" eaLnBrk="1" fontAlgn="auto" latinLnBrk="0" hangingPunct="1">
              <a:lnSpc>
                <a:spcPts val="2200"/>
              </a:lnSpc>
              <a:spcBef>
                <a:spcPts val="0"/>
              </a:spcBef>
              <a:spcAft>
                <a:spcPts val="0"/>
              </a:spcAft>
              <a:buClrTx/>
              <a:buSzTx/>
              <a:buFontTx/>
              <a:buNone/>
              <a:tabLst/>
              <a:defRPr/>
            </a:pPr>
            <a:r>
              <a:rPr kumimoji="0" lang="it-IT" sz="2100" b="1" i="1" u="sng" strike="noStrike" kern="0" cap="none" spc="30" normalizeH="0" baseline="0" noProof="0" dirty="0" smtClean="0">
                <a:ln>
                  <a:noFill/>
                </a:ln>
                <a:solidFill>
                  <a:srgbClr val="CC3300"/>
                </a:solidFill>
                <a:effectLst/>
                <a:uLnTx/>
                <a:uFillTx/>
                <a:latin typeface="Arial Black" panose="020B0A04020102020204" pitchFamily="34" charset="0"/>
              </a:rPr>
              <a:t>POSSIBILI CAUSE </a:t>
            </a:r>
          </a:p>
          <a:p>
            <a:pPr marL="457200" marR="0" lvl="0" indent="0" algn="l" defTabSz="914400" eaLnBrk="1" fontAlgn="auto" latinLnBrk="0" hangingPunct="1">
              <a:lnSpc>
                <a:spcPts val="2000"/>
              </a:lnSpc>
              <a:spcBef>
                <a:spcPts val="620"/>
              </a:spcBef>
              <a:spcAft>
                <a:spcPts val="0"/>
              </a:spcAft>
              <a:buClrTx/>
              <a:buSzTx/>
              <a:buFontTx/>
              <a:buNone/>
              <a:tabLst/>
              <a:defRPr/>
            </a:pPr>
            <a:endParaRPr kumimoji="0" lang="it-IT" sz="1550" b="1" i="0" u="sng" strike="noStrike" kern="0" cap="none" spc="15" normalizeH="0" baseline="0" noProof="0" dirty="0" smtClean="0">
              <a:ln>
                <a:noFill/>
              </a:ln>
              <a:solidFill>
                <a:srgbClr val="000000"/>
              </a:solidFill>
              <a:effectLst/>
              <a:uLnTx/>
              <a:uFillTx/>
              <a:latin typeface="Tahoma" panose="22635452340000000000" pitchFamily="2"/>
            </a:endParaRPr>
          </a:p>
          <a:p>
            <a:pPr marL="742950" marR="0" lvl="0" indent="-285750" algn="l" defTabSz="914400" eaLnBrk="1" fontAlgn="auto" latinLnBrk="0" hangingPunct="1">
              <a:lnSpc>
                <a:spcPts val="2000"/>
              </a:lnSpc>
              <a:spcBef>
                <a:spcPts val="620"/>
              </a:spcBef>
              <a:spcAft>
                <a:spcPts val="0"/>
              </a:spcAft>
              <a:buClrTx/>
              <a:buSzTx/>
              <a:buFont typeface="Arial" panose="020B0604020202020204" pitchFamily="34" charset="0"/>
              <a:buChar char="•"/>
              <a:tabLst/>
              <a:defRPr/>
            </a:pPr>
            <a:r>
              <a:rPr kumimoji="0" lang="it-IT" sz="1600" b="0" i="0" u="none" strike="noStrike" kern="0" cap="none" spc="15" normalizeH="0" baseline="0" noProof="0" dirty="0" smtClean="0">
                <a:ln>
                  <a:noFill/>
                </a:ln>
                <a:solidFill>
                  <a:srgbClr val="000000"/>
                </a:solidFill>
                <a:effectLst/>
                <a:uLnTx/>
                <a:uFillTx/>
                <a:latin typeface="Arial Black" panose="020B0A04020102020204" pitchFamily="34" charset="0"/>
              </a:rPr>
              <a:t>abbagli diretti e riflessi </a:t>
            </a:r>
          </a:p>
          <a:p>
            <a:pPr marL="457200" marR="0" lvl="0" indent="182880" algn="l" defTabSz="914400" eaLnBrk="1" fontAlgn="auto" latinLnBrk="0" hangingPunct="1">
              <a:lnSpc>
                <a:spcPts val="2000"/>
              </a:lnSpc>
              <a:spcBef>
                <a:spcPts val="620"/>
              </a:spcBef>
              <a:spcAft>
                <a:spcPts val="0"/>
              </a:spcAft>
              <a:buClrTx/>
              <a:buSzTx/>
              <a:buFont typeface="Symbol"/>
              <a:buChar char="·"/>
              <a:tabLst/>
              <a:defRPr/>
            </a:pPr>
            <a:r>
              <a:rPr kumimoji="0" lang="it-IT" sz="1550" b="0" i="0" u="none" strike="noStrike" kern="0" cap="none" spc="0" normalizeH="0" baseline="0" noProof="0" dirty="0" smtClean="0">
                <a:ln>
                  <a:noFill/>
                </a:ln>
                <a:solidFill>
                  <a:srgbClr val="000000"/>
                </a:solidFill>
                <a:effectLst/>
                <a:uLnTx/>
                <a:uFillTx/>
                <a:latin typeface="Arial Black" panose="020B0A04020102020204" pitchFamily="34" charset="0"/>
              </a:rPr>
              <a:t>contrasti eccessivi di luminosità tra schermo e  ambiente </a:t>
            </a:r>
          </a:p>
          <a:p>
            <a:pPr marL="457200" marR="0" lvl="0" indent="182880" algn="l" defTabSz="914400" eaLnBrk="1" fontAlgn="auto" latinLnBrk="0" hangingPunct="1">
              <a:lnSpc>
                <a:spcPts val="2000"/>
              </a:lnSpc>
              <a:spcBef>
                <a:spcPts val="620"/>
              </a:spcBef>
              <a:spcAft>
                <a:spcPts val="0"/>
              </a:spcAft>
              <a:buClrTx/>
              <a:buSzTx/>
              <a:buFont typeface="Symbol"/>
              <a:buChar char="·"/>
              <a:tabLst/>
              <a:defRPr/>
            </a:pPr>
            <a:r>
              <a:rPr kumimoji="0" lang="it-IT" sz="1550" b="0" i="0" u="none" strike="noStrike" kern="0" cap="none" spc="0" normalizeH="0" baseline="0" noProof="0" dirty="0" smtClean="0">
                <a:ln>
                  <a:noFill/>
                </a:ln>
                <a:solidFill>
                  <a:srgbClr val="000000"/>
                </a:solidFill>
                <a:effectLst/>
                <a:uLnTx/>
                <a:uFillTx/>
                <a:latin typeface="Arial Black" panose="020B0A04020102020204" pitchFamily="34" charset="0"/>
              </a:rPr>
              <a:t>prolungata fissità dello sguardo sullo schermo</a:t>
            </a:r>
          </a:p>
          <a:p>
            <a:pPr marL="457200" marR="0" lvl="0" indent="182880" algn="l" defTabSz="914400" eaLnBrk="1" fontAlgn="auto" latinLnBrk="0" hangingPunct="1">
              <a:lnSpc>
                <a:spcPts val="2000"/>
              </a:lnSpc>
              <a:spcBef>
                <a:spcPts val="620"/>
              </a:spcBef>
              <a:spcAft>
                <a:spcPts val="0"/>
              </a:spcAft>
              <a:buClrTx/>
              <a:buSzTx/>
              <a:buFont typeface="Symbol"/>
              <a:buChar char="·"/>
              <a:tabLst/>
              <a:defRPr/>
            </a:pPr>
            <a:r>
              <a:rPr kumimoji="0" lang="it-IT" sz="1550" b="0" i="0" u="none" strike="noStrike" kern="0" cap="none" spc="0" normalizeH="0" baseline="0" noProof="0" dirty="0" smtClean="0">
                <a:ln>
                  <a:noFill/>
                </a:ln>
                <a:solidFill>
                  <a:srgbClr val="000000"/>
                </a:solidFill>
                <a:effectLst/>
                <a:uLnTx/>
                <a:uFillTx/>
                <a:latin typeface="Arial Black" panose="020B0A04020102020204" pitchFamily="34" charset="0"/>
              </a:rPr>
              <a:t> </a:t>
            </a:r>
            <a:r>
              <a:rPr kumimoji="0" lang="it-IT" sz="1550" b="0" i="0" u="none" strike="noStrike" kern="0" cap="none" spc="-5" normalizeH="0" baseline="0" noProof="0" dirty="0" smtClean="0">
                <a:ln>
                  <a:noFill/>
                </a:ln>
                <a:solidFill>
                  <a:srgbClr val="000000"/>
                </a:solidFill>
                <a:effectLst/>
                <a:uLnTx/>
                <a:uFillTx/>
                <a:latin typeface="Arial Black" panose="020B0A04020102020204" pitchFamily="34" charset="0"/>
              </a:rPr>
              <a:t>difetti visivi non corretti o mal corretti </a:t>
            </a:r>
          </a:p>
          <a:p>
            <a:pPr marL="457200" marR="0" lvl="0" indent="182880" algn="l" defTabSz="914400" eaLnBrk="1" fontAlgn="auto" latinLnBrk="0" hangingPunct="1">
              <a:lnSpc>
                <a:spcPts val="2000"/>
              </a:lnSpc>
              <a:spcBef>
                <a:spcPts val="620"/>
              </a:spcBef>
              <a:spcAft>
                <a:spcPts val="0"/>
              </a:spcAft>
              <a:buClrTx/>
              <a:buSzTx/>
              <a:buFont typeface="Symbol"/>
              <a:buChar char="·"/>
              <a:tabLst/>
              <a:defRPr/>
            </a:pPr>
            <a:r>
              <a:rPr kumimoji="0" lang="it-IT" sz="1550" b="0" i="0" u="none" strike="noStrike" kern="0" cap="none" spc="0" normalizeH="0" baseline="0" noProof="0" dirty="0" smtClean="0">
                <a:ln>
                  <a:noFill/>
                </a:ln>
                <a:solidFill>
                  <a:srgbClr val="000000"/>
                </a:solidFill>
                <a:effectLst/>
                <a:uLnTx/>
                <a:uFillTx/>
                <a:latin typeface="Arial Black" panose="020B0A04020102020204" pitchFamily="34" charset="0"/>
              </a:rPr>
              <a:t>aria troppo secca </a:t>
            </a:r>
          </a:p>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48</a:t>
            </a:fld>
            <a:endParaRPr lang="it-IT"/>
          </a:p>
        </p:txBody>
      </p:sp>
    </p:spTree>
    <p:extLst>
      <p:ext uri="{BB962C8B-B14F-4D97-AF65-F5344CB8AC3E}">
        <p14:creationId xmlns:p14="http://schemas.microsoft.com/office/powerpoint/2010/main" xmlns="" val="2149290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182880" marR="0" lvl="0" indent="0" algn="l" defTabSz="914400" eaLnBrk="1" fontAlgn="auto" latinLnBrk="0" hangingPunct="1">
              <a:lnSpc>
                <a:spcPts val="1800"/>
              </a:lnSpc>
              <a:spcBef>
                <a:spcPts val="0"/>
              </a:spcBef>
              <a:spcAft>
                <a:spcPts val="1490"/>
              </a:spcAft>
              <a:buClrTx/>
              <a:buSzTx/>
              <a:buFontTx/>
              <a:buNone/>
              <a:tabLst/>
              <a:defRPr/>
            </a:pPr>
            <a:r>
              <a:rPr kumimoji="0" lang="it-IT" sz="1500" b="1" i="0" u="none" strike="noStrike" kern="0" cap="none" spc="0" normalizeH="0" baseline="0" noProof="0" dirty="0" smtClean="0">
                <a:ln>
                  <a:noFill/>
                </a:ln>
                <a:solidFill>
                  <a:srgbClr val="000000"/>
                </a:solidFill>
                <a:effectLst/>
                <a:uLnTx/>
                <a:uFillTx/>
                <a:latin typeface="Arial Black" panose="020B0A04020102020204" pitchFamily="34" charset="0"/>
                <a:ea typeface="+mn-ea"/>
                <a:cs typeface="+mn-cs"/>
              </a:rPr>
              <a:t>Lavorare a lungo al videoterminale sottopone alcuni muscoli ed articolazioni a posture fisse, mentre i muscoli delle mani e delle braccia si muovono frequentemente. Queste tensioni muscolari nel tempo possono favorire l'insorgenza di dolore. </a:t>
            </a:r>
          </a:p>
          <a:p>
            <a:pPr marL="457200" marR="0" lvl="0" indent="0" algn="l" defTabSz="914400" eaLnBrk="1" fontAlgn="auto" latinLnBrk="0" hangingPunct="1">
              <a:lnSpc>
                <a:spcPts val="2100"/>
              </a:lnSpc>
              <a:spcBef>
                <a:spcPts val="0"/>
              </a:spcBef>
              <a:spcAft>
                <a:spcPts val="0"/>
              </a:spcAft>
              <a:buClrTx/>
              <a:buSzTx/>
              <a:buFontTx/>
              <a:buNone/>
              <a:tabLst/>
              <a:defRPr/>
            </a:pPr>
            <a:endParaRPr kumimoji="0" lang="it-IT" sz="1600" b="1" i="1" u="none" strike="noStrike" kern="0" cap="none" spc="-60" normalizeH="0" baseline="0" noProof="0" dirty="0" smtClean="0">
              <a:ln>
                <a:noFill/>
              </a:ln>
              <a:solidFill>
                <a:srgbClr val="CC3300"/>
              </a:solidFill>
              <a:effectLst/>
              <a:uLnTx/>
              <a:uFillTx/>
              <a:latin typeface="Arial Black" panose="020B0A04020102020204" pitchFamily="34" charset="0"/>
            </a:endParaRPr>
          </a:p>
          <a:p>
            <a:pPr marL="457200" marR="0" lvl="0" indent="0" algn="l" defTabSz="914400" eaLnBrk="1" fontAlgn="auto" latinLnBrk="0" hangingPunct="1">
              <a:lnSpc>
                <a:spcPts val="2100"/>
              </a:lnSpc>
              <a:spcBef>
                <a:spcPts val="0"/>
              </a:spcBef>
              <a:spcAft>
                <a:spcPts val="0"/>
              </a:spcAft>
              <a:buClrTx/>
              <a:buSzTx/>
              <a:buFontTx/>
              <a:buNone/>
              <a:tabLst/>
              <a:defRPr/>
            </a:pPr>
            <a:r>
              <a:rPr kumimoji="0" lang="it-IT" sz="1600" b="1" i="1" u="sng" strike="noStrike" kern="0" cap="none" spc="-60" normalizeH="0" baseline="0" noProof="0" dirty="0" smtClean="0">
                <a:ln>
                  <a:noFill/>
                </a:ln>
                <a:solidFill>
                  <a:srgbClr val="CC3300"/>
                </a:solidFill>
                <a:effectLst/>
                <a:uLnTx/>
                <a:uFillTx/>
                <a:latin typeface="Arial Black" panose="020B0A04020102020204" pitchFamily="34" charset="0"/>
              </a:rPr>
              <a:t>SINTOMI</a:t>
            </a:r>
            <a:r>
              <a:rPr kumimoji="0" lang="it-IT" sz="1600" b="1" i="1" u="none" strike="noStrike" kern="0" cap="none" spc="-60" normalizeH="0" baseline="0" noProof="0" dirty="0" smtClean="0">
                <a:ln>
                  <a:noFill/>
                </a:ln>
                <a:solidFill>
                  <a:srgbClr val="CC3300"/>
                </a:solidFill>
                <a:effectLst/>
                <a:uLnTx/>
                <a:uFillTx/>
                <a:latin typeface="Arial Black" panose="020B0A04020102020204" pitchFamily="34" charset="0"/>
              </a:rPr>
              <a:t> </a:t>
            </a:r>
          </a:p>
          <a:p>
            <a:pPr marL="228600" marR="160020" lvl="0" indent="0" algn="l" defTabSz="914400" eaLnBrk="1" fontAlgn="auto" latinLnBrk="0" hangingPunct="1">
              <a:lnSpc>
                <a:spcPts val="1800"/>
              </a:lnSpc>
              <a:spcBef>
                <a:spcPts val="0"/>
              </a:spcBef>
              <a:spcAft>
                <a:spcPts val="0"/>
              </a:spcAft>
              <a:buClrTx/>
              <a:buSzTx/>
              <a:buFontTx/>
              <a:buNone/>
              <a:tabLst/>
              <a:defRPr/>
            </a:pPr>
            <a:endParaRPr kumimoji="0" lang="it-IT" sz="1500" b="1" i="0" u="none" strike="noStrike" kern="0" cap="none" spc="0" normalizeH="0" baseline="0" noProof="0" dirty="0" smtClean="0">
              <a:ln>
                <a:noFill/>
              </a:ln>
              <a:solidFill>
                <a:srgbClr val="000000"/>
              </a:solidFill>
              <a:effectLst/>
              <a:uLnTx/>
              <a:uFillTx/>
              <a:latin typeface="Tahoma" panose="22635452340000000000" pitchFamily="2"/>
            </a:endParaRPr>
          </a:p>
          <a:p>
            <a:pPr marL="514350" marR="160020" lvl="0" indent="-285750" algn="l" defTabSz="91440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it-IT" sz="1500" b="0" i="0" u="none" strike="noStrike" kern="0" cap="none" spc="0" normalizeH="0" baseline="0" noProof="0" dirty="0" smtClean="0">
                <a:ln>
                  <a:noFill/>
                </a:ln>
                <a:solidFill>
                  <a:srgbClr val="000000"/>
                </a:solidFill>
                <a:effectLst/>
                <a:uLnTx/>
                <a:uFillTx/>
                <a:latin typeface="Tahoma" panose="22635452340000000000" pitchFamily="2"/>
              </a:rPr>
              <a:t>dolori alle articolazioni del braccio o della mano durante i movimenti. </a:t>
            </a:r>
            <a:r>
              <a:rPr kumimoji="0" lang="it-IT" sz="1500" b="0" i="0" u="none" strike="noStrike" kern="0" cap="none" spc="0" normalizeH="0" baseline="0" noProof="0" dirty="0" smtClean="0">
                <a:ln>
                  <a:noFill/>
                </a:ln>
                <a:solidFill>
                  <a:srgbClr val="000000"/>
                </a:solidFill>
                <a:effectLst/>
                <a:uLnTx/>
                <a:uFillTx/>
                <a:latin typeface="Tahoma" panose="22635452340000000000" pitchFamily="2"/>
                <a:ea typeface="+mn-ea"/>
                <a:cs typeface="+mn-cs"/>
              </a:rPr>
              <a:t>accentuazione dei disturbi da indolenzimento, </a:t>
            </a:r>
          </a:p>
          <a:p>
            <a:pPr marL="228600" marR="160020" lvl="0" indent="0" algn="l" defTabSz="914400" eaLnBrk="1" fontAlgn="auto" latinLnBrk="0" hangingPunct="1">
              <a:lnSpc>
                <a:spcPts val="1800"/>
              </a:lnSpc>
              <a:spcBef>
                <a:spcPts val="0"/>
              </a:spcBef>
              <a:spcAft>
                <a:spcPts val="0"/>
              </a:spcAft>
              <a:buClrTx/>
              <a:buSzTx/>
              <a:buFont typeface="Arial" panose="020B0604020202020204" pitchFamily="34" charset="0"/>
              <a:buNone/>
              <a:tabLst/>
              <a:defRPr/>
            </a:pPr>
            <a:r>
              <a:rPr kumimoji="0" lang="it-IT" sz="1500" b="0" i="0" u="none" strike="noStrike" kern="0" cap="none" spc="0" normalizeH="0" baseline="0" noProof="0" dirty="0" smtClean="0">
                <a:ln>
                  <a:noFill/>
                </a:ln>
                <a:solidFill>
                  <a:srgbClr val="000000"/>
                </a:solidFill>
                <a:effectLst/>
                <a:uLnTx/>
                <a:uFillTx/>
                <a:latin typeface="Tahoma" panose="22635452340000000000" pitchFamily="2"/>
                <a:ea typeface="+mn-ea"/>
                <a:cs typeface="+mn-cs"/>
              </a:rPr>
              <a:t>       fastidio e </a:t>
            </a:r>
            <a:r>
              <a:rPr kumimoji="0" lang="it-IT" sz="1600" b="0" i="1" u="none" strike="noStrike" kern="0" cap="none" spc="0" normalizeH="0" baseline="0" noProof="0" dirty="0" smtClean="0">
                <a:ln>
                  <a:noFill/>
                </a:ln>
                <a:solidFill>
                  <a:srgbClr val="000000"/>
                </a:solidFill>
                <a:effectLst/>
                <a:uLnTx/>
                <a:uFillTx/>
                <a:latin typeface="Arial" panose="22635452340000000000" pitchFamily="2"/>
                <a:ea typeface="+mn-ea"/>
                <a:cs typeface="+mn-cs"/>
              </a:rPr>
              <a:t>"</a:t>
            </a:r>
            <a:r>
              <a:rPr kumimoji="0" lang="it-IT" sz="1600" b="0" i="1" u="none" strike="noStrike" kern="0" cap="none" spc="0" normalizeH="0" baseline="0" noProof="0" dirty="0" smtClean="0">
                <a:ln>
                  <a:noFill/>
                </a:ln>
                <a:solidFill>
                  <a:srgbClr val="000000"/>
                </a:solidFill>
                <a:effectLst/>
                <a:uLnTx/>
                <a:uFillTx/>
                <a:latin typeface="Arial Black" panose="020B0A04020102020204" pitchFamily="34" charset="0"/>
                <a:ea typeface="+mn-ea"/>
                <a:cs typeface="+mn-cs"/>
              </a:rPr>
              <a:t>senso di peso</a:t>
            </a:r>
            <a:r>
              <a:rPr kumimoji="0" lang="it-IT" sz="1600" b="0" i="1" u="none" strike="noStrike" kern="0" cap="none" spc="0" normalizeH="0" baseline="0" noProof="0" dirty="0" smtClean="0">
                <a:ln>
                  <a:noFill/>
                </a:ln>
                <a:solidFill>
                  <a:srgbClr val="000000"/>
                </a:solidFill>
                <a:effectLst/>
                <a:uLnTx/>
                <a:uFillTx/>
                <a:latin typeface="Arial" panose="22635452340000000000" pitchFamily="2"/>
                <a:ea typeface="+mn-ea"/>
                <a:cs typeface="+mn-cs"/>
              </a:rPr>
              <a:t>« </a:t>
            </a:r>
            <a:fld id="{A9B8A91F-263F-4DA6-B602-C0F57D3F33AA}" type="slidenum">
              <a:rPr kumimoji="0" lang="it-IT" sz="1600" b="0" i="1" u="none" strike="noStrike" kern="0" cap="none" spc="0" normalizeH="0" baseline="0" noProof="0" smtClean="0">
                <a:ln>
                  <a:noFill/>
                </a:ln>
                <a:solidFill>
                  <a:srgbClr val="000000"/>
                </a:solidFill>
                <a:effectLst/>
                <a:uLnTx/>
                <a:uFillTx/>
                <a:latin typeface="Arial" panose="22635452340000000000" pitchFamily="2"/>
                <a:ea typeface="+mn-ea"/>
                <a:cs typeface="+mn-cs"/>
              </a:rPr>
              <a:pPr marL="228600" marR="160020" lvl="0" indent="0" algn="l" defTabSz="914400" eaLnBrk="1" fontAlgn="auto" latinLnBrk="0" hangingPunct="1">
                <a:lnSpc>
                  <a:spcPts val="1800"/>
                </a:lnSpc>
                <a:spcBef>
                  <a:spcPts val="0"/>
                </a:spcBef>
                <a:spcAft>
                  <a:spcPts val="0"/>
                </a:spcAft>
                <a:buClrTx/>
                <a:buSzTx/>
                <a:buFont typeface="Arial" panose="020B0604020202020204" pitchFamily="34" charset="0"/>
                <a:buNone/>
                <a:tabLst/>
                <a:defRPr/>
              </a:pPr>
              <a:t>49</a:t>
            </a:fld>
            <a:fld id="{AF3074B8-00D9-4AD4-8931-D2A4C2BFD766}" type="slidenum">
              <a:rPr kumimoji="0" lang="it-IT" sz="1600" b="0" i="1" u="none" strike="noStrike" kern="0" cap="none" spc="0" normalizeH="0" baseline="0" noProof="0" smtClean="0">
                <a:ln>
                  <a:noFill/>
                </a:ln>
                <a:solidFill>
                  <a:srgbClr val="000000"/>
                </a:solidFill>
                <a:effectLst/>
                <a:uLnTx/>
                <a:uFillTx/>
                <a:latin typeface="Arial" panose="22635452340000000000" pitchFamily="2"/>
                <a:ea typeface="+mn-ea"/>
                <a:cs typeface="+mn-cs"/>
              </a:rPr>
              <a:pPr marL="228600" marR="160020" lvl="0" indent="0" algn="l" defTabSz="914400" eaLnBrk="1" fontAlgn="auto" latinLnBrk="0" hangingPunct="1">
                <a:lnSpc>
                  <a:spcPts val="1800"/>
                </a:lnSpc>
                <a:spcBef>
                  <a:spcPts val="0"/>
                </a:spcBef>
                <a:spcAft>
                  <a:spcPts val="0"/>
                </a:spcAft>
                <a:buClrTx/>
                <a:buSzTx/>
                <a:buFont typeface="Arial" panose="020B0604020202020204" pitchFamily="34" charset="0"/>
                <a:buNone/>
                <a:tabLst/>
                <a:defRPr/>
              </a:pPr>
              <a:t>49</a:t>
            </a:fld>
            <a:r>
              <a:rPr kumimoji="0" lang="it-IT" sz="1500" b="0" i="0" u="none" strike="noStrike" kern="0" cap="none" spc="0" normalizeH="0" baseline="0" noProof="0" dirty="0" smtClean="0">
                <a:ln>
                  <a:noFill/>
                </a:ln>
                <a:solidFill>
                  <a:srgbClr val="000000"/>
                </a:solidFill>
                <a:effectLst/>
                <a:uLnTx/>
                <a:uFillTx/>
                <a:latin typeface="Tahoma" panose="22635452340000000000" pitchFamily="2"/>
                <a:ea typeface="+mn-ea"/>
                <a:cs typeface="+mn-cs"/>
              </a:rPr>
              <a:t>al collo.</a:t>
            </a:r>
          </a:p>
          <a:p>
            <a:pPr marL="514350" marR="160020" lvl="0" indent="-285750" algn="l" defTabSz="91440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it-IT" sz="1500" b="0" i="0" u="none" strike="noStrike" kern="0" cap="none" spc="0" normalizeH="0" baseline="0" noProof="0" dirty="0" smtClean="0">
                <a:ln>
                  <a:noFill/>
                </a:ln>
                <a:solidFill>
                  <a:srgbClr val="000000"/>
                </a:solidFill>
                <a:effectLst/>
                <a:uLnTx/>
                <a:uFillTx/>
                <a:latin typeface="Tahoma" panose="22635452340000000000" pitchFamily="2"/>
                <a:ea typeface="+mn-ea"/>
                <a:cs typeface="+mn-cs"/>
              </a:rPr>
              <a:t>dolori al collo e alle braccia</a:t>
            </a:r>
          </a:p>
          <a:p>
            <a:pPr marL="514350" marR="160020" lvl="0" indent="-285750" algn="l" defTabSz="91440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it-IT" sz="1500" b="0" i="0" u="none" strike="noStrike" kern="0" cap="none" spc="15" normalizeH="0" baseline="0" noProof="0" dirty="0" smtClean="0">
                <a:ln>
                  <a:noFill/>
                </a:ln>
                <a:solidFill>
                  <a:srgbClr val="000000"/>
                </a:solidFill>
                <a:effectLst/>
                <a:uLnTx/>
                <a:uFillTx/>
                <a:latin typeface="Tahoma" panose="22635452340000000000" pitchFamily="2"/>
                <a:ea typeface="+mn-ea"/>
                <a:cs typeface="+mn-cs"/>
              </a:rPr>
              <a:t>dolore localizzato nella regione lombare</a:t>
            </a:r>
            <a:endParaRPr kumimoji="0" lang="it-IT" sz="1500" b="0" i="0" u="none" strike="noStrike" kern="0" cap="none" spc="0" normalizeH="0" baseline="0" noProof="0" dirty="0" smtClean="0">
              <a:ln>
                <a:noFill/>
              </a:ln>
              <a:solidFill>
                <a:srgbClr val="000000"/>
              </a:solidFill>
              <a:effectLst/>
              <a:uLnTx/>
              <a:uFillTx/>
              <a:latin typeface="Tahoma" panose="22635452340000000000" pitchFamily="2"/>
              <a:ea typeface="+mn-ea"/>
              <a:cs typeface="+mn-cs"/>
            </a:endParaRPr>
          </a:p>
          <a:p>
            <a:pPr marL="548640" marR="0" lvl="0" indent="0" algn="l" defTabSz="914400" eaLnBrk="1" fontAlgn="auto" latinLnBrk="0" hangingPunct="1">
              <a:lnSpc>
                <a:spcPts val="2200"/>
              </a:lnSpc>
              <a:spcBef>
                <a:spcPts val="0"/>
              </a:spcBef>
              <a:spcAft>
                <a:spcPts val="0"/>
              </a:spcAft>
              <a:buClrTx/>
              <a:buSzTx/>
              <a:buFontTx/>
              <a:buNone/>
              <a:tabLst/>
              <a:defRPr/>
            </a:pPr>
            <a:r>
              <a:rPr kumimoji="0" lang="it-IT" sz="1600" b="1" i="1" u="none" strike="noStrike" kern="0" cap="none" spc="20" normalizeH="0" baseline="0" noProof="0" dirty="0" smtClean="0">
                <a:ln>
                  <a:noFill/>
                </a:ln>
                <a:solidFill>
                  <a:srgbClr val="CC3300"/>
                </a:solidFill>
                <a:effectLst/>
                <a:uLnTx/>
                <a:uFillTx/>
                <a:latin typeface="Arial Black" panose="020B0A04020102020204" pitchFamily="34" charset="0"/>
              </a:rPr>
              <a:t>                   </a:t>
            </a:r>
          </a:p>
          <a:p>
            <a:pPr marL="548640" marR="0" lvl="0" indent="0" algn="l" defTabSz="914400" eaLnBrk="1" fontAlgn="auto" latinLnBrk="0" hangingPunct="1">
              <a:lnSpc>
                <a:spcPts val="2200"/>
              </a:lnSpc>
              <a:spcBef>
                <a:spcPts val="0"/>
              </a:spcBef>
              <a:spcAft>
                <a:spcPts val="0"/>
              </a:spcAft>
              <a:buClrTx/>
              <a:buSzTx/>
              <a:buFontTx/>
              <a:buNone/>
              <a:tabLst/>
              <a:defRPr/>
            </a:pPr>
            <a:r>
              <a:rPr kumimoji="0" lang="it-IT" sz="1600" b="1" i="1" u="none" strike="noStrike" kern="0" cap="none" spc="20" normalizeH="0" baseline="0" noProof="0" dirty="0" smtClean="0">
                <a:ln>
                  <a:noFill/>
                </a:ln>
                <a:solidFill>
                  <a:srgbClr val="CC3300"/>
                </a:solidFill>
                <a:effectLst/>
                <a:uLnTx/>
                <a:uFillTx/>
                <a:latin typeface="Arial Black" panose="020B0A04020102020204" pitchFamily="34" charset="0"/>
              </a:rPr>
              <a:t>                        </a:t>
            </a:r>
            <a:r>
              <a:rPr kumimoji="0" lang="it-IT" sz="1600" b="1" i="1" u="sng" strike="noStrike" kern="0" cap="none" spc="20" normalizeH="0" baseline="0" noProof="0" dirty="0" smtClean="0">
                <a:ln>
                  <a:noFill/>
                </a:ln>
                <a:solidFill>
                  <a:srgbClr val="CC3300"/>
                </a:solidFill>
                <a:effectLst/>
                <a:uLnTx/>
                <a:uFillTx/>
                <a:latin typeface="Arial Black" panose="020B0A04020102020204" pitchFamily="34" charset="0"/>
              </a:rPr>
              <a:t>POSSIBILI CAUSE </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endParaRPr kumimoji="0" lang="it-IT" sz="1400" b="0" i="0" u="none" strike="noStrike" kern="0" cap="none" spc="5" normalizeH="0" baseline="0" noProof="0" dirty="0" smtClean="0">
              <a:ln>
                <a:noFill/>
              </a:ln>
              <a:solidFill>
                <a:srgbClr val="000000"/>
              </a:solidFill>
              <a:effectLst/>
              <a:uLnTx/>
              <a:uFillTx/>
              <a:latin typeface="Arial Black" panose="020B0A04020102020204" pitchFamily="34" charset="0"/>
            </a:endParaRP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5" normalizeH="0" baseline="0" noProof="0" dirty="0" smtClean="0">
                <a:ln>
                  <a:noFill/>
                </a:ln>
                <a:solidFill>
                  <a:srgbClr val="000000"/>
                </a:solidFill>
                <a:effectLst/>
                <a:uLnTx/>
                <a:uFillTx/>
                <a:latin typeface="Arial Black" panose="020B0A04020102020204" pitchFamily="34" charset="0"/>
              </a:rPr>
              <a:t>errata disposizione e regolazione di arredi e computer</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postazione difficilmente adattabile alle proprie esigenze</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 </a:t>
            </a:r>
            <a:r>
              <a:rPr kumimoji="0" lang="it-IT" sz="1400" b="0" i="0" u="none" strike="noStrike" kern="0" cap="none" spc="10" normalizeH="0" baseline="0" noProof="0" dirty="0" smtClean="0">
                <a:ln>
                  <a:noFill/>
                </a:ln>
                <a:solidFill>
                  <a:srgbClr val="000000"/>
                </a:solidFill>
                <a:effectLst/>
                <a:uLnTx/>
                <a:uFillTx/>
                <a:latin typeface="Arial Black" panose="020B0A04020102020204" pitchFamily="34" charset="0"/>
              </a:rPr>
              <a:t>postura fissa e/o scorretta per lunghi periodi</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10" normalizeH="0" baseline="0" noProof="0" dirty="0" smtClean="0">
                <a:ln>
                  <a:noFill/>
                </a:ln>
                <a:solidFill>
                  <a:srgbClr val="000000"/>
                </a:solidFill>
                <a:effectLst/>
                <a:uLnTx/>
                <a:uFillTx/>
                <a:latin typeface="Arial Black" panose="020B0A04020102020204" pitchFamily="34" charset="0"/>
              </a:rPr>
              <a:t> </a:t>
            </a: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capo e tronco protesi in avanti, spalle contratte nella digitazione o nelle pause</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 polsi piegati verso l'alto e verso l'esterno e non allineati agli avambracci</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 avambracci e polsi poggiati su spigoli durante la digitazione e le pause</a:t>
            </a:r>
          </a:p>
          <a:p>
            <a:pPr marL="697230" marR="0" lvl="0" indent="-285750" algn="l" defTabSz="914400" eaLnBrk="1" fontAlgn="auto" latinLnBrk="0" hangingPunct="1">
              <a:lnSpc>
                <a:spcPts val="2000"/>
              </a:lnSpc>
              <a:spcBef>
                <a:spcPts val="120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smtClean="0">
                <a:ln>
                  <a:noFill/>
                </a:ln>
                <a:solidFill>
                  <a:srgbClr val="000000"/>
                </a:solidFill>
                <a:effectLst/>
                <a:uLnTx/>
                <a:uFillTx/>
                <a:latin typeface="Arial Black" panose="020B0A04020102020204" pitchFamily="34" charset="0"/>
              </a:rPr>
              <a:t> assenza di pause per allentare e prevenire la tensione muscolare </a:t>
            </a:r>
            <a:endParaRPr kumimoji="0" lang="it-IT" sz="1400" b="0" i="0" u="none" strike="noStrike" kern="0" cap="none" spc="0" normalizeH="0" baseline="0" noProof="0" dirty="0">
              <a:ln>
                <a:noFill/>
              </a:ln>
              <a:solidFill>
                <a:srgbClr val="000000"/>
              </a:solidFill>
              <a:effectLst/>
              <a:uLnTx/>
              <a:uFillTx/>
              <a:latin typeface="Arial Black" panose="020B0A04020102020204" pitchFamily="34" charset="0"/>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49</a:t>
            </a:fld>
            <a:endParaRPr lang="it-IT"/>
          </a:p>
        </p:txBody>
      </p:sp>
    </p:spTree>
    <p:extLst>
      <p:ext uri="{BB962C8B-B14F-4D97-AF65-F5344CB8AC3E}">
        <p14:creationId xmlns:p14="http://schemas.microsoft.com/office/powerpoint/2010/main" xmlns="" val="396181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l" defTabSz="914400" eaLnBrk="1" fontAlgn="auto" latinLnBrk="0" hangingPunct="1">
              <a:lnSpc>
                <a:spcPts val="2200"/>
              </a:lnSpc>
              <a:spcBef>
                <a:spcPts val="0"/>
              </a:spcBef>
              <a:spcAft>
                <a:spcPts val="0"/>
              </a:spcAft>
              <a:buClrTx/>
              <a:buSzTx/>
              <a:buFontTx/>
              <a:buNone/>
              <a:tabLst/>
              <a:defRPr/>
            </a:pPr>
            <a:endParaRPr kumimoji="0" lang="it-IT" sz="1700" b="1" i="0" u="none" strike="noStrike" kern="0" cap="none" spc="80" normalizeH="0" baseline="0" noProof="0" dirty="0" smtClean="0">
              <a:ln>
                <a:noFill/>
              </a:ln>
              <a:solidFill>
                <a:srgbClr val="CC3300"/>
              </a:solidFill>
              <a:effectLst/>
              <a:uLnTx/>
              <a:uFillTx/>
              <a:latin typeface="Tahoma" panose="22635452340000000000" pitchFamily="2"/>
            </a:endParaRPr>
          </a:p>
          <a:p>
            <a:pPr marL="788670" marR="0" lvl="0" indent="-285750" algn="l" defTabSz="914400" eaLnBrk="1" fontAlgn="auto" latinLnBrk="0" hangingPunct="1">
              <a:lnSpc>
                <a:spcPts val="2200"/>
              </a:lnSpc>
              <a:spcBef>
                <a:spcPts val="2410"/>
              </a:spcBef>
              <a:spcAft>
                <a:spcPts val="0"/>
              </a:spcAft>
              <a:buClrTx/>
              <a:buSzTx/>
              <a:buFont typeface="Wingdings" panose="05000000000000000000" pitchFamily="2" charset="2"/>
              <a:buChar char="v"/>
              <a:tabLst/>
              <a:defRPr/>
            </a:pPr>
            <a:r>
              <a:rPr kumimoji="0" lang="it-IT" sz="1700" b="0" i="0" u="none" strike="noStrike" kern="0" cap="none" spc="60" normalizeH="0" baseline="0" noProof="0" dirty="0" smtClean="0">
                <a:ln>
                  <a:noFill/>
                </a:ln>
                <a:solidFill>
                  <a:srgbClr val="000000"/>
                </a:solidFill>
                <a:effectLst/>
                <a:uLnTx/>
                <a:uFillTx/>
                <a:latin typeface="Tahoma" panose="22635452340000000000" pitchFamily="2"/>
              </a:rPr>
              <a:t>Cefalea </a:t>
            </a:r>
          </a:p>
          <a:p>
            <a:pPr marL="788670" marR="0" lvl="0" indent="-285750" algn="l" defTabSz="914400" eaLnBrk="1" fontAlgn="auto" latinLnBrk="0" hangingPunct="1">
              <a:lnSpc>
                <a:spcPts val="2200"/>
              </a:lnSpc>
              <a:spcBef>
                <a:spcPts val="945"/>
              </a:spcBef>
              <a:spcAft>
                <a:spcPts val="0"/>
              </a:spcAft>
              <a:buClrTx/>
              <a:buSzTx/>
              <a:buFont typeface="Wingdings" panose="05000000000000000000" pitchFamily="2" charset="2"/>
              <a:buChar char="v"/>
              <a:tabLst/>
              <a:defRPr/>
            </a:pPr>
            <a:r>
              <a:rPr kumimoji="0" lang="it-IT" sz="1700" b="0" i="0" u="none" strike="noStrike" kern="0" cap="none" spc="70" normalizeH="0" baseline="0" noProof="0" dirty="0" smtClean="0">
                <a:ln>
                  <a:noFill/>
                </a:ln>
                <a:solidFill>
                  <a:srgbClr val="000000"/>
                </a:solidFill>
                <a:effectLst/>
                <a:uLnTx/>
                <a:uFillTx/>
                <a:latin typeface="Tahoma" panose="22635452340000000000" pitchFamily="2"/>
              </a:rPr>
              <a:t>Irritabilità </a:t>
            </a:r>
          </a:p>
          <a:p>
            <a:pPr marL="788670" marR="0" lvl="0" indent="-285750" algn="l" defTabSz="914400" eaLnBrk="1" fontAlgn="auto" latinLnBrk="0" hangingPunct="1">
              <a:lnSpc>
                <a:spcPts val="2200"/>
              </a:lnSpc>
              <a:spcBef>
                <a:spcPts val="950"/>
              </a:spcBef>
              <a:spcAft>
                <a:spcPts val="0"/>
              </a:spcAft>
              <a:buClrTx/>
              <a:buSzTx/>
              <a:buFont typeface="Wingdings" panose="05000000000000000000" pitchFamily="2" charset="2"/>
              <a:buChar char="v"/>
              <a:tabLst/>
              <a:defRPr/>
            </a:pPr>
            <a:r>
              <a:rPr kumimoji="0" lang="it-IT" sz="1700" b="0" i="0" u="none" strike="noStrike" kern="0" cap="none" spc="50" normalizeH="0" baseline="0" noProof="0" dirty="0" smtClean="0">
                <a:ln>
                  <a:noFill/>
                </a:ln>
                <a:solidFill>
                  <a:srgbClr val="000000"/>
                </a:solidFill>
                <a:effectLst/>
                <a:uLnTx/>
                <a:uFillTx/>
                <a:latin typeface="Tahoma" panose="22635452340000000000" pitchFamily="2"/>
              </a:rPr>
              <a:t>Demotivazione, etc</a:t>
            </a:r>
            <a:r>
              <a:rPr kumimoji="0" lang="it-IT" sz="1700" b="1" i="0" u="none" strike="noStrike" kern="0" cap="none" spc="50" normalizeH="0" baseline="0" noProof="0" dirty="0" smtClean="0">
                <a:ln>
                  <a:noFill/>
                </a:ln>
                <a:solidFill>
                  <a:srgbClr val="000000"/>
                </a:solidFill>
                <a:effectLst/>
                <a:uLnTx/>
                <a:uFillTx/>
                <a:latin typeface="Tahoma" panose="22635452340000000000" pitchFamily="2"/>
              </a:rPr>
              <a:t>. </a:t>
            </a:r>
          </a:p>
          <a:p>
            <a:pPr marL="137160" marR="0" lvl="0" indent="0" algn="l" defTabSz="914400" eaLnBrk="1" fontAlgn="auto" latinLnBrk="0" hangingPunct="1">
              <a:lnSpc>
                <a:spcPts val="2200"/>
              </a:lnSpc>
              <a:spcBef>
                <a:spcPts val="8110"/>
              </a:spcBef>
              <a:spcAft>
                <a:spcPts val="5750"/>
              </a:spcAft>
              <a:buClrTx/>
              <a:buSzTx/>
              <a:buFontTx/>
              <a:buNone/>
              <a:tabLst/>
              <a:defRPr/>
            </a:pPr>
            <a:r>
              <a:rPr kumimoji="0" lang="it-IT" sz="1700" b="1" i="0" u="none" strike="noStrike" kern="0" cap="none" spc="90" normalizeH="0" baseline="0" noProof="0" dirty="0" smtClean="0">
                <a:ln>
                  <a:noFill/>
                </a:ln>
                <a:solidFill>
                  <a:srgbClr val="CC3300"/>
                </a:solidFill>
                <a:effectLst/>
                <a:uLnTx/>
                <a:uFillTx/>
                <a:latin typeface="Tahoma" panose="22635452340000000000" pitchFamily="2"/>
              </a:rPr>
              <a:t>                         </a:t>
            </a:r>
          </a:p>
          <a:p>
            <a:pPr marL="137160" marR="0" lvl="0" indent="0" algn="l" defTabSz="914400" eaLnBrk="1" fontAlgn="auto" latinLnBrk="0" hangingPunct="1">
              <a:lnSpc>
                <a:spcPts val="2200"/>
              </a:lnSpc>
              <a:spcBef>
                <a:spcPts val="8110"/>
              </a:spcBef>
              <a:spcAft>
                <a:spcPts val="5750"/>
              </a:spcAft>
              <a:buClrTx/>
              <a:buSzTx/>
              <a:buFontTx/>
              <a:buNone/>
              <a:tabLst/>
              <a:defRPr/>
            </a:pPr>
            <a:r>
              <a:rPr kumimoji="0" lang="it-IT" sz="1700" b="1" i="0" u="sng" strike="noStrike" kern="0" cap="none" spc="90" normalizeH="0" baseline="0" noProof="0" dirty="0" smtClean="0">
                <a:ln>
                  <a:noFill/>
                </a:ln>
                <a:solidFill>
                  <a:srgbClr val="CC3300"/>
                </a:solidFill>
                <a:effectLst/>
                <a:uLnTx/>
                <a:uFillTx/>
                <a:latin typeface="Tahoma" panose="22635452340000000000" pitchFamily="2"/>
              </a:rPr>
              <a:t>ATTIVITA’ DI PREVENZIONE </a:t>
            </a:r>
          </a:p>
          <a:p>
            <a:pPr marL="331470" marR="0" lvl="0" indent="-285750" algn="just" defTabSz="914400" eaLnBrk="1" fontAlgn="auto" latinLnBrk="0" hangingPunct="1">
              <a:lnSpc>
                <a:spcPts val="1900"/>
              </a:lnSpc>
              <a:spcBef>
                <a:spcPts val="0"/>
              </a:spcBef>
              <a:spcAft>
                <a:spcPts val="0"/>
              </a:spcAft>
              <a:buClrTx/>
              <a:buSzTx/>
              <a:buFont typeface="Wingdings" panose="05000000000000000000" pitchFamily="2" charset="2"/>
              <a:buChar char="v"/>
              <a:tabLst/>
              <a:defRPr/>
            </a:pPr>
            <a:endParaRPr kumimoji="0" lang="it-IT" sz="1800" b="1" i="0" u="none" strike="noStrike" kern="0" cap="none" spc="55" normalizeH="0" baseline="0" noProof="0" dirty="0" smtClean="0">
              <a:ln>
                <a:noFill/>
              </a:ln>
              <a:solidFill>
                <a:srgbClr val="000000"/>
              </a:solidFill>
              <a:effectLst/>
              <a:uLnTx/>
              <a:uFillTx/>
              <a:latin typeface="Arial Black" panose="020B0A04020102020204" pitchFamily="34" charset="0"/>
            </a:endParaRPr>
          </a:p>
          <a:p>
            <a:pPr marL="331470" marR="0" lvl="0" indent="-285750" algn="just" defTabSz="914400" eaLnBrk="1" fontAlgn="auto" latinLnBrk="0" hangingPunct="1">
              <a:lnSpc>
                <a:spcPts val="1900"/>
              </a:lnSpc>
              <a:spcBef>
                <a:spcPts val="0"/>
              </a:spcBef>
              <a:spcAft>
                <a:spcPts val="0"/>
              </a:spcAft>
              <a:buClrTx/>
              <a:buSzTx/>
              <a:buFont typeface="Wingdings" panose="05000000000000000000" pitchFamily="2" charset="2"/>
              <a:buChar char="v"/>
              <a:tabLst/>
              <a:defRPr/>
            </a:pPr>
            <a:r>
              <a:rPr kumimoji="0" lang="it-IT" sz="1800" b="0" i="0" u="none" strike="noStrike" kern="0" cap="none" spc="55" normalizeH="0" baseline="0" noProof="0" dirty="0" smtClean="0">
                <a:ln>
                  <a:noFill/>
                </a:ln>
                <a:solidFill>
                  <a:srgbClr val="000000"/>
                </a:solidFill>
                <a:effectLst/>
                <a:uLnTx/>
                <a:uFillTx/>
                <a:latin typeface="Arial Black" panose="020B0A04020102020204" pitchFamily="34" charset="0"/>
              </a:rPr>
              <a:t>correggi o migliora anche i fattori extra </a:t>
            </a:r>
          </a:p>
          <a:p>
            <a:pPr marL="45720" marR="0" lvl="0" indent="0" algn="just" defTabSz="914400" eaLnBrk="1" fontAlgn="auto" latinLnBrk="0" hangingPunct="1">
              <a:lnSpc>
                <a:spcPts val="1900"/>
              </a:lnSpc>
              <a:spcBef>
                <a:spcPts val="0"/>
              </a:spcBef>
              <a:spcAft>
                <a:spcPts val="0"/>
              </a:spcAft>
              <a:buClrTx/>
              <a:buSzTx/>
              <a:buFontTx/>
              <a:buNone/>
              <a:tabLst/>
              <a:defRPr/>
            </a:pPr>
            <a:r>
              <a:rPr kumimoji="0" lang="it-IT" sz="1800" b="0" i="0" u="none" strike="noStrike" kern="0" cap="none" spc="55" normalizeH="0" baseline="0" noProof="0" dirty="0" smtClean="0">
                <a:ln>
                  <a:noFill/>
                </a:ln>
                <a:solidFill>
                  <a:srgbClr val="000000"/>
                </a:solidFill>
                <a:effectLst/>
                <a:uLnTx/>
                <a:uFillTx/>
                <a:latin typeface="Arial Black" panose="020B0A04020102020204" pitchFamily="34" charset="0"/>
              </a:rPr>
              <a:t>    lavorativi </a:t>
            </a:r>
            <a:r>
              <a:rPr kumimoji="0" lang="it-IT" sz="1800" b="0" i="0" u="none" strike="noStrike" kern="0" cap="none" spc="10" normalizeH="0" baseline="0" noProof="0" dirty="0" smtClean="0">
                <a:ln>
                  <a:noFill/>
                </a:ln>
                <a:solidFill>
                  <a:srgbClr val="000000"/>
                </a:solidFill>
                <a:effectLst/>
                <a:uLnTx/>
                <a:uFillTx/>
                <a:latin typeface="Arial Black" panose="020B0A04020102020204" pitchFamily="34" charset="0"/>
              </a:rPr>
              <a:t>di </a:t>
            </a:r>
            <a:r>
              <a:rPr kumimoji="0" lang="it-IT" sz="1800" b="0" i="1" u="none" strike="noStrike" kern="0" cap="none" spc="10" normalizeH="0" baseline="0" noProof="0" dirty="0" smtClean="0">
                <a:ln>
                  <a:noFill/>
                </a:ln>
                <a:solidFill>
                  <a:srgbClr val="000000"/>
                </a:solidFill>
                <a:effectLst/>
                <a:uLnTx/>
                <a:uFillTx/>
                <a:latin typeface="Arial Black" panose="020B0A04020102020204" pitchFamily="34" charset="0"/>
              </a:rPr>
              <a:t>"stress" </a:t>
            </a:r>
          </a:p>
          <a:p>
            <a:pPr marL="331470" marR="0" lvl="0" indent="-285750" algn="just" defTabSz="914400" eaLnBrk="1" fontAlgn="auto" latinLnBrk="0" hangingPunct="1">
              <a:lnSpc>
                <a:spcPts val="1900"/>
              </a:lnSpc>
              <a:spcBef>
                <a:spcPts val="0"/>
              </a:spcBef>
              <a:spcAft>
                <a:spcPts val="0"/>
              </a:spcAft>
              <a:buClrTx/>
              <a:buSzTx/>
              <a:buFont typeface="Wingdings" panose="05000000000000000000" pitchFamily="2" charset="2"/>
              <a:buChar char="v"/>
              <a:tabLst/>
              <a:defRPr/>
            </a:pPr>
            <a:endParaRPr kumimoji="0" lang="it-IT" sz="1800" b="0" i="1" u="none" strike="noStrike" kern="0" cap="none" spc="10" normalizeH="0" baseline="0" noProof="0" dirty="0" smtClean="0">
              <a:ln>
                <a:noFill/>
              </a:ln>
              <a:solidFill>
                <a:srgbClr val="000000"/>
              </a:solidFill>
              <a:effectLst/>
              <a:uLnTx/>
              <a:uFillTx/>
              <a:latin typeface="Arial Black" panose="020B0A04020102020204" pitchFamily="34" charset="0"/>
            </a:endParaRPr>
          </a:p>
          <a:p>
            <a:pPr marL="331470" marR="0" lvl="0" indent="-285750" algn="just" defTabSz="914400" eaLnBrk="1" fontAlgn="auto" latinLnBrk="0" hangingPunct="1">
              <a:lnSpc>
                <a:spcPts val="1900"/>
              </a:lnSpc>
              <a:spcBef>
                <a:spcPts val="0"/>
              </a:spcBef>
              <a:spcAft>
                <a:spcPts val="0"/>
              </a:spcAft>
              <a:buClrTx/>
              <a:buSzTx/>
              <a:buFont typeface="Wingdings" panose="05000000000000000000" pitchFamily="2" charset="2"/>
              <a:buChar char="v"/>
              <a:tabLst/>
              <a:defRPr/>
            </a:pPr>
            <a:r>
              <a:rPr kumimoji="0" lang="it-IT" sz="1800" b="0" i="0" u="none" strike="noStrike" kern="0" cap="none" spc="45" normalizeH="0" baseline="0" noProof="0" dirty="0" smtClean="0">
                <a:ln>
                  <a:noFill/>
                </a:ln>
                <a:solidFill>
                  <a:srgbClr val="000000"/>
                </a:solidFill>
                <a:effectLst/>
                <a:uLnTx/>
                <a:uFillTx/>
                <a:latin typeface="Arial Black" panose="020B0A04020102020204" pitchFamily="34" charset="0"/>
              </a:rPr>
              <a:t>mantieni </a:t>
            </a:r>
            <a:r>
              <a:rPr kumimoji="0" lang="it-IT" sz="1800" b="0" i="1" u="none" strike="noStrike" kern="0" cap="none" spc="45" normalizeH="0" baseline="0" noProof="0" dirty="0" smtClean="0">
                <a:ln>
                  <a:noFill/>
                </a:ln>
                <a:solidFill>
                  <a:srgbClr val="000000"/>
                </a:solidFill>
                <a:effectLst/>
                <a:uLnTx/>
                <a:uFillTx/>
                <a:latin typeface="Arial Black" panose="020B0A04020102020204" pitchFamily="34" charset="0"/>
              </a:rPr>
              <a:t>hobby </a:t>
            </a:r>
            <a:r>
              <a:rPr kumimoji="0" lang="it-IT" sz="1800" b="0" i="0" u="none" strike="noStrike" kern="0" cap="none" spc="45" normalizeH="0" baseline="0" noProof="0" dirty="0" smtClean="0">
                <a:ln>
                  <a:noFill/>
                </a:ln>
                <a:solidFill>
                  <a:srgbClr val="000000"/>
                </a:solidFill>
                <a:effectLst/>
                <a:uLnTx/>
                <a:uFillTx/>
                <a:latin typeface="Arial Black" panose="020B0A04020102020204" pitchFamily="34" charset="0"/>
              </a:rPr>
              <a:t>e attività sportive e culturali fuori </a:t>
            </a:r>
          </a:p>
          <a:p>
            <a:pPr marL="45720" marR="0" lvl="0" indent="0" algn="just" defTabSz="914400" eaLnBrk="1" fontAlgn="auto" latinLnBrk="0" hangingPunct="1">
              <a:lnSpc>
                <a:spcPts val="2100"/>
              </a:lnSpc>
              <a:spcBef>
                <a:spcPts val="0"/>
              </a:spcBef>
              <a:spcAft>
                <a:spcPts val="0"/>
              </a:spcAft>
              <a:buClrTx/>
              <a:buSzTx/>
              <a:buFontTx/>
              <a:buNone/>
              <a:tabLst/>
              <a:defRPr/>
            </a:pPr>
            <a:r>
              <a:rPr kumimoji="0" lang="it-IT" sz="1800" b="0" i="0" u="none" strike="noStrike" kern="0" cap="none" spc="10" normalizeH="0" baseline="0" noProof="0" dirty="0" smtClean="0">
                <a:ln>
                  <a:noFill/>
                </a:ln>
                <a:solidFill>
                  <a:srgbClr val="000000"/>
                </a:solidFill>
                <a:effectLst/>
                <a:uLnTx/>
                <a:uFillTx/>
                <a:latin typeface="Arial Black" panose="020B0A04020102020204" pitchFamily="34" charset="0"/>
              </a:rPr>
              <a:t>    dal lavoro </a:t>
            </a:r>
          </a:p>
          <a:p>
            <a:pPr marL="331470" marR="0" lvl="0" indent="-285750" algn="just" defTabSz="914400" eaLnBrk="1" fontAlgn="auto" latinLnBrk="0" hangingPunct="1">
              <a:lnSpc>
                <a:spcPts val="2100"/>
              </a:lnSpc>
              <a:spcBef>
                <a:spcPts val="0"/>
              </a:spcBef>
              <a:spcAft>
                <a:spcPts val="0"/>
              </a:spcAft>
              <a:buClrTx/>
              <a:buSzTx/>
              <a:buFont typeface="Wingdings" panose="05000000000000000000" pitchFamily="2" charset="2"/>
              <a:buChar char="v"/>
              <a:tabLst/>
              <a:defRPr/>
            </a:pPr>
            <a:endParaRPr kumimoji="0" lang="it-IT" sz="1800" b="0" i="0" u="none" strike="noStrike" kern="0" cap="none" spc="75" normalizeH="0" baseline="0" noProof="0" dirty="0" smtClean="0">
              <a:ln>
                <a:noFill/>
              </a:ln>
              <a:solidFill>
                <a:srgbClr val="000000"/>
              </a:solidFill>
              <a:effectLst/>
              <a:uLnTx/>
              <a:uFillTx/>
              <a:latin typeface="Arial Black" panose="020B0A04020102020204" pitchFamily="34" charset="0"/>
            </a:endParaRPr>
          </a:p>
          <a:p>
            <a:pPr marL="331470" marR="0" lvl="0" indent="-285750" algn="just" defTabSz="914400" eaLnBrk="1" fontAlgn="auto" latinLnBrk="0" hangingPunct="1">
              <a:lnSpc>
                <a:spcPts val="2100"/>
              </a:lnSpc>
              <a:spcBef>
                <a:spcPts val="0"/>
              </a:spcBef>
              <a:spcAft>
                <a:spcPts val="0"/>
              </a:spcAft>
              <a:buClrTx/>
              <a:buSzTx/>
              <a:buFont typeface="Wingdings" panose="05000000000000000000" pitchFamily="2" charset="2"/>
              <a:buChar char="v"/>
              <a:tabLst/>
              <a:defRPr/>
            </a:pPr>
            <a:r>
              <a:rPr kumimoji="0" lang="it-IT" sz="1800" b="0" i="0" u="none" strike="noStrike" kern="0" cap="none" spc="75" normalizeH="0" baseline="0" noProof="0" dirty="0" smtClean="0">
                <a:ln>
                  <a:noFill/>
                </a:ln>
                <a:solidFill>
                  <a:srgbClr val="000000"/>
                </a:solidFill>
                <a:effectLst/>
                <a:uLnTx/>
                <a:uFillTx/>
                <a:latin typeface="Arial Black" panose="020B0A04020102020204" pitchFamily="34" charset="0"/>
              </a:rPr>
              <a:t>cerca le giuste motivazioni all'interno del lavoro </a:t>
            </a:r>
            <a:r>
              <a:rPr kumimoji="0" lang="it-IT" sz="1800" b="0" i="0" u="none" strike="noStrike" kern="0" cap="none" spc="10" normalizeH="0" baseline="0" noProof="0" dirty="0" smtClean="0">
                <a:ln>
                  <a:noFill/>
                </a:ln>
                <a:solidFill>
                  <a:srgbClr val="000000"/>
                </a:solidFill>
                <a:effectLst/>
                <a:uLnTx/>
                <a:uFillTx/>
                <a:latin typeface="Arial Black" panose="020B0A04020102020204" pitchFamily="34" charset="0"/>
              </a:rPr>
              <a:t>(e fuori!)</a:t>
            </a:r>
          </a:p>
          <a:p>
            <a:pPr marL="45720" marR="0" lvl="0" indent="0" algn="just" defTabSz="914400" eaLnBrk="1" fontAlgn="auto" latinLnBrk="0" hangingPunct="1">
              <a:lnSpc>
                <a:spcPts val="2100"/>
              </a:lnSpc>
              <a:spcBef>
                <a:spcPts val="0"/>
              </a:spcBef>
              <a:spcAft>
                <a:spcPts val="0"/>
              </a:spcAft>
              <a:buClrTx/>
              <a:buSzTx/>
              <a:buFontTx/>
              <a:buNone/>
              <a:tabLst/>
              <a:defRPr/>
            </a:pPr>
            <a:r>
              <a:rPr kumimoji="0" lang="it-IT" sz="1800" b="0" i="0" u="none" strike="noStrike" kern="0" cap="none" spc="10" normalizeH="0" baseline="0" noProof="0" dirty="0" smtClean="0">
                <a:ln>
                  <a:noFill/>
                </a:ln>
                <a:solidFill>
                  <a:srgbClr val="000000"/>
                </a:solidFill>
                <a:effectLst/>
                <a:uLnTx/>
                <a:uFillTx/>
                <a:latin typeface="Arial Black" panose="020B0A04020102020204" pitchFamily="34" charset="0"/>
              </a:rPr>
              <a:t> </a:t>
            </a:r>
          </a:p>
          <a:p>
            <a:pPr marL="331470" marR="0" lvl="0" indent="-285750" algn="just" defTabSz="914400" eaLnBrk="1" fontAlgn="auto" latinLnBrk="0" hangingPunct="1">
              <a:lnSpc>
                <a:spcPts val="2100"/>
              </a:lnSpc>
              <a:spcBef>
                <a:spcPts val="0"/>
              </a:spcBef>
              <a:spcAft>
                <a:spcPts val="0"/>
              </a:spcAft>
              <a:buClrTx/>
              <a:buSzTx/>
              <a:buFont typeface="Wingdings" panose="05000000000000000000" pitchFamily="2" charset="2"/>
              <a:buChar char="v"/>
              <a:tabLst/>
              <a:defRPr/>
            </a:pPr>
            <a:r>
              <a:rPr kumimoji="0" lang="it-IT" sz="1800" b="0" i="0" u="none" strike="noStrike" kern="0" cap="none" spc="315" normalizeH="0" baseline="0" noProof="0" dirty="0" smtClean="0">
                <a:ln>
                  <a:noFill/>
                </a:ln>
                <a:solidFill>
                  <a:srgbClr val="000000"/>
                </a:solidFill>
                <a:effectLst/>
                <a:uLnTx/>
                <a:uFillTx/>
                <a:latin typeface="Arial Black" panose="020B0A04020102020204" pitchFamily="34" charset="0"/>
              </a:rPr>
              <a:t>rispetta le pause di legge nel lavoro al </a:t>
            </a:r>
            <a:r>
              <a:rPr kumimoji="0" lang="it-IT" sz="1800" b="0" i="0" u="none" strike="noStrike" kern="0" cap="none" spc="-10" normalizeH="0" baseline="0" noProof="0" dirty="0" smtClean="0">
                <a:ln>
                  <a:noFill/>
                </a:ln>
                <a:solidFill>
                  <a:srgbClr val="000000"/>
                </a:solidFill>
                <a:effectLst/>
                <a:uLnTx/>
                <a:uFillTx/>
                <a:latin typeface="Arial Black" panose="020B0A04020102020204" pitchFamily="34" charset="0"/>
              </a:rPr>
              <a:t>videoterminale </a:t>
            </a:r>
          </a:p>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50</a:t>
            </a:fld>
            <a:endParaRPr lang="it-IT"/>
          </a:p>
        </p:txBody>
      </p:sp>
    </p:spTree>
    <p:extLst>
      <p:ext uri="{BB962C8B-B14F-4D97-AF65-F5344CB8AC3E}">
        <p14:creationId xmlns:p14="http://schemas.microsoft.com/office/powerpoint/2010/main" xmlns="" val="3166061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b="0"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51</a:t>
            </a:fld>
            <a:endParaRPr lang="it-IT"/>
          </a:p>
        </p:txBody>
      </p:sp>
    </p:spTree>
    <p:extLst>
      <p:ext uri="{BB962C8B-B14F-4D97-AF65-F5344CB8AC3E}">
        <p14:creationId xmlns:p14="http://schemas.microsoft.com/office/powerpoint/2010/main" xmlns="" val="316606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mn-lt"/>
                <a:ea typeface="+mn-ea"/>
                <a:cs typeface="+mn-cs"/>
              </a:rPr>
              <a:t>La nuova concezione di uomo inteso come persona e non soltanto come individuo meritevole di protezione come fattore di produzione comporta la rivisitazione di tutti i concetti ergonomici e di progettazione dei sistemi di lavoro: dal processo di lavoro, allo spazio di lavoro, all'ambiente di lavoro, al compito lavorativo . Si realizza così, compiutamente, la tutela della persona</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Sistema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combinazione di persone e attrezzature di lavoro, che agiscono insieme nel processo di lavoro, per eseguire il compito lavorativo, nello spazio di lavoro all’interno dell’ambiente di lavoro, sotto le condizioni imposte dal compito lavorativo.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Compito lavorativo: </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il prodotto del sistema di lavoro.</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Attrezzature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attrezzi, macchine, veicoli, dispositivi, arredi, installazioni ed altri componenti usati nel sistema di lavoro.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Processo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la sequenza spaziale e temporale dell’interazione di persone, attrezzature lavoro, materiali, energia e informazioni all’interno di un sistema di lavoro.</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Spazio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un volume allocato a una o più persone nel sistema di lavoro per l’esecuzione del compito lavorativo.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it-IT" sz="2000" b="1" i="0" u="sng"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Ambiente di lavoro</a:t>
            </a: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fattori fisici, chimici, biologici, sociali e culturali che circondano una persona nel suo spazio di lavoro (i fattori sociali e culturali non sono considerati)</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r>
              <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it-IT"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pPr eaLnBrk="1" hangingPunct="1">
              <a:spcBef>
                <a:spcPct val="0"/>
              </a:spcBef>
            </a:pPr>
            <a:endParaRPr lang="it-IT" altLang="it-IT" dirty="0" smtClean="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9E3D0C-8FE1-494A-826C-47368FE6631B}" type="slidenum">
              <a:rPr lang="it-IT" altLang="it-IT" smtClean="0"/>
              <a:pPr eaLnBrk="1" hangingPunct="1"/>
              <a:t>7</a:t>
            </a:fld>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danno</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 lesione fisica e/o danno alla salute o ai beni</a:t>
            </a: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Pericolo</a:t>
            </a:r>
            <a:r>
              <a:rPr kumimoji="0" lang="it-IT" altLang="it-IT" sz="1900" b="1" i="0" u="none" strike="noStrike" kern="0" cap="none" spc="0" normalizeH="0" baseline="0" noProof="0" dirty="0" smtClean="0">
                <a:ln>
                  <a:noFill/>
                </a:ln>
                <a:solidFill>
                  <a:srgbClr val="F8F8F8"/>
                </a:solidFill>
                <a:effectLst/>
                <a:uLnTx/>
                <a:uFillTx/>
                <a:latin typeface="Tahoma"/>
                <a:ea typeface="+mn-ea"/>
                <a:cs typeface="+mn-cs"/>
              </a:rPr>
              <a:t> </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fonte di possibili lesioni o danni alla salute </a:t>
            </a:r>
            <a:r>
              <a:rPr kumimoji="0" lang="it-IT" altLang="it-IT" sz="1300" b="0" i="0" u="none" strike="noStrike" kern="0" cap="none" spc="0" normalizeH="0" baseline="0" noProof="0" dirty="0" smtClean="0">
                <a:ln>
                  <a:noFill/>
                </a:ln>
                <a:solidFill>
                  <a:srgbClr val="F8F8F8"/>
                </a:solidFill>
                <a:effectLst/>
                <a:uLnTx/>
                <a:uFillTx/>
                <a:latin typeface="Tahoma"/>
                <a:ea typeface="+mn-ea"/>
                <a:cs typeface="+mn-cs"/>
              </a:rPr>
              <a:t>(UNI EN 292/1-3.5)</a:t>
            </a:r>
            <a:r>
              <a:rPr kumimoji="0" lang="it-IT" altLang="it-IT" sz="1900" b="1" i="0" u="none" strike="noStrike" kern="0" cap="none" spc="0" normalizeH="0" baseline="0" noProof="0" dirty="0" smtClean="0">
                <a:ln>
                  <a:noFill/>
                </a:ln>
                <a:solidFill>
                  <a:srgbClr val="F8F8F8"/>
                </a:solidFill>
                <a:effectLst/>
                <a:uLnTx/>
                <a:uFillTx/>
                <a:latin typeface="Tahoma"/>
                <a:ea typeface="+mn-ea"/>
                <a:cs typeface="+mn-cs"/>
              </a:rPr>
              <a:t> </a:t>
            </a: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Evento pericoloso</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 evento che può causare danno</a:t>
            </a: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Situazione pericolosa</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 qualsiasi situazione in cui una persona è esposta ad uno o più pericoli </a:t>
            </a:r>
            <a:r>
              <a:rPr kumimoji="0" lang="it-IT" altLang="it-IT" sz="1300" b="0" i="0" u="none" strike="noStrike" kern="0" cap="none" spc="0" normalizeH="0" baseline="0" noProof="0" dirty="0" smtClean="0">
                <a:ln>
                  <a:noFill/>
                </a:ln>
                <a:solidFill>
                  <a:srgbClr val="F8F8F8"/>
                </a:solidFill>
                <a:effectLst/>
                <a:uLnTx/>
                <a:uFillTx/>
                <a:latin typeface="Tahoma"/>
                <a:ea typeface="+mn-ea"/>
                <a:cs typeface="+mn-cs"/>
              </a:rPr>
              <a:t>(UNI EN 292/1-3.6)</a:t>
            </a:r>
            <a:r>
              <a:rPr kumimoji="0" lang="it-IT" altLang="it-IT" sz="1900" b="1" i="0" u="none" strike="noStrike" kern="0" cap="none" spc="0" normalizeH="0" baseline="0" noProof="0" dirty="0" smtClean="0">
                <a:ln>
                  <a:noFill/>
                </a:ln>
                <a:solidFill>
                  <a:srgbClr val="F8F8F8"/>
                </a:solidFill>
                <a:effectLst/>
                <a:uLnTx/>
                <a:uFillTx/>
                <a:latin typeface="Tahoma"/>
                <a:ea typeface="+mn-ea"/>
                <a:cs typeface="+mn-cs"/>
              </a:rPr>
              <a:t> </a:t>
            </a: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Rischio</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 combinazione di probabilità e di gravità di possibili lesioni o danni alla salute in una situazione pericolosa </a:t>
            </a:r>
            <a:r>
              <a:rPr kumimoji="0" lang="it-IT" altLang="it-IT" sz="1300" b="0" i="0" u="none" strike="noStrike" kern="0" cap="none" spc="0" normalizeH="0" baseline="0" noProof="0" dirty="0" smtClean="0">
                <a:ln>
                  <a:noFill/>
                </a:ln>
                <a:solidFill>
                  <a:srgbClr val="F8F8F8"/>
                </a:solidFill>
                <a:effectLst/>
                <a:uLnTx/>
                <a:uFillTx/>
                <a:latin typeface="Tahoma"/>
                <a:ea typeface="+mn-ea"/>
                <a:cs typeface="+mn-cs"/>
              </a:rPr>
              <a:t>(UNI EN 292/1-3.7)</a:t>
            </a:r>
            <a:r>
              <a:rPr kumimoji="0" lang="it-IT" altLang="it-IT" sz="1900" b="1" i="0" u="none" strike="noStrike" kern="0" cap="none" spc="0" normalizeH="0" baseline="0" noProof="0" dirty="0" smtClean="0">
                <a:ln>
                  <a:noFill/>
                </a:ln>
                <a:solidFill>
                  <a:srgbClr val="F8F8F8"/>
                </a:solidFill>
                <a:effectLst/>
                <a:uLnTx/>
                <a:uFillTx/>
                <a:latin typeface="Tahoma"/>
                <a:ea typeface="+mn-ea"/>
                <a:cs typeface="+mn-cs"/>
              </a:rPr>
              <a:t> </a:t>
            </a:r>
          </a:p>
          <a:p>
            <a:pPr marL="0" marR="0" lvl="0" indent="0" algn="l" defTabSz="914400" rtl="0" eaLnBrk="1" fontAlgn="base" latinLnBrk="0" hangingPunct="1">
              <a:lnSpc>
                <a:spcPct val="80000"/>
              </a:lnSpc>
              <a:spcBef>
                <a:spcPct val="20000"/>
              </a:spcBef>
              <a:spcAft>
                <a:spcPct val="0"/>
              </a:spcAft>
              <a:buClr>
                <a:srgbClr val="6699FF"/>
              </a:buClr>
              <a:buSzTx/>
              <a:buFontTx/>
              <a:buNone/>
              <a:tabLst/>
              <a:defRPr/>
            </a:pPr>
            <a:endParaRPr kumimoji="0" lang="it-IT" altLang="it-IT" sz="1900" b="0" i="0" u="none" strike="noStrike" kern="0" cap="none" spc="0" normalizeH="0" baseline="0" noProof="0" dirty="0" smtClean="0">
              <a:ln>
                <a:noFill/>
              </a:ln>
              <a:solidFill>
                <a:srgbClr val="F8F8F8"/>
              </a:solidFill>
              <a:effectLst/>
              <a:uLnTx/>
              <a:uFillTx/>
              <a:latin typeface="Tahom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8</a:t>
            </a:fld>
            <a:endParaRPr lang="it-IT"/>
          </a:p>
        </p:txBody>
      </p:sp>
    </p:spTree>
    <p:extLst>
      <p:ext uri="{BB962C8B-B14F-4D97-AF65-F5344CB8AC3E}">
        <p14:creationId xmlns:p14="http://schemas.microsoft.com/office/powerpoint/2010/main" xmlns="" val="188473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Valutazione del rischio</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 valutazione globale della probabilità e della gravità di possibili lesioni o danni alla salute in una situazione pericolosa per scegliere le adeguate misure di sicurezza </a:t>
            </a:r>
            <a:r>
              <a:rPr kumimoji="0" lang="it-IT" altLang="it-IT" sz="1300" b="0" i="0" u="none" strike="noStrike" kern="0" cap="none" spc="0" normalizeH="0" baseline="0" noProof="0" dirty="0" smtClean="0">
                <a:ln>
                  <a:noFill/>
                </a:ln>
                <a:solidFill>
                  <a:srgbClr val="F8F8F8"/>
                </a:solidFill>
                <a:effectLst/>
                <a:uLnTx/>
                <a:uFillTx/>
                <a:latin typeface="Tahoma"/>
                <a:ea typeface="+mn-ea"/>
                <a:cs typeface="+mn-cs"/>
              </a:rPr>
              <a:t>(UNI EN 292/1-3.8)</a:t>
            </a:r>
            <a:r>
              <a:rPr kumimoji="0" lang="it-IT" altLang="it-IT" sz="1900" b="1" i="0" u="none" strike="noStrike" kern="0" cap="none" spc="0" normalizeH="0" baseline="0" noProof="0" dirty="0" smtClean="0">
                <a:ln>
                  <a:noFill/>
                </a:ln>
                <a:solidFill>
                  <a:srgbClr val="F8F8F8"/>
                </a:solidFill>
                <a:effectLst/>
                <a:uLnTx/>
                <a:uFillTx/>
                <a:latin typeface="Tahoma"/>
                <a:ea typeface="+mn-ea"/>
                <a:cs typeface="+mn-cs"/>
              </a:rPr>
              <a:t> </a:t>
            </a:r>
            <a:endParaRPr kumimoji="0" lang="it-IT" altLang="it-IT" sz="1900" b="0" i="0" u="none" strike="noStrike" kern="0" cap="none" spc="0" normalizeH="0" baseline="0" noProof="0" dirty="0" smtClean="0">
              <a:ln>
                <a:noFill/>
              </a:ln>
              <a:solidFill>
                <a:srgbClr val="F8F8F8"/>
              </a:solidFill>
              <a:effectLst/>
              <a:uLnTx/>
              <a:uFillTx/>
              <a:latin typeface="Tahoma"/>
              <a:ea typeface="+mn-ea"/>
              <a:cs typeface="+mn-cs"/>
            </a:endParaRP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Misura di sicurezza</a:t>
            </a:r>
            <a:r>
              <a:rPr kumimoji="0" lang="it-IT" altLang="it-IT" sz="1900" b="1" i="0" u="none" strike="noStrike" kern="0" cap="none" spc="0" normalizeH="0" baseline="0" noProof="0" dirty="0" smtClean="0">
                <a:ln>
                  <a:noFill/>
                </a:ln>
                <a:solidFill>
                  <a:srgbClr val="F8F8F8"/>
                </a:solidFill>
                <a:effectLst/>
                <a:uLnTx/>
                <a:uFillTx/>
                <a:latin typeface="Tahoma"/>
                <a:ea typeface="+mn-ea"/>
                <a:cs typeface="+mn-cs"/>
              </a:rPr>
              <a:t> </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mezzo che elimina un pericolo o riduce un rischio</a:t>
            </a: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r>
              <a:rPr kumimoji="0" lang="it-IT" altLang="it-IT" sz="1900" b="1" i="1" u="none" strike="noStrike" kern="0" cap="none" spc="0" normalizeH="0" baseline="0" noProof="0" dirty="0" smtClean="0">
                <a:ln>
                  <a:noFill/>
                </a:ln>
                <a:solidFill>
                  <a:srgbClr val="F8F8F8"/>
                </a:solidFill>
                <a:effectLst/>
                <a:uLnTx/>
                <a:uFillTx/>
                <a:latin typeface="Tahoma"/>
                <a:ea typeface="+mn-ea"/>
                <a:cs typeface="+mn-cs"/>
              </a:rPr>
              <a:t>Rischio residuo</a:t>
            </a:r>
            <a:r>
              <a:rPr kumimoji="0" lang="it-IT" altLang="it-IT" sz="1900" b="0" i="0" u="none" strike="noStrike" kern="0" cap="none" spc="0" normalizeH="0" baseline="0" noProof="0" dirty="0" smtClean="0">
                <a:ln>
                  <a:noFill/>
                </a:ln>
                <a:solidFill>
                  <a:srgbClr val="F8F8F8"/>
                </a:solidFill>
                <a:effectLst/>
                <a:uLnTx/>
                <a:uFillTx/>
                <a:latin typeface="Tahoma"/>
                <a:ea typeface="+mn-ea"/>
                <a:cs typeface="+mn-cs"/>
              </a:rPr>
              <a:t> : rischio che sussiste dopo avere adottato delle misure di sicurezza</a:t>
            </a:r>
            <a:endParaRPr kumimoji="0" lang="it-IT" altLang="it-IT" sz="1900" b="1" i="0" u="none" strike="noStrike" kern="0" cap="none" spc="0" normalizeH="0" baseline="0" noProof="0" dirty="0" smtClean="0">
              <a:ln>
                <a:noFill/>
              </a:ln>
              <a:solidFill>
                <a:srgbClr val="F8F8F8"/>
              </a:solidFill>
              <a:effectLst/>
              <a:uLnTx/>
              <a:uFillTx/>
              <a:latin typeface="Tahoma"/>
              <a:ea typeface="+mn-ea"/>
              <a:cs typeface="+mn-cs"/>
            </a:endParaRPr>
          </a:p>
          <a:p>
            <a:pPr marL="342900" marR="0" lvl="0" indent="-342900" algn="l" defTabSz="914400" rtl="0" eaLnBrk="1" fontAlgn="base" latinLnBrk="0" hangingPunct="1">
              <a:lnSpc>
                <a:spcPct val="80000"/>
              </a:lnSpc>
              <a:spcBef>
                <a:spcPct val="20000"/>
              </a:spcBef>
              <a:spcAft>
                <a:spcPct val="0"/>
              </a:spcAft>
              <a:buClr>
                <a:srgbClr val="6699FF"/>
              </a:buClr>
              <a:buSzTx/>
              <a:buFontTx/>
              <a:buChar char="•"/>
              <a:tabLst/>
              <a:defRPr/>
            </a:pPr>
            <a:endParaRPr kumimoji="0" lang="it-IT" altLang="it-IT" sz="1900" b="0" i="0" u="none" strike="noStrike" kern="0" cap="none" spc="0" normalizeH="0" baseline="0" noProof="0" dirty="0" smtClean="0">
              <a:ln>
                <a:noFill/>
              </a:ln>
              <a:solidFill>
                <a:srgbClr val="F8F8F8"/>
              </a:solidFill>
              <a:effectLst/>
              <a:uLnTx/>
              <a:uFillTx/>
              <a:latin typeface="Tahom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it-IT" altLang="it-IT" sz="1200" b="0" i="0" u="none" strike="noStrike" kern="1200" cap="none" spc="0" normalizeH="0" baseline="0" noProof="0" dirty="0" smtClean="0">
              <a:ln>
                <a:noFill/>
              </a:ln>
              <a:solidFill>
                <a:prstClr val="black"/>
              </a:solidFill>
              <a:effectLst/>
              <a:uLnTx/>
              <a:uFillTx/>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9</a:t>
            </a:fld>
            <a:endParaRPr lang="it-IT"/>
          </a:p>
        </p:txBody>
      </p:sp>
    </p:spTree>
    <p:extLst>
      <p:ext uri="{BB962C8B-B14F-4D97-AF65-F5344CB8AC3E}">
        <p14:creationId xmlns:p14="http://schemas.microsoft.com/office/powerpoint/2010/main" xmlns="" val="188473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egnaposto immagine diapositiva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20000"/>
              </a:lnSpc>
              <a:spcBef>
                <a:spcPct val="20000"/>
              </a:spcBef>
              <a:spcAft>
                <a:spcPct val="0"/>
              </a:spcAft>
              <a:buClrTx/>
              <a:buSzTx/>
              <a:buFont typeface="Wingdings" pitchFamily="2" charset="2"/>
              <a:buNone/>
              <a:tabLst/>
              <a:defRPr/>
            </a:pPr>
            <a:endParaRPr kumimoji="0" lang="it-IT" sz="1800" b="0" i="0" u="none" strike="noStrike" kern="1200" cap="none" spc="0" normalizeH="0" baseline="0" noProof="0" dirty="0" smtClean="0">
              <a:ln>
                <a:noFill/>
              </a:ln>
              <a:solidFill>
                <a:srgbClr val="FF3300"/>
              </a:solidFill>
              <a:effectLst/>
              <a:uLnTx/>
              <a:uFillTx/>
              <a:latin typeface="Arial,Bold"/>
              <a:ea typeface="+mn-ea"/>
              <a:cs typeface="Arial" pitchFamily="34" charset="0"/>
            </a:endParaRPr>
          </a:p>
          <a:p>
            <a:pPr marL="0" marR="0" lvl="0" indent="0" algn="l" defTabSz="457200" rtl="0" eaLnBrk="1" fontAlgn="base" latinLnBrk="0" hangingPunct="1">
              <a:lnSpc>
                <a:spcPct val="120000"/>
              </a:lnSpc>
              <a:spcBef>
                <a:spcPct val="20000"/>
              </a:spcBef>
              <a:spcAft>
                <a:spcPct val="0"/>
              </a:spcAft>
              <a:buClrTx/>
              <a:buSzTx/>
              <a:buFont typeface="Wingdings" pitchFamily="2" charset="2"/>
              <a:buNone/>
              <a:tabLst/>
              <a:defRPr/>
            </a:pPr>
            <a:r>
              <a:rPr kumimoji="0" lang="it-IT" sz="1800" b="0" i="0" u="none" strike="noStrike" kern="1200" cap="none" spc="0" normalizeH="0" baseline="0" noProof="0" dirty="0" smtClean="0">
                <a:ln>
                  <a:noFill/>
                </a:ln>
                <a:solidFill>
                  <a:srgbClr val="FF3300"/>
                </a:solidFill>
                <a:effectLst/>
                <a:uLnTx/>
                <a:uFillTx/>
                <a:latin typeface="Arial,Bold"/>
                <a:ea typeface="+mn-ea"/>
                <a:cs typeface="Arial" pitchFamily="34" charset="0"/>
              </a:rPr>
              <a:t>Il  concetto di </a:t>
            </a:r>
            <a:r>
              <a:rPr kumimoji="0" lang="it-IT" sz="1800" b="1" i="0" u="none" strike="noStrike" kern="1200" cap="none" spc="0" normalizeH="0" baseline="0" noProof="0" dirty="0" smtClean="0">
                <a:ln>
                  <a:noFill/>
                </a:ln>
                <a:solidFill>
                  <a:srgbClr val="FF3300"/>
                </a:solidFill>
                <a:effectLst/>
                <a:uLnTx/>
                <a:uFillTx/>
                <a:latin typeface="Arial,Bold"/>
                <a:ea typeface="+mn-ea"/>
                <a:cs typeface="Arial" pitchFamily="34" charset="0"/>
              </a:rPr>
              <a:t>Pericolo (</a:t>
            </a:r>
            <a:r>
              <a:rPr kumimoji="0" lang="it-IT" altLang="it-IT" sz="3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Potenzialità dei fattori  di produzione di causare un danno</a:t>
            </a: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  non può non ricomprendere quello di </a:t>
            </a:r>
            <a:r>
              <a:rPr kumimoji="0" lang="it-IT" sz="1800" b="1" i="0" u="none" strike="noStrike" kern="1200" cap="none" spc="0" normalizeH="0" baseline="0" noProof="0" dirty="0" smtClean="0">
                <a:ln>
                  <a:noFill/>
                </a:ln>
                <a:solidFill>
                  <a:srgbClr val="FF3300"/>
                </a:solidFill>
                <a:effectLst/>
                <a:uLnTx/>
                <a:uFillTx/>
                <a:latin typeface="Arial,Bold"/>
                <a:ea typeface="+mn-ea"/>
                <a:cs typeface="Arial" pitchFamily="34" charset="0"/>
              </a:rPr>
              <a:t>Esposizione al Pericolo                                                 </a:t>
            </a:r>
          </a:p>
          <a:p>
            <a:pPr marL="0" marR="0" lvl="0" indent="0" algn="l" defTabSz="457200" rtl="0" eaLnBrk="1" fontAlgn="base" latinLnBrk="0" hangingPunct="1">
              <a:lnSpc>
                <a:spcPct val="120000"/>
              </a:lnSpc>
              <a:spcBef>
                <a:spcPct val="20000"/>
              </a:spcBef>
              <a:spcAft>
                <a:spcPct val="0"/>
              </a:spcAft>
              <a:buClrTx/>
              <a:buSzTx/>
              <a:buFont typeface="Wingdings" pitchFamily="2" charset="2"/>
              <a:buNone/>
              <a:tabLst/>
              <a:defRPr/>
            </a:pPr>
            <a:endParaRPr kumimoji="0" lang="it-IT" sz="1800" b="1" i="0" u="none" strike="noStrike" kern="1200" cap="none" spc="0" normalizeH="0" baseline="0" noProof="0" dirty="0" smtClean="0">
              <a:ln>
                <a:noFill/>
              </a:ln>
              <a:solidFill>
                <a:srgbClr val="FF3300"/>
              </a:solidFill>
              <a:effectLst/>
              <a:uLnTx/>
              <a:uFillTx/>
              <a:latin typeface="Arial,Bold"/>
              <a:ea typeface="+mn-ea"/>
              <a:cs typeface="Arial" pitchFamily="34" charset="0"/>
            </a:endParaRPr>
          </a:p>
          <a:p>
            <a:pPr marL="0" marR="0" lvl="0" indent="0" algn="l" defTabSz="457200" rtl="0" eaLnBrk="1" fontAlgn="base" latinLnBrk="0" hangingPunct="1">
              <a:lnSpc>
                <a:spcPct val="120000"/>
              </a:lnSpc>
              <a:spcBef>
                <a:spcPct val="20000"/>
              </a:spcBef>
              <a:spcAft>
                <a:spcPct val="0"/>
              </a:spcAft>
              <a:buClrTx/>
              <a:buSzTx/>
              <a:buFont typeface="Wingdings" pitchFamily="2" charset="2"/>
              <a:buNone/>
              <a:tabLst/>
              <a:defRPr/>
            </a:pPr>
            <a:r>
              <a:rPr kumimoji="0" lang="it-IT" sz="1800" b="0" i="0" u="none" strike="noStrike" kern="1200" cap="none" spc="0" normalizeH="0" baseline="0" noProof="0" dirty="0" smtClean="0">
                <a:ln>
                  <a:noFill/>
                </a:ln>
                <a:solidFill>
                  <a:srgbClr val="FF3300"/>
                </a:solidFill>
                <a:effectLst/>
                <a:uLnTx/>
                <a:uFillTx/>
                <a:latin typeface="Arial,Bold"/>
                <a:ea typeface="+mn-ea"/>
                <a:cs typeface="Arial" pitchFamily="34" charset="0"/>
              </a:rPr>
              <a:t>( </a:t>
            </a:r>
            <a:r>
              <a:rPr kumimoji="0" lang="it-IT" sz="1800" b="1" i="0" u="none" strike="noStrike" kern="1200" cap="none" spc="0" normalizeH="0" baseline="0" noProof="0" dirty="0" smtClean="0">
                <a:ln>
                  <a:noFill/>
                </a:ln>
                <a:solidFill>
                  <a:srgbClr val="FF3300"/>
                </a:solidFill>
                <a:effectLst/>
                <a:uLnTx/>
                <a:uFillTx/>
                <a:latin typeface="Arial,Bold"/>
                <a:ea typeface="+mn-ea"/>
                <a:cs typeface="Arial" pitchFamily="34" charset="0"/>
              </a:rPr>
              <a:t>pericolo concreto</a:t>
            </a:r>
            <a:r>
              <a:rPr kumimoji="0" lang="it-IT" sz="1800" b="0" i="0" u="none" strike="noStrike" kern="1200" cap="none" spc="0" normalizeH="0" baseline="0" noProof="0" dirty="0" smtClean="0">
                <a:ln>
                  <a:noFill/>
                </a:ln>
                <a:solidFill>
                  <a:srgbClr val="FF3300"/>
                </a:solidFill>
                <a:effectLst/>
                <a:uLnTx/>
                <a:uFillTx/>
                <a:latin typeface="Arial"/>
                <a:ea typeface="+mn-ea"/>
                <a:cs typeface="Arial" pitchFamily="34" charset="0"/>
              </a:rPr>
              <a:t>:  </a:t>
            </a: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situazione in cui il pericolo diventa concreto ed effettivo ). Da qui il verificarsi del </a:t>
            </a:r>
            <a:r>
              <a:rPr kumimoji="0" lang="it-IT" sz="1800" b="1" i="0" u="none" strike="noStrike" kern="1200" cap="none" spc="0" normalizeH="0" baseline="0" noProof="0" dirty="0" smtClean="0">
                <a:ln>
                  <a:noFill/>
                </a:ln>
                <a:solidFill>
                  <a:srgbClr val="000000"/>
                </a:solidFill>
                <a:effectLst/>
                <a:uLnTx/>
                <a:uFillTx/>
                <a:latin typeface="Arial"/>
                <a:ea typeface="+mn-ea"/>
                <a:cs typeface="Arial" pitchFamily="34" charset="0"/>
              </a:rPr>
              <a:t>danno  ( </a:t>
            </a:r>
            <a:r>
              <a:rPr kumimoji="0" lang="it-IT" sz="1800" b="0" i="0" u="none" strike="noStrike" kern="1200" cap="none" spc="0" normalizeH="0" baseline="0" noProof="0" dirty="0" smtClean="0">
                <a:ln>
                  <a:noFill/>
                </a:ln>
                <a:solidFill>
                  <a:srgbClr val="000000"/>
                </a:solidFill>
                <a:effectLst/>
                <a:uLnTx/>
                <a:uFillTx/>
                <a:latin typeface="Arial"/>
                <a:ea typeface="+mn-ea"/>
                <a:cs typeface="Arial" pitchFamily="34" charset="0"/>
              </a:rPr>
              <a:t>la lesione fisica o la morte come conseguenza diretta o indiretta di esposizione al pericolo )</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kumimoji="0" lang="it-IT" sz="2000" b="0" i="0"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Il </a:t>
            </a:r>
            <a:r>
              <a:rPr kumimoji="0" lang="it-IT" sz="2000" b="1" i="0"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Pericolo </a:t>
            </a:r>
            <a:r>
              <a:rPr kumimoji="0" lang="it-IT" sz="2000" b="0" i="0"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dal punto di vista della previsione/elusione può intendersi: un evento dannoso futuro ed incerto il cui verificarsi, sulla  base dell'esperienza acquisita, può ritenersi  ragionevolmente  probabile;</a:t>
            </a:r>
          </a:p>
          <a:p>
            <a:pPr marL="0" marR="0" lvl="0" indent="0" algn="l" defTabSz="457200" rtl="0" eaLnBrk="1" fontAlgn="base" latinLnBrk="0" hangingPunct="1">
              <a:lnSpc>
                <a:spcPct val="120000"/>
              </a:lnSpc>
              <a:spcBef>
                <a:spcPct val="20000"/>
              </a:spcBef>
              <a:spcAft>
                <a:spcPct val="0"/>
              </a:spcAft>
              <a:buClrTx/>
              <a:buSzTx/>
              <a:buFont typeface="Wingdings" pitchFamily="2" charset="2"/>
              <a:buNone/>
              <a:tabLst/>
              <a:defRPr/>
            </a:pPr>
            <a:endParaRPr kumimoji="0" lang="it-IT"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it-IT" altLang="it-IT" dirty="0" smtClean="0">
              <a:latin typeface="Arial" charset="0"/>
              <a:ea typeface="ＭＳ Ｐゴシック" pitchFamily="34" charset="-128"/>
              <a:cs typeface="Arial" charset="0"/>
            </a:endParaRPr>
          </a:p>
        </p:txBody>
      </p:sp>
      <p:sp>
        <p:nvSpPr>
          <p:cNvPr id="17715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9F418F0-8614-4278-BD26-2201FFD84786}" type="slidenum">
              <a:rPr lang="it-IT" altLang="it-IT" smtClean="0"/>
              <a:pPr eaLnBrk="1" hangingPunct="1"/>
              <a:t>10</a:t>
            </a:fld>
            <a:endParaRPr lang="it-IT" altLang="it-IT" smtClean="0"/>
          </a:p>
        </p:txBody>
      </p:sp>
      <p:sp>
        <p:nvSpPr>
          <p:cNvPr id="2" name="Header Placeholder 1"/>
          <p:cNvSpPr>
            <a:spLocks noGrp="1"/>
          </p:cNvSpPr>
          <p:nvPr>
            <p:ph type="hdr" sz="quarter"/>
          </p:nvPr>
        </p:nvSpPr>
        <p:spPr/>
        <p:txBody>
          <a:bodyPr/>
          <a:lstStyle/>
          <a:p>
            <a:pPr>
              <a:defRPr/>
            </a:pPr>
            <a:r>
              <a:rPr lang="it-IT"/>
              <a:t>E.TRUS.C.A. by LunaeForm S.r.l. - Agenzia Formativa Accreditata alla Regione Toscana MS0744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Times New Roman" pitchFamily="16" charset="0"/>
              <a:buNone/>
              <a:tabLst/>
              <a:defRPr/>
            </a:pPr>
            <a:endParaRPr kumimoji="0" lang="it-IT" sz="2000" b="1" i="1" u="sng" strike="noStrike" kern="1200" cap="none" spc="0" normalizeH="0" baseline="0" noProof="0" dirty="0" smtClean="0">
              <a:ln>
                <a:noFill/>
              </a:ln>
              <a:solidFill>
                <a:srgbClr val="800000"/>
              </a:solidFill>
              <a:effectLst/>
              <a:uLnTx/>
              <a:uFillTx/>
              <a:latin typeface="Arial Black" pitchFamily="34" charset="0"/>
              <a:ea typeface="+mn-ea"/>
              <a:cs typeface="Lucida Sans Unicode" charset="0"/>
            </a:endParaRPr>
          </a:p>
          <a:p>
            <a:pPr algn="l"/>
            <a:r>
              <a:rPr lang="it-IT" sz="2000" b="1" i="0" u="none" strike="noStrike" baseline="0" dirty="0" smtClean="0">
                <a:solidFill>
                  <a:srgbClr val="000000"/>
                </a:solidFill>
                <a:latin typeface="Arial"/>
              </a:rPr>
              <a:t>Il Rischio  </a:t>
            </a:r>
            <a:r>
              <a:rPr lang="it-IT" sz="2000" b="0" i="0" u="none" strike="noStrike" baseline="0" dirty="0" smtClean="0">
                <a:solidFill>
                  <a:srgbClr val="000000"/>
                </a:solidFill>
                <a:latin typeface="Arial"/>
              </a:rPr>
              <a:t>è la probabilità che accada un certo evento capace di causare un danno alle persone per cui deve sussistere  una sorgente di pericolo e</a:t>
            </a:r>
          </a:p>
          <a:p>
            <a:pPr algn="l"/>
            <a:r>
              <a:rPr lang="it-IT" sz="2000" b="0" i="0" u="none" strike="noStrike" baseline="0" dirty="0" smtClean="0">
                <a:solidFill>
                  <a:srgbClr val="000000"/>
                </a:solidFill>
                <a:latin typeface="Arial"/>
              </a:rPr>
              <a:t>la possibilità che la sorgente di pericolo si trasformi in un danno.</a:t>
            </a:r>
          </a:p>
          <a:p>
            <a:pPr algn="l"/>
            <a:endParaRPr lang="it-IT" sz="800" b="0" i="0" u="none" strike="noStrike" baseline="0" dirty="0" smtClean="0">
              <a:solidFill>
                <a:srgbClr val="000000"/>
              </a:solidFill>
              <a:latin typeface="Arial"/>
            </a:endParaRPr>
          </a:p>
          <a:p>
            <a:pPr marL="4445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it-IT" sz="2000" b="1" i="0"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il </a:t>
            </a:r>
            <a:r>
              <a:rPr kumimoji="0" lang="it-IT" sz="2400" b="1" i="1" u="sng"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rischio </a:t>
            </a:r>
            <a:r>
              <a:rPr kumimoji="0" lang="it-IT" sz="2400" b="1" i="1"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 </a:t>
            </a:r>
            <a:r>
              <a:rPr kumimoji="0" lang="it-IT" sz="2400" b="0" i="0"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 dal punto di vista previsione</a:t>
            </a:r>
            <a:r>
              <a:rPr kumimoji="0" lang="it-IT" sz="2400" b="1" i="1"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 </a:t>
            </a:r>
            <a:r>
              <a:rPr kumimoji="0" lang="it-IT" sz="1200" b="0" i="0" u="none" strike="noStrike" kern="1200" cap="none" spc="0" normalizeH="0" baseline="0" noProof="0" dirty="0" smtClean="0">
                <a:ln>
                  <a:noFill/>
                </a:ln>
                <a:solidFill>
                  <a:srgbClr val="002060"/>
                </a:solidFill>
                <a:effectLst/>
                <a:uLnTx/>
                <a:uFillTx/>
                <a:latin typeface="Arial" charset="0"/>
                <a:ea typeface="Times New Roman" pitchFamily="18" charset="0"/>
                <a:cs typeface="Garamond" pitchFamily="18" charset="0"/>
              </a:rPr>
              <a:t>rappresenta invece un evento dannoso futuro ed incerto   di  cui  non sia possibile, allo stato attuale delle  conoscenze, valutare  in maniera  sufficientemente sicura le probabilità o le  modalità di avveramento</a:t>
            </a:r>
            <a:r>
              <a:rPr kumimoji="0" lang="it-IT" sz="2000" b="0" i="0" u="none" strike="noStrike" kern="1200" cap="none" spc="0" normalizeH="0" baseline="0" noProof="0" dirty="0" smtClean="0">
                <a:ln>
                  <a:noFill/>
                </a:ln>
                <a:solidFill>
                  <a:prstClr val="black"/>
                </a:solidFill>
                <a:effectLst/>
                <a:uLnTx/>
                <a:uFillTx/>
                <a:latin typeface="+mn-lt"/>
                <a:ea typeface="+mn-ea"/>
                <a:cs typeface="+mn-cs"/>
              </a:rPr>
              <a:t>. Ciò a differenza del pericolo</a:t>
            </a:r>
          </a:p>
          <a:p>
            <a:pPr algn="l"/>
            <a:endParaRPr kumimoji="0" lang="it-IT" sz="2000" b="1"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endParaRPr>
          </a:p>
          <a:p>
            <a:pPr algn="l"/>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Poiché</a:t>
            </a:r>
            <a:r>
              <a:rPr kumimoji="0" lang="it-IT" sz="2000" b="1"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il rischio zero</a:t>
            </a:r>
            <a:r>
              <a:rPr kumimoji="0" lang="it-IT" sz="2000" b="1" i="1" u="sng"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non esiste in quanto significherebbe la totale ingessatura di una  struttura aziendale, l’imprenditore  si trova sempre dinanzi alla necessità di individuare una «</a:t>
            </a:r>
            <a:r>
              <a:rPr kumimoji="0" lang="it-IT" sz="2000" b="0" i="1"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soglia di tolleranza</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ossia  l’ assumere una decisione su quali debbono essere i rischi da prevedersi e quindi da evitarsi e quale invece il </a:t>
            </a:r>
            <a:r>
              <a:rPr kumimoji="0" lang="it-IT" sz="2000" b="1" i="1" u="sng"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rischio cosiddetto residuale </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(coincidente con il </a:t>
            </a:r>
            <a:r>
              <a:rPr kumimoji="0" lang="it-IT" sz="2000" b="1" i="1" u="sng"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rischio tollerabile o accettabile</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a:t>
            </a:r>
          </a:p>
          <a:p>
            <a:pPr marL="0" marR="0" lvl="0" indent="0" algn="l" defTabSz="914400" rtl="0" eaLnBrk="1" fontAlgn="auto" latinLnBrk="0" hangingPunct="1">
              <a:lnSpc>
                <a:spcPct val="150000"/>
              </a:lnSpc>
              <a:spcBef>
                <a:spcPct val="20000"/>
              </a:spcBef>
              <a:spcAft>
                <a:spcPts val="0"/>
              </a:spcAft>
              <a:buClrTx/>
              <a:buSzTx/>
              <a:buFont typeface="Times New Roman" pitchFamily="16" charset="0"/>
              <a:buNone/>
              <a:tabLst/>
              <a:defRPr/>
            </a:pP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In pratica l’ imprenditore deve trovare il giusto mezzo tra la totale libertà di azione (</a:t>
            </a:r>
            <a:r>
              <a:rPr kumimoji="0" lang="it-IT" sz="2000" b="0" i="1" u="sng"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rischio troppo elevato</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e il (</a:t>
            </a:r>
            <a:r>
              <a:rPr kumimoji="0" lang="it-IT" sz="2000" b="0" i="1" u="sng"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rischio zero</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predisponendo regole precauzionali che assicurino il proseguimento dell’attività ma anche la </a:t>
            </a:r>
            <a:r>
              <a:rPr kumimoji="0" lang="it-IT" sz="2000" b="0" i="0" u="none" strike="noStrike" kern="1200" cap="none" spc="0" normalizeH="0" baseline="0" noProof="0" dirty="0" err="1" smtClean="0">
                <a:ln>
                  <a:noFill/>
                </a:ln>
                <a:solidFill>
                  <a:srgbClr val="800000"/>
                </a:solidFill>
                <a:effectLst/>
                <a:uLnTx/>
                <a:uFillTx/>
                <a:latin typeface="Arial Black" pitchFamily="34" charset="0"/>
                <a:ea typeface="+mn-ea"/>
                <a:cs typeface="Lucida Sans Unicode" charset="0"/>
              </a:rPr>
              <a:t>compliance</a:t>
            </a:r>
            <a:r>
              <a:rPr kumimoji="0" lang="it-IT" sz="2000" b="0" i="0" u="none" strike="noStrike" kern="1200" cap="none" spc="0" normalizeH="0" baseline="0" noProof="0" dirty="0" smtClean="0">
                <a:ln>
                  <a:noFill/>
                </a:ln>
                <a:solidFill>
                  <a:srgbClr val="800000"/>
                </a:solidFill>
                <a:effectLst/>
                <a:uLnTx/>
                <a:uFillTx/>
                <a:latin typeface="Arial Black" pitchFamily="34" charset="0"/>
                <a:ea typeface="+mn-ea"/>
                <a:cs typeface="Lucida Sans Unicode" charset="0"/>
              </a:rPr>
              <a:t> con le leggi vigenti</a:t>
            </a:r>
            <a:r>
              <a:rPr lang="it-IT" dirty="0" smtClean="0">
                <a:solidFill>
                  <a:srgbClr val="000000"/>
                </a:solidFill>
                <a:latin typeface="Arial"/>
              </a:rPr>
              <a:t> Il rischio combinazione della probabilità e della</a:t>
            </a:r>
            <a:r>
              <a:rPr lang="it-IT" baseline="0" dirty="0" smtClean="0">
                <a:solidFill>
                  <a:srgbClr val="000000"/>
                </a:solidFill>
                <a:latin typeface="Arial"/>
              </a:rPr>
              <a:t> </a:t>
            </a:r>
            <a:r>
              <a:rPr lang="it-IT" dirty="0" smtClean="0">
                <a:solidFill>
                  <a:srgbClr val="000000"/>
                </a:solidFill>
                <a:latin typeface="Arial"/>
              </a:rPr>
              <a:t>gravità della conseguenza di un danno in una</a:t>
            </a:r>
            <a:r>
              <a:rPr lang="it-IT" baseline="0" dirty="0" smtClean="0">
                <a:solidFill>
                  <a:srgbClr val="000000"/>
                </a:solidFill>
                <a:latin typeface="Arial"/>
              </a:rPr>
              <a:t> </a:t>
            </a:r>
            <a:r>
              <a:rPr lang="it-IT" dirty="0" smtClean="0">
                <a:solidFill>
                  <a:srgbClr val="000000"/>
                </a:solidFill>
                <a:latin typeface="Arial"/>
              </a:rPr>
              <a:t>situazione di pericolo</a:t>
            </a:r>
          </a:p>
          <a:p>
            <a:pPr marL="0" marR="0" lvl="0" indent="0" algn="l" defTabSz="914400" rtl="0" eaLnBrk="1" fontAlgn="auto" latinLnBrk="0" hangingPunct="1">
              <a:lnSpc>
                <a:spcPct val="150000"/>
              </a:lnSpc>
              <a:spcBef>
                <a:spcPct val="20000"/>
              </a:spcBef>
              <a:spcAft>
                <a:spcPts val="0"/>
              </a:spcAft>
              <a:buClrTx/>
              <a:buSzTx/>
              <a:buFont typeface="Times New Roman" pitchFamily="16" charset="0"/>
              <a:buNone/>
              <a:tabLst/>
              <a:defRPr/>
            </a:pPr>
            <a:endParaRPr lang="it-IT" dirty="0" smtClean="0">
              <a:solidFill>
                <a:srgbClr val="000000"/>
              </a:solidFill>
              <a:latin typeface="Arial"/>
            </a:endParaRPr>
          </a:p>
        </p:txBody>
      </p:sp>
      <p:sp>
        <p:nvSpPr>
          <p:cNvPr id="4" name="Segnaposto numero diapositiva 3"/>
          <p:cNvSpPr>
            <a:spLocks noGrp="1"/>
          </p:cNvSpPr>
          <p:nvPr>
            <p:ph type="sldNum" sz="quarter" idx="10"/>
          </p:nvPr>
        </p:nvSpPr>
        <p:spPr/>
        <p:txBody>
          <a:bodyPr/>
          <a:lstStyle/>
          <a:p>
            <a:pPr>
              <a:defRPr/>
            </a:pPr>
            <a:fld id="{B37CFC2C-2E0E-4DA1-9353-42CD54829A61}" type="slidenum">
              <a:rPr lang="it-IT" smtClean="0"/>
              <a:pPr>
                <a:defRPr/>
              </a:pPr>
              <a:t>11</a:t>
            </a:fld>
            <a:endParaRPr lang="it-IT"/>
          </a:p>
        </p:txBody>
      </p:sp>
    </p:spTree>
    <p:extLst>
      <p:ext uri="{BB962C8B-B14F-4D97-AF65-F5344CB8AC3E}">
        <p14:creationId xmlns:p14="http://schemas.microsoft.com/office/powerpoint/2010/main" xmlns="" val="345240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23299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6ECFAFB7-F30A-4D67-8610-4514BD784554}"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64" y="3643953"/>
            <a:ext cx="8220075" cy="720044"/>
          </a:xfrm>
          <a:prstGeom prst="rect">
            <a:avLst/>
          </a:prstGeom>
        </p:spPr>
        <p:txBody>
          <a:bodyPr vert="horz"/>
          <a:lstStyle>
            <a:lvl1pPr marL="0" indent="0" algn="ctr">
              <a:buNone/>
              <a:defRPr sz="4200" b="0" i="0" baseline="0">
                <a:solidFill>
                  <a:srgbClr val="647A9F"/>
                </a:solidFill>
                <a:latin typeface="Open Sans"/>
                <a:cs typeface="Open Sans"/>
              </a:defRPr>
            </a:lvl1pPr>
          </a:lstStyle>
          <a:p>
            <a:pPr lvl="0"/>
            <a:endParaRPr lang="it-IT" dirty="0" smtClean="0"/>
          </a:p>
        </p:txBody>
      </p:sp>
    </p:spTree>
    <p:extLst>
      <p:ext uri="{BB962C8B-B14F-4D97-AF65-F5344CB8AC3E}">
        <p14:creationId xmlns:p14="http://schemas.microsoft.com/office/powerpoint/2010/main" xmlns="" val="1561492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_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1" y="1052514"/>
            <a:ext cx="3992563" cy="51847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4"/>
            <a:ext cx="3992562" cy="5184775"/>
          </a:xfrm>
          <a:prstGeom prst="rect">
            <a:avLst/>
          </a:prstGeom>
        </p:spPr>
        <p:txBody>
          <a:bodyPr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58" y="4048919"/>
            <a:ext cx="2366963" cy="365125"/>
          </a:xfrm>
          <a:prstGeom prst="rect">
            <a:avLst/>
          </a:prstGeom>
        </p:spPr>
        <p:txBody>
          <a:bodyPr/>
          <a:lstStyle>
            <a:lvl1pPr>
              <a:defRPr/>
            </a:lvl1pPr>
          </a:lstStyle>
          <a:p>
            <a:pPr>
              <a:defRPr/>
            </a:pPr>
            <a:endParaRPr lang="it-IT"/>
          </a:p>
        </p:txBody>
      </p:sp>
      <p:sp>
        <p:nvSpPr>
          <p:cNvPr id="6" name="Rectangle 13"/>
          <p:cNvSpPr>
            <a:spLocks noGrp="1" noChangeArrowheads="1"/>
          </p:cNvSpPr>
          <p:nvPr>
            <p:ph type="sldNum" sz="quarter" idx="11"/>
          </p:nvPr>
        </p:nvSpPr>
        <p:spPr>
          <a:xfrm>
            <a:off x="8531226" y="5648326"/>
            <a:ext cx="549274" cy="396875"/>
          </a:xfrm>
          <a:prstGeom prst="bracketPair">
            <a:avLst>
              <a:gd name="adj" fmla="val 17949"/>
            </a:avLst>
          </a:prstGeom>
        </p:spPr>
        <p:txBody>
          <a:bodyPr/>
          <a:lstStyle>
            <a:lvl1pPr>
              <a:defRPr/>
            </a:lvl1pPr>
          </a:lstStyle>
          <a:p>
            <a:pPr>
              <a:defRPr/>
            </a:pPr>
            <a:fld id="{41E15C30-B795-4640-AD54-CC18ED8F25F9}" type="slidenum">
              <a:rPr lang="it-IT"/>
              <a:pPr>
                <a:defRPr/>
              </a:pPr>
              <a:t>‹N›</a:t>
            </a:fld>
            <a:endParaRPr lang="it-IT"/>
          </a:p>
        </p:txBody>
      </p:sp>
    </p:spTree>
    <p:extLst>
      <p:ext uri="{BB962C8B-B14F-4D97-AF65-F5344CB8AC3E}">
        <p14:creationId xmlns:p14="http://schemas.microsoft.com/office/powerpoint/2010/main" xmlns="" val="3915456402"/>
      </p:ext>
    </p:extLst>
  </p:cSld>
  <p:clrMapOvr>
    <a:masterClrMapping/>
  </p:clrMapOvr>
  <p:transition advClick="0" advTm="3000">
    <p:pull dir="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pertina - Attes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45465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63" y="3643953"/>
            <a:ext cx="8220075" cy="720044"/>
          </a:xfrm>
          <a:prstGeom prst="rect">
            <a:avLst/>
          </a:prstGeom>
        </p:spPr>
        <p:txBody>
          <a:bodyPr vert="horz"/>
          <a:lstStyle>
            <a:lvl1pPr marL="0" indent="0" algn="ctr">
              <a:buNone/>
              <a:defRPr sz="4200" b="0" i="0" baseline="0">
                <a:solidFill>
                  <a:srgbClr val="647A9F"/>
                </a:solidFill>
                <a:latin typeface="Open Sans"/>
                <a:cs typeface="Open Sans"/>
              </a:defRPr>
            </a:lvl1pPr>
          </a:lstStyle>
          <a:p>
            <a:pPr lvl="0"/>
            <a:endParaRPr lang="it-IT" dirty="0" smtClean="0"/>
          </a:p>
        </p:txBody>
      </p:sp>
    </p:spTree>
    <p:extLst>
      <p:ext uri="{BB962C8B-B14F-4D97-AF65-F5344CB8AC3E}">
        <p14:creationId xmlns:p14="http://schemas.microsoft.com/office/powerpoint/2010/main" xmlns="" val="1828684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cxnSp>
        <p:nvCxnSpPr>
          <p:cNvPr id="6" name="Connettore 1 5"/>
          <p:cNvCxnSpPr/>
          <p:nvPr userDrawn="1"/>
        </p:nvCxnSpPr>
        <p:spPr>
          <a:xfrm>
            <a:off x="461963" y="5360988"/>
            <a:ext cx="28924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8"/>
          <p:cNvSpPr>
            <a:spLocks noGrp="1"/>
          </p:cNvSpPr>
          <p:nvPr>
            <p:ph type="body" sz="quarter" idx="10"/>
          </p:nvPr>
        </p:nvSpPr>
        <p:spPr>
          <a:xfrm>
            <a:off x="461963" y="3739489"/>
            <a:ext cx="8220075" cy="720044"/>
          </a:xfrm>
          <a:prstGeom prst="rect">
            <a:avLst/>
          </a:prstGeom>
        </p:spPr>
        <p:txBody>
          <a:bodyPr vert="horz"/>
          <a:lstStyle>
            <a:lvl1pPr marL="0" indent="0" algn="ctr">
              <a:buNone/>
              <a:defRPr sz="4200" b="0" i="0" baseline="0">
                <a:solidFill>
                  <a:schemeClr val="bg1"/>
                </a:solidFill>
                <a:latin typeface="Open Sans"/>
                <a:cs typeface="Open Sans"/>
              </a:defRPr>
            </a:lvl1pPr>
          </a:lstStyle>
          <a:p>
            <a:pPr lvl="0"/>
            <a:r>
              <a:rPr lang="it-IT" dirty="0" smtClean="0"/>
              <a:t>Fare clic per modificare stili del testo dello schema</a:t>
            </a:r>
          </a:p>
        </p:txBody>
      </p:sp>
      <p:sp>
        <p:nvSpPr>
          <p:cNvPr id="5" name="Segnaposto testo 4"/>
          <p:cNvSpPr>
            <a:spLocks noGrp="1"/>
          </p:cNvSpPr>
          <p:nvPr>
            <p:ph type="body" sz="quarter" idx="11"/>
          </p:nvPr>
        </p:nvSpPr>
        <p:spPr>
          <a:xfrm>
            <a:off x="359634" y="5369569"/>
            <a:ext cx="5486400" cy="351906"/>
          </a:xfrm>
          <a:prstGeom prst="rect">
            <a:avLst/>
          </a:prstGeom>
        </p:spPr>
        <p:txBody>
          <a:bodyPr vert="horz"/>
          <a:lstStyle>
            <a:lvl1pPr marL="0" indent="0" algn="l">
              <a:buNone/>
              <a:defRPr sz="1600" b="0" i="0" spc="3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8" name="Segnaposto testo 7"/>
          <p:cNvSpPr>
            <a:spLocks noGrp="1"/>
          </p:cNvSpPr>
          <p:nvPr>
            <p:ph type="body" sz="quarter" idx="12"/>
          </p:nvPr>
        </p:nvSpPr>
        <p:spPr>
          <a:xfrm>
            <a:off x="358991" y="5669989"/>
            <a:ext cx="5478462" cy="302068"/>
          </a:xfrm>
          <a:prstGeom prst="rect">
            <a:avLst/>
          </a:prstGeom>
        </p:spPr>
        <p:txBody>
          <a:bodyPr vert="horz"/>
          <a:lstStyle>
            <a:lvl1pPr marL="0" indent="0" algn="l">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10" name="Segnaposto testo 9"/>
          <p:cNvSpPr>
            <a:spLocks noGrp="1"/>
          </p:cNvSpPr>
          <p:nvPr>
            <p:ph type="body" sz="quarter" idx="13"/>
          </p:nvPr>
        </p:nvSpPr>
        <p:spPr>
          <a:xfrm>
            <a:off x="358991" y="5886249"/>
            <a:ext cx="5478462" cy="274577"/>
          </a:xfrm>
          <a:prstGeom prst="rect">
            <a:avLst/>
          </a:prstGeom>
        </p:spPr>
        <p:txBody>
          <a:bodyPr vert="horz"/>
          <a:lstStyle>
            <a:lvl1pPr marL="0" indent="0">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Tree>
    <p:extLst>
      <p:ext uri="{BB962C8B-B14F-4D97-AF65-F5344CB8AC3E}">
        <p14:creationId xmlns:p14="http://schemas.microsoft.com/office/powerpoint/2010/main" xmlns="" val="226711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232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232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84879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860273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82358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1"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00417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67427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897631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8043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6" cy="1202485"/>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1463041" y="2119258"/>
            <a:ext cx="6196405" cy="3603812"/>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454776" y="5808665"/>
            <a:ext cx="1212850" cy="365125"/>
          </a:xfrm>
          <a:prstGeom prst="rect">
            <a:avLst/>
          </a:prstGeom>
        </p:spPr>
        <p:txBody>
          <a:bodyPr/>
          <a:lstStyle>
            <a:lvl1pPr>
              <a:defRPr/>
            </a:lvl1pPr>
          </a:lstStyle>
          <a:p>
            <a:pPr>
              <a:defRPr/>
            </a:pPr>
            <a:fld id="{57D669F3-382D-4D37-9BE5-15B103A447A8}" type="datetimeFigureOut">
              <a:rPr lang="it-IT"/>
              <a:pPr>
                <a:defRPr/>
              </a:pPr>
              <a:t>05/12/2017</a:t>
            </a:fld>
            <a:endParaRPr lang="it-IT"/>
          </a:p>
        </p:txBody>
      </p:sp>
      <p:sp>
        <p:nvSpPr>
          <p:cNvPr id="5" name="Footer Placeholder 4"/>
          <p:cNvSpPr>
            <a:spLocks noGrp="1"/>
          </p:cNvSpPr>
          <p:nvPr>
            <p:ph type="ftr" sz="quarter" idx="11"/>
          </p:nvPr>
        </p:nvSpPr>
        <p:spPr>
          <a:xfrm>
            <a:off x="914402" y="5808665"/>
            <a:ext cx="5540375" cy="365125"/>
          </a:xfrm>
          <a:prstGeom prst="rect">
            <a:avLst/>
          </a:prstGeom>
        </p:spPr>
        <p:txBody>
          <a:bodyPr/>
          <a:lstStyle>
            <a:lvl1pPr>
              <a:defRPr/>
            </a:lvl1pPr>
          </a:lstStyle>
          <a:p>
            <a:pPr>
              <a:defRPr/>
            </a:pPr>
            <a:endParaRPr lang="it-IT"/>
          </a:p>
        </p:txBody>
      </p:sp>
      <p:sp>
        <p:nvSpPr>
          <p:cNvPr id="6" name="Slide Number Placeholder 5"/>
          <p:cNvSpPr>
            <a:spLocks noGrp="1"/>
          </p:cNvSpPr>
          <p:nvPr>
            <p:ph type="sldNum" sz="quarter" idx="12"/>
          </p:nvPr>
        </p:nvSpPr>
        <p:spPr>
          <a:xfrm>
            <a:off x="7670800" y="5808665"/>
            <a:ext cx="554038" cy="365125"/>
          </a:xfrm>
          <a:prstGeom prst="rect">
            <a:avLst/>
          </a:prstGeom>
        </p:spPr>
        <p:txBody>
          <a:bodyPr/>
          <a:lstStyle>
            <a:lvl1pPr>
              <a:defRPr/>
            </a:lvl1pPr>
          </a:lstStyle>
          <a:p>
            <a:pPr>
              <a:defRPr/>
            </a:pPr>
            <a:fld id="{7E41F698-E733-432A-904B-FD905F326C73}" type="slidenum">
              <a:rPr lang="it-IT"/>
              <a:pPr>
                <a:defRPr/>
              </a:pPr>
              <a:t>‹N›</a:t>
            </a:fld>
            <a:endParaRPr lang="it-IT"/>
          </a:p>
        </p:txBody>
      </p:sp>
    </p:spTree>
    <p:extLst>
      <p:ext uri="{BB962C8B-B14F-4D97-AF65-F5344CB8AC3E}">
        <p14:creationId xmlns:p14="http://schemas.microsoft.com/office/powerpoint/2010/main" xmlns="" val="3409977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22353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703186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67181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866342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64" y="3643953"/>
            <a:ext cx="8220075" cy="720044"/>
          </a:xfrm>
          <a:prstGeom prst="rect">
            <a:avLst/>
          </a:prstGeom>
        </p:spPr>
        <p:txBody>
          <a:bodyPr vert="horz"/>
          <a:lstStyle>
            <a:lvl1pPr marL="0" indent="0" algn="ctr">
              <a:buNone/>
              <a:defRPr sz="4200" b="0" i="0" baseline="0">
                <a:solidFill>
                  <a:srgbClr val="647A9F"/>
                </a:solidFill>
                <a:latin typeface="Open Sans"/>
                <a:cs typeface="Open Sans"/>
              </a:defRPr>
            </a:lvl1pPr>
          </a:lstStyle>
          <a:p>
            <a:pPr lvl="0"/>
            <a:endParaRPr lang="it-IT" dirty="0" smtClean="0"/>
          </a:p>
        </p:txBody>
      </p:sp>
    </p:spTree>
    <p:extLst>
      <p:ext uri="{BB962C8B-B14F-4D97-AF65-F5344CB8AC3E}">
        <p14:creationId xmlns:p14="http://schemas.microsoft.com/office/powerpoint/2010/main" xmlns="" val="15614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ntenuto con didascalia">
    <p:spTree>
      <p:nvGrpSpPr>
        <p:cNvPr id="1" name=""/>
        <p:cNvGrpSpPr/>
        <p:nvPr/>
      </p:nvGrpSpPr>
      <p:grpSpPr>
        <a:xfrm>
          <a:off x="0" y="0"/>
          <a:ext cx="0" cy="0"/>
          <a:chOff x="0" y="0"/>
          <a:chExt cx="0" cy="0"/>
        </a:xfrm>
      </p:grpSpPr>
      <p:sp>
        <p:nvSpPr>
          <p:cNvPr id="13" name="Segnaposto testo 12"/>
          <p:cNvSpPr>
            <a:spLocks noGrp="1"/>
          </p:cNvSpPr>
          <p:nvPr>
            <p:ph type="body" sz="quarter" idx="11"/>
          </p:nvPr>
        </p:nvSpPr>
        <p:spPr>
          <a:xfrm>
            <a:off x="466726" y="2224587"/>
            <a:ext cx="8210550" cy="394705"/>
          </a:xfrm>
          <a:prstGeom prst="rect">
            <a:avLst/>
          </a:prstGeom>
        </p:spPr>
        <p:txBody>
          <a:bodyPr vert="horz"/>
          <a:lstStyle>
            <a:lvl1pPr marL="0" indent="0" algn="ctr">
              <a:buNone/>
              <a:defRPr sz="2600" b="0" i="1">
                <a:solidFill>
                  <a:srgbClr val="647A9F"/>
                </a:solidFill>
                <a:latin typeface="Lato Light" pitchFamily="34" charset="0"/>
                <a:cs typeface="Lato Light" pitchFamily="34" charset="0"/>
              </a:defRPr>
            </a:lvl1pPr>
            <a:lvl2pPr marL="457200" indent="0">
              <a:buNone/>
              <a:defRPr sz="2600" b="0" i="1">
                <a:solidFill>
                  <a:srgbClr val="FFFFFF"/>
                </a:solidFill>
                <a:latin typeface="Lato Thin"/>
                <a:cs typeface="Lato Thin"/>
              </a:defRPr>
            </a:lvl2pPr>
            <a:lvl3pPr marL="914400" indent="0">
              <a:buNone/>
              <a:defRPr sz="2600" b="0" i="1">
                <a:solidFill>
                  <a:srgbClr val="FFFFFF"/>
                </a:solidFill>
                <a:latin typeface="Lato Thin"/>
                <a:cs typeface="Lato Thin"/>
              </a:defRPr>
            </a:lvl3pPr>
            <a:lvl4pPr marL="1371600" indent="0">
              <a:buNone/>
              <a:defRPr sz="2600" b="0" i="1">
                <a:solidFill>
                  <a:srgbClr val="FFFFFF"/>
                </a:solidFill>
                <a:latin typeface="Lato Thin"/>
                <a:cs typeface="Lato Thin"/>
              </a:defRPr>
            </a:lvl4pPr>
            <a:lvl5pPr marL="1828800" indent="0">
              <a:buNone/>
              <a:defRPr sz="2600" b="0" i="1">
                <a:solidFill>
                  <a:srgbClr val="FFFFFF"/>
                </a:solidFill>
                <a:latin typeface="Lato Thin"/>
                <a:cs typeface="Lato Thin"/>
              </a:defRPr>
            </a:lvl5pPr>
          </a:lstStyle>
          <a:p>
            <a:pPr lvl="0"/>
            <a:r>
              <a:rPr lang="it-IT" dirty="0" smtClean="0"/>
              <a:t>Fare clic per modificare stili del testo dello schema</a:t>
            </a:r>
          </a:p>
        </p:txBody>
      </p:sp>
      <p:sp>
        <p:nvSpPr>
          <p:cNvPr id="15" name="Segnaposto testo 14"/>
          <p:cNvSpPr>
            <a:spLocks noGrp="1"/>
          </p:cNvSpPr>
          <p:nvPr>
            <p:ph type="body" sz="quarter" idx="12"/>
          </p:nvPr>
        </p:nvSpPr>
        <p:spPr>
          <a:xfrm>
            <a:off x="241611"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75878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1" y="1052514"/>
            <a:ext cx="3992563" cy="51847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4"/>
            <a:ext cx="3992562" cy="5184775"/>
          </a:xfrm>
          <a:prstGeom prst="rect">
            <a:avLst/>
          </a:prstGeom>
        </p:spPr>
        <p:txBody>
          <a:bodyPr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58" y="4048919"/>
            <a:ext cx="2366963" cy="365125"/>
          </a:xfrm>
          <a:prstGeom prst="rect">
            <a:avLst/>
          </a:prstGeom>
        </p:spPr>
        <p:txBody>
          <a:bodyPr/>
          <a:lstStyle>
            <a:lvl1pPr>
              <a:defRPr/>
            </a:lvl1pPr>
          </a:lstStyle>
          <a:p>
            <a:pPr>
              <a:defRPr/>
            </a:pPr>
            <a:endParaRPr lang="it-IT"/>
          </a:p>
        </p:txBody>
      </p:sp>
      <p:sp>
        <p:nvSpPr>
          <p:cNvPr id="6" name="Rectangle 13"/>
          <p:cNvSpPr>
            <a:spLocks noGrp="1" noChangeArrowheads="1"/>
          </p:cNvSpPr>
          <p:nvPr>
            <p:ph type="sldNum" sz="quarter" idx="11"/>
          </p:nvPr>
        </p:nvSpPr>
        <p:spPr>
          <a:xfrm>
            <a:off x="8531226" y="5648326"/>
            <a:ext cx="549274" cy="396875"/>
          </a:xfrm>
          <a:prstGeom prst="bracketPair">
            <a:avLst>
              <a:gd name="adj" fmla="val 17949"/>
            </a:avLst>
          </a:prstGeom>
        </p:spPr>
        <p:txBody>
          <a:bodyPr/>
          <a:lstStyle>
            <a:lvl1pPr>
              <a:defRPr/>
            </a:lvl1pPr>
          </a:lstStyle>
          <a:p>
            <a:pPr>
              <a:defRPr/>
            </a:pPr>
            <a:fld id="{41E15C30-B795-4640-AD54-CC18ED8F25F9}" type="slidenum">
              <a:rPr lang="it-IT"/>
              <a:pPr>
                <a:defRPr/>
              </a:pPr>
              <a:t>‹N›</a:t>
            </a:fld>
            <a:endParaRPr lang="it-IT"/>
          </a:p>
        </p:txBody>
      </p:sp>
    </p:spTree>
    <p:extLst>
      <p:ext uri="{BB962C8B-B14F-4D97-AF65-F5344CB8AC3E}">
        <p14:creationId xmlns:p14="http://schemas.microsoft.com/office/powerpoint/2010/main" xmlns="" val="3915456402"/>
      </p:ext>
    </p:extLst>
  </p:cSld>
  <p:clrMapOvr>
    <a:masterClrMapping/>
  </p:clrMapOvr>
  <p:transition advClick="0" advTm="3000">
    <p:pull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ertina - Attesa">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440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85800" y="6365876"/>
            <a:ext cx="1905000" cy="457200"/>
          </a:xfrm>
          <a:prstGeom prst="rect">
            <a:avLst/>
          </a:prstGeom>
          <a:ln/>
        </p:spPr>
        <p:txBody>
          <a:bodyPr/>
          <a:lstStyle>
            <a:lvl1pPr>
              <a:defRPr/>
            </a:lvl1pPr>
          </a:lstStyle>
          <a:p>
            <a:pPr>
              <a:defRPr/>
            </a:pPr>
            <a:endParaRPr lang="it-IT">
              <a:solidFill>
                <a:srgbClr val="EAEAEA"/>
              </a:solidFill>
            </a:endParaRPr>
          </a:p>
        </p:txBody>
      </p:sp>
      <p:sp>
        <p:nvSpPr>
          <p:cNvPr id="3" name="Rectangle 26"/>
          <p:cNvSpPr>
            <a:spLocks noGrp="1" noChangeArrowheads="1"/>
          </p:cNvSpPr>
          <p:nvPr>
            <p:ph type="ftr" sz="quarter" idx="11"/>
          </p:nvPr>
        </p:nvSpPr>
        <p:spPr>
          <a:xfrm>
            <a:off x="3124202" y="6365876"/>
            <a:ext cx="2895600" cy="457200"/>
          </a:xfrm>
          <a:prstGeom prst="rect">
            <a:avLst/>
          </a:prstGeom>
          <a:ln/>
        </p:spPr>
        <p:txBody>
          <a:bodyPr/>
          <a:lstStyle>
            <a:lvl1pPr>
              <a:defRPr/>
            </a:lvl1pPr>
          </a:lstStyle>
          <a:p>
            <a:pPr>
              <a:defRPr/>
            </a:pPr>
            <a:r>
              <a:rPr lang="it-IT">
                <a:solidFill>
                  <a:srgbClr val="EAEAEA"/>
                </a:solidFill>
              </a:rPr>
              <a:t>Prof.Cons. Giuseppe Renato Croce</a:t>
            </a:r>
          </a:p>
        </p:txBody>
      </p:sp>
      <p:sp>
        <p:nvSpPr>
          <p:cNvPr id="4" name="Rectangle 27"/>
          <p:cNvSpPr>
            <a:spLocks noGrp="1" noChangeArrowheads="1"/>
          </p:cNvSpPr>
          <p:nvPr>
            <p:ph type="sldNum" sz="quarter" idx="12"/>
          </p:nvPr>
        </p:nvSpPr>
        <p:spPr>
          <a:xfrm>
            <a:off x="6553201" y="6365876"/>
            <a:ext cx="1905000" cy="457200"/>
          </a:xfrm>
          <a:prstGeom prst="rect">
            <a:avLst/>
          </a:prstGeom>
          <a:ln/>
        </p:spPr>
        <p:txBody>
          <a:bodyPr/>
          <a:lstStyle>
            <a:lvl1pPr>
              <a:defRPr/>
            </a:lvl1pPr>
          </a:lstStyle>
          <a:p>
            <a:pPr>
              <a:defRPr/>
            </a:pPr>
            <a:fld id="{7DA88464-B9A6-454B-8254-5C3C90710A0A}" type="slidenum">
              <a:rPr lang="it-IT">
                <a:solidFill>
                  <a:srgbClr val="EAEAEA"/>
                </a:solidFill>
              </a:rPr>
              <a:pPr>
                <a:defRPr/>
              </a:pPr>
              <a:t>‹N›</a:t>
            </a:fld>
            <a:endParaRPr lang="it-IT">
              <a:solidFill>
                <a:srgbClr val="EAEAEA"/>
              </a:solidFill>
            </a:endParaRPr>
          </a:p>
        </p:txBody>
      </p:sp>
    </p:spTree>
    <p:extLst>
      <p:ext uri="{BB962C8B-B14F-4D97-AF65-F5344CB8AC3E}">
        <p14:creationId xmlns:p14="http://schemas.microsoft.com/office/powerpoint/2010/main" xmlns="" val="1529194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cxnSp>
        <p:nvCxnSpPr>
          <p:cNvPr id="6" name="Connettore 1 5"/>
          <p:cNvCxnSpPr/>
          <p:nvPr userDrawn="1"/>
        </p:nvCxnSpPr>
        <p:spPr>
          <a:xfrm>
            <a:off x="461965" y="5360988"/>
            <a:ext cx="28924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8"/>
          <p:cNvSpPr>
            <a:spLocks noGrp="1"/>
          </p:cNvSpPr>
          <p:nvPr>
            <p:ph type="body" sz="quarter" idx="10"/>
          </p:nvPr>
        </p:nvSpPr>
        <p:spPr>
          <a:xfrm>
            <a:off x="461964" y="3739489"/>
            <a:ext cx="8220075" cy="720044"/>
          </a:xfrm>
          <a:prstGeom prst="rect">
            <a:avLst/>
          </a:prstGeom>
        </p:spPr>
        <p:txBody>
          <a:bodyPr vert="horz"/>
          <a:lstStyle>
            <a:lvl1pPr marL="0" indent="0" algn="ctr">
              <a:buNone/>
              <a:defRPr sz="4200" b="0" i="0" baseline="0">
                <a:solidFill>
                  <a:schemeClr val="bg1"/>
                </a:solidFill>
                <a:latin typeface="Open Sans"/>
                <a:cs typeface="Open Sans"/>
              </a:defRPr>
            </a:lvl1pPr>
          </a:lstStyle>
          <a:p>
            <a:pPr lvl="0"/>
            <a:r>
              <a:rPr lang="it-IT" dirty="0" smtClean="0"/>
              <a:t>Fare clic per modificare stili del testo dello schema</a:t>
            </a:r>
          </a:p>
        </p:txBody>
      </p:sp>
      <p:sp>
        <p:nvSpPr>
          <p:cNvPr id="5" name="Segnaposto testo 4"/>
          <p:cNvSpPr>
            <a:spLocks noGrp="1"/>
          </p:cNvSpPr>
          <p:nvPr>
            <p:ph type="body" sz="quarter" idx="11"/>
          </p:nvPr>
        </p:nvSpPr>
        <p:spPr>
          <a:xfrm>
            <a:off x="359634" y="5369569"/>
            <a:ext cx="5486400" cy="351906"/>
          </a:xfrm>
          <a:prstGeom prst="rect">
            <a:avLst/>
          </a:prstGeom>
        </p:spPr>
        <p:txBody>
          <a:bodyPr vert="horz"/>
          <a:lstStyle>
            <a:lvl1pPr marL="0" indent="0" algn="l">
              <a:buNone/>
              <a:defRPr sz="1600" b="0" i="0" spc="3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8" name="Segnaposto testo 7"/>
          <p:cNvSpPr>
            <a:spLocks noGrp="1"/>
          </p:cNvSpPr>
          <p:nvPr>
            <p:ph type="body" sz="quarter" idx="12"/>
          </p:nvPr>
        </p:nvSpPr>
        <p:spPr>
          <a:xfrm>
            <a:off x="358991" y="5669989"/>
            <a:ext cx="5478462" cy="302068"/>
          </a:xfrm>
          <a:prstGeom prst="rect">
            <a:avLst/>
          </a:prstGeom>
        </p:spPr>
        <p:txBody>
          <a:bodyPr vert="horz"/>
          <a:lstStyle>
            <a:lvl1pPr marL="0" indent="0" algn="l">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10" name="Segnaposto testo 9"/>
          <p:cNvSpPr>
            <a:spLocks noGrp="1"/>
          </p:cNvSpPr>
          <p:nvPr>
            <p:ph type="body" sz="quarter" idx="13"/>
          </p:nvPr>
        </p:nvSpPr>
        <p:spPr>
          <a:xfrm>
            <a:off x="358991" y="5886249"/>
            <a:ext cx="5478462" cy="274577"/>
          </a:xfrm>
          <a:prstGeom prst="rect">
            <a:avLst/>
          </a:prstGeom>
        </p:spPr>
        <p:txBody>
          <a:bodyPr vert="horz"/>
          <a:lstStyle>
            <a:lvl1pPr marL="0" indent="0">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Tree>
    <p:extLst>
      <p:ext uri="{BB962C8B-B14F-4D97-AF65-F5344CB8AC3E}">
        <p14:creationId xmlns:p14="http://schemas.microsoft.com/office/powerpoint/2010/main" xmlns="" val="563865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91606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294861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158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1"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737684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23231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8523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44707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0595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19236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1" y="1052514"/>
            <a:ext cx="3992563" cy="51847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4" y="1052514"/>
            <a:ext cx="3992562" cy="5184775"/>
          </a:xfrm>
          <a:prstGeom prst="rect">
            <a:avLst/>
          </a:prstGeom>
        </p:spPr>
        <p:txBody>
          <a:bodyPr rtlCol="0">
            <a:normAutofit/>
          </a:bodyPr>
          <a:lstStyle/>
          <a:p>
            <a:pPr lvl="0"/>
            <a:endParaRPr lang="it-IT" noProof="0" dirty="0" smtClean="0"/>
          </a:p>
        </p:txBody>
      </p:sp>
      <p:sp>
        <p:nvSpPr>
          <p:cNvPr id="5" name="Rectangle 4"/>
          <p:cNvSpPr>
            <a:spLocks noGrp="1" noChangeArrowheads="1"/>
          </p:cNvSpPr>
          <p:nvPr>
            <p:ph type="ftr" sz="quarter" idx="10"/>
          </p:nvPr>
        </p:nvSpPr>
        <p:spPr>
          <a:xfrm rot="16200000">
            <a:off x="7587458" y="4048919"/>
            <a:ext cx="2366963" cy="365125"/>
          </a:xfrm>
          <a:prstGeom prst="rect">
            <a:avLst/>
          </a:prstGeom>
        </p:spPr>
        <p:txBody>
          <a:bodyPr/>
          <a:lstStyle>
            <a:lvl1pPr>
              <a:defRPr/>
            </a:lvl1pPr>
          </a:lstStyle>
          <a:p>
            <a:pPr>
              <a:defRPr/>
            </a:pPr>
            <a:endParaRPr lang="it-IT"/>
          </a:p>
        </p:txBody>
      </p:sp>
      <p:sp>
        <p:nvSpPr>
          <p:cNvPr id="6" name="Rectangle 13"/>
          <p:cNvSpPr>
            <a:spLocks noGrp="1" noChangeArrowheads="1"/>
          </p:cNvSpPr>
          <p:nvPr>
            <p:ph type="sldNum" sz="quarter" idx="11"/>
          </p:nvPr>
        </p:nvSpPr>
        <p:spPr>
          <a:xfrm>
            <a:off x="8531226" y="5648326"/>
            <a:ext cx="549274" cy="396875"/>
          </a:xfrm>
          <a:prstGeom prst="bracketPair">
            <a:avLst>
              <a:gd name="adj" fmla="val 17949"/>
            </a:avLst>
          </a:prstGeom>
        </p:spPr>
        <p:txBody>
          <a:bodyPr/>
          <a:lstStyle>
            <a:lvl1pPr>
              <a:defRPr/>
            </a:lvl1pPr>
          </a:lstStyle>
          <a:p>
            <a:pPr>
              <a:defRPr/>
            </a:pPr>
            <a:fld id="{41E15C30-B795-4640-AD54-CC18ED8F25F9}" type="slidenum">
              <a:rPr lang="it-IT"/>
              <a:pPr>
                <a:defRPr/>
              </a:pPr>
              <a:t>‹N›</a:t>
            </a:fld>
            <a:endParaRPr lang="it-IT"/>
          </a:p>
        </p:txBody>
      </p:sp>
    </p:spTree>
    <p:extLst>
      <p:ext uri="{BB962C8B-B14F-4D97-AF65-F5344CB8AC3E}">
        <p14:creationId xmlns:p14="http://schemas.microsoft.com/office/powerpoint/2010/main" xmlns="" val="3915456402"/>
      </p:ext>
    </p:extLst>
  </p:cSld>
  <p:clrMapOvr>
    <a:masterClrMapping/>
  </p:clrMapOvr>
  <p:transition advClick="0" advTm="3000">
    <p:pull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477240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165039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632140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95337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191839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1"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096533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903793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53583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533469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02887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colonne">
    <p:spTree>
      <p:nvGrpSpPr>
        <p:cNvPr id="1" name=""/>
        <p:cNvGrpSpPr/>
        <p:nvPr/>
      </p:nvGrpSpPr>
      <p:grpSpPr>
        <a:xfrm>
          <a:off x="0" y="0"/>
          <a:ext cx="0" cy="0"/>
          <a:chOff x="0" y="0"/>
          <a:chExt cx="0" cy="0"/>
        </a:xfrm>
      </p:grpSpPr>
      <p:sp>
        <p:nvSpPr>
          <p:cNvPr id="15" name="Segnaposto testo 14"/>
          <p:cNvSpPr>
            <a:spLocks noGrp="1"/>
          </p:cNvSpPr>
          <p:nvPr>
            <p:ph type="body" sz="quarter" idx="18"/>
          </p:nvPr>
        </p:nvSpPr>
        <p:spPr>
          <a:xfrm>
            <a:off x="214319" y="941694"/>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6784365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169312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938995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95962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1"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1DA96-DB7B-4866-91E9-84DFF6238C4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47014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E56D4-923F-4D8E-976D-26497E61DBC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93988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6E203-770D-4D0D-BD1B-F756951A47B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262293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1"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C81E9-52B5-41D0-B68B-23A6D2D9CDA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972056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C4BB4-821E-4123-8148-3EEDA953F02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4182402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C1F696-3412-4005-B874-48760AA0AA3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319165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8E1A0-0D06-4BA5-BF29-73DB79770AA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96546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3 colonne">
    <p:spTree>
      <p:nvGrpSpPr>
        <p:cNvPr id="1" name=""/>
        <p:cNvGrpSpPr/>
        <p:nvPr/>
      </p:nvGrpSpPr>
      <p:grpSpPr>
        <a:xfrm>
          <a:off x="0" y="0"/>
          <a:ext cx="0" cy="0"/>
          <a:chOff x="0" y="0"/>
          <a:chExt cx="0" cy="0"/>
        </a:xfrm>
      </p:grpSpPr>
      <p:cxnSp>
        <p:nvCxnSpPr>
          <p:cNvPr id="8" name="Connettore 1 7"/>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12" name="Segnaposto contenuto 11"/>
          <p:cNvSpPr>
            <a:spLocks noGrp="1"/>
          </p:cNvSpPr>
          <p:nvPr>
            <p:ph sz="quarter" idx="10"/>
          </p:nvPr>
        </p:nvSpPr>
        <p:spPr>
          <a:xfrm>
            <a:off x="465139" y="2616203"/>
            <a:ext cx="2649537" cy="275272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500" b="0" i="0">
                <a:solidFill>
                  <a:schemeClr val="tx1"/>
                </a:solidFill>
                <a:latin typeface="Source Sans Pro Light"/>
                <a:cs typeface="Source Sans Pro Light"/>
              </a:defRPr>
            </a:lvl1pPr>
          </a:lstStyle>
          <a:p>
            <a:pPr lvl="0"/>
            <a:r>
              <a:rPr lang="it-IT" dirty="0" smtClean="0"/>
              <a:t>Fare clic per modificare stili del testo dello schema</a:t>
            </a:r>
          </a:p>
        </p:txBody>
      </p:sp>
      <p:sp>
        <p:nvSpPr>
          <p:cNvPr id="13" name="Segnaposto contenuto 11"/>
          <p:cNvSpPr>
            <a:spLocks noGrp="1"/>
          </p:cNvSpPr>
          <p:nvPr>
            <p:ph sz="quarter" idx="11"/>
          </p:nvPr>
        </p:nvSpPr>
        <p:spPr>
          <a:xfrm>
            <a:off x="3247124" y="2616203"/>
            <a:ext cx="2649537" cy="2752725"/>
          </a:xfrm>
          <a:prstGeom prst="rect">
            <a:avLst/>
          </a:prstGeom>
        </p:spPr>
        <p:txBody>
          <a:bodyPr vert="horz" lIns="0" bIns="0"/>
          <a:lstStyle>
            <a:lvl1pPr marL="0" indent="0">
              <a:buNone/>
              <a:defRPr sz="1500" b="0" i="0">
                <a:solidFill>
                  <a:schemeClr val="tx1"/>
                </a:solidFill>
                <a:latin typeface="Source Sans Pro Light"/>
                <a:cs typeface="Source Sans Pro Light"/>
              </a:defRPr>
            </a:lvl1pPr>
          </a:lstStyle>
          <a:p>
            <a:pPr lvl="0"/>
            <a:r>
              <a:rPr lang="it-IT" smtClean="0"/>
              <a:t>Fare clic per modificare stili del testo dello schema</a:t>
            </a:r>
          </a:p>
        </p:txBody>
      </p:sp>
      <p:sp>
        <p:nvSpPr>
          <p:cNvPr id="14" name="Segnaposto contenuto 11"/>
          <p:cNvSpPr>
            <a:spLocks noGrp="1"/>
          </p:cNvSpPr>
          <p:nvPr>
            <p:ph sz="quarter" idx="12"/>
          </p:nvPr>
        </p:nvSpPr>
        <p:spPr>
          <a:xfrm>
            <a:off x="6027740" y="2616203"/>
            <a:ext cx="2649537" cy="2752725"/>
          </a:xfrm>
          <a:prstGeom prst="rect">
            <a:avLst/>
          </a:prstGeom>
        </p:spPr>
        <p:txBody>
          <a:bodyPr vert="horz" lIns="0" tIns="0" rIns="0" bIns="0"/>
          <a:lstStyle>
            <a:lvl1pPr marL="0" indent="0">
              <a:buNone/>
              <a:defRPr sz="1500" b="0" i="0">
                <a:solidFill>
                  <a:schemeClr val="tx1"/>
                </a:solidFill>
                <a:latin typeface="Source Sans Pro Light"/>
                <a:cs typeface="Source Sans Pro Light"/>
              </a:defRPr>
            </a:lvl1pPr>
          </a:lstStyle>
          <a:p>
            <a:pPr lvl="0"/>
            <a:r>
              <a:rPr lang="it-IT" smtClean="0"/>
              <a:t>Fare clic per modificare stili del testo dello schema</a:t>
            </a:r>
          </a:p>
        </p:txBody>
      </p:sp>
      <p:sp>
        <p:nvSpPr>
          <p:cNvPr id="21" name="Segnaposto testo 20"/>
          <p:cNvSpPr>
            <a:spLocks noGrp="1"/>
          </p:cNvSpPr>
          <p:nvPr>
            <p:ph type="body" sz="quarter" idx="16"/>
          </p:nvPr>
        </p:nvSpPr>
        <p:spPr>
          <a:xfrm>
            <a:off x="4702176" y="930276"/>
            <a:ext cx="3975100" cy="1276350"/>
          </a:xfrm>
          <a:prstGeom prst="rect">
            <a:avLst/>
          </a:prstGeom>
        </p:spPr>
        <p:txBody>
          <a:bodyPr vert="horz" anchor="ctr"/>
          <a:lstStyle>
            <a:lvl1pPr marL="0" indent="0" algn="l">
              <a:buNone/>
              <a:defRPr sz="1700" b="0" i="1" baseline="0">
                <a:solidFill>
                  <a:srgbClr val="0D5B90"/>
                </a:solidFill>
                <a:latin typeface="Lato Light" pitchFamily="34" charset="0"/>
                <a:cs typeface="Lato Light"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it-IT" smtClean="0"/>
              <a:t>Fare clic per modificare stili del testo dello schema</a:t>
            </a:r>
          </a:p>
        </p:txBody>
      </p:sp>
      <p:sp>
        <p:nvSpPr>
          <p:cNvPr id="23" name="Segnaposto testo 22"/>
          <p:cNvSpPr>
            <a:spLocks noGrp="1"/>
          </p:cNvSpPr>
          <p:nvPr>
            <p:ph type="body" sz="quarter" idx="17"/>
          </p:nvPr>
        </p:nvSpPr>
        <p:spPr>
          <a:xfrm>
            <a:off x="465139" y="5851934"/>
            <a:ext cx="8212137" cy="568260"/>
          </a:xfrm>
          <a:prstGeom prst="rect">
            <a:avLst/>
          </a:prstGeom>
        </p:spPr>
        <p:txBody>
          <a:bodyPr vert="horz" lIns="0" bIns="0" anchor="b"/>
          <a:lstStyle>
            <a:lvl1pPr marL="0" indent="0">
              <a:buNone/>
              <a:defRPr sz="1100" b="0" i="1">
                <a:latin typeface="Lato Light" pitchFamily="34" charset="0"/>
                <a:cs typeface="Lato Light" pitchFamily="34" charset="0"/>
              </a:defRPr>
            </a:lvl1pPr>
            <a:lvl2pPr marL="457200" indent="0">
              <a:buNone/>
              <a:defRPr sz="1000" b="0" i="1">
                <a:latin typeface="Lato Thin"/>
                <a:cs typeface="Lato Thin"/>
              </a:defRPr>
            </a:lvl2pPr>
            <a:lvl3pPr marL="914400" indent="0">
              <a:buNone/>
              <a:defRPr sz="1000" b="0" i="1">
                <a:latin typeface="Lato Thin"/>
                <a:cs typeface="Lato Thin"/>
              </a:defRPr>
            </a:lvl3pPr>
            <a:lvl4pPr marL="1371600" indent="0">
              <a:buNone/>
              <a:defRPr sz="1000" b="0" i="1">
                <a:latin typeface="Lato Thin"/>
                <a:cs typeface="Lato Thin"/>
              </a:defRPr>
            </a:lvl4pPr>
            <a:lvl5pPr marL="1828800" indent="0">
              <a:buNone/>
              <a:defRPr sz="1000" b="0" i="1">
                <a:latin typeface="Lato Thin"/>
                <a:cs typeface="Lato Thin"/>
              </a:defRPr>
            </a:lvl5pPr>
          </a:lstStyle>
          <a:p>
            <a:pPr lvl="0"/>
            <a:r>
              <a:rPr lang="it-IT" smtClean="0"/>
              <a:t>Fare clic per modificare stili del testo dello schema</a:t>
            </a:r>
          </a:p>
        </p:txBody>
      </p:sp>
      <p:sp>
        <p:nvSpPr>
          <p:cNvPr id="20" name="Segnaposto testo 14"/>
          <p:cNvSpPr>
            <a:spLocks noGrp="1"/>
          </p:cNvSpPr>
          <p:nvPr>
            <p:ph type="body" sz="quarter" idx="18"/>
          </p:nvPr>
        </p:nvSpPr>
        <p:spPr>
          <a:xfrm>
            <a:off x="221187" y="930275"/>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3223293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DC9AD-E5C4-4752-BD9C-C590118474A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94881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FBB4F0-A1D3-4B7B-80FA-6139DB848A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525672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54504-CAA0-4EBC-B62E-5D2D14C4427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011022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CFAFB7-F30A-4D67-8610-4514BD78455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128335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0"/>
          </p:nvPr>
        </p:nvSpPr>
        <p:spPr>
          <a:xfrm>
            <a:off x="427821" y="500430"/>
            <a:ext cx="8287590" cy="5855716"/>
          </a:xfrm>
          <a:prstGeom prst="rect">
            <a:avLst/>
          </a:prstGeom>
          <a:solidFill>
            <a:srgbClr val="F9ECD5"/>
          </a:solidFill>
          <a:ln w="0" cmpd="sng">
            <a:noFill/>
            <a:prstDash val="solid"/>
          </a:ln>
        </p:spPr>
        <p:txBody>
          <a:bodyPr vert="horz" lIns="0" tIns="0" rIns="0" bIns="0" anchor="t"/>
          <a:lstStyle/>
          <a:p>
            <a:pPr algn="l"/>
            <a:r>
              <a:rPr lang="en-US" sz="100"/>
              <a:t> </a:t>
            </a:r>
          </a:p>
        </p:txBody>
      </p:sp>
      <p:sp>
        <p:nvSpPr>
          <p:cNvPr id="5" name="Segnaposto testo 4"/>
          <p:cNvSpPr>
            <a:spLocks noGrp="1"/>
          </p:cNvSpPr>
          <p:nvPr>
            <p:ph type="body" idx="10"/>
          </p:nvPr>
        </p:nvSpPr>
        <p:spPr>
          <a:xfrm>
            <a:off x="1740471" y="500430"/>
            <a:ext cx="5361203" cy="1907658"/>
          </a:xfrm>
          <a:prstGeom prst="rect">
            <a:avLst/>
          </a:prstGeom>
          <a:noFill/>
          <a:ln w="0" cmpd="sng">
            <a:noFill/>
            <a:prstDash val="solid"/>
          </a:ln>
        </p:spPr>
        <p:txBody>
          <a:bodyPr vert="horz" lIns="0" tIns="1146175" rIns="0" bIns="0" anchor="t"/>
          <a:lstStyle/>
          <a:p>
            <a:pPr marL="0" marR="0" indent="0" algn="l">
              <a:lnSpc>
                <a:spcPts val="5900"/>
              </a:lnSpc>
              <a:spcAft>
                <a:spcPts val="0"/>
              </a:spcAft>
            </a:pPr>
            <a:r>
              <a:rPr lang="it-IT" sz="5300" b="1" spc="-225">
                <a:solidFill>
                  <a:srgbClr val="7F0000"/>
                </a:solidFill>
                <a:latin typeface="Arial Narrow" panose="22635452340000000000" pitchFamily="2"/>
              </a:rPr>
              <a:t>Il </a:t>
            </a:r>
          </a:p>
          <a:p>
            <a:pPr marL="0" marR="0" indent="0" algn="l">
              <a:lnSpc>
                <a:spcPts val="5900"/>
              </a:lnSpc>
              <a:spcBef>
                <a:spcPts val="365"/>
              </a:spcBef>
              <a:spcAft>
                <a:spcPts val="1715"/>
              </a:spcAft>
            </a:pPr>
            <a:r>
              <a:rPr lang="it-IT" sz="5300" b="1" spc="140">
                <a:solidFill>
                  <a:srgbClr val="7F0000"/>
                </a:solidFill>
                <a:latin typeface="Arial Narrow" panose="22635452340000000000" pitchFamily="2"/>
              </a:rPr>
              <a:t>videoterminale </a:t>
            </a:r>
          </a:p>
        </p:txBody>
      </p:sp>
      <p:sp>
        <p:nvSpPr>
          <p:cNvPr id="8" name="Segnaposto testo 7"/>
          <p:cNvSpPr>
            <a:spLocks noGrp="1"/>
          </p:cNvSpPr>
          <p:nvPr>
            <p:ph type="body" idx="10"/>
          </p:nvPr>
        </p:nvSpPr>
        <p:spPr>
          <a:xfrm>
            <a:off x="1740471" y="4888246"/>
            <a:ext cx="5361203" cy="1467899"/>
          </a:xfrm>
          <a:prstGeom prst="rect">
            <a:avLst/>
          </a:prstGeom>
          <a:noFill/>
          <a:ln w="0" cmpd="sng">
            <a:noFill/>
            <a:prstDash val="solid"/>
          </a:ln>
        </p:spPr>
        <p:txBody>
          <a:bodyPr vert="horz" lIns="0" tIns="1905" rIns="0" bIns="0" anchor="t"/>
          <a:lstStyle/>
          <a:p>
            <a:pPr marL="1325880" marR="0" indent="0" algn="l">
              <a:lnSpc>
                <a:spcPts val="2800"/>
              </a:lnSpc>
              <a:spcAft>
                <a:spcPts val="0"/>
              </a:spcAft>
            </a:pPr>
            <a:r>
              <a:rPr lang="it-IT" sz="2550" b="1" spc="40">
                <a:solidFill>
                  <a:srgbClr val="7F0000"/>
                </a:solidFill>
                <a:latin typeface="Arial Narrow" panose="22635452340000000000" pitchFamily="2"/>
              </a:rPr>
              <a:t>Consigli pratici </a:t>
            </a:r>
          </a:p>
          <a:p>
            <a:pPr marL="0" marR="0" indent="0" algn="r">
              <a:lnSpc>
                <a:spcPts val="2800"/>
              </a:lnSpc>
              <a:spcBef>
                <a:spcPts val="245"/>
              </a:spcBef>
              <a:spcAft>
                <a:spcPts val="0"/>
              </a:spcAft>
            </a:pPr>
            <a:r>
              <a:rPr lang="it-IT" sz="2550" b="1" spc="95">
                <a:solidFill>
                  <a:srgbClr val="7F0000"/>
                </a:solidFill>
                <a:latin typeface="Arial Narrow" panose="22635452340000000000" pitchFamily="2"/>
              </a:rPr>
              <a:t>per riconoscere e prevenire </a:t>
            </a:r>
          </a:p>
          <a:p>
            <a:pPr marL="1325880" marR="0" indent="0" algn="l">
              <a:lnSpc>
                <a:spcPts val="2800"/>
              </a:lnSpc>
              <a:spcBef>
                <a:spcPts val="135"/>
              </a:spcBef>
              <a:spcAft>
                <a:spcPts val="8805"/>
              </a:spcAft>
            </a:pPr>
            <a:r>
              <a:rPr lang="it-IT" sz="2550" b="1" spc="90">
                <a:solidFill>
                  <a:srgbClr val="7F0000"/>
                </a:solidFill>
                <a:latin typeface="Arial Narrow" panose="22635452340000000000" pitchFamily="2"/>
              </a:rPr>
              <a:t>i rischi da VDT </a:t>
            </a:r>
          </a:p>
        </p:txBody>
      </p:sp>
    </p:spTree>
    <p:extLst>
      <p:ext uri="{BB962C8B-B14F-4D97-AF65-F5344CB8AC3E}">
        <p14:creationId xmlns:p14="http://schemas.microsoft.com/office/powerpoint/2010/main" xmlns="" val="3527177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
    <p:spTree>
      <p:nvGrpSpPr>
        <p:cNvPr id="1" name=""/>
        <p:cNvGrpSpPr/>
        <p:nvPr/>
      </p:nvGrpSpPr>
      <p:grpSpPr>
        <a:xfrm>
          <a:off x="0" y="0"/>
          <a:ext cx="0" cy="0"/>
          <a:chOff x="0" y="0"/>
          <a:chExt cx="0" cy="0"/>
        </a:xfrm>
      </p:grpSpPr>
      <p:sp>
        <p:nvSpPr>
          <p:cNvPr id="14" name="Segnaposto testo 13"/>
          <p:cNvSpPr>
            <a:spLocks noGrp="1"/>
          </p:cNvSpPr>
          <p:nvPr>
            <p:ph type="body" idx="10"/>
          </p:nvPr>
        </p:nvSpPr>
        <p:spPr>
          <a:xfrm>
            <a:off x="427822" y="2096999"/>
            <a:ext cx="8291430" cy="3116181"/>
          </a:xfrm>
          <a:prstGeom prst="rect">
            <a:avLst/>
          </a:prstGeom>
          <a:solidFill>
            <a:srgbClr val="FBEFDA"/>
          </a:solidFill>
          <a:ln w="0" cmpd="sng">
            <a:noFill/>
            <a:prstDash val="solid"/>
          </a:ln>
        </p:spPr>
        <p:txBody>
          <a:bodyPr vert="horz" lIns="0" tIns="0" rIns="0" bIns="0" anchor="t"/>
          <a:lstStyle/>
          <a:p>
            <a:pPr algn="l"/>
            <a:r>
              <a:rPr lang="en-US" sz="100"/>
              <a:t> </a:t>
            </a:r>
          </a:p>
        </p:txBody>
      </p:sp>
      <p:sp>
        <p:nvSpPr>
          <p:cNvPr id="15" name="Segnaposto testo 14"/>
          <p:cNvSpPr>
            <a:spLocks noGrp="1"/>
          </p:cNvSpPr>
          <p:nvPr>
            <p:ph type="body" idx="10"/>
          </p:nvPr>
        </p:nvSpPr>
        <p:spPr>
          <a:xfrm>
            <a:off x="427822" y="500429"/>
            <a:ext cx="8291430" cy="5857345"/>
          </a:xfrm>
          <a:prstGeom prst="rect">
            <a:avLst/>
          </a:prstGeom>
          <a:solidFill>
            <a:srgbClr val="FBEFDA"/>
          </a:solidFill>
          <a:ln w="0" cmpd="sng">
            <a:noFill/>
            <a:prstDash val="solid"/>
          </a:ln>
        </p:spPr>
        <p:txBody>
          <a:bodyPr vert="horz" lIns="0" tIns="0" rIns="0" bIns="0" anchor="t"/>
          <a:lstStyle/>
          <a:p>
            <a:pPr algn="l"/>
            <a:r>
              <a:rPr lang="en-US" sz="100"/>
              <a:t> </a:t>
            </a:r>
          </a:p>
        </p:txBody>
      </p:sp>
      <p:sp>
        <p:nvSpPr>
          <p:cNvPr id="16" name="Segnaposto testo 15"/>
          <p:cNvSpPr>
            <a:spLocks noGrp="1"/>
          </p:cNvSpPr>
          <p:nvPr>
            <p:ph type="body" idx="10"/>
          </p:nvPr>
        </p:nvSpPr>
        <p:spPr>
          <a:xfrm>
            <a:off x="427822" y="500430"/>
            <a:ext cx="8291430" cy="1596569"/>
          </a:xfrm>
          <a:prstGeom prst="rect">
            <a:avLst/>
          </a:prstGeom>
          <a:noFill/>
          <a:ln w="0" cmpd="sng">
            <a:noFill/>
            <a:prstDash val="solid"/>
          </a:ln>
        </p:spPr>
        <p:txBody>
          <a:bodyPr vert="horz" lIns="0" tIns="586740" rIns="0" bIns="0" anchor="t">
            <a:normAutofit fontScale="90000"/>
          </a:bodyPr>
          <a:lstStyle/>
          <a:p>
            <a:pPr marL="685800" marR="0" indent="0" algn="just">
              <a:lnSpc>
                <a:spcPts val="2300"/>
              </a:lnSpc>
              <a:spcAft>
                <a:spcPts val="0"/>
              </a:spcAft>
            </a:pPr>
            <a:r>
              <a:rPr lang="it-IT" sz="1900" b="1" spc="60">
                <a:solidFill>
                  <a:srgbClr val="CC3300"/>
                </a:solidFill>
                <a:latin typeface="Verdana" panose="22635452340000000000" pitchFamily="2"/>
              </a:rPr>
              <a:t>Caratteristiche principali di una postazione </a:t>
            </a:r>
          </a:p>
          <a:p>
            <a:pPr marL="685800" marR="0" indent="0" algn="just">
              <a:lnSpc>
                <a:spcPts val="2300"/>
              </a:lnSpc>
              <a:spcBef>
                <a:spcPts val="25"/>
              </a:spcBef>
              <a:spcAft>
                <a:spcPts val="0"/>
              </a:spcAft>
            </a:pPr>
            <a:r>
              <a:rPr lang="it-IT" sz="1900" b="1" spc="35">
                <a:solidFill>
                  <a:srgbClr val="CC3300"/>
                </a:solidFill>
                <a:latin typeface="Verdana" panose="22635452340000000000" pitchFamily="2"/>
              </a:rPr>
              <a:t>di lavoro al videoterminale, secondo i criteri </a:t>
            </a:r>
          </a:p>
          <a:p>
            <a:pPr marL="685800" marR="0" indent="0" algn="just">
              <a:lnSpc>
                <a:spcPts val="2300"/>
              </a:lnSpc>
              <a:spcBef>
                <a:spcPts val="0"/>
              </a:spcBef>
              <a:spcAft>
                <a:spcPts val="0"/>
              </a:spcAft>
            </a:pPr>
            <a:r>
              <a:rPr lang="it-IT" sz="1900" b="1" spc="320">
                <a:solidFill>
                  <a:srgbClr val="CC3300"/>
                </a:solidFill>
                <a:latin typeface="Verdana" panose="22635452340000000000" pitchFamily="2"/>
              </a:rPr>
              <a:t>delle </a:t>
            </a:r>
            <a:r>
              <a:rPr lang="it-IT" sz="1900" b="1" i="1" spc="320">
                <a:solidFill>
                  <a:srgbClr val="CC3300"/>
                </a:solidFill>
                <a:latin typeface="Verdana" panose="22635452340000000000" pitchFamily="2"/>
              </a:rPr>
              <a:t>"Linee guida d'uso dei VDT", </a:t>
            </a:r>
          </a:p>
          <a:p>
            <a:pPr marL="685800" marR="0" indent="0" algn="just">
              <a:lnSpc>
                <a:spcPts val="2300"/>
              </a:lnSpc>
              <a:spcBef>
                <a:spcPts val="60"/>
              </a:spcBef>
              <a:spcAft>
                <a:spcPts val="5350"/>
              </a:spcAft>
            </a:pPr>
            <a:r>
              <a:rPr lang="it-IT" sz="1900" b="1" spc="35">
                <a:solidFill>
                  <a:srgbClr val="CC3300"/>
                </a:solidFill>
                <a:latin typeface="Verdana" panose="22635452340000000000" pitchFamily="2"/>
              </a:rPr>
              <a:t>D.M. 2/10/00. </a:t>
            </a:r>
          </a:p>
        </p:txBody>
      </p:sp>
      <p:sp>
        <p:nvSpPr>
          <p:cNvPr id="17" name="Segnaposto testo 16"/>
          <p:cNvSpPr>
            <a:spLocks noGrp="1"/>
          </p:cNvSpPr>
          <p:nvPr>
            <p:ph type="body" idx="10"/>
          </p:nvPr>
        </p:nvSpPr>
        <p:spPr>
          <a:xfrm>
            <a:off x="427822" y="5213179"/>
            <a:ext cx="8291430" cy="1144595"/>
          </a:xfrm>
          <a:prstGeom prst="rect">
            <a:avLst/>
          </a:prstGeom>
          <a:noFill/>
          <a:ln w="0" cmpd="sng">
            <a:noFill/>
            <a:prstDash val="solid"/>
          </a:ln>
        </p:spPr>
        <p:txBody>
          <a:bodyPr vert="horz" lIns="0" tIns="8255" rIns="0" bIns="0" anchor="t"/>
          <a:lstStyle/>
          <a:p>
            <a:pPr marL="1051560" marR="914400" indent="-502920" algn="just">
              <a:lnSpc>
                <a:spcPts val="1200"/>
              </a:lnSpc>
              <a:spcAft>
                <a:spcPts val="0"/>
              </a:spcAft>
            </a:pPr>
            <a:r>
              <a:rPr lang="it-IT" sz="1000" b="1" spc="-90">
                <a:solidFill>
                  <a:srgbClr val="000000"/>
                </a:solidFill>
                <a:latin typeface="Verdana" panose="22635452340000000000" pitchFamily="2"/>
              </a:rPr>
              <a:t>La presente figura è stata tratta dalla Gazzetta Ufficiale; contiene due indicazioni da correggere: </a:t>
            </a:r>
          </a:p>
          <a:p>
            <a:pPr marL="1051560" marR="914400" indent="411480" algn="just">
              <a:lnSpc>
                <a:spcPts val="1200"/>
              </a:lnSpc>
              <a:spcBef>
                <a:spcPts val="0"/>
              </a:spcBef>
              <a:spcAft>
                <a:spcPts val="0"/>
              </a:spcAft>
              <a:buFont typeface="Verdana"/>
              <a:buAutoNum type="arabicPeriod"/>
            </a:pPr>
            <a:r>
              <a:rPr lang="it-IT" sz="1000" b="1" spc="0">
                <a:solidFill>
                  <a:srgbClr val="000000"/>
                </a:solidFill>
                <a:latin typeface="Verdana" panose="22635452340000000000" pitchFamily="2"/>
              </a:rPr>
              <a:t>è' opportuno che il bordo superiore del video sia corrispondente circa all'altezza degli occhi dell'operatore; </a:t>
            </a:r>
          </a:p>
          <a:p>
            <a:pPr marL="1051560" marR="1371600" indent="411480" algn="l">
              <a:lnSpc>
                <a:spcPts val="1200"/>
              </a:lnSpc>
              <a:spcBef>
                <a:spcPts val="0"/>
              </a:spcBef>
              <a:spcAft>
                <a:spcPts val="6765"/>
              </a:spcAft>
              <a:buFont typeface="Verdana"/>
              <a:buAutoNum type="arabicPeriod"/>
            </a:pPr>
            <a:r>
              <a:rPr lang="it-IT" sz="1000" b="1" spc="-85">
                <a:solidFill>
                  <a:srgbClr val="000000"/>
                </a:solidFill>
                <a:latin typeface="Verdana" panose="22635452340000000000" pitchFamily="2"/>
              </a:rPr>
              <a:t>la tastiera deve essere posizionata più all'interno del tavolo, in modo da permettere l'appoggio degli avambracci sul tavolino stesso. </a:t>
            </a:r>
          </a:p>
        </p:txBody>
      </p:sp>
      <p:sp>
        <p:nvSpPr>
          <p:cNvPr id="20" name="Segnaposto testo 19"/>
          <p:cNvSpPr>
            <a:spLocks noGrp="1"/>
          </p:cNvSpPr>
          <p:nvPr>
            <p:ph type="body" idx="10"/>
          </p:nvPr>
        </p:nvSpPr>
        <p:spPr>
          <a:xfrm>
            <a:off x="7160048" y="2913403"/>
            <a:ext cx="567612" cy="77772"/>
          </a:xfrm>
          <a:prstGeom prst="rect">
            <a:avLst/>
          </a:prstGeom>
          <a:noFill/>
          <a:ln w="0" cmpd="sng">
            <a:noFill/>
            <a:prstDash val="solid"/>
          </a:ln>
        </p:spPr>
        <p:txBody>
          <a:bodyPr vert="horz" lIns="0" tIns="0" rIns="0" bIns="0" anchor="t"/>
          <a:lstStyle/>
          <a:p>
            <a:pPr marL="0" marR="0" indent="0" algn="l">
              <a:lnSpc>
                <a:spcPts val="900"/>
              </a:lnSpc>
              <a:spcAft>
                <a:spcPts val="0"/>
              </a:spcAft>
            </a:pPr>
            <a:r>
              <a:rPr lang="it-IT" sz="850" spc="20">
                <a:solidFill>
                  <a:srgbClr val="000000"/>
                </a:solidFill>
                <a:latin typeface="Garamond" panose="22635452340000000000" pitchFamily="2"/>
              </a:rPr>
              <a:t>in aliezm </a:t>
            </a:r>
          </a:p>
        </p:txBody>
      </p:sp>
      <p:sp>
        <p:nvSpPr>
          <p:cNvPr id="21" name="Segnaposto testo 20"/>
          <p:cNvSpPr>
            <a:spLocks noGrp="1"/>
          </p:cNvSpPr>
          <p:nvPr>
            <p:ph type="body" idx="10"/>
          </p:nvPr>
        </p:nvSpPr>
        <p:spPr>
          <a:xfrm>
            <a:off x="2547724" y="4310045"/>
            <a:ext cx="704330" cy="77772"/>
          </a:xfrm>
          <a:prstGeom prst="rect">
            <a:avLst/>
          </a:prstGeom>
          <a:noFill/>
          <a:ln w="0" cmpd="sng">
            <a:noFill/>
            <a:prstDash val="solid"/>
          </a:ln>
        </p:spPr>
        <p:txBody>
          <a:bodyPr vert="horz" lIns="0" tIns="4445" rIns="0" bIns="0" anchor="t"/>
          <a:lstStyle/>
          <a:p>
            <a:pPr marL="0" marR="0" indent="0" algn="l">
              <a:lnSpc>
                <a:spcPts val="900"/>
              </a:lnSpc>
              <a:spcAft>
                <a:spcPts val="0"/>
              </a:spcAft>
            </a:pPr>
            <a:r>
              <a:rPr lang="it-IT" sz="750" spc="10">
                <a:solidFill>
                  <a:srgbClr val="000000"/>
                </a:solidFill>
                <a:latin typeface="Garamond" panose="22635452340000000000" pitchFamily="2"/>
              </a:rPr>
              <a:t>i iggiu pie4.i i </a:t>
            </a:r>
          </a:p>
        </p:txBody>
      </p:sp>
      <p:sp>
        <p:nvSpPr>
          <p:cNvPr id="22" name="Segnaposto testo 21"/>
          <p:cNvSpPr>
            <a:spLocks noGrp="1"/>
          </p:cNvSpPr>
          <p:nvPr>
            <p:ph type="body" idx="10"/>
          </p:nvPr>
        </p:nvSpPr>
        <p:spPr>
          <a:xfrm>
            <a:off x="2112222" y="4506715"/>
            <a:ext cx="1924810" cy="205628"/>
          </a:xfrm>
          <a:prstGeom prst="rect">
            <a:avLst/>
          </a:prstGeom>
          <a:noFill/>
          <a:ln w="0" cmpd="sng">
            <a:noFill/>
            <a:prstDash val="solid"/>
          </a:ln>
        </p:spPr>
        <p:txBody>
          <a:bodyPr vert="horz" lIns="0" tIns="30480" rIns="0" bIns="0" anchor="t"/>
          <a:lstStyle/>
          <a:p>
            <a:pPr marL="0" marR="68580" indent="0" algn="r">
              <a:lnSpc>
                <a:spcPts val="1200"/>
              </a:lnSpc>
              <a:spcAft>
                <a:spcPts val="0"/>
              </a:spcAft>
            </a:pPr>
            <a:r>
              <a:rPr lang="it-IT" sz="850" b="1" spc="-35">
                <a:solidFill>
                  <a:srgbClr val="000000"/>
                </a:solidFill>
                <a:latin typeface="Verdana" panose="22635452340000000000" pitchFamily="2"/>
              </a:rPr>
              <a:t>per </a:t>
            </a:r>
            <a:r>
              <a:rPr lang="it-IT" sz="1200" spc="-35">
                <a:solidFill>
                  <a:srgbClr val="000000"/>
                </a:solidFill>
                <a:latin typeface="Verdana" panose="22635452340000000000" pitchFamily="2"/>
              </a:rPr>
              <a:t>L </a:t>
            </a:r>
            <a:r>
              <a:rPr lang="it-IT" sz="850" spc="-35">
                <a:solidFill>
                  <a:srgbClr val="000000"/>
                </a:solidFill>
                <a:latin typeface="Garamond" panose="22635452340000000000" pitchFamily="2"/>
              </a:rPr>
              <a:t>kinorti1</a:t>
            </a:r>
            <a:r>
              <a:rPr lang="it-IT" sz="850" spc="-35" baseline="30000">
                <a:solidFill>
                  <a:srgbClr val="000000"/>
                </a:solidFill>
                <a:latin typeface="Garamond" panose="22635452340000000000" pitchFamily="2"/>
              </a:rPr>
              <a:t>.</a:t>
            </a:r>
            <a:r>
              <a:rPr lang="it-IT" sz="850" spc="-35">
                <a:solidFill>
                  <a:srgbClr val="000000"/>
                </a:solidFill>
                <a:latin typeface="Garamond" panose="22635452340000000000" pitchFamily="2"/>
              </a:rPr>
              <a:t>.1 </a:t>
            </a:r>
          </a:p>
          <a:p>
            <a:pPr marL="0" marR="0" indent="0" algn="l">
              <a:lnSpc>
                <a:spcPts val="1000"/>
              </a:lnSpc>
              <a:spcBef>
                <a:spcPts val="0"/>
              </a:spcBef>
              <a:spcAft>
                <a:spcPts val="0"/>
              </a:spcAft>
            </a:pPr>
            <a:r>
              <a:rPr lang="it-IT" sz="850" spc="10">
                <a:solidFill>
                  <a:srgbClr val="000000"/>
                </a:solidFill>
                <a:latin typeface="Garamond" panose="22635452340000000000" pitchFamily="2"/>
              </a:rPr>
              <a:t>i71zs1ii1510C dtik girdx.thiu e Lici </a:t>
            </a:r>
          </a:p>
        </p:txBody>
      </p:sp>
    </p:spTree>
    <p:extLst>
      <p:ext uri="{BB962C8B-B14F-4D97-AF65-F5344CB8AC3E}">
        <p14:creationId xmlns:p14="http://schemas.microsoft.com/office/powerpoint/2010/main" xmlns="" val="45190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1_">
    <p:spTree>
      <p:nvGrpSpPr>
        <p:cNvPr id="1" name=""/>
        <p:cNvGrpSpPr/>
        <p:nvPr/>
      </p:nvGrpSpPr>
      <p:grpSpPr>
        <a:xfrm>
          <a:off x="0" y="0"/>
          <a:ext cx="0" cy="0"/>
          <a:chOff x="0" y="0"/>
          <a:chExt cx="0" cy="0"/>
        </a:xfrm>
      </p:grpSpPr>
      <p:sp>
        <p:nvSpPr>
          <p:cNvPr id="25" name="Segnaposto testo 24"/>
          <p:cNvSpPr>
            <a:spLocks noGrp="1"/>
          </p:cNvSpPr>
          <p:nvPr>
            <p:ph type="body" idx="10"/>
          </p:nvPr>
        </p:nvSpPr>
        <p:spPr>
          <a:xfrm>
            <a:off x="427822" y="500429"/>
            <a:ext cx="8291430" cy="5857345"/>
          </a:xfrm>
          <a:prstGeom prst="rect">
            <a:avLst/>
          </a:prstGeom>
          <a:solidFill>
            <a:srgbClr val="FDF1DA"/>
          </a:solidFill>
          <a:ln w="0" cmpd="sng">
            <a:noFill/>
            <a:prstDash val="solid"/>
          </a:ln>
        </p:spPr>
        <p:txBody>
          <a:bodyPr vert="horz" lIns="0" tIns="0" rIns="0" bIns="0" anchor="t"/>
          <a:lstStyle/>
          <a:p>
            <a:pPr algn="l"/>
            <a:r>
              <a:rPr lang="en-US" sz="100"/>
              <a:t> </a:t>
            </a:r>
          </a:p>
        </p:txBody>
      </p:sp>
      <p:sp>
        <p:nvSpPr>
          <p:cNvPr id="26" name="Segnaposto testo 25"/>
          <p:cNvSpPr>
            <a:spLocks noGrp="1"/>
          </p:cNvSpPr>
          <p:nvPr>
            <p:ph type="body" idx="10"/>
          </p:nvPr>
        </p:nvSpPr>
        <p:spPr>
          <a:xfrm>
            <a:off x="608320" y="500429"/>
            <a:ext cx="7342851" cy="649866"/>
          </a:xfrm>
          <a:prstGeom prst="rect">
            <a:avLst/>
          </a:prstGeom>
          <a:noFill/>
          <a:ln w="0" cmpd="sng">
            <a:noFill/>
            <a:prstDash val="solid"/>
          </a:ln>
        </p:spPr>
        <p:txBody>
          <a:bodyPr vert="horz" lIns="0" tIns="635635" rIns="0" bIns="0" anchor="t">
            <a:normAutofit fontScale="95000"/>
          </a:bodyPr>
          <a:lstStyle/>
          <a:p>
            <a:pPr marL="411480" marR="22860" indent="0" algn="l">
              <a:lnSpc>
                <a:spcPts val="2200"/>
              </a:lnSpc>
              <a:spcAft>
                <a:spcPts val="680"/>
              </a:spcAft>
            </a:pPr>
            <a:r>
              <a:rPr lang="it-IT" sz="1850" b="1" spc="70">
                <a:solidFill>
                  <a:srgbClr val="CC3300"/>
                </a:solidFill>
                <a:latin typeface="Tahoma" panose="22635452340000000000" pitchFamily="2"/>
              </a:rPr>
              <a:t>LA CORRETTA ILLUMINAZIONE </a:t>
            </a:r>
          </a:p>
        </p:txBody>
      </p:sp>
      <p:sp>
        <p:nvSpPr>
          <p:cNvPr id="27" name="Segnaposto testo 26"/>
          <p:cNvSpPr>
            <a:spLocks noGrp="1"/>
          </p:cNvSpPr>
          <p:nvPr>
            <p:ph type="body" idx="10"/>
          </p:nvPr>
        </p:nvSpPr>
        <p:spPr>
          <a:xfrm>
            <a:off x="608321" y="1150295"/>
            <a:ext cx="5220644" cy="1255756"/>
          </a:xfrm>
          <a:prstGeom prst="rect">
            <a:avLst/>
          </a:prstGeom>
          <a:noFill/>
          <a:ln w="0" cmpd="sng">
            <a:noFill/>
            <a:prstDash val="solid"/>
          </a:ln>
        </p:spPr>
        <p:txBody>
          <a:bodyPr vert="horz" lIns="0" tIns="198755" rIns="0" bIns="0" anchor="t">
            <a:normAutofit fontScale="65000"/>
          </a:bodyPr>
          <a:lstStyle/>
          <a:p>
            <a:pPr marL="0" marR="22860" indent="0" algn="l">
              <a:lnSpc>
                <a:spcPts val="2100"/>
              </a:lnSpc>
              <a:spcAft>
                <a:spcPts val="0"/>
              </a:spcAft>
            </a:pPr>
            <a:r>
              <a:rPr lang="it-IT" sz="2750" b="1" i="1" spc="-35" baseline="30000">
                <a:solidFill>
                  <a:srgbClr val="000000"/>
                </a:solidFill>
                <a:latin typeface="Arial" panose="22635452340000000000" pitchFamily="2"/>
              </a:rPr>
              <a:t>-</a:t>
            </a:r>
            <a:r>
              <a:rPr lang="it-IT" sz="1850" b="1" i="1" spc="-35">
                <a:solidFill>
                  <a:srgbClr val="000000"/>
                </a:solidFill>
                <a:latin typeface="Arial" panose="22635452340000000000" pitchFamily="2"/>
              </a:rPr>
              <a:t>L'illuminazione generale ovvero </a:t>
            </a:r>
          </a:p>
          <a:p>
            <a:pPr marL="182880" marR="22860" indent="0" algn="l">
              <a:lnSpc>
                <a:spcPts val="2100"/>
              </a:lnSpc>
              <a:spcBef>
                <a:spcPts val="0"/>
              </a:spcBef>
              <a:spcAft>
                <a:spcPts val="0"/>
              </a:spcAft>
            </a:pPr>
            <a:r>
              <a:rPr lang="it-IT" sz="1850" b="1" i="1" spc="-40">
                <a:solidFill>
                  <a:srgbClr val="000000"/>
                </a:solidFill>
                <a:latin typeface="Arial" panose="22635452340000000000" pitchFamily="2"/>
              </a:rPr>
              <a:t>l'illunYnazione specifica (larrpade di </a:t>
            </a:r>
          </a:p>
          <a:p>
            <a:pPr marL="182880" marR="22860" indent="0" algn="l">
              <a:lnSpc>
                <a:spcPts val="2200"/>
              </a:lnSpc>
              <a:spcBef>
                <a:spcPts val="0"/>
              </a:spcBef>
              <a:spcAft>
                <a:spcPts val="0"/>
              </a:spcAft>
            </a:pPr>
            <a:r>
              <a:rPr lang="it-IT" sz="1850" b="1" i="1" spc="-20">
                <a:solidFill>
                  <a:srgbClr val="000000"/>
                </a:solidFill>
                <a:latin typeface="Arial" panose="22635452340000000000" pitchFamily="2"/>
              </a:rPr>
              <a:t>lavoro) devono garantire </a:t>
            </a:r>
          </a:p>
          <a:p>
            <a:pPr marL="182880" marR="22860" indent="0" algn="l">
              <a:lnSpc>
                <a:spcPts val="2200"/>
              </a:lnSpc>
              <a:spcBef>
                <a:spcPts val="0"/>
              </a:spcBef>
              <a:spcAft>
                <a:spcPts val="0"/>
              </a:spcAft>
            </a:pPr>
            <a:r>
              <a:rPr lang="it-IT" sz="1850" b="1" i="1" spc="-20">
                <a:solidFill>
                  <a:srgbClr val="000000"/>
                </a:solidFill>
                <a:latin typeface="Arial" panose="22635452340000000000" pitchFamily="2"/>
              </a:rPr>
              <a:t>un'illuminazione sufficiente e un </a:t>
            </a:r>
          </a:p>
          <a:p>
            <a:pPr marL="182880" marR="22860" indent="0" algn="l">
              <a:lnSpc>
                <a:spcPts val="2200"/>
              </a:lnSpc>
              <a:spcBef>
                <a:spcPts val="25"/>
              </a:spcBef>
              <a:spcAft>
                <a:spcPts val="0"/>
              </a:spcAft>
            </a:pPr>
            <a:r>
              <a:rPr lang="it-IT" sz="1850" b="1" i="1" spc="15">
                <a:solidFill>
                  <a:srgbClr val="000000"/>
                </a:solidFill>
                <a:latin typeface="Arial" panose="22635452340000000000" pitchFamily="2"/>
              </a:rPr>
              <a:t>contrasto appropriato tra lo </a:t>
            </a:r>
          </a:p>
          <a:p>
            <a:pPr marL="182880" marR="22860" indent="0" algn="l">
              <a:lnSpc>
                <a:spcPts val="2200"/>
              </a:lnSpc>
              <a:spcBef>
                <a:spcPts val="5"/>
              </a:spcBef>
              <a:spcAft>
                <a:spcPts val="0"/>
              </a:spcAft>
            </a:pPr>
            <a:r>
              <a:rPr lang="it-IT" sz="1850" b="1" i="1" spc="0">
                <a:solidFill>
                  <a:srgbClr val="000000"/>
                </a:solidFill>
                <a:latin typeface="Arial" panose="22635452340000000000" pitchFamily="2"/>
              </a:rPr>
              <a:t>schermo e l'arrtiente, tenuto conto </a:t>
            </a:r>
          </a:p>
        </p:txBody>
      </p:sp>
      <p:sp>
        <p:nvSpPr>
          <p:cNvPr id="28" name="Segnaposto testo 27"/>
          <p:cNvSpPr>
            <a:spLocks noGrp="1"/>
          </p:cNvSpPr>
          <p:nvPr>
            <p:ph type="body" idx="10"/>
          </p:nvPr>
        </p:nvSpPr>
        <p:spPr>
          <a:xfrm>
            <a:off x="608320" y="2406051"/>
            <a:ext cx="7342851" cy="3951723"/>
          </a:xfrm>
          <a:prstGeom prst="rect">
            <a:avLst/>
          </a:prstGeom>
          <a:noFill/>
          <a:ln w="0" cmpd="sng">
            <a:noFill/>
            <a:prstDash val="solid"/>
          </a:ln>
        </p:spPr>
        <p:txBody>
          <a:bodyPr vert="horz" lIns="0" tIns="1905" rIns="0" bIns="0" anchor="t">
            <a:normAutofit fontScale="95000"/>
          </a:bodyPr>
          <a:lstStyle/>
          <a:p>
            <a:pPr marL="182880" marR="22860" indent="0" algn="l">
              <a:lnSpc>
                <a:spcPts val="2200"/>
              </a:lnSpc>
              <a:spcAft>
                <a:spcPts val="0"/>
              </a:spcAft>
            </a:pPr>
            <a:r>
              <a:rPr lang="it-IT" sz="1850" b="1" i="1" spc="25">
                <a:solidFill>
                  <a:srgbClr val="000000"/>
                </a:solidFill>
                <a:latin typeface="Arial" panose="22635452340000000000" pitchFamily="2"/>
              </a:rPr>
              <a:t>delle caratteristiche del lavoro e delle </a:t>
            </a:r>
          </a:p>
          <a:p>
            <a:pPr marL="182880" marR="22860" indent="0" algn="l">
              <a:lnSpc>
                <a:spcPts val="2200"/>
              </a:lnSpc>
              <a:spcBef>
                <a:spcPts val="0"/>
              </a:spcBef>
              <a:spcAft>
                <a:spcPts val="0"/>
              </a:spcAft>
            </a:pPr>
            <a:r>
              <a:rPr lang="it-IT" sz="1850" b="1" i="1" spc="-30">
                <a:solidFill>
                  <a:srgbClr val="000000"/>
                </a:solidFill>
                <a:latin typeface="Arial" panose="22635452340000000000" pitchFamily="2"/>
              </a:rPr>
              <a:t>esigenze visive dell'ut ilizzat ore" </a:t>
            </a:r>
          </a:p>
          <a:p>
            <a:pPr marL="182880" marR="22860" indent="0" algn="l">
              <a:lnSpc>
                <a:spcPts val="2200"/>
              </a:lnSpc>
              <a:spcBef>
                <a:spcPts val="10"/>
              </a:spcBef>
              <a:spcAft>
                <a:spcPts val="0"/>
              </a:spcAft>
            </a:pPr>
            <a:r>
              <a:rPr lang="it-IT" sz="1850" b="1" i="1" spc="95">
                <a:solidFill>
                  <a:srgbClr val="000000"/>
                </a:solidFill>
                <a:latin typeface="Arial" panose="22635452340000000000" pitchFamily="2"/>
              </a:rPr>
              <a:t>(Allegato VII, D. Lgs. 626/94). </a:t>
            </a:r>
          </a:p>
          <a:p>
            <a:pPr marL="0" marR="22860" indent="0" algn="ctr">
              <a:lnSpc>
                <a:spcPts val="2200"/>
              </a:lnSpc>
              <a:spcBef>
                <a:spcPts val="2335"/>
              </a:spcBef>
              <a:spcAft>
                <a:spcPts val="0"/>
              </a:spcAft>
            </a:pPr>
            <a:r>
              <a:rPr lang="it-IT" sz="1850" b="1" spc="65">
                <a:solidFill>
                  <a:srgbClr val="000000"/>
                </a:solidFill>
                <a:latin typeface="Tahoma" panose="22635452340000000000" pitchFamily="2"/>
              </a:rPr>
              <a:t>- Schermare le finestre con tende adeguate </a:t>
            </a:r>
          </a:p>
          <a:p>
            <a:pPr marL="0" marR="22860" indent="0" algn="ctr">
              <a:lnSpc>
                <a:spcPts val="2100"/>
              </a:lnSpc>
              <a:spcBef>
                <a:spcPts val="0"/>
              </a:spcBef>
              <a:spcAft>
                <a:spcPts val="0"/>
              </a:spcAft>
            </a:pPr>
            <a:r>
              <a:rPr lang="it-IT" sz="1850" b="1" spc="-10">
                <a:solidFill>
                  <a:srgbClr val="000000"/>
                </a:solidFill>
                <a:latin typeface="Tahoma" panose="22635452340000000000" pitchFamily="2"/>
              </a:rPr>
              <a:t>(cioè, </a:t>
            </a:r>
            <a:r>
              <a:rPr lang="it-IT" sz="1850" b="1" i="1" spc="-10">
                <a:solidFill>
                  <a:srgbClr val="000000"/>
                </a:solidFill>
                <a:latin typeface="Arial" panose="22635452340000000000" pitchFamily="2"/>
              </a:rPr>
              <a:t>"munite di un opportuno dispositivo di </a:t>
            </a:r>
          </a:p>
          <a:p>
            <a:pPr marL="182880" marR="22860" indent="0" algn="l">
              <a:lnSpc>
                <a:spcPts val="2200"/>
              </a:lnSpc>
              <a:spcBef>
                <a:spcPts val="0"/>
              </a:spcBef>
              <a:spcAft>
                <a:spcPts val="0"/>
              </a:spcAft>
            </a:pPr>
            <a:r>
              <a:rPr lang="it-IT" sz="1850" b="1" i="1" spc="15">
                <a:solidFill>
                  <a:srgbClr val="000000"/>
                </a:solidFill>
                <a:latin typeface="Arial" panose="22635452340000000000" pitchFamily="2"/>
              </a:rPr>
              <a:t>copertura regolabile per attenuare la luce </a:t>
            </a:r>
          </a:p>
          <a:p>
            <a:pPr marL="0" marR="22860" indent="0" algn="r">
              <a:lnSpc>
                <a:spcPts val="2100"/>
              </a:lnSpc>
              <a:spcBef>
                <a:spcPts val="110"/>
              </a:spcBef>
              <a:spcAft>
                <a:spcPts val="0"/>
              </a:spcAft>
            </a:pPr>
            <a:r>
              <a:rPr lang="it-IT" sz="1850" b="1" i="1" spc="85">
                <a:solidFill>
                  <a:srgbClr val="000000"/>
                </a:solidFill>
                <a:latin typeface="Arial" panose="22635452340000000000" pitchFamily="2"/>
              </a:rPr>
              <a:t>diurna..." - Allegato VII , D. Lgs. 626/94) </a:t>
            </a:r>
            <a:r>
              <a:rPr lang="it-IT" sz="1850" b="1" spc="85">
                <a:solidFill>
                  <a:srgbClr val="000000"/>
                </a:solidFill>
                <a:latin typeface="Tahoma" panose="22635452340000000000" pitchFamily="2"/>
              </a:rPr>
              <a:t>per il </a:t>
            </a:r>
          </a:p>
          <a:p>
            <a:pPr marL="182880" marR="22860" indent="0" algn="l">
              <a:lnSpc>
                <a:spcPts val="2100"/>
              </a:lnSpc>
              <a:spcBef>
                <a:spcPts val="0"/>
              </a:spcBef>
              <a:spcAft>
                <a:spcPts val="0"/>
              </a:spcAft>
            </a:pPr>
            <a:r>
              <a:rPr lang="it-IT" sz="1850" b="1" spc="10">
                <a:solidFill>
                  <a:srgbClr val="000000"/>
                </a:solidFill>
                <a:latin typeface="Tahoma" panose="22635452340000000000" pitchFamily="2"/>
              </a:rPr>
              <a:t>lavoro al videoterminale. </a:t>
            </a:r>
          </a:p>
          <a:p>
            <a:pPr marL="411480" marR="22860" indent="0" algn="l">
              <a:lnSpc>
                <a:spcPts val="2200"/>
              </a:lnSpc>
              <a:spcBef>
                <a:spcPts val="1135"/>
              </a:spcBef>
              <a:spcAft>
                <a:spcPts val="0"/>
              </a:spcAft>
            </a:pPr>
            <a:r>
              <a:rPr lang="it-IT" sz="1850" b="1" spc="30">
                <a:solidFill>
                  <a:srgbClr val="CC3300"/>
                </a:solidFill>
                <a:latin typeface="Tahoma" panose="22635452340000000000" pitchFamily="2"/>
              </a:rPr>
              <a:t>PREVENZIONE </a:t>
            </a:r>
          </a:p>
          <a:p>
            <a:pPr marL="411480" marR="22860" indent="0" algn="l">
              <a:lnSpc>
                <a:spcPts val="2200"/>
              </a:lnSpc>
              <a:spcBef>
                <a:spcPts val="820"/>
              </a:spcBef>
              <a:spcAft>
                <a:spcPts val="0"/>
              </a:spcAft>
            </a:pPr>
            <a:r>
              <a:rPr lang="it-IT" sz="1850" b="1" spc="70">
                <a:solidFill>
                  <a:srgbClr val="000000"/>
                </a:solidFill>
                <a:latin typeface="Tahoma" panose="22635452340000000000" pitchFamily="2"/>
              </a:rPr>
              <a:t>lOsservare il monitor spento permette di </a:t>
            </a:r>
          </a:p>
          <a:p>
            <a:pPr marL="411480" marR="22860" indent="0" algn="l">
              <a:lnSpc>
                <a:spcPts val="2100"/>
              </a:lnSpc>
              <a:spcBef>
                <a:spcPts val="0"/>
              </a:spcBef>
              <a:spcAft>
                <a:spcPts val="0"/>
              </a:spcAft>
            </a:pPr>
            <a:r>
              <a:rPr lang="it-IT" sz="1850" b="1" spc="50">
                <a:solidFill>
                  <a:srgbClr val="000000"/>
                </a:solidFill>
                <a:latin typeface="Tahoma" panose="22635452340000000000" pitchFamily="2"/>
              </a:rPr>
              <a:t>individuare le fonti di riflessi </a:t>
            </a:r>
          </a:p>
          <a:p>
            <a:pPr marL="411480" marR="22860" indent="0" algn="l">
              <a:lnSpc>
                <a:spcPts val="2200"/>
              </a:lnSpc>
              <a:spcBef>
                <a:spcPts val="250"/>
              </a:spcBef>
              <a:spcAft>
                <a:spcPts val="0"/>
              </a:spcAft>
            </a:pPr>
            <a:r>
              <a:rPr lang="it-IT" sz="1850" b="1" spc="65">
                <a:solidFill>
                  <a:srgbClr val="000000"/>
                </a:solidFill>
                <a:latin typeface="Tahoma" panose="22635452340000000000" pitchFamily="2"/>
              </a:rPr>
              <a:t>1Se necessario, schermare le luci o ridurne </a:t>
            </a:r>
          </a:p>
          <a:p>
            <a:pPr marL="411480" marR="22860" indent="0" algn="l">
              <a:lnSpc>
                <a:spcPts val="2200"/>
              </a:lnSpc>
              <a:spcBef>
                <a:spcPts val="0"/>
              </a:spcBef>
              <a:spcAft>
                <a:spcPts val="0"/>
              </a:spcAft>
            </a:pPr>
            <a:r>
              <a:rPr lang="it-IT" sz="1850" b="1" spc="30">
                <a:solidFill>
                  <a:srgbClr val="000000"/>
                </a:solidFill>
                <a:latin typeface="Tahoma" panose="22635452340000000000" pitchFamily="2"/>
              </a:rPr>
              <a:t>l'intensità </a:t>
            </a:r>
          </a:p>
          <a:p>
            <a:pPr marL="411480" marR="22860" indent="0" algn="l">
              <a:lnSpc>
                <a:spcPts val="2300"/>
              </a:lnSpc>
              <a:spcBef>
                <a:spcPts val="235"/>
              </a:spcBef>
              <a:spcAft>
                <a:spcPts val="0"/>
              </a:spcAft>
            </a:pPr>
            <a:r>
              <a:rPr lang="it-IT" sz="1850" b="1" spc="65">
                <a:solidFill>
                  <a:srgbClr val="000000"/>
                </a:solidFill>
                <a:latin typeface="Tahoma" panose="22635452340000000000" pitchFamily="2"/>
              </a:rPr>
              <a:t>1Inclinare il monitor per ridurre i riflessi </a:t>
            </a:r>
          </a:p>
          <a:p>
            <a:pPr marL="411480" marR="22860" indent="0" algn="l">
              <a:lnSpc>
                <a:spcPts val="2200"/>
              </a:lnSpc>
              <a:spcBef>
                <a:spcPts val="615"/>
              </a:spcBef>
              <a:spcAft>
                <a:spcPts val="0"/>
              </a:spcAft>
            </a:pPr>
            <a:r>
              <a:rPr lang="it-IT" sz="1850" b="1" spc="35">
                <a:solidFill>
                  <a:srgbClr val="000000"/>
                </a:solidFill>
                <a:latin typeface="Tahoma" panose="22635452340000000000" pitchFamily="2"/>
              </a:rPr>
              <a:t>1Ridurre la luminosità generale per eliminare i </a:t>
            </a:r>
          </a:p>
          <a:p>
            <a:pPr marL="411480" marR="22860" indent="0" algn="l">
              <a:lnSpc>
                <a:spcPts val="2100"/>
              </a:lnSpc>
              <a:spcBef>
                <a:spcPts val="0"/>
              </a:spcBef>
              <a:spcAft>
                <a:spcPts val="0"/>
              </a:spcAft>
            </a:pPr>
            <a:r>
              <a:rPr lang="it-IT" sz="1850" b="1" spc="15">
                <a:solidFill>
                  <a:srgbClr val="000000"/>
                </a:solidFill>
                <a:latin typeface="Tahoma" panose="22635452340000000000" pitchFamily="2"/>
              </a:rPr>
              <a:t>contrasti luminosi eccessivi </a:t>
            </a:r>
          </a:p>
          <a:p>
            <a:pPr marL="411480" marR="22860" indent="0" algn="l">
              <a:lnSpc>
                <a:spcPts val="2200"/>
              </a:lnSpc>
              <a:spcBef>
                <a:spcPts val="230"/>
              </a:spcBef>
              <a:spcAft>
                <a:spcPts val="0"/>
              </a:spcAft>
            </a:pPr>
            <a:r>
              <a:rPr lang="it-IT" sz="1850" b="1" spc="45">
                <a:solidFill>
                  <a:srgbClr val="000000"/>
                </a:solidFill>
                <a:latin typeface="Tahoma" panose="22635452340000000000" pitchFamily="2"/>
              </a:rPr>
              <a:t>1Se persistono i riflessi delle luci, spegnerle ed </a:t>
            </a:r>
          </a:p>
          <a:p>
            <a:pPr marL="411480" marR="22860" indent="0" algn="l">
              <a:lnSpc>
                <a:spcPts val="2200"/>
              </a:lnSpc>
              <a:spcBef>
                <a:spcPts val="0"/>
              </a:spcBef>
              <a:spcAft>
                <a:spcPts val="2135"/>
              </a:spcAft>
            </a:pPr>
            <a:r>
              <a:rPr lang="it-IT" sz="1850" b="1" spc="20">
                <a:solidFill>
                  <a:srgbClr val="000000"/>
                </a:solidFill>
                <a:latin typeface="Tahoma" panose="22635452340000000000" pitchFamily="2"/>
              </a:rPr>
              <a:t>usare una lampada da tavolo </a:t>
            </a:r>
          </a:p>
        </p:txBody>
      </p:sp>
    </p:spTree>
    <p:extLst>
      <p:ext uri="{BB962C8B-B14F-4D97-AF65-F5344CB8AC3E}">
        <p14:creationId xmlns:p14="http://schemas.microsoft.com/office/powerpoint/2010/main" xmlns="" val="107123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2_1_">
    <p:spTree>
      <p:nvGrpSpPr>
        <p:cNvPr id="1" name=""/>
        <p:cNvGrpSpPr/>
        <p:nvPr/>
      </p:nvGrpSpPr>
      <p:grpSpPr>
        <a:xfrm>
          <a:off x="0" y="0"/>
          <a:ext cx="0" cy="0"/>
          <a:chOff x="0" y="0"/>
          <a:chExt cx="0" cy="0"/>
        </a:xfrm>
      </p:grpSpPr>
      <p:sp>
        <p:nvSpPr>
          <p:cNvPr id="33" name="Segnaposto testo 32"/>
          <p:cNvSpPr>
            <a:spLocks noGrp="1"/>
          </p:cNvSpPr>
          <p:nvPr>
            <p:ph type="body" idx="10"/>
          </p:nvPr>
        </p:nvSpPr>
        <p:spPr>
          <a:xfrm>
            <a:off x="7683111" y="1336786"/>
            <a:ext cx="442414" cy="688141"/>
          </a:xfrm>
          <a:prstGeom prst="rect">
            <a:avLst/>
          </a:prstGeom>
          <a:solidFill>
            <a:srgbClr val="CECAC1"/>
          </a:solidFill>
          <a:ln w="0" cmpd="sng">
            <a:noFill/>
            <a:prstDash val="solid"/>
          </a:ln>
        </p:spPr>
        <p:txBody>
          <a:bodyPr vert="horz" lIns="0" tIns="0" rIns="0" bIns="0" anchor="t"/>
          <a:lstStyle/>
          <a:p>
            <a:pPr algn="l"/>
            <a:r>
              <a:rPr lang="en-US" sz="100"/>
              <a:t> </a:t>
            </a:r>
          </a:p>
        </p:txBody>
      </p:sp>
      <p:sp>
        <p:nvSpPr>
          <p:cNvPr id="34" name="Segnaposto testo 33"/>
          <p:cNvSpPr>
            <a:spLocks noGrp="1"/>
          </p:cNvSpPr>
          <p:nvPr>
            <p:ph type="body" idx="10"/>
          </p:nvPr>
        </p:nvSpPr>
        <p:spPr>
          <a:xfrm>
            <a:off x="5128475" y="760213"/>
            <a:ext cx="2385658" cy="1125864"/>
          </a:xfrm>
          <a:prstGeom prst="rect">
            <a:avLst/>
          </a:prstGeom>
          <a:solidFill>
            <a:srgbClr val="9BB9FD"/>
          </a:solidFill>
          <a:ln w="0" cmpd="sng">
            <a:noFill/>
            <a:prstDash val="solid"/>
          </a:ln>
        </p:spPr>
        <p:txBody>
          <a:bodyPr vert="horz" lIns="0" tIns="0" rIns="0" bIns="0" anchor="t"/>
          <a:lstStyle/>
          <a:p>
            <a:pPr marL="0" marR="0" indent="0" algn="l">
              <a:lnSpc>
                <a:spcPts val="13200"/>
              </a:lnSpc>
              <a:spcAft>
                <a:spcPts val="0"/>
              </a:spcAft>
            </a:pPr>
            <a:r>
              <a:rPr lang="it-IT" sz="17550" u="sng" spc="-1100">
                <a:solidFill>
                  <a:srgbClr val="000000"/>
                </a:solidFill>
                <a:latin typeface="Arial" panose="22635452340000000000" pitchFamily="2"/>
              </a:rPr>
              <a:t>IL</a:t>
            </a:r>
            <a:r>
              <a:rPr lang="it-IT" sz="100" spc="-1100">
                <a:solidFill>
                  <a:srgbClr val="000000"/>
                </a:solidFill>
                <a:latin typeface="Arial" panose="22635452340000000000" pitchFamily="2"/>
              </a:rPr>
              <a:t> </a:t>
            </a:r>
          </a:p>
        </p:txBody>
      </p:sp>
      <p:sp>
        <p:nvSpPr>
          <p:cNvPr id="35" name="Segnaposto testo 34"/>
          <p:cNvSpPr>
            <a:spLocks noGrp="1"/>
          </p:cNvSpPr>
          <p:nvPr>
            <p:ph type="body" idx="10"/>
          </p:nvPr>
        </p:nvSpPr>
        <p:spPr>
          <a:xfrm>
            <a:off x="6828237" y="2017191"/>
            <a:ext cx="162065" cy="95688"/>
          </a:xfrm>
          <a:prstGeom prst="rect">
            <a:avLst/>
          </a:prstGeom>
          <a:solidFill>
            <a:srgbClr val="000000"/>
          </a:solidFill>
          <a:ln w="0" cmpd="sng">
            <a:noFill/>
            <a:prstDash val="solid"/>
          </a:ln>
        </p:spPr>
        <p:txBody>
          <a:bodyPr vert="horz" lIns="0" tIns="0" rIns="0" bIns="0" anchor="t">
            <a:normAutofit fontScale="95000"/>
          </a:bodyPr>
          <a:lstStyle/>
          <a:p>
            <a:pPr marL="0" marR="0" indent="0" algn="l">
              <a:lnSpc>
                <a:spcPts val="1100"/>
              </a:lnSpc>
              <a:spcAft>
                <a:spcPts val="0"/>
              </a:spcAft>
            </a:pPr>
            <a:r>
              <a:rPr lang="it-IT" sz="1750" spc="0">
                <a:solidFill>
                  <a:srgbClr val="000000"/>
                </a:solidFill>
                <a:latin typeface="Tahoma" panose="22635452340000000000" pitchFamily="2"/>
              </a:rPr>
              <a:t>o </a:t>
            </a:r>
          </a:p>
        </p:txBody>
      </p:sp>
      <p:sp>
        <p:nvSpPr>
          <p:cNvPr id="36" name="Segnaposto testo 35"/>
          <p:cNvSpPr>
            <a:spLocks noGrp="1"/>
          </p:cNvSpPr>
          <p:nvPr>
            <p:ph type="body" idx="10"/>
          </p:nvPr>
        </p:nvSpPr>
        <p:spPr>
          <a:xfrm>
            <a:off x="1183612" y="716644"/>
            <a:ext cx="3441001" cy="1667012"/>
          </a:xfrm>
          <a:prstGeom prst="rect">
            <a:avLst/>
          </a:prstGeom>
          <a:noFill/>
          <a:ln w="0" cmpd="sng">
            <a:noFill/>
            <a:prstDash val="solid"/>
          </a:ln>
        </p:spPr>
        <p:txBody>
          <a:bodyPr vert="horz" lIns="0" tIns="0" rIns="0" bIns="0" anchor="t">
            <a:normAutofit fontScale="95000"/>
          </a:bodyPr>
          <a:lstStyle/>
          <a:p>
            <a:pPr marL="137160" marR="0" indent="0" algn="l">
              <a:lnSpc>
                <a:spcPts val="2100"/>
              </a:lnSpc>
              <a:spcAft>
                <a:spcPts val="0"/>
              </a:spcAft>
            </a:pPr>
            <a:r>
              <a:rPr lang="it-IT" sz="1750" b="1" spc="110">
                <a:solidFill>
                  <a:srgbClr val="CC3300"/>
                </a:solidFill>
                <a:latin typeface="Tahoma" panose="22635452340000000000" pitchFamily="2"/>
              </a:rPr>
              <a:t>MONITOR </a:t>
            </a:r>
          </a:p>
          <a:p>
            <a:pPr marL="0" marR="0" indent="0" algn="l">
              <a:lnSpc>
                <a:spcPts val="2100"/>
              </a:lnSpc>
              <a:spcBef>
                <a:spcPts val="2050"/>
              </a:spcBef>
              <a:spcAft>
                <a:spcPts val="0"/>
              </a:spcAft>
            </a:pPr>
            <a:r>
              <a:rPr lang="it-IT" sz="1750" b="1" i="1" spc="-10">
                <a:solidFill>
                  <a:srgbClr val="000000"/>
                </a:solidFill>
                <a:latin typeface="Arial" panose="22635452340000000000" pitchFamily="2"/>
              </a:rPr>
              <a:t>"L'inrnagine sullo schermo deve essere stabile; esente da sfarfallamento </a:t>
            </a:r>
          </a:p>
          <a:p>
            <a:pPr marL="0" marR="0" indent="228600" algn="l">
              <a:lnSpc>
                <a:spcPts val="2100"/>
              </a:lnSpc>
              <a:spcBef>
                <a:spcPts val="15"/>
              </a:spcBef>
              <a:spcAft>
                <a:spcPts val="5335"/>
              </a:spcAft>
              <a:buFont typeface="Courier New"/>
              <a:buChar char="o"/>
            </a:pPr>
            <a:r>
              <a:rPr lang="it-IT" sz="1750" b="1" i="1" spc="0">
                <a:solidFill>
                  <a:srgbClr val="000000"/>
                </a:solidFill>
                <a:latin typeface="Arial" panose="22635452340000000000" pitchFamily="2"/>
              </a:rPr>
              <a:t>da altre forme d'instabilità. </a:t>
            </a:r>
          </a:p>
        </p:txBody>
      </p:sp>
      <p:sp>
        <p:nvSpPr>
          <p:cNvPr id="37" name="Segnaposto testo 36"/>
          <p:cNvSpPr>
            <a:spLocks noGrp="1"/>
          </p:cNvSpPr>
          <p:nvPr>
            <p:ph type="body" idx="10"/>
          </p:nvPr>
        </p:nvSpPr>
        <p:spPr>
          <a:xfrm>
            <a:off x="900190" y="2383656"/>
            <a:ext cx="7342851" cy="3227342"/>
          </a:xfrm>
          <a:prstGeom prst="rect">
            <a:avLst/>
          </a:prstGeom>
          <a:noFill/>
          <a:ln w="0" cmpd="sng">
            <a:noFill/>
            <a:prstDash val="solid"/>
          </a:ln>
        </p:spPr>
        <p:txBody>
          <a:bodyPr vert="horz" lIns="0" tIns="0" rIns="0" bIns="0" anchor="t">
            <a:normAutofit fontScale="95000"/>
          </a:bodyPr>
          <a:lstStyle/>
          <a:p>
            <a:pPr marL="91440" marR="137160" indent="0" algn="l">
              <a:lnSpc>
                <a:spcPts val="2100"/>
              </a:lnSpc>
              <a:spcAft>
                <a:spcPts val="0"/>
              </a:spcAft>
            </a:pPr>
            <a:r>
              <a:rPr lang="it-IT" sz="1750" b="1" i="1" spc="45">
                <a:solidFill>
                  <a:srgbClr val="000000"/>
                </a:solidFill>
                <a:latin typeface="Arial" panose="22635452340000000000" pitchFamily="2"/>
              </a:rPr>
              <a:t>La brillanza e/o il contrasto tra i caratteri e lo sfondo dello schermo devono essere facilmente regolabili da parte dell'utilizzatore del videoterminale e facilmente adattabili alle condizioni antientali" (Allegato VI I, D. Lgs. 626/94). </a:t>
            </a:r>
          </a:p>
          <a:p>
            <a:pPr marL="182880" marR="0" indent="0" algn="l">
              <a:lnSpc>
                <a:spcPts val="2100"/>
              </a:lnSpc>
              <a:spcBef>
                <a:spcPts val="2310"/>
              </a:spcBef>
              <a:spcAft>
                <a:spcPts val="0"/>
              </a:spcAft>
            </a:pPr>
            <a:r>
              <a:rPr lang="it-IT" sz="1750" b="1" spc="85">
                <a:solidFill>
                  <a:srgbClr val="CC3300"/>
                </a:solidFill>
                <a:latin typeface="Tahoma" panose="22635452340000000000" pitchFamily="2"/>
              </a:rPr>
              <a:t>PREVENZIONE </a:t>
            </a:r>
          </a:p>
          <a:p>
            <a:pPr marL="91440" marR="0" indent="91440" algn="l">
              <a:lnSpc>
                <a:spcPts val="2200"/>
              </a:lnSpc>
              <a:spcBef>
                <a:spcPts val="2900"/>
              </a:spcBef>
              <a:spcAft>
                <a:spcPts val="0"/>
              </a:spcAft>
              <a:buFont typeface="Symbol"/>
              <a:buChar char="·"/>
            </a:pPr>
            <a:r>
              <a:rPr lang="it-IT" sz="1750" b="1" spc="50" baseline="30000">
                <a:solidFill>
                  <a:srgbClr val="000000"/>
                </a:solidFill>
                <a:latin typeface="Tahoma" panose="22635452340000000000" pitchFamily="2"/>
              </a:rPr>
              <a:t>(</a:t>
            </a:r>
            <a:r>
              <a:rPr lang="it-IT" sz="1750" b="1" spc="50">
                <a:solidFill>
                  <a:srgbClr val="000000"/>
                </a:solidFill>
                <a:latin typeface="Tahoma" panose="22635452340000000000" pitchFamily="2"/>
              </a:rPr>
              <a:t>Disporre lo schermo ad angolo retto rispetto alle </a:t>
            </a:r>
          </a:p>
          <a:p>
            <a:pPr marL="91440" marR="0" indent="0" algn="l">
              <a:lnSpc>
                <a:spcPts val="2000"/>
              </a:lnSpc>
              <a:spcBef>
                <a:spcPts val="0"/>
              </a:spcBef>
              <a:spcAft>
                <a:spcPts val="0"/>
              </a:spcAft>
            </a:pPr>
            <a:r>
              <a:rPr lang="it-IT" sz="1750" b="1" spc="45">
                <a:solidFill>
                  <a:srgbClr val="000000"/>
                </a:solidFill>
                <a:latin typeface="Tahoma" panose="22635452340000000000" pitchFamily="2"/>
              </a:rPr>
              <a:t>fonti di luce naturale non schermate (finestre) </a:t>
            </a:r>
          </a:p>
          <a:p>
            <a:pPr marL="91440" marR="0" indent="91440" algn="l">
              <a:lnSpc>
                <a:spcPts val="2100"/>
              </a:lnSpc>
              <a:spcBef>
                <a:spcPts val="2440"/>
              </a:spcBef>
              <a:spcAft>
                <a:spcPts val="0"/>
              </a:spcAft>
              <a:buFont typeface="Symbol"/>
              <a:buChar char="·"/>
            </a:pPr>
            <a:r>
              <a:rPr lang="it-IT" sz="1750" b="1" spc="45" baseline="30000">
                <a:solidFill>
                  <a:srgbClr val="000000"/>
                </a:solidFill>
                <a:latin typeface="Tahoma" panose="22635452340000000000" pitchFamily="2"/>
              </a:rPr>
              <a:t>(</a:t>
            </a:r>
            <a:r>
              <a:rPr lang="it-IT" sz="1750" b="1" spc="45">
                <a:solidFill>
                  <a:srgbClr val="000000"/>
                </a:solidFill>
                <a:latin typeface="Tahoma" panose="22635452340000000000" pitchFamily="2"/>
              </a:rPr>
              <a:t>Orientare lo schermo per eliminare, per quanto </a:t>
            </a:r>
          </a:p>
          <a:p>
            <a:pPr marL="91440" marR="0" indent="0" algn="l">
              <a:lnSpc>
                <a:spcPts val="2200"/>
              </a:lnSpc>
              <a:spcBef>
                <a:spcPts val="0"/>
              </a:spcBef>
              <a:spcAft>
                <a:spcPts val="0"/>
              </a:spcAft>
            </a:pPr>
            <a:r>
              <a:rPr lang="it-IT" sz="1750" b="1" spc="45">
                <a:solidFill>
                  <a:srgbClr val="000000"/>
                </a:solidFill>
                <a:latin typeface="Tahoma" panose="22635452340000000000" pitchFamily="2"/>
              </a:rPr>
              <a:t>possibile, riflessi sulla superficie </a:t>
            </a:r>
          </a:p>
          <a:p>
            <a:pPr marL="91440" marR="0" indent="91440" algn="l">
              <a:lnSpc>
                <a:spcPts val="2200"/>
              </a:lnSpc>
              <a:spcBef>
                <a:spcPts val="3435"/>
              </a:spcBef>
              <a:spcAft>
                <a:spcPts val="0"/>
              </a:spcAft>
              <a:buFont typeface="Symbol"/>
              <a:buChar char="·"/>
            </a:pPr>
            <a:r>
              <a:rPr lang="it-IT" sz="1750" b="1" spc="65" baseline="30000">
                <a:solidFill>
                  <a:srgbClr val="000000"/>
                </a:solidFill>
                <a:latin typeface="Tahoma" panose="22635452340000000000" pitchFamily="2"/>
              </a:rPr>
              <a:t>(</a:t>
            </a:r>
            <a:r>
              <a:rPr lang="it-IT" sz="1750" b="1" spc="65">
                <a:solidFill>
                  <a:srgbClr val="000000"/>
                </a:solidFill>
                <a:latin typeface="Tahoma" panose="22635452340000000000" pitchFamily="2"/>
              </a:rPr>
              <a:t>Assumere la postura corretta di fronte al video, in </a:t>
            </a:r>
          </a:p>
          <a:p>
            <a:pPr marL="91440" marR="0" indent="0" algn="l">
              <a:lnSpc>
                <a:spcPts val="2100"/>
              </a:lnSpc>
              <a:spcBef>
                <a:spcPts val="0"/>
              </a:spcBef>
              <a:spcAft>
                <a:spcPts val="0"/>
              </a:spcAft>
            </a:pPr>
            <a:r>
              <a:rPr lang="it-IT" sz="1750" b="1" spc="55">
                <a:solidFill>
                  <a:srgbClr val="000000"/>
                </a:solidFill>
                <a:latin typeface="Tahoma" panose="22635452340000000000" pitchFamily="2"/>
              </a:rPr>
              <a:t>modo tale che la distanza occhi-schermo sia pari a </a:t>
            </a:r>
          </a:p>
          <a:p>
            <a:pPr marL="91440" marR="0" indent="0" algn="l">
              <a:lnSpc>
                <a:spcPts val="2100"/>
              </a:lnSpc>
              <a:spcBef>
                <a:spcPts val="0"/>
              </a:spcBef>
              <a:spcAft>
                <a:spcPts val="20"/>
              </a:spcAft>
            </a:pPr>
            <a:r>
              <a:rPr lang="it-IT" sz="1750" b="1" spc="85">
                <a:solidFill>
                  <a:srgbClr val="000000"/>
                </a:solidFill>
                <a:latin typeface="Tahoma" panose="22635452340000000000" pitchFamily="2"/>
              </a:rPr>
              <a:t>circa 50-70 cm </a:t>
            </a:r>
          </a:p>
        </p:txBody>
      </p:sp>
    </p:spTree>
    <p:extLst>
      <p:ext uri="{BB962C8B-B14F-4D97-AF65-F5344CB8AC3E}">
        <p14:creationId xmlns:p14="http://schemas.microsoft.com/office/powerpoint/2010/main" xmlns="" val="2202519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3_1_">
    <p:spTree>
      <p:nvGrpSpPr>
        <p:cNvPr id="1" name=""/>
        <p:cNvGrpSpPr/>
        <p:nvPr/>
      </p:nvGrpSpPr>
      <p:grpSpPr>
        <a:xfrm>
          <a:off x="0" y="0"/>
          <a:ext cx="0" cy="0"/>
          <a:chOff x="0" y="0"/>
          <a:chExt cx="0" cy="0"/>
        </a:xfrm>
      </p:grpSpPr>
      <p:sp>
        <p:nvSpPr>
          <p:cNvPr id="42" name="Segnaposto testo 41"/>
          <p:cNvSpPr>
            <a:spLocks noGrp="1"/>
          </p:cNvSpPr>
          <p:nvPr>
            <p:ph type="body" idx="10"/>
          </p:nvPr>
        </p:nvSpPr>
        <p:spPr>
          <a:xfrm>
            <a:off x="427822" y="500429"/>
            <a:ext cx="8291430" cy="5857345"/>
          </a:xfrm>
          <a:prstGeom prst="rect">
            <a:avLst/>
          </a:prstGeom>
          <a:solidFill>
            <a:srgbClr val="FCEFD8"/>
          </a:solidFill>
          <a:ln w="0" cmpd="sng">
            <a:noFill/>
            <a:prstDash val="solid"/>
          </a:ln>
        </p:spPr>
        <p:txBody>
          <a:bodyPr vert="horz" lIns="0" tIns="1094740" rIns="0" bIns="0" anchor="t">
            <a:normAutofit fontScale="95000"/>
          </a:bodyPr>
          <a:lstStyle/>
          <a:p>
            <a:pPr marL="0" marR="0" indent="0" algn="ctr">
              <a:lnSpc>
                <a:spcPts val="3400"/>
              </a:lnSpc>
              <a:spcAft>
                <a:spcPts val="0"/>
              </a:spcAft>
            </a:pPr>
            <a:r>
              <a:rPr lang="it-IT" sz="2700" b="1" u="sng" spc="0">
                <a:solidFill>
                  <a:srgbClr val="0000FF"/>
                </a:solidFill>
                <a:latin typeface="Tahoma" panose="22635452340000000000" pitchFamily="2"/>
              </a:rPr>
              <a:t>Radiazioni </a:t>
            </a:r>
            <a:r>
              <a:rPr lang="it-IT" sz="3000" b="1" i="1" u="sng" spc="0">
                <a:solidFill>
                  <a:srgbClr val="0000FF"/>
                </a:solidFill>
                <a:latin typeface="Times New Roman" panose="22635452340000000000" pitchFamily="1"/>
              </a:rPr>
              <a:t>"parassite"  </a:t>
            </a:r>
          </a:p>
          <a:p>
            <a:pPr marL="0" marR="0" indent="0" algn="ctr">
              <a:lnSpc>
                <a:spcPts val="2200"/>
              </a:lnSpc>
              <a:spcBef>
                <a:spcPts val="0"/>
              </a:spcBef>
              <a:spcAft>
                <a:spcPts val="0"/>
              </a:spcAft>
            </a:pPr>
            <a:r>
              <a:rPr lang="it-IT" sz="1950" b="1" i="1" spc="20">
                <a:solidFill>
                  <a:srgbClr val="0000FF"/>
                </a:solidFill>
                <a:latin typeface="Arial" panose="22635452340000000000" pitchFamily="2"/>
              </a:rPr>
              <a:t>"il problema non esiste I" </a:t>
            </a:r>
          </a:p>
          <a:p>
            <a:pPr marL="914400" marR="0" indent="0" algn="l">
              <a:lnSpc>
                <a:spcPts val="2100"/>
              </a:lnSpc>
              <a:spcBef>
                <a:spcPts val="2555"/>
              </a:spcBef>
              <a:spcAft>
                <a:spcPts val="0"/>
              </a:spcAft>
            </a:pPr>
            <a:r>
              <a:rPr lang="it-IT" sz="1750" b="1" spc="90">
                <a:solidFill>
                  <a:srgbClr val="000000"/>
                </a:solidFill>
                <a:latin typeface="Tahoma" panose="22635452340000000000" pitchFamily="2"/>
              </a:rPr>
              <a:t>th radiazioni ultraviolette (UV) e radiazioni </a:t>
            </a:r>
          </a:p>
          <a:p>
            <a:pPr marL="914400" marR="0" indent="0" algn="l">
              <a:lnSpc>
                <a:spcPts val="2100"/>
              </a:lnSpc>
              <a:spcBef>
                <a:spcPts val="0"/>
              </a:spcBef>
              <a:spcAft>
                <a:spcPts val="0"/>
              </a:spcAft>
            </a:pPr>
            <a:r>
              <a:rPr lang="it-IT" sz="1750" b="1" spc="150">
                <a:solidFill>
                  <a:srgbClr val="000000"/>
                </a:solidFill>
                <a:latin typeface="Tahoma" panose="22635452340000000000" pitchFamily="2"/>
              </a:rPr>
              <a:t>infrarosse (IR) - non vengono trasmesse </a:t>
            </a:r>
          </a:p>
          <a:p>
            <a:pPr marL="914400" marR="0" indent="0" algn="l">
              <a:lnSpc>
                <a:spcPts val="2100"/>
              </a:lnSpc>
              <a:spcBef>
                <a:spcPts val="0"/>
              </a:spcBef>
              <a:spcAft>
                <a:spcPts val="0"/>
              </a:spcAft>
            </a:pPr>
            <a:r>
              <a:rPr lang="it-IT" sz="1750" b="1" spc="0">
                <a:solidFill>
                  <a:srgbClr val="000000"/>
                </a:solidFill>
                <a:latin typeface="Tahoma" panose="22635452340000000000" pitchFamily="2"/>
              </a:rPr>
              <a:t>all'esterno </a:t>
            </a:r>
          </a:p>
          <a:p>
            <a:pPr marL="1005840" marR="0" indent="0" algn="l">
              <a:lnSpc>
                <a:spcPts val="2100"/>
              </a:lnSpc>
              <a:spcBef>
                <a:spcPts val="3055"/>
              </a:spcBef>
              <a:spcAft>
                <a:spcPts val="0"/>
              </a:spcAft>
            </a:pPr>
            <a:r>
              <a:rPr lang="it-IT" sz="1750" b="1" spc="50">
                <a:solidFill>
                  <a:srgbClr val="000000"/>
                </a:solidFill>
                <a:latin typeface="Tahoma" panose="22635452340000000000" pitchFamily="2"/>
              </a:rPr>
              <a:t>th onde di radiofrequenza (RF) - non sono in </a:t>
            </a:r>
          </a:p>
          <a:p>
            <a:pPr marL="1005840" marR="0" indent="0" algn="l">
              <a:lnSpc>
                <a:spcPts val="2100"/>
              </a:lnSpc>
              <a:spcBef>
                <a:spcPts val="0"/>
              </a:spcBef>
              <a:spcAft>
                <a:spcPts val="0"/>
              </a:spcAft>
            </a:pPr>
            <a:r>
              <a:rPr lang="it-IT" sz="1750" b="1" spc="125">
                <a:solidFill>
                  <a:srgbClr val="000000"/>
                </a:solidFill>
                <a:latin typeface="Tahoma" panose="22635452340000000000" pitchFamily="2"/>
              </a:rPr>
              <a:t>grado di interessare la faccia esterna del </a:t>
            </a:r>
          </a:p>
          <a:p>
            <a:pPr marL="1005840" marR="0" indent="0" algn="l">
              <a:lnSpc>
                <a:spcPts val="2100"/>
              </a:lnSpc>
              <a:spcBef>
                <a:spcPts val="0"/>
              </a:spcBef>
              <a:spcAft>
                <a:spcPts val="0"/>
              </a:spcAft>
            </a:pPr>
            <a:r>
              <a:rPr lang="it-IT" sz="1750" b="1" spc="20">
                <a:solidFill>
                  <a:srgbClr val="000000"/>
                </a:solidFill>
                <a:latin typeface="Tahoma" panose="22635452340000000000" pitchFamily="2"/>
              </a:rPr>
              <a:t>tubo catodico </a:t>
            </a:r>
          </a:p>
          <a:p>
            <a:pPr marL="1005840" marR="0" indent="0" algn="l">
              <a:lnSpc>
                <a:spcPts val="2200"/>
              </a:lnSpc>
              <a:spcBef>
                <a:spcPts val="3640"/>
              </a:spcBef>
              <a:spcAft>
                <a:spcPts val="0"/>
              </a:spcAft>
            </a:pPr>
            <a:r>
              <a:rPr lang="it-IT" sz="1750" b="1" spc="155">
                <a:solidFill>
                  <a:srgbClr val="000000"/>
                </a:solidFill>
                <a:latin typeface="Tahoma" panose="22635452340000000000" pitchFamily="2"/>
              </a:rPr>
              <a:t>t;5 campi elettromagnetici a bassissima </a:t>
            </a:r>
          </a:p>
          <a:p>
            <a:pPr marL="1005840" marR="0" indent="0" algn="l">
              <a:lnSpc>
                <a:spcPts val="2100"/>
              </a:lnSpc>
              <a:spcBef>
                <a:spcPts val="0"/>
              </a:spcBef>
              <a:spcAft>
                <a:spcPts val="0"/>
              </a:spcAft>
            </a:pPr>
            <a:r>
              <a:rPr lang="it-IT" sz="1750" b="1" spc="290">
                <a:solidFill>
                  <a:srgbClr val="000000"/>
                </a:solidFill>
                <a:latin typeface="Tahoma" panose="22635452340000000000" pitchFamily="2"/>
              </a:rPr>
              <a:t>frequenza (ELF) - la presenza della </a:t>
            </a:r>
          </a:p>
          <a:p>
            <a:pPr marL="1005840" marR="0" indent="0" algn="l">
              <a:lnSpc>
                <a:spcPts val="2000"/>
              </a:lnSpc>
              <a:spcBef>
                <a:spcPts val="0"/>
              </a:spcBef>
              <a:spcAft>
                <a:spcPts val="0"/>
              </a:spcAft>
            </a:pPr>
            <a:r>
              <a:rPr lang="it-IT" sz="1750" b="1" spc="114">
                <a:solidFill>
                  <a:srgbClr val="000000"/>
                </a:solidFill>
                <a:latin typeface="Tahoma" panose="22635452340000000000" pitchFamily="2"/>
              </a:rPr>
              <a:t>marcatura CE sul videoterminale assicura </a:t>
            </a:r>
          </a:p>
          <a:p>
            <a:pPr marL="1005840" marR="0" indent="0" algn="l">
              <a:lnSpc>
                <a:spcPts val="2100"/>
              </a:lnSpc>
              <a:spcBef>
                <a:spcPts val="0"/>
              </a:spcBef>
              <a:spcAft>
                <a:spcPts val="0"/>
              </a:spcAft>
            </a:pPr>
            <a:r>
              <a:rPr lang="it-IT" sz="1750" b="1" spc="114">
                <a:solidFill>
                  <a:srgbClr val="000000"/>
                </a:solidFill>
                <a:latin typeface="Tahoma" panose="22635452340000000000" pitchFamily="2"/>
              </a:rPr>
              <a:t>che tali campi siano mantenuti al di sotto </a:t>
            </a:r>
          </a:p>
          <a:p>
            <a:pPr marL="1005840" marR="0" indent="0" algn="l">
              <a:lnSpc>
                <a:spcPts val="2000"/>
              </a:lnSpc>
              <a:spcBef>
                <a:spcPts val="0"/>
              </a:spcBef>
              <a:spcAft>
                <a:spcPts val="0"/>
              </a:spcAft>
            </a:pPr>
            <a:r>
              <a:rPr lang="it-IT" sz="1750" b="1" spc="120">
                <a:solidFill>
                  <a:srgbClr val="000000"/>
                </a:solidFill>
                <a:latin typeface="Tahoma" panose="22635452340000000000" pitchFamily="2"/>
              </a:rPr>
              <a:t>dei limiti raccomandati e riscontrabili nei </a:t>
            </a:r>
          </a:p>
          <a:p>
            <a:pPr marL="1005840" marR="0" indent="0" algn="l">
              <a:lnSpc>
                <a:spcPts val="2100"/>
              </a:lnSpc>
              <a:spcBef>
                <a:spcPts val="0"/>
              </a:spcBef>
              <a:spcAft>
                <a:spcPts val="0"/>
              </a:spcAft>
            </a:pPr>
            <a:r>
              <a:rPr lang="it-IT" sz="1750" b="1" spc="15">
                <a:solidFill>
                  <a:srgbClr val="000000"/>
                </a:solidFill>
                <a:latin typeface="Tahoma" panose="22635452340000000000" pitchFamily="2"/>
              </a:rPr>
              <a:t>comuni ambienti di vita </a:t>
            </a:r>
          </a:p>
          <a:p>
            <a:pPr marL="1005840" marR="0" indent="0" algn="l">
              <a:lnSpc>
                <a:spcPts val="2100"/>
              </a:lnSpc>
              <a:spcBef>
                <a:spcPts val="3150"/>
              </a:spcBef>
              <a:spcAft>
                <a:spcPts val="0"/>
              </a:spcAft>
            </a:pPr>
            <a:r>
              <a:rPr lang="it-IT" sz="1750" b="1" spc="235">
                <a:solidFill>
                  <a:srgbClr val="000000"/>
                </a:solidFill>
                <a:latin typeface="Tahoma" panose="22635452340000000000" pitchFamily="2"/>
              </a:rPr>
              <a:t>th raggi X a bassa energia - vengono </a:t>
            </a:r>
          </a:p>
          <a:p>
            <a:pPr marL="1005840" marR="0" indent="0" algn="l">
              <a:lnSpc>
                <a:spcPts val="2200"/>
              </a:lnSpc>
              <a:spcBef>
                <a:spcPts val="0"/>
              </a:spcBef>
              <a:spcAft>
                <a:spcPts val="14375"/>
              </a:spcAft>
            </a:pPr>
            <a:r>
              <a:rPr lang="it-IT" sz="1750" b="1" spc="20">
                <a:solidFill>
                  <a:srgbClr val="000000"/>
                </a:solidFill>
                <a:latin typeface="Tahoma" panose="22635452340000000000" pitchFamily="2"/>
              </a:rPr>
              <a:t>completamente bloccati dallo schermo. </a:t>
            </a:r>
          </a:p>
        </p:txBody>
      </p:sp>
    </p:spTree>
    <p:extLst>
      <p:ext uri="{BB962C8B-B14F-4D97-AF65-F5344CB8AC3E}">
        <p14:creationId xmlns:p14="http://schemas.microsoft.com/office/powerpoint/2010/main" xmlns="" val="403833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4_1_">
    <p:spTree>
      <p:nvGrpSpPr>
        <p:cNvPr id="1" name=""/>
        <p:cNvGrpSpPr/>
        <p:nvPr/>
      </p:nvGrpSpPr>
      <p:grpSpPr>
        <a:xfrm>
          <a:off x="0" y="0"/>
          <a:ext cx="0" cy="0"/>
          <a:chOff x="0" y="0"/>
          <a:chExt cx="0" cy="0"/>
        </a:xfrm>
      </p:grpSpPr>
      <p:sp>
        <p:nvSpPr>
          <p:cNvPr id="45" name="Segnaposto testo 44"/>
          <p:cNvSpPr>
            <a:spLocks noGrp="1"/>
          </p:cNvSpPr>
          <p:nvPr>
            <p:ph type="body" idx="10"/>
          </p:nvPr>
        </p:nvSpPr>
        <p:spPr>
          <a:xfrm>
            <a:off x="416300" y="492693"/>
            <a:ext cx="8313705" cy="5871189"/>
          </a:xfrm>
          <a:prstGeom prst="rect">
            <a:avLst/>
          </a:prstGeom>
          <a:solidFill>
            <a:srgbClr val="FCEFD9"/>
          </a:solidFill>
          <a:ln w="0" cmpd="sng">
            <a:noFill/>
            <a:prstDash val="solid"/>
          </a:ln>
        </p:spPr>
        <p:txBody>
          <a:bodyPr vert="horz" lIns="0" tIns="0" rIns="0" bIns="0" anchor="t"/>
          <a:lstStyle/>
          <a:p>
            <a:pPr algn="l"/>
            <a:r>
              <a:rPr lang="en-US" sz="100"/>
              <a:t> </a:t>
            </a:r>
          </a:p>
        </p:txBody>
      </p:sp>
      <p:sp>
        <p:nvSpPr>
          <p:cNvPr id="46" name="Segnaposto testo 45"/>
          <p:cNvSpPr>
            <a:spLocks noGrp="1"/>
          </p:cNvSpPr>
          <p:nvPr>
            <p:ph type="body" idx="10"/>
          </p:nvPr>
        </p:nvSpPr>
        <p:spPr>
          <a:xfrm>
            <a:off x="416300" y="492693"/>
            <a:ext cx="8313705" cy="500022"/>
          </a:xfrm>
          <a:prstGeom prst="rect">
            <a:avLst/>
          </a:prstGeom>
          <a:noFill/>
          <a:ln w="0" cmpd="sng">
            <a:noFill/>
            <a:prstDash val="solid"/>
          </a:ln>
        </p:spPr>
        <p:txBody>
          <a:bodyPr vert="horz" lIns="0" tIns="357505" rIns="0" bIns="0" anchor="t">
            <a:normAutofit fontScale="90000"/>
          </a:bodyPr>
          <a:lstStyle/>
          <a:p>
            <a:pPr marL="457200" marR="0" indent="0" algn="l">
              <a:lnSpc>
                <a:spcPts val="2200"/>
              </a:lnSpc>
              <a:spcAft>
                <a:spcPts val="1055"/>
              </a:spcAft>
            </a:pPr>
            <a:r>
              <a:rPr lang="it-IT" sz="1900" b="1" spc="-114">
                <a:solidFill>
                  <a:srgbClr val="CC3300"/>
                </a:solidFill>
                <a:latin typeface="Arial" panose="22635452340000000000" pitchFamily="2"/>
              </a:rPr>
              <a:t>TAVOLO, TASTIERA E </a:t>
            </a:r>
            <a:r>
              <a:rPr lang="it-IT" sz="1900" b="1" i="1" spc="-114">
                <a:solidFill>
                  <a:srgbClr val="CC3300"/>
                </a:solidFill>
                <a:latin typeface="Arial" panose="22635452340000000000" pitchFamily="2"/>
              </a:rPr>
              <a:t>MOUSE </a:t>
            </a:r>
          </a:p>
        </p:txBody>
      </p:sp>
      <p:sp>
        <p:nvSpPr>
          <p:cNvPr id="51" name="Segnaposto testo 50"/>
          <p:cNvSpPr>
            <a:spLocks noGrp="1"/>
          </p:cNvSpPr>
          <p:nvPr>
            <p:ph type="body" idx="10"/>
          </p:nvPr>
        </p:nvSpPr>
        <p:spPr>
          <a:xfrm>
            <a:off x="416300" y="2235442"/>
            <a:ext cx="8313705" cy="4128440"/>
          </a:xfrm>
          <a:prstGeom prst="rect">
            <a:avLst/>
          </a:prstGeom>
          <a:noFill/>
          <a:ln w="0" cmpd="sng">
            <a:noFill/>
            <a:prstDash val="solid"/>
          </a:ln>
        </p:spPr>
        <p:txBody>
          <a:bodyPr vert="horz" lIns="0" tIns="0" rIns="0" bIns="0" anchor="t"/>
          <a:lstStyle/>
          <a:p>
            <a:pPr marL="320040" marR="731520" indent="0" algn="l">
              <a:lnSpc>
                <a:spcPts val="1800"/>
              </a:lnSpc>
              <a:spcAft>
                <a:spcPts val="0"/>
              </a:spcAft>
            </a:pPr>
            <a:r>
              <a:rPr lang="it-IT" sz="1600" b="1" i="1" spc="0">
                <a:solidFill>
                  <a:srgbClr val="000000"/>
                </a:solidFill>
                <a:latin typeface="Arial" panose="22635452340000000000" pitchFamily="2"/>
              </a:rPr>
              <a:t>Lo spazio davanti alla tastiera dev'essere sufficiente onde consentire un appoggio per le mani e le braccia dell' ut ilizzat ore. </a:t>
            </a:r>
          </a:p>
          <a:p>
            <a:pPr marL="320040" marR="457200" indent="0" algn="l">
              <a:lnSpc>
                <a:spcPts val="1800"/>
              </a:lnSpc>
              <a:spcBef>
                <a:spcPts val="210"/>
              </a:spcBef>
              <a:spcAft>
                <a:spcPts val="0"/>
              </a:spcAft>
            </a:pPr>
            <a:r>
              <a:rPr lang="it-IT" sz="1600" b="1" i="1" spc="0">
                <a:solidFill>
                  <a:srgbClr val="000000"/>
                </a:solidFill>
                <a:latin typeface="Arial" panose="22635452340000000000" pitchFamily="2"/>
              </a:rPr>
              <a:t>La tastiera deve avere una superficie opaca onde evitare rif lessi. </a:t>
            </a:r>
          </a:p>
          <a:p>
            <a:pPr marL="320040" marR="457200" indent="0" algn="l">
              <a:lnSpc>
                <a:spcPts val="1800"/>
              </a:lnSpc>
              <a:spcBef>
                <a:spcPts val="0"/>
              </a:spcBef>
              <a:spcAft>
                <a:spcPts val="0"/>
              </a:spcAft>
            </a:pPr>
            <a:r>
              <a:rPr lang="it-IT" sz="1600" b="1" i="1" spc="0">
                <a:solidFill>
                  <a:srgbClr val="000000"/>
                </a:solidFill>
                <a:latin typeface="Arial" panose="22635452340000000000" pitchFamily="2"/>
              </a:rPr>
              <a:t>La disposizione della tastiera e le caratteristiche dei tasti devono tendere ad agevolare l'uso della tastiera stessa. </a:t>
            </a:r>
          </a:p>
          <a:p>
            <a:pPr marL="320040" marR="365760" indent="0" algn="l">
              <a:lnSpc>
                <a:spcPts val="1800"/>
              </a:lnSpc>
              <a:spcBef>
                <a:spcPts val="670"/>
              </a:spcBef>
              <a:spcAft>
                <a:spcPts val="0"/>
              </a:spcAft>
            </a:pPr>
            <a:r>
              <a:rPr lang="it-IT" sz="1600" b="1" i="1" spc="0">
                <a:solidFill>
                  <a:srgbClr val="000000"/>
                </a:solidFill>
                <a:latin typeface="Arial" panose="22635452340000000000" pitchFamily="2"/>
              </a:rPr>
              <a:t>I simboli dei tasti devono presentare sufficiente contrasto ed essere leggibili dalla normale posizione di lavoro" (Allegato VII , D. Lgs. 626/94). </a:t>
            </a:r>
          </a:p>
          <a:p>
            <a:pPr marL="548640" marR="0" indent="0" algn="l">
              <a:lnSpc>
                <a:spcPts val="2000"/>
              </a:lnSpc>
              <a:spcBef>
                <a:spcPts val="2660"/>
              </a:spcBef>
              <a:spcAft>
                <a:spcPts val="0"/>
              </a:spcAft>
            </a:pPr>
            <a:r>
              <a:rPr lang="it-IT" sz="1900" b="1" spc="-254">
                <a:solidFill>
                  <a:srgbClr val="CC3300"/>
                </a:solidFill>
                <a:latin typeface="Arial" panose="22635452340000000000" pitchFamily="2"/>
              </a:rPr>
              <a:t>PREVENZIONE </a:t>
            </a:r>
          </a:p>
          <a:p>
            <a:pPr marL="457200" marR="1051560" indent="0" algn="l">
              <a:lnSpc>
                <a:spcPts val="1800"/>
              </a:lnSpc>
              <a:spcBef>
                <a:spcPts val="3860"/>
              </a:spcBef>
              <a:spcAft>
                <a:spcPts val="0"/>
              </a:spcAft>
            </a:pPr>
            <a:r>
              <a:rPr lang="it-IT" sz="1600" b="1" spc="0">
                <a:solidFill>
                  <a:srgbClr val="000000"/>
                </a:solidFill>
                <a:latin typeface="Arial" panose="22635452340000000000" pitchFamily="2"/>
              </a:rPr>
              <a:t>- Avvicinare il sedile al tavolo e regolarne l'altezza, l'inclinazione ed il sostegno lombare (vedi avanti) </a:t>
            </a:r>
          </a:p>
          <a:p>
            <a:pPr marL="548640" marR="0" indent="0" algn="l">
              <a:lnSpc>
                <a:spcPts val="1900"/>
              </a:lnSpc>
              <a:spcBef>
                <a:spcPts val="2275"/>
              </a:spcBef>
              <a:spcAft>
                <a:spcPts val="0"/>
              </a:spcAft>
            </a:pPr>
            <a:r>
              <a:rPr lang="it-IT" sz="1600" b="1" spc="50">
                <a:solidFill>
                  <a:srgbClr val="000000"/>
                </a:solidFill>
                <a:latin typeface="Arial" panose="22635452340000000000" pitchFamily="2"/>
              </a:rPr>
              <a:t>- Mantenere le spalle rilassate durante la digitazione, i </a:t>
            </a:r>
          </a:p>
          <a:p>
            <a:pPr marL="548640" marR="548640" indent="0" algn="l">
              <a:lnSpc>
                <a:spcPts val="1800"/>
              </a:lnSpc>
              <a:spcBef>
                <a:spcPts val="15"/>
              </a:spcBef>
              <a:spcAft>
                <a:spcPts val="0"/>
              </a:spcAft>
            </a:pPr>
            <a:r>
              <a:rPr lang="it-IT" sz="1600" b="1" spc="0">
                <a:solidFill>
                  <a:srgbClr val="000000"/>
                </a:solidFill>
                <a:latin typeface="Arial" panose="22635452340000000000" pitchFamily="2"/>
              </a:rPr>
              <a:t>polsi in linea con gli avambracci ed il mouse il più possibile vicino al corpo </a:t>
            </a:r>
          </a:p>
          <a:p>
            <a:pPr marL="457200" marR="731520" indent="0" algn="l">
              <a:lnSpc>
                <a:spcPts val="1900"/>
              </a:lnSpc>
              <a:spcBef>
                <a:spcPts val="2550"/>
              </a:spcBef>
              <a:spcAft>
                <a:spcPts val="3485"/>
              </a:spcAft>
            </a:pPr>
            <a:r>
              <a:rPr lang="it-IT" sz="1600" b="1" spc="0">
                <a:solidFill>
                  <a:srgbClr val="000000"/>
                </a:solidFill>
                <a:latin typeface="Arial" panose="22635452340000000000" pitchFamily="2"/>
              </a:rPr>
              <a:t>- Tastiera e mouse devono essere posti in modo da poter appoggiare gli avambracci sul piano di lavoro </a:t>
            </a:r>
          </a:p>
        </p:txBody>
      </p:sp>
    </p:spTree>
    <p:extLst>
      <p:ext uri="{BB962C8B-B14F-4D97-AF65-F5344CB8AC3E}">
        <p14:creationId xmlns:p14="http://schemas.microsoft.com/office/powerpoint/2010/main" xmlns="" val="39042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2+1 colonne">
    <p:spTree>
      <p:nvGrpSpPr>
        <p:cNvPr id="1" name=""/>
        <p:cNvGrpSpPr/>
        <p:nvPr/>
      </p:nvGrpSpPr>
      <p:grpSpPr>
        <a:xfrm>
          <a:off x="0" y="0"/>
          <a:ext cx="0" cy="0"/>
          <a:chOff x="0" y="0"/>
          <a:chExt cx="0" cy="0"/>
        </a:xfrm>
      </p:grpSpPr>
      <p:cxnSp>
        <p:nvCxnSpPr>
          <p:cNvPr id="7" name="Connettore 1 6"/>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12" name="Segnaposto contenuto 11"/>
          <p:cNvSpPr>
            <a:spLocks noGrp="1"/>
          </p:cNvSpPr>
          <p:nvPr>
            <p:ph sz="quarter" idx="10"/>
          </p:nvPr>
        </p:nvSpPr>
        <p:spPr>
          <a:xfrm>
            <a:off x="465140" y="2616203"/>
            <a:ext cx="5412765" cy="275272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a:solidFill>
                  <a:srgbClr val="647A9F"/>
                </a:solidFill>
                <a:latin typeface="Source Sans Pro Light"/>
                <a:cs typeface="Source Sans Pro Light"/>
              </a:defRPr>
            </a:lvl1pPr>
          </a:lstStyle>
          <a:p>
            <a:pPr lvl="0"/>
            <a:r>
              <a:rPr lang="it-IT" dirty="0" smtClean="0"/>
              <a:t>Fare clic per modificare stili del testo dello schema</a:t>
            </a:r>
          </a:p>
        </p:txBody>
      </p:sp>
      <p:sp>
        <p:nvSpPr>
          <p:cNvPr id="5" name="Segnaposto immagine 4"/>
          <p:cNvSpPr>
            <a:spLocks noGrp="1"/>
          </p:cNvSpPr>
          <p:nvPr>
            <p:ph type="pic" sz="quarter" idx="17"/>
          </p:nvPr>
        </p:nvSpPr>
        <p:spPr>
          <a:xfrm>
            <a:off x="6040940" y="2616203"/>
            <a:ext cx="2636336" cy="2752725"/>
          </a:xfrm>
          <a:prstGeom prst="rect">
            <a:avLst/>
          </a:prstGeom>
        </p:spPr>
        <p:txBody>
          <a:bodyPr vert="horz"/>
          <a:lstStyle>
            <a:lvl1pPr marL="0" indent="0" algn="l">
              <a:buNone/>
              <a:defRPr sz="2000" b="0" i="0">
                <a:solidFill>
                  <a:srgbClr val="647A9F"/>
                </a:solidFill>
                <a:latin typeface="Open Sans Light"/>
                <a:cs typeface="Open Sans Light"/>
              </a:defRPr>
            </a:lvl1pPr>
          </a:lstStyle>
          <a:p>
            <a:pPr lvl="0"/>
            <a:r>
              <a:rPr lang="it-IT" noProof="0" dirty="0" smtClean="0"/>
              <a:t>Fare clic sull'icona per inserire un'immagine</a:t>
            </a:r>
            <a:endParaRPr lang="it-IT" noProof="0" dirty="0"/>
          </a:p>
        </p:txBody>
      </p:sp>
      <p:sp>
        <p:nvSpPr>
          <p:cNvPr id="13" name="Segnaposto testo 14"/>
          <p:cNvSpPr>
            <a:spLocks noGrp="1"/>
          </p:cNvSpPr>
          <p:nvPr>
            <p:ph type="body" sz="quarter" idx="19"/>
          </p:nvPr>
        </p:nvSpPr>
        <p:spPr>
          <a:xfrm>
            <a:off x="207304" y="930275"/>
            <a:ext cx="3780048" cy="267816"/>
          </a:xfrm>
          <a:prstGeom prst="rect">
            <a:avLst/>
          </a:prstGeom>
        </p:spPr>
        <p:txBody>
          <a:bodyPr vert="horz"/>
          <a:lstStyle>
            <a:lvl1pPr marL="0" indent="0" algn="l">
              <a:buNone/>
              <a:defRPr sz="1000" b="0" i="0" baseline="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sz="1100" b="0" i="0">
                <a:latin typeface="Open Sans Cond Light"/>
                <a:cs typeface="Open Sans Cond Light"/>
              </a:defRPr>
            </a:lvl2pPr>
            <a:lvl3pPr marL="914400" indent="0">
              <a:buNone/>
              <a:defRPr sz="1100" b="0" i="0">
                <a:latin typeface="Open Sans Cond Light"/>
                <a:cs typeface="Open Sans Cond Light"/>
              </a:defRPr>
            </a:lvl3pPr>
            <a:lvl4pPr marL="1371600" indent="0">
              <a:buNone/>
              <a:defRPr sz="1100" b="0" i="0">
                <a:latin typeface="Open Sans Cond Light"/>
                <a:cs typeface="Open Sans Cond Light"/>
              </a:defRPr>
            </a:lvl4pPr>
            <a:lvl5pPr marL="1828800" indent="0">
              <a:buNone/>
              <a:defRPr sz="1100" b="0" i="0">
                <a:latin typeface="Open Sans Cond Light"/>
                <a:cs typeface="Open Sans Cond Light"/>
              </a:defRPr>
            </a:lvl5pPr>
          </a:lstStyle>
          <a:p>
            <a:pPr lvl="0"/>
            <a:r>
              <a:rPr lang="it-IT" dirty="0" smtClean="0"/>
              <a:t>Fare clic per modificare stili del testo dello schema</a:t>
            </a:r>
          </a:p>
        </p:txBody>
      </p:sp>
      <p:sp>
        <p:nvSpPr>
          <p:cNvPr id="14" name="Segnaposto testo 20"/>
          <p:cNvSpPr>
            <a:spLocks noGrp="1"/>
          </p:cNvSpPr>
          <p:nvPr>
            <p:ph type="body" sz="quarter" idx="16"/>
          </p:nvPr>
        </p:nvSpPr>
        <p:spPr>
          <a:xfrm>
            <a:off x="4702176" y="930276"/>
            <a:ext cx="3975100" cy="1276350"/>
          </a:xfrm>
          <a:prstGeom prst="rect">
            <a:avLst/>
          </a:prstGeom>
        </p:spPr>
        <p:txBody>
          <a:bodyPr vert="horz" anchor="ctr"/>
          <a:lstStyle>
            <a:lvl1pPr marL="0" indent="0" algn="l">
              <a:buNone/>
              <a:defRPr sz="1700" b="0" i="1" baseline="0">
                <a:solidFill>
                  <a:srgbClr val="647A9F"/>
                </a:solidFill>
                <a:latin typeface="Lato Light" pitchFamily="34" charset="0"/>
                <a:cs typeface="Lato Light"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it-IT" dirty="0" smtClean="0"/>
              <a:t>Fare clic per modificare stili del testo dello schema</a:t>
            </a:r>
          </a:p>
        </p:txBody>
      </p:sp>
      <p:sp>
        <p:nvSpPr>
          <p:cNvPr id="15" name="Segnaposto testo 22"/>
          <p:cNvSpPr>
            <a:spLocks noGrp="1"/>
          </p:cNvSpPr>
          <p:nvPr>
            <p:ph type="body" sz="quarter" idx="20"/>
          </p:nvPr>
        </p:nvSpPr>
        <p:spPr>
          <a:xfrm>
            <a:off x="465139" y="5851934"/>
            <a:ext cx="8212137" cy="568260"/>
          </a:xfrm>
          <a:prstGeom prst="rect">
            <a:avLst/>
          </a:prstGeom>
        </p:spPr>
        <p:txBody>
          <a:bodyPr vert="horz" lIns="0" bIns="0" anchor="b"/>
          <a:lstStyle>
            <a:lvl1pPr marL="0" indent="0">
              <a:buNone/>
              <a:defRPr sz="1100" b="0" i="1">
                <a:solidFill>
                  <a:srgbClr val="647A9F"/>
                </a:solidFill>
                <a:latin typeface="Lato Light" pitchFamily="34" charset="0"/>
                <a:cs typeface="Lato Light" pitchFamily="34" charset="0"/>
              </a:defRPr>
            </a:lvl1pPr>
            <a:lvl2pPr marL="457200" indent="0">
              <a:buNone/>
              <a:defRPr sz="1000" b="0" i="1">
                <a:latin typeface="Lato Thin"/>
                <a:cs typeface="Lato Thin"/>
              </a:defRPr>
            </a:lvl2pPr>
            <a:lvl3pPr marL="914400" indent="0">
              <a:buNone/>
              <a:defRPr sz="1000" b="0" i="1">
                <a:latin typeface="Lato Thin"/>
                <a:cs typeface="Lato Thin"/>
              </a:defRPr>
            </a:lvl3pPr>
            <a:lvl4pPr marL="1371600" indent="0">
              <a:buNone/>
              <a:defRPr sz="1000" b="0" i="1">
                <a:latin typeface="Lato Thin"/>
                <a:cs typeface="Lato Thin"/>
              </a:defRPr>
            </a:lvl4pPr>
            <a:lvl5pPr marL="1828800" indent="0">
              <a:buNone/>
              <a:defRPr sz="1000" b="0" i="1">
                <a:latin typeface="Lato Thin"/>
                <a:cs typeface="Lato Thin"/>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153062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5_1_">
    <p:spTree>
      <p:nvGrpSpPr>
        <p:cNvPr id="1" name=""/>
        <p:cNvGrpSpPr/>
        <p:nvPr/>
      </p:nvGrpSpPr>
      <p:grpSpPr>
        <a:xfrm>
          <a:off x="0" y="0"/>
          <a:ext cx="0" cy="0"/>
          <a:chOff x="0" y="0"/>
          <a:chExt cx="0" cy="0"/>
        </a:xfrm>
      </p:grpSpPr>
      <p:sp>
        <p:nvSpPr>
          <p:cNvPr id="62" name="Segnaposto testo 61"/>
          <p:cNvSpPr>
            <a:spLocks noGrp="1"/>
          </p:cNvSpPr>
          <p:nvPr>
            <p:ph type="body" idx="10"/>
          </p:nvPr>
        </p:nvSpPr>
        <p:spPr>
          <a:xfrm>
            <a:off x="811093" y="969099"/>
            <a:ext cx="5269033" cy="330226"/>
          </a:xfrm>
          <a:prstGeom prst="rect">
            <a:avLst/>
          </a:prstGeom>
          <a:noFill/>
          <a:ln w="0" cmpd="sng">
            <a:noFill/>
            <a:prstDash val="solid"/>
          </a:ln>
        </p:spPr>
        <p:txBody>
          <a:bodyPr vert="horz" lIns="0" tIns="133350" rIns="0" bIns="0" anchor="t">
            <a:normAutofit fontScale="95000"/>
          </a:bodyPr>
          <a:lstStyle/>
          <a:p>
            <a:pPr marL="137160" marR="0" indent="0" algn="l">
              <a:lnSpc>
                <a:spcPts val="2200"/>
              </a:lnSpc>
              <a:spcAft>
                <a:spcPts val="700"/>
              </a:spcAft>
            </a:pPr>
            <a:r>
              <a:rPr lang="it-IT" sz="1850" b="1" spc="70">
                <a:solidFill>
                  <a:srgbClr val="CC3300"/>
                </a:solidFill>
                <a:latin typeface="Tahoma" panose="22635452340000000000" pitchFamily="2"/>
              </a:rPr>
              <a:t>I DISTURBI </a:t>
            </a:r>
          </a:p>
        </p:txBody>
      </p:sp>
      <p:sp>
        <p:nvSpPr>
          <p:cNvPr id="63" name="Segnaposto testo 62"/>
          <p:cNvSpPr>
            <a:spLocks noGrp="1"/>
          </p:cNvSpPr>
          <p:nvPr>
            <p:ph type="body" idx="10"/>
          </p:nvPr>
        </p:nvSpPr>
        <p:spPr>
          <a:xfrm>
            <a:off x="811094" y="1299325"/>
            <a:ext cx="4788983" cy="2081933"/>
          </a:xfrm>
          <a:prstGeom prst="rect">
            <a:avLst/>
          </a:prstGeom>
          <a:noFill/>
          <a:ln w="0" cmpd="sng">
            <a:noFill/>
            <a:prstDash val="solid"/>
          </a:ln>
        </p:spPr>
        <p:txBody>
          <a:bodyPr vert="horz" lIns="0" tIns="330200" rIns="0" bIns="0" anchor="t">
            <a:normAutofit fontScale="95000"/>
          </a:bodyPr>
          <a:lstStyle/>
          <a:p>
            <a:pPr marL="0" marR="0" indent="0" algn="l">
              <a:lnSpc>
                <a:spcPts val="2200"/>
              </a:lnSpc>
              <a:spcAft>
                <a:spcPts val="0"/>
              </a:spcAft>
            </a:pPr>
            <a:r>
              <a:rPr lang="it-IT" sz="1850" b="1" spc="20">
                <a:solidFill>
                  <a:srgbClr val="000000"/>
                </a:solidFill>
                <a:latin typeface="Tahoma" panose="22635452340000000000" pitchFamily="2"/>
              </a:rPr>
              <a:t>L'uso, anche prolungato di </a:t>
            </a:r>
          </a:p>
          <a:p>
            <a:pPr marL="0" marR="0" indent="0" algn="l">
              <a:lnSpc>
                <a:spcPts val="2100"/>
              </a:lnSpc>
              <a:spcBef>
                <a:spcPts val="5"/>
              </a:spcBef>
              <a:spcAft>
                <a:spcPts val="0"/>
              </a:spcAft>
            </a:pPr>
            <a:r>
              <a:rPr lang="it-IT" sz="1850" b="1" spc="20">
                <a:solidFill>
                  <a:srgbClr val="000000"/>
                </a:solidFill>
                <a:latin typeface="Tahoma" panose="22635452340000000000" pitchFamily="2"/>
              </a:rPr>
              <a:t>apparecchiature munite di </a:t>
            </a:r>
          </a:p>
          <a:p>
            <a:pPr marL="0" marR="0" indent="0" algn="l">
              <a:lnSpc>
                <a:spcPts val="2100"/>
              </a:lnSpc>
              <a:spcBef>
                <a:spcPts val="0"/>
              </a:spcBef>
              <a:spcAft>
                <a:spcPts val="0"/>
              </a:spcAft>
            </a:pPr>
            <a:r>
              <a:rPr lang="it-IT" sz="1850" b="1" spc="40">
                <a:solidFill>
                  <a:srgbClr val="000000"/>
                </a:solidFill>
                <a:latin typeface="Tahoma" panose="22635452340000000000" pitchFamily="2"/>
              </a:rPr>
              <a:t>videoterminali, allo stato attuale </a:t>
            </a:r>
          </a:p>
          <a:p>
            <a:pPr marL="0" marR="0" indent="0" algn="l">
              <a:lnSpc>
                <a:spcPts val="2200"/>
              </a:lnSpc>
              <a:spcBef>
                <a:spcPts val="5"/>
              </a:spcBef>
              <a:spcAft>
                <a:spcPts val="0"/>
              </a:spcAft>
            </a:pPr>
            <a:r>
              <a:rPr lang="it-IT" sz="1850" b="1" spc="15">
                <a:solidFill>
                  <a:srgbClr val="000000"/>
                </a:solidFill>
                <a:latin typeface="Tahoma" panose="22635452340000000000" pitchFamily="2"/>
              </a:rPr>
              <a:t>delle conoscenze scientifiche, non </a:t>
            </a:r>
          </a:p>
          <a:p>
            <a:pPr marL="0" marR="0" indent="0" algn="l">
              <a:lnSpc>
                <a:spcPts val="2200"/>
              </a:lnSpc>
              <a:spcBef>
                <a:spcPts val="115"/>
              </a:spcBef>
              <a:spcAft>
                <a:spcPts val="0"/>
              </a:spcAft>
            </a:pPr>
            <a:r>
              <a:rPr lang="it-IT" sz="1850" b="1" spc="30">
                <a:solidFill>
                  <a:srgbClr val="000000"/>
                </a:solidFill>
                <a:latin typeface="Tahoma" panose="22635452340000000000" pitchFamily="2"/>
              </a:rPr>
              <a:t>provoca direttamente malattie </a:t>
            </a:r>
          </a:p>
          <a:p>
            <a:pPr marL="0" marR="0" indent="0" algn="l">
              <a:lnSpc>
                <a:spcPts val="2200"/>
              </a:lnSpc>
              <a:spcBef>
                <a:spcPts val="5"/>
              </a:spcBef>
              <a:spcAft>
                <a:spcPts val="0"/>
              </a:spcAft>
            </a:pPr>
            <a:r>
              <a:rPr lang="it-IT" sz="1850" b="1" spc="70">
                <a:solidFill>
                  <a:srgbClr val="000000"/>
                </a:solidFill>
                <a:latin typeface="Tahoma" panose="22635452340000000000" pitchFamily="2"/>
              </a:rPr>
              <a:t>vere e proprie, né oculari, né di </a:t>
            </a:r>
          </a:p>
          <a:p>
            <a:pPr marL="0" marR="0" indent="0" algn="l">
              <a:lnSpc>
                <a:spcPts val="2200"/>
              </a:lnSpc>
              <a:spcBef>
                <a:spcPts val="5"/>
              </a:spcBef>
              <a:spcAft>
                <a:spcPts val="0"/>
              </a:spcAft>
            </a:pPr>
            <a:r>
              <a:rPr lang="it-IT" sz="1850" b="1" spc="55">
                <a:solidFill>
                  <a:srgbClr val="000000"/>
                </a:solidFill>
                <a:latin typeface="Tahoma" panose="22635452340000000000" pitchFamily="2"/>
              </a:rPr>
              <a:t>altri organi o apparati. Un uso </a:t>
            </a:r>
          </a:p>
          <a:p>
            <a:pPr marL="0" marR="0" indent="0" algn="l">
              <a:lnSpc>
                <a:spcPts val="2200"/>
              </a:lnSpc>
              <a:spcBef>
                <a:spcPts val="0"/>
              </a:spcBef>
              <a:spcAft>
                <a:spcPts val="0"/>
              </a:spcAft>
            </a:pPr>
            <a:r>
              <a:rPr lang="it-IT" sz="1850" b="1" spc="45">
                <a:solidFill>
                  <a:srgbClr val="000000"/>
                </a:solidFill>
                <a:latin typeface="Tahoma" panose="22635452340000000000" pitchFamily="2"/>
              </a:rPr>
              <a:t>scorretto può però determinare </a:t>
            </a:r>
          </a:p>
          <a:p>
            <a:pPr marL="0" marR="0" indent="0" algn="l">
              <a:lnSpc>
                <a:spcPts val="2200"/>
              </a:lnSpc>
              <a:spcBef>
                <a:spcPts val="0"/>
              </a:spcBef>
              <a:spcAft>
                <a:spcPts val="0"/>
              </a:spcAft>
            </a:pPr>
            <a:r>
              <a:rPr lang="it-IT" sz="1850" b="1" spc="35">
                <a:solidFill>
                  <a:srgbClr val="000000"/>
                </a:solidFill>
                <a:latin typeface="Tahoma" panose="22635452340000000000" pitchFamily="2"/>
              </a:rPr>
              <a:t>l'insorgenza di disturbi o mettere </a:t>
            </a:r>
          </a:p>
          <a:p>
            <a:pPr marL="0" marR="0" indent="0" algn="l">
              <a:lnSpc>
                <a:spcPts val="2200"/>
              </a:lnSpc>
              <a:spcBef>
                <a:spcPts val="30"/>
              </a:spcBef>
              <a:spcAft>
                <a:spcPts val="0"/>
              </a:spcAft>
            </a:pPr>
            <a:r>
              <a:rPr lang="it-IT" sz="1850" b="1" spc="35">
                <a:solidFill>
                  <a:srgbClr val="000000"/>
                </a:solidFill>
                <a:latin typeface="Tahoma" panose="22635452340000000000" pitchFamily="2"/>
              </a:rPr>
              <a:t>in evidenza preesistenti o </a:t>
            </a:r>
          </a:p>
        </p:txBody>
      </p:sp>
      <p:sp>
        <p:nvSpPr>
          <p:cNvPr id="64" name="Segnaposto testo 63"/>
          <p:cNvSpPr>
            <a:spLocks noGrp="1"/>
          </p:cNvSpPr>
          <p:nvPr>
            <p:ph type="body" idx="10"/>
          </p:nvPr>
        </p:nvSpPr>
        <p:spPr>
          <a:xfrm>
            <a:off x="811093" y="3381257"/>
            <a:ext cx="5269033" cy="2669500"/>
          </a:xfrm>
          <a:prstGeom prst="rect">
            <a:avLst/>
          </a:prstGeom>
          <a:noFill/>
          <a:ln w="0" cmpd="sng">
            <a:noFill/>
            <a:prstDash val="solid"/>
          </a:ln>
        </p:spPr>
        <p:txBody>
          <a:bodyPr vert="horz" lIns="0" tIns="635" rIns="0" bIns="0" anchor="t">
            <a:normAutofit fontScale="95000"/>
          </a:bodyPr>
          <a:lstStyle/>
          <a:p>
            <a:pPr marL="0" marR="0" indent="0" algn="l">
              <a:lnSpc>
                <a:spcPts val="2100"/>
              </a:lnSpc>
              <a:spcAft>
                <a:spcPts val="0"/>
              </a:spcAft>
            </a:pPr>
            <a:r>
              <a:rPr lang="it-IT" sz="1850" b="1" spc="60">
                <a:solidFill>
                  <a:srgbClr val="000000"/>
                </a:solidFill>
                <a:latin typeface="Tahoma" panose="22635452340000000000" pitchFamily="2"/>
              </a:rPr>
              <a:t>sopraggiunti difetti di rifrazione e </a:t>
            </a:r>
          </a:p>
          <a:p>
            <a:pPr marL="0" marR="0" indent="0" algn="l">
              <a:lnSpc>
                <a:spcPts val="2100"/>
              </a:lnSpc>
              <a:spcBef>
                <a:spcPts val="0"/>
              </a:spcBef>
              <a:spcAft>
                <a:spcPts val="0"/>
              </a:spcAft>
            </a:pPr>
            <a:r>
              <a:rPr lang="it-IT" sz="1850" b="1" spc="25">
                <a:solidFill>
                  <a:srgbClr val="000000"/>
                </a:solidFill>
                <a:latin typeface="Tahoma" panose="22635452340000000000" pitchFamily="2"/>
              </a:rPr>
              <a:t>di accomodazione oculare, creando </a:t>
            </a:r>
          </a:p>
          <a:p>
            <a:pPr marL="0" marR="0" indent="0" algn="l">
              <a:lnSpc>
                <a:spcPts val="2200"/>
              </a:lnSpc>
              <a:spcBef>
                <a:spcPts val="80"/>
              </a:spcBef>
              <a:spcAft>
                <a:spcPts val="0"/>
              </a:spcAft>
            </a:pPr>
            <a:r>
              <a:rPr lang="it-IT" sz="1850" b="1" spc="40">
                <a:solidFill>
                  <a:srgbClr val="000000"/>
                </a:solidFill>
                <a:latin typeface="Tahoma" panose="22635452340000000000" pitchFamily="2"/>
              </a:rPr>
              <a:t>problemi di benessere psico-fisico, </a:t>
            </a:r>
          </a:p>
          <a:p>
            <a:pPr marL="0" marR="0" indent="0" algn="l">
              <a:lnSpc>
                <a:spcPts val="2200"/>
              </a:lnSpc>
              <a:spcBef>
                <a:spcPts val="0"/>
              </a:spcBef>
              <a:spcAft>
                <a:spcPts val="0"/>
              </a:spcAft>
            </a:pPr>
            <a:r>
              <a:rPr lang="it-IT" sz="1850" b="1" spc="30">
                <a:solidFill>
                  <a:srgbClr val="000000"/>
                </a:solidFill>
                <a:latin typeface="Tahoma" panose="22635452340000000000" pitchFamily="2"/>
              </a:rPr>
              <a:t>generalmente reversibili e </a:t>
            </a:r>
          </a:p>
          <a:p>
            <a:pPr marL="0" marR="0" indent="0" algn="l">
              <a:lnSpc>
                <a:spcPts val="2100"/>
              </a:lnSpc>
              <a:spcBef>
                <a:spcPts val="150"/>
              </a:spcBef>
              <a:spcAft>
                <a:spcPts val="0"/>
              </a:spcAft>
            </a:pPr>
            <a:r>
              <a:rPr lang="it-IT" sz="1850" b="1" spc="20">
                <a:solidFill>
                  <a:srgbClr val="000000"/>
                </a:solidFill>
                <a:latin typeface="Tahoma" panose="22635452340000000000" pitchFamily="2"/>
              </a:rPr>
              <a:t>facilmente prevenibili. </a:t>
            </a:r>
          </a:p>
          <a:p>
            <a:pPr marL="91440" marR="0" indent="0" algn="l">
              <a:lnSpc>
                <a:spcPts val="2100"/>
              </a:lnSpc>
              <a:spcBef>
                <a:spcPts val="0"/>
              </a:spcBef>
              <a:spcAft>
                <a:spcPts val="0"/>
              </a:spcAft>
            </a:pPr>
            <a:r>
              <a:rPr lang="it-IT" sz="1850" b="1" spc="40">
                <a:solidFill>
                  <a:srgbClr val="000000"/>
                </a:solidFill>
                <a:latin typeface="Tahoma" panose="22635452340000000000" pitchFamily="2"/>
              </a:rPr>
              <a:t>E utile </a:t>
            </a:r>
            <a:r>
              <a:rPr lang="it-IT" sz="1900" b="1" i="1" u="sng" spc="40">
                <a:solidFill>
                  <a:srgbClr val="000000"/>
                </a:solidFill>
                <a:latin typeface="Bookman Old Style" panose="22635452340000000000" pitchFamily="1"/>
              </a:rPr>
              <a:t>conoscere per prevenire: </a:t>
            </a:r>
          </a:p>
          <a:p>
            <a:pPr marL="822960" marR="0" indent="502920" algn="l">
              <a:lnSpc>
                <a:spcPts val="2200"/>
              </a:lnSpc>
              <a:spcBef>
                <a:spcPts val="950"/>
              </a:spcBef>
              <a:spcAft>
                <a:spcPts val="0"/>
              </a:spcAft>
              <a:buFont typeface="Tahoma"/>
              <a:buAutoNum type="alphaLcPeriod"/>
            </a:pPr>
            <a:r>
              <a:rPr lang="it-IT" sz="1850" b="1" spc="-25">
                <a:solidFill>
                  <a:srgbClr val="000000"/>
                </a:solidFill>
                <a:latin typeface="Tahoma" panose="22635452340000000000" pitchFamily="2"/>
              </a:rPr>
              <a:t>disturbi oculo-visivi </a:t>
            </a:r>
          </a:p>
          <a:p>
            <a:pPr marL="822960" marR="0" indent="502920" algn="l">
              <a:lnSpc>
                <a:spcPts val="2200"/>
              </a:lnSpc>
              <a:spcBef>
                <a:spcPts val="1195"/>
              </a:spcBef>
              <a:spcAft>
                <a:spcPts val="0"/>
              </a:spcAft>
              <a:buFont typeface="Tahoma"/>
              <a:buAutoNum type="alphaLcPeriod"/>
            </a:pPr>
            <a:r>
              <a:rPr lang="it-IT" sz="1850" b="1" spc="-40">
                <a:solidFill>
                  <a:srgbClr val="000000"/>
                </a:solidFill>
                <a:latin typeface="Tahoma" panose="22635452340000000000" pitchFamily="2"/>
              </a:rPr>
              <a:t>disturbi muscolo-scheletrici </a:t>
            </a:r>
          </a:p>
          <a:p>
            <a:pPr marL="822960" marR="0" indent="228600" algn="l">
              <a:lnSpc>
                <a:spcPts val="2300"/>
              </a:lnSpc>
              <a:spcBef>
                <a:spcPts val="985"/>
              </a:spcBef>
              <a:spcAft>
                <a:spcPts val="0"/>
              </a:spcAft>
              <a:buFont typeface="Symbol"/>
              <a:buChar char="-"/>
            </a:pPr>
            <a:r>
              <a:rPr lang="it-IT" sz="1850" b="1" spc="-10">
                <a:solidFill>
                  <a:srgbClr val="000000"/>
                </a:solidFill>
                <a:latin typeface="Tahoma" panose="22635452340000000000" pitchFamily="2"/>
              </a:rPr>
              <a:t>disturbi agli arti superiori </a:t>
            </a:r>
          </a:p>
          <a:p>
            <a:pPr marL="822960" marR="0" indent="228600" algn="l">
              <a:lnSpc>
                <a:spcPts val="2300"/>
              </a:lnSpc>
              <a:spcBef>
                <a:spcPts val="900"/>
              </a:spcBef>
              <a:spcAft>
                <a:spcPts val="0"/>
              </a:spcAft>
              <a:buFont typeface="Symbol"/>
              <a:buChar char="-"/>
            </a:pPr>
            <a:r>
              <a:rPr lang="it-IT" sz="1850" b="1" spc="-10">
                <a:solidFill>
                  <a:srgbClr val="000000"/>
                </a:solidFill>
                <a:latin typeface="Tahoma" panose="22635452340000000000" pitchFamily="2"/>
              </a:rPr>
              <a:t>disturbi a collo e spalle </a:t>
            </a:r>
          </a:p>
          <a:p>
            <a:pPr marL="822960" marR="0" indent="228600" algn="l">
              <a:lnSpc>
                <a:spcPts val="2200"/>
              </a:lnSpc>
              <a:spcBef>
                <a:spcPts val="895"/>
              </a:spcBef>
              <a:spcAft>
                <a:spcPts val="0"/>
              </a:spcAft>
              <a:buFont typeface="Symbol"/>
              <a:buChar char="-"/>
            </a:pPr>
            <a:r>
              <a:rPr lang="it-IT" sz="1850" b="1" spc="-80">
                <a:solidFill>
                  <a:srgbClr val="000000"/>
                </a:solidFill>
                <a:latin typeface="Tahoma" panose="22635452340000000000" pitchFamily="2"/>
              </a:rPr>
              <a:t>lombalgia </a:t>
            </a:r>
          </a:p>
          <a:p>
            <a:pPr marL="822960" marR="0" indent="0" algn="l">
              <a:lnSpc>
                <a:spcPts val="2200"/>
              </a:lnSpc>
              <a:spcBef>
                <a:spcPts val="420"/>
              </a:spcBef>
              <a:spcAft>
                <a:spcPts val="20"/>
              </a:spcAft>
            </a:pPr>
            <a:r>
              <a:rPr lang="it-IT" sz="1850" b="1" spc="75">
                <a:solidFill>
                  <a:srgbClr val="000000"/>
                </a:solidFill>
                <a:latin typeface="Tahoma" panose="22635452340000000000" pitchFamily="2"/>
              </a:rPr>
              <a:t>c) stress psico-fisico </a:t>
            </a:r>
          </a:p>
        </p:txBody>
      </p:sp>
    </p:spTree>
    <p:extLst>
      <p:ext uri="{BB962C8B-B14F-4D97-AF65-F5344CB8AC3E}">
        <p14:creationId xmlns:p14="http://schemas.microsoft.com/office/powerpoint/2010/main" xmlns="" val="21078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6_1_">
    <p:spTree>
      <p:nvGrpSpPr>
        <p:cNvPr id="1" name=""/>
        <p:cNvGrpSpPr/>
        <p:nvPr/>
      </p:nvGrpSpPr>
      <p:grpSpPr>
        <a:xfrm>
          <a:off x="0" y="0"/>
          <a:ext cx="0" cy="0"/>
          <a:chOff x="0" y="0"/>
          <a:chExt cx="0" cy="0"/>
        </a:xfrm>
      </p:grpSpPr>
      <p:sp>
        <p:nvSpPr>
          <p:cNvPr id="69" name="Segnaposto testo 68"/>
          <p:cNvSpPr>
            <a:spLocks noGrp="1"/>
          </p:cNvSpPr>
          <p:nvPr>
            <p:ph type="body" idx="10"/>
          </p:nvPr>
        </p:nvSpPr>
        <p:spPr>
          <a:xfrm>
            <a:off x="427822" y="500429"/>
            <a:ext cx="8291430" cy="5857345"/>
          </a:xfrm>
          <a:prstGeom prst="rect">
            <a:avLst/>
          </a:prstGeom>
          <a:solidFill>
            <a:srgbClr val="FDF1D9"/>
          </a:solidFill>
          <a:ln w="0" cmpd="sng">
            <a:noFill/>
            <a:prstDash val="solid"/>
          </a:ln>
        </p:spPr>
        <p:txBody>
          <a:bodyPr vert="horz" lIns="0" tIns="0" rIns="0" bIns="0" anchor="t"/>
          <a:lstStyle/>
          <a:p>
            <a:pPr algn="l"/>
            <a:r>
              <a:rPr lang="en-US" sz="100"/>
              <a:t> </a:t>
            </a:r>
          </a:p>
        </p:txBody>
      </p:sp>
      <p:sp>
        <p:nvSpPr>
          <p:cNvPr id="72" name="Segnaposto testo 71"/>
          <p:cNvSpPr>
            <a:spLocks noGrp="1"/>
          </p:cNvSpPr>
          <p:nvPr>
            <p:ph type="body" idx="10"/>
          </p:nvPr>
        </p:nvSpPr>
        <p:spPr>
          <a:xfrm>
            <a:off x="921697" y="500429"/>
            <a:ext cx="6697663" cy="664525"/>
          </a:xfrm>
          <a:prstGeom prst="rect">
            <a:avLst/>
          </a:prstGeom>
          <a:noFill/>
          <a:ln w="0" cmpd="sng">
            <a:noFill/>
            <a:prstDash val="solid"/>
          </a:ln>
        </p:spPr>
        <p:txBody>
          <a:bodyPr vert="horz" lIns="0" tIns="797560" rIns="0" bIns="0" anchor="t">
            <a:normAutofit fontScale="95000"/>
          </a:bodyPr>
          <a:lstStyle/>
          <a:p>
            <a:pPr marL="0" marR="0" indent="0" algn="l">
              <a:lnSpc>
                <a:spcPts val="2200"/>
              </a:lnSpc>
              <a:spcAft>
                <a:spcPts val="0"/>
              </a:spcAft>
            </a:pPr>
            <a:r>
              <a:rPr lang="it-IT" sz="1750" b="1" spc="55">
                <a:solidFill>
                  <a:srgbClr val="CC3300"/>
                </a:solidFill>
                <a:latin typeface="Tahoma" panose="22635452340000000000" pitchFamily="2"/>
              </a:rPr>
              <a:t>DISTURBI </a:t>
            </a:r>
            <a:r>
              <a:rPr lang="it-IT" sz="1850" b="1" i="1" spc="55">
                <a:solidFill>
                  <a:srgbClr val="CC3300"/>
                </a:solidFill>
                <a:latin typeface="Arial" panose="22635452340000000000" pitchFamily="2"/>
              </a:rPr>
              <a:t>OCULO-VISIVT </a:t>
            </a:r>
          </a:p>
        </p:txBody>
      </p:sp>
      <p:sp>
        <p:nvSpPr>
          <p:cNvPr id="73" name="Segnaposto testo 72"/>
          <p:cNvSpPr>
            <a:spLocks noGrp="1"/>
          </p:cNvSpPr>
          <p:nvPr>
            <p:ph type="body" idx="10"/>
          </p:nvPr>
        </p:nvSpPr>
        <p:spPr>
          <a:xfrm>
            <a:off x="3778957" y="1164954"/>
            <a:ext cx="3840403" cy="2184950"/>
          </a:xfrm>
          <a:prstGeom prst="rect">
            <a:avLst/>
          </a:prstGeom>
          <a:noFill/>
          <a:ln w="0" cmpd="sng">
            <a:noFill/>
            <a:prstDash val="solid"/>
          </a:ln>
        </p:spPr>
        <p:txBody>
          <a:bodyPr vert="horz" lIns="0" tIns="86995" rIns="0" bIns="0" anchor="t">
            <a:normAutofit fontScale="95000"/>
          </a:bodyPr>
          <a:lstStyle/>
          <a:p>
            <a:pPr marL="457200" marR="0" indent="182880" algn="l">
              <a:lnSpc>
                <a:spcPts val="2200"/>
              </a:lnSpc>
              <a:spcAft>
                <a:spcPts val="0"/>
              </a:spcAft>
              <a:buFont typeface="Wingdings"/>
              <a:buChar char="·"/>
            </a:pPr>
            <a:r>
              <a:rPr lang="it-IT" sz="1750" b="1" spc="0">
                <a:solidFill>
                  <a:srgbClr val="000000"/>
                </a:solidFill>
                <a:latin typeface="Tahoma" panose="22635452340000000000" pitchFamily="2"/>
              </a:rPr>
              <a:t>bruciore </a:t>
            </a:r>
          </a:p>
          <a:p>
            <a:pPr marL="0" marR="0" indent="228600" algn="l">
              <a:lnSpc>
                <a:spcPts val="2200"/>
              </a:lnSpc>
              <a:spcBef>
                <a:spcPts val="1025"/>
              </a:spcBef>
              <a:spcAft>
                <a:spcPts val="0"/>
              </a:spcAft>
              <a:buFont typeface="Wingdings"/>
              <a:buChar char="·"/>
            </a:pPr>
            <a:r>
              <a:rPr lang="it-IT" sz="1750" b="1" spc="-15">
                <a:solidFill>
                  <a:srgbClr val="000000"/>
                </a:solidFill>
                <a:latin typeface="Tahoma" panose="22635452340000000000" pitchFamily="2"/>
              </a:rPr>
              <a:t>ammiccamento frequente </a:t>
            </a:r>
          </a:p>
          <a:p>
            <a:pPr marL="457200" marR="0" indent="182880" algn="l">
              <a:lnSpc>
                <a:spcPts val="2200"/>
              </a:lnSpc>
              <a:spcBef>
                <a:spcPts val="980"/>
              </a:spcBef>
              <a:spcAft>
                <a:spcPts val="0"/>
              </a:spcAft>
              <a:buFont typeface="Wingdings"/>
              <a:buChar char="·"/>
            </a:pPr>
            <a:r>
              <a:rPr lang="it-IT" sz="1750" b="1" spc="-15">
                <a:solidFill>
                  <a:srgbClr val="000000"/>
                </a:solidFill>
                <a:latin typeface="Tahoma" panose="22635452340000000000" pitchFamily="2"/>
              </a:rPr>
              <a:t>lacrimazione </a:t>
            </a:r>
          </a:p>
          <a:p>
            <a:pPr marL="0" marR="0" indent="228600" algn="l">
              <a:lnSpc>
                <a:spcPts val="2200"/>
              </a:lnSpc>
              <a:spcBef>
                <a:spcPts val="995"/>
              </a:spcBef>
              <a:spcAft>
                <a:spcPts val="0"/>
              </a:spcAft>
              <a:buFont typeface="Wingdings"/>
              <a:buChar char="·"/>
            </a:pPr>
            <a:r>
              <a:rPr lang="it-IT" sz="1750" b="1" spc="-15">
                <a:solidFill>
                  <a:srgbClr val="000000"/>
                </a:solidFill>
                <a:latin typeface="Tahoma" panose="22635452340000000000" pitchFamily="2"/>
              </a:rPr>
              <a:t>secchezza </a:t>
            </a:r>
          </a:p>
          <a:p>
            <a:pPr marL="457200" marR="0" indent="182880" algn="l">
              <a:lnSpc>
                <a:spcPts val="2200"/>
              </a:lnSpc>
              <a:spcBef>
                <a:spcPts val="1015"/>
              </a:spcBef>
              <a:spcAft>
                <a:spcPts val="0"/>
              </a:spcAft>
              <a:buFont typeface="Wingdings"/>
              <a:buChar char="·"/>
            </a:pPr>
            <a:r>
              <a:rPr lang="it-IT" sz="1750" b="1" spc="20">
                <a:solidFill>
                  <a:srgbClr val="000000"/>
                </a:solidFill>
                <a:latin typeface="Tahoma" panose="22635452340000000000" pitchFamily="2"/>
              </a:rPr>
              <a:t>stanchezza alla lettura </a:t>
            </a:r>
          </a:p>
          <a:p>
            <a:pPr marL="0" marR="0" indent="228600" algn="l">
              <a:lnSpc>
                <a:spcPts val="2200"/>
              </a:lnSpc>
              <a:spcBef>
                <a:spcPts val="985"/>
              </a:spcBef>
              <a:spcAft>
                <a:spcPts val="0"/>
              </a:spcAft>
              <a:buFont typeface="Wingdings"/>
              <a:buChar char="·"/>
            </a:pPr>
            <a:r>
              <a:rPr lang="it-IT" sz="1750" b="1" spc="-20">
                <a:solidFill>
                  <a:srgbClr val="000000"/>
                </a:solidFill>
                <a:latin typeface="Tahoma" panose="22635452340000000000" pitchFamily="2"/>
              </a:rPr>
              <a:t>visione annebbiata </a:t>
            </a:r>
          </a:p>
          <a:p>
            <a:pPr marL="0" marR="0" indent="228600" algn="l">
              <a:lnSpc>
                <a:spcPts val="2200"/>
              </a:lnSpc>
              <a:spcBef>
                <a:spcPts val="1015"/>
              </a:spcBef>
              <a:spcAft>
                <a:spcPts val="0"/>
              </a:spcAft>
              <a:buFont typeface="Wingdings"/>
              <a:buChar char="·"/>
            </a:pPr>
            <a:r>
              <a:rPr lang="it-IT" sz="1750" b="1" spc="20">
                <a:solidFill>
                  <a:srgbClr val="000000"/>
                </a:solidFill>
                <a:latin typeface="Tahoma" panose="22635452340000000000" pitchFamily="2"/>
              </a:rPr>
              <a:t>fastidio alla luce </a:t>
            </a:r>
          </a:p>
          <a:p>
            <a:pPr marL="457200" marR="0" indent="182880" algn="l">
              <a:lnSpc>
                <a:spcPts val="2200"/>
              </a:lnSpc>
              <a:spcBef>
                <a:spcPts val="1000"/>
              </a:spcBef>
              <a:spcAft>
                <a:spcPts val="4415"/>
              </a:spcAft>
              <a:buFont typeface="Wingdings"/>
              <a:buChar char="·"/>
            </a:pPr>
            <a:r>
              <a:rPr lang="it-IT" sz="1750" b="1" spc="85">
                <a:solidFill>
                  <a:srgbClr val="000000"/>
                </a:solidFill>
                <a:latin typeface="Tahoma" panose="22635452340000000000" pitchFamily="2"/>
              </a:rPr>
              <a:t>mal di testa </a:t>
            </a:r>
          </a:p>
        </p:txBody>
      </p:sp>
      <p:sp>
        <p:nvSpPr>
          <p:cNvPr id="74" name="Segnaposto testo 73"/>
          <p:cNvSpPr>
            <a:spLocks noGrp="1"/>
          </p:cNvSpPr>
          <p:nvPr>
            <p:ph type="body" idx="10"/>
          </p:nvPr>
        </p:nvSpPr>
        <p:spPr>
          <a:xfrm>
            <a:off x="3778957" y="3349905"/>
            <a:ext cx="2436352" cy="304981"/>
          </a:xfrm>
          <a:prstGeom prst="rect">
            <a:avLst/>
          </a:prstGeom>
          <a:noFill/>
          <a:ln w="0" cmpd="sng">
            <a:noFill/>
            <a:prstDash val="solid"/>
          </a:ln>
        </p:spPr>
        <p:txBody>
          <a:bodyPr vert="horz" lIns="0" tIns="0" rIns="0" bIns="0" anchor="t"/>
          <a:lstStyle/>
          <a:p>
            <a:pPr algn="l"/>
            <a:r>
              <a:rPr lang="en-US" sz="100"/>
              <a:t> </a:t>
            </a:r>
          </a:p>
        </p:txBody>
      </p:sp>
      <p:sp>
        <p:nvSpPr>
          <p:cNvPr id="75" name="Segnaposto testo 74"/>
          <p:cNvSpPr>
            <a:spLocks noGrp="1"/>
          </p:cNvSpPr>
          <p:nvPr>
            <p:ph type="body" idx="10"/>
          </p:nvPr>
        </p:nvSpPr>
        <p:spPr>
          <a:xfrm>
            <a:off x="921697" y="3654885"/>
            <a:ext cx="5238310" cy="1768808"/>
          </a:xfrm>
          <a:prstGeom prst="rect">
            <a:avLst/>
          </a:prstGeom>
          <a:noFill/>
          <a:ln w="0" cmpd="sng">
            <a:noFill/>
            <a:prstDash val="solid"/>
          </a:ln>
        </p:spPr>
        <p:txBody>
          <a:bodyPr vert="horz" lIns="0" tIns="220345" rIns="0" bIns="0" anchor="t">
            <a:normAutofit fontScale="95000"/>
          </a:bodyPr>
          <a:lstStyle/>
          <a:p>
            <a:pPr marL="228600" marR="0" indent="0" algn="l">
              <a:lnSpc>
                <a:spcPts val="2200"/>
              </a:lnSpc>
              <a:spcAft>
                <a:spcPts val="0"/>
              </a:spcAft>
            </a:pPr>
            <a:r>
              <a:rPr lang="it-IT" sz="1750" b="1" spc="30">
                <a:solidFill>
                  <a:srgbClr val="CC3300"/>
                </a:solidFill>
                <a:latin typeface="Tahoma" panose="22635452340000000000" pitchFamily="2"/>
              </a:rPr>
              <a:t>POSSIBILI </a:t>
            </a:r>
            <a:r>
              <a:rPr lang="it-IT" sz="1850" b="1" i="1" spc="30">
                <a:solidFill>
                  <a:srgbClr val="CC3300"/>
                </a:solidFill>
                <a:latin typeface="Arial" panose="22635452340000000000" pitchFamily="2"/>
              </a:rPr>
              <a:t>CAUSE </a:t>
            </a:r>
          </a:p>
          <a:p>
            <a:pPr marL="457200" marR="0" indent="182880" algn="l">
              <a:lnSpc>
                <a:spcPts val="2000"/>
              </a:lnSpc>
              <a:spcBef>
                <a:spcPts val="620"/>
              </a:spcBef>
              <a:spcAft>
                <a:spcPts val="0"/>
              </a:spcAft>
              <a:buFont typeface="Symbol"/>
              <a:buChar char="·"/>
            </a:pPr>
            <a:r>
              <a:rPr lang="it-IT" sz="1550" b="1" spc="15">
                <a:solidFill>
                  <a:srgbClr val="000000"/>
                </a:solidFill>
                <a:latin typeface="Tahoma" panose="22635452340000000000" pitchFamily="2"/>
              </a:rPr>
              <a:t>abbagli diretti e riflessi </a:t>
            </a:r>
          </a:p>
          <a:p>
            <a:pPr marL="457200" marR="182880" indent="182880" algn="l">
              <a:lnSpc>
                <a:spcPts val="1800"/>
              </a:lnSpc>
              <a:spcBef>
                <a:spcPts val="2810"/>
              </a:spcBef>
              <a:spcAft>
                <a:spcPts val="0"/>
              </a:spcAft>
              <a:buFont typeface="Symbol"/>
              <a:buChar char="·"/>
            </a:pPr>
            <a:r>
              <a:rPr lang="it-IT" sz="1550" b="1" spc="0">
                <a:solidFill>
                  <a:srgbClr val="000000"/>
                </a:solidFill>
                <a:latin typeface="Tahoma" panose="22635452340000000000" pitchFamily="2"/>
              </a:rPr>
              <a:t>contrasti eccessivi di luminosità tra schermo e ambiente </a:t>
            </a:r>
          </a:p>
          <a:p>
            <a:pPr marL="457200" marR="91440" indent="182880" algn="l">
              <a:lnSpc>
                <a:spcPts val="1800"/>
              </a:lnSpc>
              <a:spcBef>
                <a:spcPts val="1835"/>
              </a:spcBef>
              <a:spcAft>
                <a:spcPts val="0"/>
              </a:spcAft>
              <a:buFont typeface="Symbol"/>
              <a:buChar char="·"/>
            </a:pPr>
            <a:r>
              <a:rPr lang="it-IT" sz="1550" b="1" spc="0">
                <a:solidFill>
                  <a:srgbClr val="000000"/>
                </a:solidFill>
                <a:latin typeface="Tahoma" panose="22635452340000000000" pitchFamily="2"/>
              </a:rPr>
              <a:t>prolungata fissità dello sguardo sullo schermo </a:t>
            </a:r>
          </a:p>
        </p:txBody>
      </p:sp>
      <p:sp>
        <p:nvSpPr>
          <p:cNvPr id="76" name="Segnaposto testo 75"/>
          <p:cNvSpPr>
            <a:spLocks noGrp="1"/>
          </p:cNvSpPr>
          <p:nvPr>
            <p:ph type="body" idx="10"/>
          </p:nvPr>
        </p:nvSpPr>
        <p:spPr>
          <a:xfrm>
            <a:off x="921697" y="5423694"/>
            <a:ext cx="5390390" cy="278921"/>
          </a:xfrm>
          <a:prstGeom prst="rect">
            <a:avLst/>
          </a:prstGeom>
          <a:noFill/>
          <a:ln w="0" cmpd="sng">
            <a:noFill/>
            <a:prstDash val="solid"/>
          </a:ln>
        </p:spPr>
        <p:txBody>
          <a:bodyPr vert="horz" lIns="0" tIns="12065" rIns="0" bIns="0" anchor="t"/>
          <a:lstStyle/>
          <a:p>
            <a:pPr marL="457200" marR="0" indent="182880" algn="l">
              <a:lnSpc>
                <a:spcPts val="2000"/>
              </a:lnSpc>
              <a:spcAft>
                <a:spcPts val="0"/>
              </a:spcAft>
              <a:buFont typeface="Symbol"/>
              <a:buChar char="·"/>
            </a:pPr>
            <a:r>
              <a:rPr lang="it-IT" sz="1550" b="1" spc="-5">
                <a:solidFill>
                  <a:srgbClr val="000000"/>
                </a:solidFill>
                <a:latin typeface="Tahoma" panose="22635452340000000000" pitchFamily="2"/>
              </a:rPr>
              <a:t>difetti visivi non corretti o mal corretti </a:t>
            </a:r>
          </a:p>
        </p:txBody>
      </p:sp>
      <p:sp>
        <p:nvSpPr>
          <p:cNvPr id="77" name="Segnaposto testo 76"/>
          <p:cNvSpPr>
            <a:spLocks noGrp="1"/>
          </p:cNvSpPr>
          <p:nvPr>
            <p:ph type="body" idx="10"/>
          </p:nvPr>
        </p:nvSpPr>
        <p:spPr>
          <a:xfrm>
            <a:off x="921697" y="5702615"/>
            <a:ext cx="6697663" cy="655159"/>
          </a:xfrm>
          <a:prstGeom prst="rect">
            <a:avLst/>
          </a:prstGeom>
          <a:noFill/>
          <a:ln w="0" cmpd="sng">
            <a:noFill/>
            <a:prstDash val="solid"/>
          </a:ln>
        </p:spPr>
        <p:txBody>
          <a:bodyPr vert="horz" lIns="0" tIns="46355" rIns="0" bIns="0" anchor="t"/>
          <a:lstStyle/>
          <a:p>
            <a:pPr marL="457200" marR="0" indent="182880" algn="l">
              <a:lnSpc>
                <a:spcPts val="2000"/>
              </a:lnSpc>
              <a:spcAft>
                <a:spcPts val="5985"/>
              </a:spcAft>
              <a:buFont typeface="Symbol"/>
              <a:buChar char="·"/>
            </a:pPr>
            <a:r>
              <a:rPr lang="it-IT" sz="1550" b="1" spc="0">
                <a:solidFill>
                  <a:srgbClr val="000000"/>
                </a:solidFill>
                <a:latin typeface="Tahoma" panose="22635452340000000000" pitchFamily="2"/>
              </a:rPr>
              <a:t>aria troppo secca </a:t>
            </a:r>
          </a:p>
        </p:txBody>
      </p:sp>
    </p:spTree>
    <p:extLst>
      <p:ext uri="{BB962C8B-B14F-4D97-AF65-F5344CB8AC3E}">
        <p14:creationId xmlns:p14="http://schemas.microsoft.com/office/powerpoint/2010/main" xmlns="" val="3602236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sp>
        <p:nvSpPr>
          <p:cNvPr id="82" name="Segnaposto testo 81"/>
          <p:cNvSpPr>
            <a:spLocks noGrp="1"/>
          </p:cNvSpPr>
          <p:nvPr>
            <p:ph type="body" idx="10"/>
          </p:nvPr>
        </p:nvSpPr>
        <p:spPr>
          <a:xfrm>
            <a:off x="708170" y="757363"/>
            <a:ext cx="7619360" cy="714201"/>
          </a:xfrm>
          <a:prstGeom prst="rect">
            <a:avLst/>
          </a:prstGeom>
          <a:noFill/>
          <a:ln w="0" cmpd="sng">
            <a:noFill/>
            <a:prstDash val="solid"/>
          </a:ln>
        </p:spPr>
        <p:txBody>
          <a:bodyPr vert="horz" lIns="0" tIns="12700" rIns="0" bIns="0" anchor="t"/>
          <a:lstStyle/>
          <a:p>
            <a:pPr marL="228600" marR="0" indent="0" algn="l">
              <a:lnSpc>
                <a:spcPts val="2200"/>
              </a:lnSpc>
              <a:spcAft>
                <a:spcPts val="6280"/>
              </a:spcAft>
            </a:pPr>
            <a:r>
              <a:rPr lang="it-IT" sz="1850" b="1" spc="-40">
                <a:solidFill>
                  <a:srgbClr val="CC3300"/>
                </a:solidFill>
                <a:latin typeface="Tahoma" panose="22635452340000000000" pitchFamily="2"/>
              </a:rPr>
              <a:t>DISTURBI </a:t>
            </a:r>
            <a:r>
              <a:rPr lang="it-IT" sz="1900" b="1" i="1" spc="-40">
                <a:solidFill>
                  <a:srgbClr val="CC3300"/>
                </a:solidFill>
                <a:latin typeface="Arial" panose="22635452340000000000" pitchFamily="2"/>
              </a:rPr>
              <a:t>MUSCOLO-SCHELETRICI </a:t>
            </a:r>
          </a:p>
        </p:txBody>
      </p:sp>
      <p:sp>
        <p:nvSpPr>
          <p:cNvPr id="87" name="Segnaposto testo 86"/>
          <p:cNvSpPr>
            <a:spLocks noGrp="1"/>
          </p:cNvSpPr>
          <p:nvPr>
            <p:ph type="body" idx="10"/>
          </p:nvPr>
        </p:nvSpPr>
        <p:spPr>
          <a:xfrm>
            <a:off x="708170" y="3549832"/>
            <a:ext cx="7619360" cy="1123828"/>
          </a:xfrm>
          <a:prstGeom prst="rect">
            <a:avLst/>
          </a:prstGeom>
          <a:noFill/>
          <a:ln w="0" cmpd="sng">
            <a:noFill/>
            <a:prstDash val="solid"/>
          </a:ln>
        </p:spPr>
        <p:txBody>
          <a:bodyPr vert="horz" lIns="0" tIns="2540" rIns="0" bIns="0" anchor="t"/>
          <a:lstStyle/>
          <a:p>
            <a:pPr marL="457200" marR="0" indent="0" algn="l">
              <a:lnSpc>
                <a:spcPts val="2100"/>
              </a:lnSpc>
              <a:spcAft>
                <a:spcPts val="0"/>
              </a:spcAft>
            </a:pPr>
            <a:r>
              <a:rPr lang="it-IT" sz="1850" b="1" spc="-60">
                <a:solidFill>
                  <a:srgbClr val="CC3300"/>
                </a:solidFill>
                <a:latin typeface="Tahoma" panose="22635452340000000000" pitchFamily="2"/>
              </a:rPr>
              <a:t>SINTOMI </a:t>
            </a:r>
          </a:p>
          <a:p>
            <a:pPr marL="320040" marR="0" indent="0" algn="l">
              <a:lnSpc>
                <a:spcPts val="1900"/>
              </a:lnSpc>
              <a:spcBef>
                <a:spcPts val="2740"/>
              </a:spcBef>
              <a:spcAft>
                <a:spcPts val="4940"/>
              </a:spcAft>
            </a:pPr>
            <a:r>
              <a:rPr lang="it-IT" sz="1500" b="1" spc="0">
                <a:solidFill>
                  <a:srgbClr val="000000"/>
                </a:solidFill>
                <a:latin typeface="Tahoma" panose="22635452340000000000" pitchFamily="2"/>
              </a:rPr>
              <a:t>dolori alle articolazioni del braccio o della mano durante i movimenti. </a:t>
            </a:r>
          </a:p>
        </p:txBody>
      </p:sp>
    </p:spTree>
    <p:extLst>
      <p:ext uri="{BB962C8B-B14F-4D97-AF65-F5344CB8AC3E}">
        <p14:creationId xmlns:p14="http://schemas.microsoft.com/office/powerpoint/2010/main" xmlns="" val="2723020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8_1_">
    <p:spTree>
      <p:nvGrpSpPr>
        <p:cNvPr id="1" name=""/>
        <p:cNvGrpSpPr/>
        <p:nvPr/>
      </p:nvGrpSpPr>
      <p:grpSpPr>
        <a:xfrm>
          <a:off x="0" y="0"/>
          <a:ext cx="0" cy="0"/>
          <a:chOff x="0" y="0"/>
          <a:chExt cx="0" cy="0"/>
        </a:xfrm>
      </p:grpSpPr>
      <p:sp>
        <p:nvSpPr>
          <p:cNvPr id="115" name="Segnaposto testo 114"/>
          <p:cNvSpPr>
            <a:spLocks noGrp="1"/>
          </p:cNvSpPr>
          <p:nvPr>
            <p:ph type="body" idx="10"/>
          </p:nvPr>
        </p:nvSpPr>
        <p:spPr>
          <a:xfrm>
            <a:off x="5054739" y="2159705"/>
            <a:ext cx="47621" cy="37054"/>
          </a:xfrm>
          <a:prstGeom prst="rect">
            <a:avLst/>
          </a:prstGeom>
          <a:noFill/>
          <a:ln w="0" cmpd="sng">
            <a:noFill/>
            <a:prstDash val="solid"/>
          </a:ln>
        </p:spPr>
        <p:txBody>
          <a:bodyPr vert="horz" lIns="0" tIns="0" rIns="0" bIns="0" anchor="t"/>
          <a:lstStyle/>
          <a:p>
            <a:pPr marL="0" marR="0" indent="0" algn="l">
              <a:lnSpc>
                <a:spcPts val="400"/>
              </a:lnSpc>
              <a:spcAft>
                <a:spcPts val="0"/>
              </a:spcAft>
            </a:pPr>
            <a:r>
              <a:rPr lang="it-IT" sz="1000" spc="0">
                <a:solidFill>
                  <a:srgbClr val="000000"/>
                </a:solidFill>
                <a:latin typeface="Arial" panose="22635452340000000000" pitchFamily="2"/>
              </a:rPr>
              <a:t>■ </a:t>
            </a:r>
          </a:p>
        </p:txBody>
      </p:sp>
      <p:sp>
        <p:nvSpPr>
          <p:cNvPr id="116" name="Segnaposto testo 115"/>
          <p:cNvSpPr>
            <a:spLocks noGrp="1"/>
          </p:cNvSpPr>
          <p:nvPr>
            <p:ph type="body" idx="10"/>
          </p:nvPr>
        </p:nvSpPr>
        <p:spPr>
          <a:xfrm>
            <a:off x="999273" y="700357"/>
            <a:ext cx="3594617" cy="2430890"/>
          </a:xfrm>
          <a:prstGeom prst="rect">
            <a:avLst/>
          </a:prstGeom>
          <a:noFill/>
          <a:ln w="0" cmpd="sng">
            <a:noFill/>
            <a:prstDash val="solid"/>
          </a:ln>
        </p:spPr>
        <p:txBody>
          <a:bodyPr vert="horz" lIns="0" tIns="23495" rIns="0" bIns="0" anchor="t">
            <a:normAutofit fontScale="95000"/>
          </a:bodyPr>
          <a:lstStyle/>
          <a:p>
            <a:pPr marL="0" marR="0" indent="0" algn="l">
              <a:lnSpc>
                <a:spcPts val="2200"/>
              </a:lnSpc>
              <a:spcAft>
                <a:spcPts val="0"/>
              </a:spcAft>
            </a:pPr>
            <a:r>
              <a:rPr lang="it-IT" sz="1750" b="1" spc="80">
                <a:solidFill>
                  <a:srgbClr val="CC3300"/>
                </a:solidFill>
                <a:latin typeface="Tahoma" panose="22635452340000000000" pitchFamily="2"/>
              </a:rPr>
              <a:t>STRESS PSICO - FISICO </a:t>
            </a:r>
          </a:p>
          <a:p>
            <a:pPr marL="502920" marR="0" indent="182880" algn="l">
              <a:lnSpc>
                <a:spcPts val="2200"/>
              </a:lnSpc>
              <a:spcBef>
                <a:spcPts val="2410"/>
              </a:spcBef>
              <a:spcAft>
                <a:spcPts val="0"/>
              </a:spcAft>
              <a:buFont typeface="Wingdings"/>
              <a:buChar char="·"/>
            </a:pPr>
            <a:r>
              <a:rPr lang="it-IT" sz="1750" b="1" spc="60">
                <a:solidFill>
                  <a:srgbClr val="000000"/>
                </a:solidFill>
                <a:latin typeface="Tahoma" panose="22635452340000000000" pitchFamily="2"/>
              </a:rPr>
              <a:t>Cefalea </a:t>
            </a:r>
          </a:p>
          <a:p>
            <a:pPr marL="502920" marR="0" indent="182880" algn="l">
              <a:lnSpc>
                <a:spcPts val="2200"/>
              </a:lnSpc>
              <a:spcBef>
                <a:spcPts val="945"/>
              </a:spcBef>
              <a:spcAft>
                <a:spcPts val="0"/>
              </a:spcAft>
              <a:buFont typeface="Wingdings"/>
              <a:buChar char="·"/>
            </a:pPr>
            <a:r>
              <a:rPr lang="it-IT" sz="1750" b="1" spc="70">
                <a:solidFill>
                  <a:srgbClr val="000000"/>
                </a:solidFill>
                <a:latin typeface="Tahoma" panose="22635452340000000000" pitchFamily="2"/>
              </a:rPr>
              <a:t>Irritabilità </a:t>
            </a:r>
          </a:p>
          <a:p>
            <a:pPr marL="502920" marR="0" indent="182880" algn="l">
              <a:lnSpc>
                <a:spcPts val="2200"/>
              </a:lnSpc>
              <a:spcBef>
                <a:spcPts val="950"/>
              </a:spcBef>
              <a:spcAft>
                <a:spcPts val="0"/>
              </a:spcAft>
              <a:buFont typeface="Wingdings"/>
              <a:buChar char="·"/>
            </a:pPr>
            <a:r>
              <a:rPr lang="it-IT" sz="1750" b="1" spc="50">
                <a:solidFill>
                  <a:srgbClr val="000000"/>
                </a:solidFill>
                <a:latin typeface="Tahoma" panose="22635452340000000000" pitchFamily="2"/>
              </a:rPr>
              <a:t>bemotivazione, etc. </a:t>
            </a:r>
          </a:p>
          <a:p>
            <a:pPr marL="137160" marR="0" indent="0" algn="l">
              <a:lnSpc>
                <a:spcPts val="2200"/>
              </a:lnSpc>
              <a:spcBef>
                <a:spcPts val="8110"/>
              </a:spcBef>
              <a:spcAft>
                <a:spcPts val="5750"/>
              </a:spcAft>
            </a:pPr>
            <a:r>
              <a:rPr lang="it-IT" sz="1750" b="1" spc="90">
                <a:solidFill>
                  <a:srgbClr val="CC3300"/>
                </a:solidFill>
                <a:latin typeface="Tahoma" panose="22635452340000000000" pitchFamily="2"/>
              </a:rPr>
              <a:t>PREVENZIONE </a:t>
            </a:r>
          </a:p>
        </p:txBody>
      </p:sp>
      <p:sp>
        <p:nvSpPr>
          <p:cNvPr id="117" name="Segnaposto testo 116"/>
          <p:cNvSpPr>
            <a:spLocks noGrp="1"/>
          </p:cNvSpPr>
          <p:nvPr>
            <p:ph type="body" idx="10"/>
          </p:nvPr>
        </p:nvSpPr>
        <p:spPr>
          <a:xfrm>
            <a:off x="950116" y="3131246"/>
            <a:ext cx="7342851" cy="2732206"/>
          </a:xfrm>
          <a:prstGeom prst="rect">
            <a:avLst/>
          </a:prstGeom>
          <a:noFill/>
          <a:ln w="0" cmpd="sng">
            <a:noFill/>
            <a:prstDash val="solid"/>
          </a:ln>
        </p:spPr>
        <p:txBody>
          <a:bodyPr vert="horz" lIns="0" tIns="0" rIns="0" bIns="0" anchor="t">
            <a:normAutofit fontScale="95000"/>
          </a:bodyPr>
          <a:lstStyle/>
          <a:p>
            <a:pPr marL="45720" marR="0" indent="274320" algn="just">
              <a:lnSpc>
                <a:spcPts val="1900"/>
              </a:lnSpc>
              <a:spcAft>
                <a:spcPts val="0"/>
              </a:spcAft>
              <a:buFont typeface="Webdings"/>
              <a:buChar char="4"/>
            </a:pPr>
            <a:r>
              <a:rPr lang="it-IT" sz="1750" b="1" spc="55">
                <a:solidFill>
                  <a:srgbClr val="000000"/>
                </a:solidFill>
                <a:latin typeface="Tahoma" panose="22635452340000000000" pitchFamily="2"/>
              </a:rPr>
              <a:t>correggi o migliora anche i fattori extra-lavorativi </a:t>
            </a:r>
          </a:p>
          <a:p>
            <a:pPr marL="45720" marR="0" indent="0" algn="just">
              <a:lnSpc>
                <a:spcPts val="2200"/>
              </a:lnSpc>
              <a:spcBef>
                <a:spcPts val="0"/>
              </a:spcBef>
              <a:spcAft>
                <a:spcPts val="0"/>
              </a:spcAft>
            </a:pPr>
            <a:r>
              <a:rPr lang="it-IT" sz="1750" b="1" spc="10">
                <a:solidFill>
                  <a:srgbClr val="000000"/>
                </a:solidFill>
                <a:latin typeface="Tahoma" panose="22635452340000000000" pitchFamily="2"/>
              </a:rPr>
              <a:t>di </a:t>
            </a:r>
            <a:r>
              <a:rPr lang="it-IT" sz="1800" b="1" i="1" spc="10">
                <a:solidFill>
                  <a:srgbClr val="000000"/>
                </a:solidFill>
                <a:latin typeface="Arial" panose="22635452340000000000" pitchFamily="2"/>
              </a:rPr>
              <a:t>"stress" </a:t>
            </a:r>
          </a:p>
          <a:p>
            <a:pPr marL="45720" marR="0" indent="274320" algn="just">
              <a:lnSpc>
                <a:spcPts val="2100"/>
              </a:lnSpc>
              <a:spcBef>
                <a:spcPts val="1610"/>
              </a:spcBef>
              <a:spcAft>
                <a:spcPts val="0"/>
              </a:spcAft>
              <a:buFont typeface="Webdings"/>
              <a:buChar char="4"/>
            </a:pPr>
            <a:r>
              <a:rPr lang="it-IT" sz="1750" b="1" spc="45">
                <a:solidFill>
                  <a:srgbClr val="000000"/>
                </a:solidFill>
                <a:latin typeface="Tahoma" panose="22635452340000000000" pitchFamily="2"/>
              </a:rPr>
              <a:t>mantieni </a:t>
            </a:r>
            <a:r>
              <a:rPr lang="it-IT" sz="1800" b="1" i="1" spc="45">
                <a:solidFill>
                  <a:srgbClr val="000000"/>
                </a:solidFill>
                <a:latin typeface="Arial" panose="22635452340000000000" pitchFamily="2"/>
              </a:rPr>
              <a:t>hobby </a:t>
            </a:r>
            <a:r>
              <a:rPr lang="it-IT" sz="1750" b="1" spc="45">
                <a:solidFill>
                  <a:srgbClr val="000000"/>
                </a:solidFill>
                <a:latin typeface="Tahoma" panose="22635452340000000000" pitchFamily="2"/>
              </a:rPr>
              <a:t>e attività sportive e culturali fuori </a:t>
            </a:r>
          </a:p>
          <a:p>
            <a:pPr marL="45720" marR="0" indent="0" algn="just">
              <a:lnSpc>
                <a:spcPts val="2100"/>
              </a:lnSpc>
              <a:spcBef>
                <a:spcPts val="0"/>
              </a:spcBef>
              <a:spcAft>
                <a:spcPts val="0"/>
              </a:spcAft>
            </a:pPr>
            <a:r>
              <a:rPr lang="it-IT" sz="1750" b="1" spc="10">
                <a:solidFill>
                  <a:srgbClr val="000000"/>
                </a:solidFill>
                <a:latin typeface="Tahoma" panose="22635452340000000000" pitchFamily="2"/>
              </a:rPr>
              <a:t>dal lavoro </a:t>
            </a:r>
          </a:p>
          <a:p>
            <a:pPr marL="45720" marR="0" indent="274320" algn="just">
              <a:lnSpc>
                <a:spcPts val="2100"/>
              </a:lnSpc>
              <a:spcBef>
                <a:spcPts val="1005"/>
              </a:spcBef>
              <a:spcAft>
                <a:spcPts val="0"/>
              </a:spcAft>
              <a:buFont typeface="Webdings"/>
              <a:buChar char="4"/>
            </a:pPr>
            <a:r>
              <a:rPr lang="it-IT" sz="1750" b="1" spc="75">
                <a:solidFill>
                  <a:srgbClr val="000000"/>
                </a:solidFill>
                <a:latin typeface="Tahoma" panose="22635452340000000000" pitchFamily="2"/>
              </a:rPr>
              <a:t>cerca le giuste motivazioni all'interno del lavoro </a:t>
            </a:r>
          </a:p>
          <a:p>
            <a:pPr marL="45720" marR="0" indent="0" algn="just">
              <a:lnSpc>
                <a:spcPts val="2200"/>
              </a:lnSpc>
              <a:spcBef>
                <a:spcPts val="0"/>
              </a:spcBef>
              <a:spcAft>
                <a:spcPts val="0"/>
              </a:spcAft>
            </a:pPr>
            <a:r>
              <a:rPr lang="it-IT" sz="1750" b="1" spc="10">
                <a:solidFill>
                  <a:srgbClr val="000000"/>
                </a:solidFill>
                <a:latin typeface="Tahoma" panose="22635452340000000000" pitchFamily="2"/>
              </a:rPr>
              <a:t>(e fuori!) </a:t>
            </a:r>
          </a:p>
          <a:p>
            <a:pPr marL="45720" marR="0" indent="274320" algn="just">
              <a:lnSpc>
                <a:spcPts val="2100"/>
              </a:lnSpc>
              <a:spcBef>
                <a:spcPts val="1570"/>
              </a:spcBef>
              <a:spcAft>
                <a:spcPts val="0"/>
              </a:spcAft>
              <a:buFont typeface="Webdings"/>
              <a:buChar char="4"/>
            </a:pPr>
            <a:r>
              <a:rPr lang="it-IT" sz="1750" b="1" spc="315">
                <a:solidFill>
                  <a:srgbClr val="000000"/>
                </a:solidFill>
                <a:latin typeface="Tahoma" panose="22635452340000000000" pitchFamily="2"/>
              </a:rPr>
              <a:t>rispetta le pause di legge nel lavoro al </a:t>
            </a:r>
          </a:p>
          <a:p>
            <a:pPr marL="45720" marR="0" indent="0" algn="just">
              <a:lnSpc>
                <a:spcPts val="2100"/>
              </a:lnSpc>
              <a:spcBef>
                <a:spcPts val="0"/>
              </a:spcBef>
              <a:spcAft>
                <a:spcPts val="0"/>
              </a:spcAft>
            </a:pPr>
            <a:r>
              <a:rPr lang="it-IT" sz="1750" b="1" spc="-10">
                <a:solidFill>
                  <a:srgbClr val="000000"/>
                </a:solidFill>
                <a:latin typeface="Tahoma" panose="22635452340000000000" pitchFamily="2"/>
              </a:rPr>
              <a:t>videoterminale </a:t>
            </a:r>
          </a:p>
          <a:p>
            <a:pPr marL="45720" marR="0" indent="274320" algn="just">
              <a:lnSpc>
                <a:spcPts val="2100"/>
              </a:lnSpc>
              <a:spcBef>
                <a:spcPts val="1000"/>
              </a:spcBef>
              <a:spcAft>
                <a:spcPts val="0"/>
              </a:spcAft>
              <a:buFont typeface="Webdings"/>
              <a:buChar char="4"/>
            </a:pPr>
            <a:r>
              <a:rPr lang="it-IT" sz="1750" b="1" spc="75">
                <a:solidFill>
                  <a:srgbClr val="000000"/>
                </a:solidFill>
                <a:latin typeface="Tahoma" panose="22635452340000000000" pitchFamily="2"/>
              </a:rPr>
              <a:t>se hai problemi di salute sul lavoro, parlane con i </a:t>
            </a:r>
          </a:p>
          <a:p>
            <a:pPr marL="45720" marR="0" indent="0" algn="just">
              <a:lnSpc>
                <a:spcPts val="2100"/>
              </a:lnSpc>
              <a:spcBef>
                <a:spcPts val="0"/>
              </a:spcBef>
              <a:spcAft>
                <a:spcPts val="0"/>
              </a:spcAft>
            </a:pPr>
            <a:r>
              <a:rPr lang="it-IT" sz="1750" b="1" spc="45">
                <a:solidFill>
                  <a:srgbClr val="000000"/>
                </a:solidFill>
                <a:latin typeface="Tahoma" panose="22635452340000000000" pitchFamily="2"/>
              </a:rPr>
              <a:t>Rappresentanti dei Lavoratori per la Sicurezza, con il </a:t>
            </a:r>
          </a:p>
          <a:p>
            <a:pPr marL="45720" marR="0" indent="0" algn="just">
              <a:lnSpc>
                <a:spcPts val="2100"/>
              </a:lnSpc>
              <a:spcBef>
                <a:spcPts val="0"/>
              </a:spcBef>
              <a:spcAft>
                <a:spcPts val="0"/>
              </a:spcAft>
            </a:pPr>
            <a:r>
              <a:rPr lang="it-IT" sz="1750" b="1" spc="190">
                <a:solidFill>
                  <a:srgbClr val="000000"/>
                </a:solidFill>
                <a:latin typeface="Tahoma" panose="22635452340000000000" pitchFamily="2"/>
              </a:rPr>
              <a:t>Medico Competente e con ... chi ti sembra più </a:t>
            </a:r>
          </a:p>
          <a:p>
            <a:pPr marL="45720" marR="0" indent="0" algn="just">
              <a:lnSpc>
                <a:spcPts val="2100"/>
              </a:lnSpc>
              <a:spcBef>
                <a:spcPts val="0"/>
              </a:spcBef>
              <a:spcAft>
                <a:spcPts val="0"/>
              </a:spcAft>
            </a:pPr>
            <a:r>
              <a:rPr lang="it-IT" sz="1750" b="1" spc="40">
                <a:solidFill>
                  <a:srgbClr val="000000"/>
                </a:solidFill>
                <a:latin typeface="Tahoma" panose="22635452340000000000" pitchFamily="2"/>
              </a:rPr>
              <a:t>opportuno: i tuoi problemi sono spesso comuni anche </a:t>
            </a:r>
          </a:p>
          <a:p>
            <a:pPr marL="45720" marR="0" indent="0" algn="just">
              <a:lnSpc>
                <a:spcPts val="2100"/>
              </a:lnSpc>
              <a:spcBef>
                <a:spcPts val="0"/>
              </a:spcBef>
              <a:spcAft>
                <a:spcPts val="30"/>
              </a:spcAft>
            </a:pPr>
            <a:r>
              <a:rPr lang="it-IT" sz="1750" b="1" spc="35">
                <a:solidFill>
                  <a:srgbClr val="000000"/>
                </a:solidFill>
                <a:latin typeface="Tahoma" panose="22635452340000000000" pitchFamily="2"/>
              </a:rPr>
              <a:t>ad altri! </a:t>
            </a:r>
          </a:p>
        </p:txBody>
      </p:sp>
    </p:spTree>
    <p:extLst>
      <p:ext uri="{BB962C8B-B14F-4D97-AF65-F5344CB8AC3E}">
        <p14:creationId xmlns:p14="http://schemas.microsoft.com/office/powerpoint/2010/main" xmlns="" val="1441649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9_1_">
    <p:spTree>
      <p:nvGrpSpPr>
        <p:cNvPr id="1" name=""/>
        <p:cNvGrpSpPr/>
        <p:nvPr/>
      </p:nvGrpSpPr>
      <p:grpSpPr>
        <a:xfrm>
          <a:off x="0" y="0"/>
          <a:ext cx="0" cy="0"/>
          <a:chOff x="0" y="0"/>
          <a:chExt cx="0" cy="0"/>
        </a:xfrm>
      </p:grpSpPr>
      <p:sp>
        <p:nvSpPr>
          <p:cNvPr id="120" name="Segnaposto testo 119"/>
          <p:cNvSpPr>
            <a:spLocks noGrp="1"/>
          </p:cNvSpPr>
          <p:nvPr>
            <p:ph type="body" idx="10"/>
          </p:nvPr>
        </p:nvSpPr>
        <p:spPr>
          <a:xfrm>
            <a:off x="427822" y="500429"/>
            <a:ext cx="8291430" cy="5857345"/>
          </a:xfrm>
          <a:prstGeom prst="rect">
            <a:avLst/>
          </a:prstGeom>
          <a:solidFill>
            <a:srgbClr val="FCF0D8"/>
          </a:solidFill>
          <a:ln w="0" cmpd="sng">
            <a:noFill/>
            <a:prstDash val="solid"/>
          </a:ln>
        </p:spPr>
        <p:txBody>
          <a:bodyPr vert="horz" lIns="0" tIns="0" rIns="0" bIns="0" anchor="t"/>
          <a:lstStyle/>
          <a:p>
            <a:pPr algn="l"/>
            <a:r>
              <a:rPr lang="en-US" sz="100"/>
              <a:t> </a:t>
            </a:r>
          </a:p>
        </p:txBody>
      </p:sp>
      <p:sp>
        <p:nvSpPr>
          <p:cNvPr id="121" name="Segnaposto testo 120"/>
          <p:cNvSpPr>
            <a:spLocks noGrp="1"/>
          </p:cNvSpPr>
          <p:nvPr>
            <p:ph type="body" idx="10"/>
          </p:nvPr>
        </p:nvSpPr>
        <p:spPr>
          <a:xfrm>
            <a:off x="427822" y="500430"/>
            <a:ext cx="8291430" cy="1164954"/>
          </a:xfrm>
          <a:prstGeom prst="rect">
            <a:avLst/>
          </a:prstGeom>
          <a:noFill/>
          <a:ln w="0" cmpd="sng">
            <a:noFill/>
            <a:prstDash val="solid"/>
          </a:ln>
        </p:spPr>
        <p:txBody>
          <a:bodyPr vert="horz" lIns="0" tIns="640715" rIns="0" bIns="0" anchor="t">
            <a:normAutofit fontScale="95000"/>
          </a:bodyPr>
          <a:lstStyle/>
          <a:p>
            <a:pPr marL="0" marR="0" indent="0" algn="ctr">
              <a:lnSpc>
                <a:spcPts val="2100"/>
              </a:lnSpc>
              <a:spcAft>
                <a:spcPts val="0"/>
              </a:spcAft>
            </a:pPr>
            <a:r>
              <a:rPr lang="it-IT" sz="1750" b="1" u="sng" spc="40">
                <a:solidFill>
                  <a:srgbClr val="0000FF"/>
                </a:solidFill>
                <a:latin typeface="Tahoma" panose="22635452340000000000" pitchFamily="2"/>
              </a:rPr>
              <a:t>Decreto legislativo 19/09/94 n°626 </a:t>
            </a:r>
          </a:p>
          <a:p>
            <a:pPr marL="0" marR="0" indent="0" algn="ctr">
              <a:lnSpc>
                <a:spcPts val="2100"/>
              </a:lnSpc>
              <a:spcBef>
                <a:spcPts val="0"/>
              </a:spcBef>
              <a:spcAft>
                <a:spcPts val="0"/>
              </a:spcAft>
            </a:pPr>
            <a:r>
              <a:rPr lang="it-IT" sz="1750" b="1" u="sng" spc="30">
                <a:solidFill>
                  <a:srgbClr val="0000FF"/>
                </a:solidFill>
                <a:latin typeface="Tahoma" panose="22635452340000000000" pitchFamily="2"/>
              </a:rPr>
              <a:t>e successive modifiche  </a:t>
            </a:r>
          </a:p>
          <a:p>
            <a:pPr marL="0" marR="0" indent="0" algn="ctr">
              <a:lnSpc>
                <a:spcPts val="2200"/>
              </a:lnSpc>
              <a:spcBef>
                <a:spcPts val="0"/>
              </a:spcBef>
              <a:spcAft>
                <a:spcPts val="2600"/>
              </a:spcAft>
            </a:pPr>
            <a:r>
              <a:rPr lang="it-IT" sz="1800" b="1" i="1" u="sng" spc="90">
                <a:solidFill>
                  <a:srgbClr val="0000FF"/>
                </a:solidFill>
                <a:latin typeface="Arial" panose="22635452340000000000" pitchFamily="2"/>
              </a:rPr>
              <a:t>Legge </a:t>
            </a:r>
            <a:r>
              <a:rPr lang="it-IT" sz="1750" b="1" u="sng" spc="90">
                <a:solidFill>
                  <a:srgbClr val="0000FF"/>
                </a:solidFill>
                <a:latin typeface="Tahoma" panose="22635452340000000000" pitchFamily="2"/>
              </a:rPr>
              <a:t>n. 422, art. 21 - 29/12/00</a:t>
            </a:r>
            <a:r>
              <a:rPr lang="it-IT" sz="1750" b="1" u="sng" spc="90">
                <a:solidFill>
                  <a:srgbClr val="CC3300"/>
                </a:solidFill>
                <a:latin typeface="Tahoma" panose="22635452340000000000" pitchFamily="2"/>
              </a:rPr>
              <a:t>  </a:t>
            </a:r>
          </a:p>
        </p:txBody>
      </p:sp>
      <p:sp>
        <p:nvSpPr>
          <p:cNvPr id="122" name="Segnaposto testo 121"/>
          <p:cNvSpPr>
            <a:spLocks noGrp="1"/>
          </p:cNvSpPr>
          <p:nvPr>
            <p:ph type="body" idx="10"/>
          </p:nvPr>
        </p:nvSpPr>
        <p:spPr>
          <a:xfrm>
            <a:off x="781906" y="1665384"/>
            <a:ext cx="7579420" cy="594082"/>
          </a:xfrm>
          <a:prstGeom prst="rect">
            <a:avLst/>
          </a:prstGeom>
          <a:solidFill>
            <a:srgbClr val="FEFE00"/>
          </a:solidFill>
          <a:ln w="0" cmpd="sng">
            <a:noFill/>
            <a:prstDash val="solid"/>
          </a:ln>
        </p:spPr>
        <p:txBody>
          <a:bodyPr vert="horz" lIns="0" tIns="41275" rIns="0" bIns="0" anchor="t">
            <a:normAutofit fontScale="95000"/>
          </a:bodyPr>
          <a:lstStyle/>
          <a:p>
            <a:pPr marL="0" marR="0" indent="0" algn="ctr">
              <a:lnSpc>
                <a:spcPts val="2200"/>
              </a:lnSpc>
              <a:spcAft>
                <a:spcPts val="0"/>
              </a:spcAft>
            </a:pPr>
            <a:r>
              <a:rPr lang="it-IT" sz="1750" b="1" spc="80">
                <a:solidFill>
                  <a:srgbClr val="CC3300"/>
                </a:solidFill>
                <a:latin typeface="Tahoma" panose="22635452340000000000" pitchFamily="2"/>
              </a:rPr>
              <a:t>Titolo VI </a:t>
            </a:r>
          </a:p>
          <a:p>
            <a:pPr marL="0" marR="0" indent="0" algn="ctr">
              <a:lnSpc>
                <a:spcPts val="2100"/>
              </a:lnSpc>
              <a:spcBef>
                <a:spcPts val="0"/>
              </a:spcBef>
              <a:spcAft>
                <a:spcPts val="0"/>
              </a:spcAft>
            </a:pPr>
            <a:r>
              <a:rPr lang="it-IT" sz="1750" b="1" spc="55">
                <a:solidFill>
                  <a:srgbClr val="CC3300"/>
                </a:solidFill>
                <a:latin typeface="Tahoma" panose="22635452340000000000" pitchFamily="2"/>
              </a:rPr>
              <a:t>Uso di attrezzature munite </a:t>
            </a:r>
          </a:p>
          <a:p>
            <a:pPr marL="2377440" marR="0" indent="0" algn="l">
              <a:lnSpc>
                <a:spcPts val="2100"/>
              </a:lnSpc>
              <a:spcBef>
                <a:spcPts val="0"/>
              </a:spcBef>
              <a:spcAft>
                <a:spcPts val="310"/>
              </a:spcAft>
            </a:pPr>
            <a:r>
              <a:rPr lang="it-IT" sz="1750" b="1" spc="-40">
                <a:solidFill>
                  <a:srgbClr val="CC3300"/>
                </a:solidFill>
                <a:latin typeface="Tahoma" panose="22635452340000000000" pitchFamily="2"/>
              </a:rPr>
              <a:t>videoterminal i </a:t>
            </a:r>
          </a:p>
        </p:txBody>
      </p:sp>
      <p:sp>
        <p:nvSpPr>
          <p:cNvPr id="123" name="Segnaposto testo 122"/>
          <p:cNvSpPr>
            <a:spLocks noGrp="1"/>
          </p:cNvSpPr>
          <p:nvPr>
            <p:ph type="body" idx="10"/>
          </p:nvPr>
        </p:nvSpPr>
        <p:spPr>
          <a:xfrm>
            <a:off x="427822" y="2259465"/>
            <a:ext cx="8291430" cy="4098309"/>
          </a:xfrm>
          <a:prstGeom prst="rect">
            <a:avLst/>
          </a:prstGeom>
          <a:noFill/>
          <a:ln w="0" cmpd="sng">
            <a:noFill/>
            <a:prstDash val="solid"/>
          </a:ln>
        </p:spPr>
        <p:txBody>
          <a:bodyPr vert="horz" lIns="0" tIns="206375" rIns="0" bIns="0" anchor="t">
            <a:normAutofit fontScale="95000"/>
          </a:bodyPr>
          <a:lstStyle/>
          <a:p>
            <a:pPr marL="457200" marR="0" indent="0" algn="just">
              <a:lnSpc>
                <a:spcPts val="2100"/>
              </a:lnSpc>
              <a:spcAft>
                <a:spcPts val="0"/>
              </a:spcAft>
            </a:pPr>
            <a:r>
              <a:rPr lang="it-IT" sz="1750" b="1" spc="45">
                <a:solidFill>
                  <a:srgbClr val="007F00"/>
                </a:solidFill>
                <a:latin typeface="Tahoma" panose="22635452340000000000" pitchFamily="2"/>
              </a:rPr>
              <a:t>Art. 50 Campo di applicazione </a:t>
            </a:r>
          </a:p>
          <a:p>
            <a:pPr marL="457200" marR="0" indent="0" algn="just">
              <a:lnSpc>
                <a:spcPts val="2100"/>
              </a:lnSpc>
              <a:spcBef>
                <a:spcPts val="0"/>
              </a:spcBef>
              <a:spcAft>
                <a:spcPts val="0"/>
              </a:spcAft>
            </a:pPr>
            <a:r>
              <a:rPr lang="it-IT" sz="1750" b="1" spc="120">
                <a:solidFill>
                  <a:srgbClr val="000000"/>
                </a:solidFill>
                <a:latin typeface="Tahoma" panose="22635452340000000000" pitchFamily="2"/>
              </a:rPr>
              <a:t>La legge deve essere applicata nelle attività che </a:t>
            </a:r>
          </a:p>
          <a:p>
            <a:pPr marL="457200" marR="0" indent="0" algn="just">
              <a:lnSpc>
                <a:spcPts val="2200"/>
              </a:lnSpc>
              <a:spcBef>
                <a:spcPts val="0"/>
              </a:spcBef>
              <a:spcAft>
                <a:spcPts val="0"/>
              </a:spcAft>
            </a:pPr>
            <a:r>
              <a:rPr lang="it-IT" sz="1750" b="1" spc="10">
                <a:solidFill>
                  <a:srgbClr val="000000"/>
                </a:solidFill>
                <a:latin typeface="Tahoma" panose="22635452340000000000" pitchFamily="2"/>
              </a:rPr>
              <a:t>comportano l'uso di videoterminali. </a:t>
            </a:r>
          </a:p>
          <a:p>
            <a:pPr marL="548640" marR="0" indent="0" algn="just">
              <a:lnSpc>
                <a:spcPts val="2200"/>
              </a:lnSpc>
              <a:spcBef>
                <a:spcPts val="1855"/>
              </a:spcBef>
              <a:spcAft>
                <a:spcPts val="0"/>
              </a:spcAft>
            </a:pPr>
            <a:r>
              <a:rPr lang="it-IT" sz="1750" b="1" spc="35">
                <a:solidFill>
                  <a:srgbClr val="000000"/>
                </a:solidFill>
                <a:latin typeface="Tahoma" panose="22635452340000000000" pitchFamily="2"/>
              </a:rPr>
              <a:t>Non viene, invece, applicata nei seguenti casi: </a:t>
            </a:r>
          </a:p>
          <a:p>
            <a:pPr marL="548640" marR="0" indent="182880" algn="just">
              <a:lnSpc>
                <a:spcPts val="2200"/>
              </a:lnSpc>
              <a:spcBef>
                <a:spcPts val="1095"/>
              </a:spcBef>
              <a:spcAft>
                <a:spcPts val="0"/>
              </a:spcAft>
              <a:buFont typeface="Wingdings"/>
              <a:buChar char="·"/>
            </a:pPr>
            <a:r>
              <a:rPr lang="it-IT" sz="1750" b="1" spc="30">
                <a:solidFill>
                  <a:srgbClr val="000000"/>
                </a:solidFill>
                <a:latin typeface="Tahoma" panose="22635452340000000000" pitchFamily="2"/>
              </a:rPr>
              <a:t>posti di guida di veicoli o macchine </a:t>
            </a:r>
          </a:p>
          <a:p>
            <a:pPr marL="548640" marR="0" indent="182880" algn="just">
              <a:lnSpc>
                <a:spcPts val="2200"/>
              </a:lnSpc>
              <a:spcBef>
                <a:spcPts val="1075"/>
              </a:spcBef>
              <a:spcAft>
                <a:spcPts val="0"/>
              </a:spcAft>
              <a:buFont typeface="Wingdings"/>
              <a:buChar char="·"/>
            </a:pPr>
            <a:r>
              <a:rPr lang="it-IT" sz="1750" b="1" spc="55">
                <a:solidFill>
                  <a:srgbClr val="000000"/>
                </a:solidFill>
                <a:latin typeface="Tahoma" panose="22635452340000000000" pitchFamily="2"/>
              </a:rPr>
              <a:t>sistemi informatici a bordo di mezzi di trasporto </a:t>
            </a:r>
          </a:p>
          <a:p>
            <a:pPr marL="548640" marR="0" indent="182880" algn="just">
              <a:lnSpc>
                <a:spcPts val="2100"/>
              </a:lnSpc>
              <a:spcBef>
                <a:spcPts val="1675"/>
              </a:spcBef>
              <a:spcAft>
                <a:spcPts val="0"/>
              </a:spcAft>
              <a:buFont typeface="Wingdings"/>
              <a:buChar char="·"/>
            </a:pPr>
            <a:r>
              <a:rPr lang="it-IT" sz="1750" b="1" spc="50">
                <a:solidFill>
                  <a:srgbClr val="000000"/>
                </a:solidFill>
                <a:latin typeface="Tahoma" panose="22635452340000000000" pitchFamily="2"/>
              </a:rPr>
              <a:t>sistemi informatici destinati all'utilizzazione </a:t>
            </a:r>
          </a:p>
          <a:p>
            <a:pPr marL="548640" marR="0" indent="0" algn="just">
              <a:lnSpc>
                <a:spcPts val="2200"/>
              </a:lnSpc>
              <a:spcBef>
                <a:spcPts val="0"/>
              </a:spcBef>
              <a:spcAft>
                <a:spcPts val="0"/>
              </a:spcAft>
            </a:pPr>
            <a:r>
              <a:rPr lang="it-IT" sz="1750" b="1" spc="40">
                <a:solidFill>
                  <a:srgbClr val="000000"/>
                </a:solidFill>
                <a:latin typeface="Tahoma" panose="22635452340000000000" pitchFamily="2"/>
              </a:rPr>
              <a:t>da parte del pubblico </a:t>
            </a:r>
          </a:p>
          <a:p>
            <a:pPr marL="548640" marR="0" indent="182880" algn="just">
              <a:lnSpc>
                <a:spcPts val="2100"/>
              </a:lnSpc>
              <a:spcBef>
                <a:spcPts val="1255"/>
              </a:spcBef>
              <a:spcAft>
                <a:spcPts val="0"/>
              </a:spcAft>
              <a:buFont typeface="Wingdings"/>
              <a:buChar char="·"/>
            </a:pPr>
            <a:r>
              <a:rPr lang="it-IT" sz="1750" b="1" spc="145">
                <a:solidFill>
                  <a:srgbClr val="000000"/>
                </a:solidFill>
                <a:latin typeface="Tahoma" panose="22635452340000000000" pitchFamily="2"/>
              </a:rPr>
              <a:t>sistemi denominati </a:t>
            </a:r>
            <a:r>
              <a:rPr lang="it-IT" sz="1800" b="1" i="1" spc="145">
                <a:solidFill>
                  <a:srgbClr val="000000"/>
                </a:solidFill>
                <a:latin typeface="Arial" panose="22635452340000000000" pitchFamily="2"/>
              </a:rPr>
              <a:t>"portatili' </a:t>
            </a:r>
            <a:r>
              <a:rPr lang="it-IT" sz="1750" b="1" spc="145">
                <a:solidFill>
                  <a:srgbClr val="000000"/>
                </a:solidFill>
                <a:latin typeface="Tahoma" panose="22635452340000000000" pitchFamily="2"/>
              </a:rPr>
              <a:t>ove non siano </a:t>
            </a:r>
          </a:p>
          <a:p>
            <a:pPr marL="548640" marR="0" indent="0" algn="just">
              <a:lnSpc>
                <a:spcPts val="2000"/>
              </a:lnSpc>
              <a:spcBef>
                <a:spcPts val="0"/>
              </a:spcBef>
              <a:spcAft>
                <a:spcPts val="0"/>
              </a:spcAft>
            </a:pPr>
            <a:r>
              <a:rPr lang="it-IT" sz="1750" b="1" spc="75">
                <a:solidFill>
                  <a:srgbClr val="000000"/>
                </a:solidFill>
                <a:latin typeface="Tahoma" panose="22635452340000000000" pitchFamily="2"/>
              </a:rPr>
              <a:t>oggetto di utilizzazione prolungata in un posto di </a:t>
            </a:r>
          </a:p>
          <a:p>
            <a:pPr marL="548640" marR="0" indent="0" algn="just">
              <a:lnSpc>
                <a:spcPts val="2100"/>
              </a:lnSpc>
              <a:spcBef>
                <a:spcPts val="0"/>
              </a:spcBef>
              <a:spcAft>
                <a:spcPts val="0"/>
              </a:spcAft>
            </a:pPr>
            <a:r>
              <a:rPr lang="it-IT" sz="1750" b="1" spc="-75">
                <a:solidFill>
                  <a:srgbClr val="000000"/>
                </a:solidFill>
                <a:latin typeface="Tahoma" panose="22635452340000000000" pitchFamily="2"/>
              </a:rPr>
              <a:t>lavoro* </a:t>
            </a:r>
          </a:p>
          <a:p>
            <a:pPr marL="548640" marR="0" indent="182880" algn="just">
              <a:lnSpc>
                <a:spcPts val="2200"/>
              </a:lnSpc>
              <a:spcBef>
                <a:spcPts val="190"/>
              </a:spcBef>
              <a:spcAft>
                <a:spcPts val="0"/>
              </a:spcAft>
              <a:buFont typeface="Wingdings"/>
              <a:buChar char="·"/>
            </a:pPr>
            <a:r>
              <a:rPr lang="it-IT" sz="1750" b="1" spc="70">
                <a:solidFill>
                  <a:srgbClr val="000000"/>
                </a:solidFill>
                <a:latin typeface="Tahoma" panose="22635452340000000000" pitchFamily="2"/>
              </a:rPr>
              <a:t>macchine calcolatrici, registratori di cassa, etc... </a:t>
            </a:r>
          </a:p>
          <a:p>
            <a:pPr marL="548640" marR="0" indent="182880" algn="just">
              <a:lnSpc>
                <a:spcPts val="2200"/>
              </a:lnSpc>
              <a:spcBef>
                <a:spcPts val="1665"/>
              </a:spcBef>
              <a:spcAft>
                <a:spcPts val="0"/>
              </a:spcAft>
              <a:buFont typeface="Wingdings"/>
              <a:buChar char="·"/>
            </a:pPr>
            <a:r>
              <a:rPr lang="it-IT" sz="1750" b="1" spc="35">
                <a:solidFill>
                  <a:srgbClr val="000000"/>
                </a:solidFill>
                <a:latin typeface="Tahoma" panose="22635452340000000000" pitchFamily="2"/>
              </a:rPr>
              <a:t>macchine di videoscrittura senza schermo separato. </a:t>
            </a:r>
          </a:p>
          <a:p>
            <a:pPr marL="548640" marR="0" indent="0" algn="just">
              <a:lnSpc>
                <a:spcPts val="1500"/>
              </a:lnSpc>
              <a:spcBef>
                <a:spcPts val="2025"/>
              </a:spcBef>
              <a:spcAft>
                <a:spcPts val="7075"/>
              </a:spcAft>
            </a:pPr>
            <a:r>
              <a:rPr lang="it-IT" sz="1100" b="1" spc="10">
                <a:solidFill>
                  <a:srgbClr val="000000"/>
                </a:solidFill>
                <a:latin typeface="Tahoma" panose="22635452340000000000" pitchFamily="2"/>
              </a:rPr>
              <a:t>*Nota: in tal caso, devono essere sostituiti con computer fissi. </a:t>
            </a:r>
          </a:p>
        </p:txBody>
      </p:sp>
    </p:spTree>
    <p:extLst>
      <p:ext uri="{BB962C8B-B14F-4D97-AF65-F5344CB8AC3E}">
        <p14:creationId xmlns:p14="http://schemas.microsoft.com/office/powerpoint/2010/main" xmlns="" val="30919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0_1_">
    <p:spTree>
      <p:nvGrpSpPr>
        <p:cNvPr id="1" name=""/>
        <p:cNvGrpSpPr/>
        <p:nvPr/>
      </p:nvGrpSpPr>
      <p:grpSpPr>
        <a:xfrm>
          <a:off x="0" y="0"/>
          <a:ext cx="0" cy="0"/>
          <a:chOff x="0" y="0"/>
          <a:chExt cx="0" cy="0"/>
        </a:xfrm>
      </p:grpSpPr>
      <p:sp>
        <p:nvSpPr>
          <p:cNvPr id="126" name="Segnaposto testo 125"/>
          <p:cNvSpPr>
            <a:spLocks noGrp="1"/>
          </p:cNvSpPr>
          <p:nvPr>
            <p:ph type="body" idx="10"/>
          </p:nvPr>
        </p:nvSpPr>
        <p:spPr>
          <a:xfrm>
            <a:off x="427821" y="492693"/>
            <a:ext cx="8302184" cy="5871189"/>
          </a:xfrm>
          <a:prstGeom prst="rect">
            <a:avLst/>
          </a:prstGeom>
          <a:solidFill>
            <a:srgbClr val="FDF1D9"/>
          </a:solidFill>
          <a:ln w="0" cmpd="sng">
            <a:noFill/>
            <a:prstDash val="solid"/>
          </a:ln>
        </p:spPr>
        <p:txBody>
          <a:bodyPr vert="horz" lIns="0" tIns="0" rIns="0" bIns="0" anchor="t"/>
          <a:lstStyle/>
          <a:p>
            <a:pPr algn="l"/>
            <a:r>
              <a:rPr lang="en-US" sz="100"/>
              <a:t> </a:t>
            </a:r>
          </a:p>
        </p:txBody>
      </p:sp>
      <p:sp>
        <p:nvSpPr>
          <p:cNvPr id="129" name="Segnaposto testo 128"/>
          <p:cNvSpPr>
            <a:spLocks noGrp="1"/>
          </p:cNvSpPr>
          <p:nvPr>
            <p:ph type="body" idx="10"/>
          </p:nvPr>
        </p:nvSpPr>
        <p:spPr>
          <a:xfrm>
            <a:off x="1179772" y="492693"/>
            <a:ext cx="6298261" cy="4139434"/>
          </a:xfrm>
          <a:prstGeom prst="rect">
            <a:avLst/>
          </a:prstGeom>
          <a:noFill/>
          <a:ln w="0" cmpd="sng">
            <a:noFill/>
            <a:prstDash val="solid"/>
          </a:ln>
        </p:spPr>
        <p:txBody>
          <a:bodyPr vert="horz" lIns="0" tIns="393700" rIns="0" bIns="0" anchor="t">
            <a:normAutofit fontScale="90000"/>
          </a:bodyPr>
          <a:lstStyle/>
          <a:p>
            <a:pPr marL="45720" marR="3017520" indent="0" algn="l">
              <a:lnSpc>
                <a:spcPts val="3500"/>
              </a:lnSpc>
              <a:spcAft>
                <a:spcPts val="0"/>
              </a:spcAft>
            </a:pPr>
            <a:r>
              <a:rPr lang="it-IT" sz="1750" b="1" spc="0">
                <a:solidFill>
                  <a:srgbClr val="007F00"/>
                </a:solidFill>
                <a:latin typeface="Verdana" panose="22635452340000000000" pitchFamily="2"/>
              </a:rPr>
              <a:t>Art. 51 Definizioni </a:t>
            </a:r>
            <a:r>
              <a:rPr lang="it-IT" sz="1550" b="1" u="sng" spc="0">
                <a:solidFill>
                  <a:srgbClr val="FF0000"/>
                </a:solidFill>
                <a:latin typeface="Verdana" panose="22635452340000000000" pitchFamily="2"/>
              </a:rPr>
              <a:t>Videoterminale:</a:t>
            </a:r>
            <a:r>
              <a:rPr lang="it-IT" sz="1550" b="1" u="sng" spc="0">
                <a:solidFill>
                  <a:srgbClr val="000000"/>
                </a:solidFill>
                <a:latin typeface="Verdana" panose="22635452340000000000" pitchFamily="2"/>
              </a:rPr>
              <a:t>  </a:t>
            </a:r>
          </a:p>
          <a:p>
            <a:pPr marL="45720" marR="0" indent="0" algn="l">
              <a:lnSpc>
                <a:spcPts val="2100"/>
              </a:lnSpc>
              <a:spcBef>
                <a:spcPts val="970"/>
              </a:spcBef>
              <a:spcAft>
                <a:spcPts val="0"/>
              </a:spcAft>
            </a:pPr>
            <a:r>
              <a:rPr lang="it-IT" sz="1750" b="1" spc="-15">
                <a:solidFill>
                  <a:srgbClr val="000000"/>
                </a:solidFill>
                <a:latin typeface="Verdana" panose="22635452340000000000" pitchFamily="2"/>
              </a:rPr>
              <a:t>è uno schermo alfanumerico o grafico. </a:t>
            </a:r>
          </a:p>
          <a:p>
            <a:pPr marL="45720" marR="0" indent="0" algn="l">
              <a:lnSpc>
                <a:spcPts val="2000"/>
              </a:lnSpc>
              <a:spcBef>
                <a:spcPts val="1940"/>
              </a:spcBef>
              <a:spcAft>
                <a:spcPts val="0"/>
              </a:spcAft>
            </a:pPr>
            <a:r>
              <a:rPr lang="it-IT" sz="1550" b="1" u="sng" spc="0">
                <a:solidFill>
                  <a:srgbClr val="FF0000"/>
                </a:solidFill>
                <a:latin typeface="Verdana" panose="22635452340000000000" pitchFamily="2"/>
              </a:rPr>
              <a:t>Posto di lavoro:</a:t>
            </a:r>
            <a:r>
              <a:rPr lang="it-IT" sz="1550" b="1" u="sng" spc="0">
                <a:solidFill>
                  <a:srgbClr val="000000"/>
                </a:solidFill>
                <a:latin typeface="Verdana" panose="22635452340000000000" pitchFamily="2"/>
              </a:rPr>
              <a:t>  </a:t>
            </a:r>
          </a:p>
          <a:p>
            <a:pPr marL="137160" marR="0" indent="0" algn="l">
              <a:lnSpc>
                <a:spcPts val="2000"/>
              </a:lnSpc>
              <a:spcBef>
                <a:spcPts val="180"/>
              </a:spcBef>
              <a:spcAft>
                <a:spcPts val="0"/>
              </a:spcAft>
            </a:pPr>
            <a:r>
              <a:rPr lang="it-IT" sz="1550" b="1" spc="-155">
                <a:solidFill>
                  <a:srgbClr val="000000"/>
                </a:solidFill>
                <a:latin typeface="Verdana" panose="22635452340000000000" pitchFamily="2"/>
              </a:rPr>
              <a:t>comprende: </a:t>
            </a:r>
          </a:p>
          <a:p>
            <a:pPr marL="137160" marR="0" indent="0" algn="l">
              <a:lnSpc>
                <a:spcPts val="2000"/>
              </a:lnSpc>
              <a:spcBef>
                <a:spcPts val="0"/>
              </a:spcBef>
              <a:spcAft>
                <a:spcPts val="0"/>
              </a:spcAft>
            </a:pPr>
            <a:r>
              <a:rPr lang="it-IT" sz="1550" b="1" spc="-110">
                <a:solidFill>
                  <a:srgbClr val="000000"/>
                </a:solidFill>
                <a:latin typeface="Verdana" panose="22635452340000000000" pitchFamily="2"/>
              </a:rPr>
              <a:t>&gt;il videoterminale </a:t>
            </a:r>
          </a:p>
          <a:p>
            <a:pPr marL="137160" marR="0" indent="0" algn="l">
              <a:lnSpc>
                <a:spcPts val="2000"/>
              </a:lnSpc>
              <a:spcBef>
                <a:spcPts val="0"/>
              </a:spcBef>
              <a:spcAft>
                <a:spcPts val="0"/>
              </a:spcAft>
            </a:pPr>
            <a:r>
              <a:rPr lang="it-IT" sz="1550" b="1" spc="-60">
                <a:solidFill>
                  <a:srgbClr val="000000"/>
                </a:solidFill>
                <a:latin typeface="Verdana" panose="22635452340000000000" pitchFamily="2"/>
              </a:rPr>
              <a:t>&gt;la tastiera </a:t>
            </a:r>
          </a:p>
          <a:p>
            <a:pPr marL="137160" marR="0" indent="0" algn="l">
              <a:lnSpc>
                <a:spcPts val="2000"/>
              </a:lnSpc>
              <a:spcBef>
                <a:spcPts val="15"/>
              </a:spcBef>
              <a:spcAft>
                <a:spcPts val="0"/>
              </a:spcAft>
            </a:pPr>
            <a:r>
              <a:rPr lang="it-IT" sz="1550" b="1" spc="-105">
                <a:solidFill>
                  <a:srgbClr val="000000"/>
                </a:solidFill>
                <a:latin typeface="Verdana" panose="22635452340000000000" pitchFamily="2"/>
              </a:rPr>
              <a:t>&gt;l'unità dischi </a:t>
            </a:r>
          </a:p>
          <a:p>
            <a:pPr marL="137160" marR="0" indent="0" algn="l">
              <a:lnSpc>
                <a:spcPts val="2000"/>
              </a:lnSpc>
              <a:spcBef>
                <a:spcPts val="0"/>
              </a:spcBef>
              <a:spcAft>
                <a:spcPts val="0"/>
              </a:spcAft>
            </a:pPr>
            <a:r>
              <a:rPr lang="it-IT" sz="1550" b="1" spc="-75">
                <a:solidFill>
                  <a:srgbClr val="000000"/>
                </a:solidFill>
                <a:latin typeface="Verdana" panose="22635452340000000000" pitchFamily="2"/>
              </a:rPr>
              <a:t>&gt;il telefono </a:t>
            </a:r>
          </a:p>
          <a:p>
            <a:pPr marL="137160" marR="0" indent="0" algn="l">
              <a:lnSpc>
                <a:spcPts val="2000"/>
              </a:lnSpc>
              <a:spcBef>
                <a:spcPts val="15"/>
              </a:spcBef>
              <a:spcAft>
                <a:spcPts val="0"/>
              </a:spcAft>
            </a:pPr>
            <a:r>
              <a:rPr lang="it-IT" sz="1550" b="1" spc="-145">
                <a:solidFill>
                  <a:srgbClr val="000000"/>
                </a:solidFill>
                <a:latin typeface="Verdana" panose="22635452340000000000" pitchFamily="2"/>
              </a:rPr>
              <a:t>&gt;il modem </a:t>
            </a:r>
          </a:p>
          <a:p>
            <a:pPr marL="137160" marR="0" indent="0" algn="l">
              <a:lnSpc>
                <a:spcPts val="2000"/>
              </a:lnSpc>
              <a:spcBef>
                <a:spcPts val="15"/>
              </a:spcBef>
              <a:spcAft>
                <a:spcPts val="0"/>
              </a:spcAft>
            </a:pPr>
            <a:r>
              <a:rPr lang="it-IT" sz="1550" b="1" spc="-114">
                <a:solidFill>
                  <a:srgbClr val="000000"/>
                </a:solidFill>
                <a:latin typeface="Verdana" panose="22635452340000000000" pitchFamily="2"/>
              </a:rPr>
              <a:t>&gt;la stampante </a:t>
            </a:r>
          </a:p>
          <a:p>
            <a:pPr marL="137160" marR="0" indent="0" algn="l">
              <a:lnSpc>
                <a:spcPts val="2000"/>
              </a:lnSpc>
              <a:spcBef>
                <a:spcPts val="5"/>
              </a:spcBef>
              <a:spcAft>
                <a:spcPts val="0"/>
              </a:spcAft>
            </a:pPr>
            <a:r>
              <a:rPr lang="it-IT" sz="1550" b="1" spc="-100">
                <a:solidFill>
                  <a:srgbClr val="000000"/>
                </a:solidFill>
                <a:latin typeface="Verdana" panose="22635452340000000000" pitchFamily="2"/>
              </a:rPr>
              <a:t>&gt;il supporto per i documenti </a:t>
            </a:r>
          </a:p>
          <a:p>
            <a:pPr marL="137160" marR="0" indent="0" algn="l">
              <a:lnSpc>
                <a:spcPts val="2000"/>
              </a:lnSpc>
              <a:spcBef>
                <a:spcPts val="0"/>
              </a:spcBef>
              <a:spcAft>
                <a:spcPts val="0"/>
              </a:spcAft>
            </a:pPr>
            <a:r>
              <a:rPr lang="it-IT" sz="1550" b="1" spc="-85">
                <a:solidFill>
                  <a:srgbClr val="000000"/>
                </a:solidFill>
                <a:latin typeface="Verdana" panose="22635452340000000000" pitchFamily="2"/>
              </a:rPr>
              <a:t>&gt;la sedia </a:t>
            </a:r>
          </a:p>
          <a:p>
            <a:pPr marL="137160" marR="0" indent="0" algn="l">
              <a:lnSpc>
                <a:spcPts val="2000"/>
              </a:lnSpc>
              <a:spcBef>
                <a:spcPts val="20"/>
              </a:spcBef>
              <a:spcAft>
                <a:spcPts val="0"/>
              </a:spcAft>
            </a:pPr>
            <a:r>
              <a:rPr lang="it-IT" sz="1550" b="1" spc="-90">
                <a:solidFill>
                  <a:srgbClr val="000000"/>
                </a:solidFill>
                <a:latin typeface="Verdana" panose="22635452340000000000" pitchFamily="2"/>
              </a:rPr>
              <a:t>&gt;il piano di lavoro </a:t>
            </a:r>
          </a:p>
          <a:p>
            <a:pPr marL="137160" marR="1325880" indent="0" algn="l">
              <a:lnSpc>
                <a:spcPts val="1100"/>
              </a:lnSpc>
              <a:spcBef>
                <a:spcPts val="945"/>
              </a:spcBef>
              <a:spcAft>
                <a:spcPts val="0"/>
              </a:spcAft>
            </a:pPr>
            <a:r>
              <a:rPr lang="it-IT" sz="1550" b="1" spc="-120">
                <a:solidFill>
                  <a:srgbClr val="000000"/>
                </a:solidFill>
                <a:latin typeface="Verdana" panose="22635452340000000000" pitchFamily="2"/>
              </a:rPr>
              <a:t>&gt;l'ambiente di lavoro immediatamente circostante. </a:t>
            </a:r>
          </a:p>
          <a:p>
            <a:pPr marL="45720" marR="0" indent="0" algn="l">
              <a:lnSpc>
                <a:spcPts val="2000"/>
              </a:lnSpc>
              <a:spcBef>
                <a:spcPts val="1515"/>
              </a:spcBef>
              <a:spcAft>
                <a:spcPts val="0"/>
              </a:spcAft>
            </a:pPr>
            <a:r>
              <a:rPr lang="it-IT" sz="1550" b="1" u="sng" spc="0">
                <a:solidFill>
                  <a:srgbClr val="FF0000"/>
                </a:solidFill>
                <a:latin typeface="Verdana" panose="22635452340000000000" pitchFamily="2"/>
              </a:rPr>
              <a:t>Lavoratore:</a:t>
            </a:r>
            <a:r>
              <a:rPr lang="it-IT" sz="1550" b="1" u="sng" spc="0">
                <a:solidFill>
                  <a:srgbClr val="000000"/>
                </a:solidFill>
                <a:latin typeface="Verdana" panose="22635452340000000000" pitchFamily="2"/>
              </a:rPr>
              <a:t>  </a:t>
            </a:r>
          </a:p>
          <a:p>
            <a:pPr marL="45720" marR="0" indent="0" algn="l">
              <a:lnSpc>
                <a:spcPts val="2100"/>
              </a:lnSpc>
              <a:spcBef>
                <a:spcPts val="895"/>
              </a:spcBef>
              <a:spcAft>
                <a:spcPts val="0"/>
              </a:spcAft>
            </a:pPr>
            <a:r>
              <a:rPr lang="it-IT" sz="1750" b="1" spc="-15">
                <a:solidFill>
                  <a:srgbClr val="000000"/>
                </a:solidFill>
                <a:latin typeface="Verdana" panose="22635452340000000000" pitchFamily="2"/>
              </a:rPr>
              <a:t>Colui che utilizza un'attrezzatura munita di </a:t>
            </a:r>
          </a:p>
          <a:p>
            <a:pPr marL="45720" marR="0" indent="0" algn="l">
              <a:lnSpc>
                <a:spcPts val="2100"/>
              </a:lnSpc>
              <a:spcBef>
                <a:spcPts val="5"/>
              </a:spcBef>
              <a:spcAft>
                <a:spcPts val="0"/>
              </a:spcAft>
            </a:pPr>
            <a:r>
              <a:rPr lang="it-IT" sz="1750" b="1" spc="-40">
                <a:solidFill>
                  <a:srgbClr val="000000"/>
                </a:solidFill>
                <a:latin typeface="Verdana" panose="22635452340000000000" pitchFamily="2"/>
              </a:rPr>
              <a:t>videoterminale, in modo sistematico o abituale, </a:t>
            </a:r>
          </a:p>
        </p:txBody>
      </p:sp>
      <p:sp>
        <p:nvSpPr>
          <p:cNvPr id="130" name="Segnaposto testo 129"/>
          <p:cNvSpPr>
            <a:spLocks noGrp="1"/>
          </p:cNvSpPr>
          <p:nvPr>
            <p:ph type="body" idx="10"/>
          </p:nvPr>
        </p:nvSpPr>
        <p:spPr>
          <a:xfrm>
            <a:off x="1179772" y="4632128"/>
            <a:ext cx="3100742" cy="195448"/>
          </a:xfrm>
          <a:prstGeom prst="rect">
            <a:avLst/>
          </a:prstGeom>
          <a:noFill/>
          <a:ln w="0" cmpd="sng">
            <a:noFill/>
            <a:prstDash val="solid"/>
          </a:ln>
        </p:spPr>
        <p:txBody>
          <a:bodyPr vert="horz" lIns="0" tIns="13970" rIns="0" bIns="0" anchor="t">
            <a:normAutofit fontScale="90000"/>
          </a:bodyPr>
          <a:lstStyle/>
          <a:p>
            <a:pPr marL="45720" marR="0" indent="0" algn="l">
              <a:lnSpc>
                <a:spcPts val="2100"/>
              </a:lnSpc>
              <a:spcAft>
                <a:spcPts val="9025"/>
              </a:spcAft>
            </a:pPr>
            <a:r>
              <a:rPr lang="it-IT" sz="1750" b="1" spc="-40">
                <a:solidFill>
                  <a:srgbClr val="000000"/>
                </a:solidFill>
                <a:latin typeface="Verdana" panose="22635452340000000000" pitchFamily="2"/>
              </a:rPr>
              <a:t>per 20 ore settimanali. </a:t>
            </a:r>
          </a:p>
        </p:txBody>
      </p:sp>
      <p:sp>
        <p:nvSpPr>
          <p:cNvPr id="131" name="Segnaposto testo 130"/>
          <p:cNvSpPr>
            <a:spLocks noGrp="1"/>
          </p:cNvSpPr>
          <p:nvPr>
            <p:ph type="body" idx="10"/>
          </p:nvPr>
        </p:nvSpPr>
        <p:spPr>
          <a:xfrm>
            <a:off x="1179772" y="4827575"/>
            <a:ext cx="2735903" cy="732932"/>
          </a:xfrm>
          <a:prstGeom prst="rect">
            <a:avLst/>
          </a:prstGeom>
          <a:noFill/>
          <a:ln w="0" cmpd="sng">
            <a:noFill/>
            <a:prstDash val="solid"/>
          </a:ln>
        </p:spPr>
        <p:txBody>
          <a:bodyPr vert="horz" lIns="0" tIns="0" rIns="0" bIns="0" anchor="t"/>
          <a:lstStyle/>
          <a:p>
            <a:pPr algn="l"/>
            <a:r>
              <a:rPr lang="en-US" sz="100"/>
              <a:t> </a:t>
            </a:r>
          </a:p>
        </p:txBody>
      </p:sp>
    </p:spTree>
    <p:extLst>
      <p:ext uri="{BB962C8B-B14F-4D97-AF65-F5344CB8AC3E}">
        <p14:creationId xmlns:p14="http://schemas.microsoft.com/office/powerpoint/2010/main" xmlns="" val="650217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1_1_">
    <p:spTree>
      <p:nvGrpSpPr>
        <p:cNvPr id="1" name=""/>
        <p:cNvGrpSpPr/>
        <p:nvPr/>
      </p:nvGrpSpPr>
      <p:grpSpPr>
        <a:xfrm>
          <a:off x="0" y="0"/>
          <a:ext cx="0" cy="0"/>
          <a:chOff x="0" y="0"/>
          <a:chExt cx="0" cy="0"/>
        </a:xfrm>
      </p:grpSpPr>
      <p:sp>
        <p:nvSpPr>
          <p:cNvPr id="135" name="Segnaposto testo 134"/>
          <p:cNvSpPr>
            <a:spLocks noGrp="1"/>
          </p:cNvSpPr>
          <p:nvPr>
            <p:ph type="body" idx="10"/>
          </p:nvPr>
        </p:nvSpPr>
        <p:spPr>
          <a:xfrm>
            <a:off x="1091443" y="500429"/>
            <a:ext cx="7250681" cy="5857345"/>
          </a:xfrm>
          <a:prstGeom prst="rect">
            <a:avLst/>
          </a:prstGeom>
          <a:solidFill>
            <a:srgbClr val="FCEFD8"/>
          </a:solidFill>
          <a:ln w="0" cmpd="sng">
            <a:noFill/>
            <a:prstDash val="solid"/>
          </a:ln>
        </p:spPr>
        <p:txBody>
          <a:bodyPr vert="horz" lIns="0" tIns="640080" rIns="0" bIns="0" anchor="t">
            <a:normAutofit fontScale="95000"/>
          </a:bodyPr>
          <a:lstStyle/>
          <a:p>
            <a:pPr marL="45720" marR="0" indent="0" algn="l">
              <a:lnSpc>
                <a:spcPts val="2200"/>
              </a:lnSpc>
              <a:spcAft>
                <a:spcPts val="0"/>
              </a:spcAft>
            </a:pPr>
            <a:r>
              <a:rPr lang="it-IT" sz="1750" b="1" spc="65">
                <a:solidFill>
                  <a:srgbClr val="007F00"/>
                </a:solidFill>
                <a:latin typeface="Tahoma" panose="22635452340000000000" pitchFamily="2"/>
              </a:rPr>
              <a:t>Art. 52 Obblighi del datore di lavoro </a:t>
            </a:r>
          </a:p>
          <a:p>
            <a:pPr marL="45720" marR="640080" indent="0" algn="l">
              <a:lnSpc>
                <a:spcPts val="1700"/>
              </a:lnSpc>
              <a:spcBef>
                <a:spcPts val="3295"/>
              </a:spcBef>
              <a:spcAft>
                <a:spcPts val="0"/>
              </a:spcAft>
            </a:pPr>
            <a:r>
              <a:rPr lang="it-IT" sz="1550" b="1" spc="0">
                <a:solidFill>
                  <a:srgbClr val="000000"/>
                </a:solidFill>
                <a:latin typeface="Tahoma" panose="22635452340000000000" pitchFamily="2"/>
              </a:rPr>
              <a:t>Nella valutazione dei rischi </a:t>
            </a:r>
            <a:r>
              <a:rPr lang="it-IT" sz="1600" b="1" i="1" spc="0">
                <a:solidFill>
                  <a:srgbClr val="000000"/>
                </a:solidFill>
                <a:latin typeface="Arial" panose="22635452340000000000" pitchFamily="2"/>
              </a:rPr>
              <a:t>(art. 4) </a:t>
            </a:r>
            <a:r>
              <a:rPr lang="it-IT" sz="1550" b="1" spc="0">
                <a:solidFill>
                  <a:srgbClr val="000000"/>
                </a:solidFill>
                <a:latin typeface="Tahoma" panose="22635452340000000000" pitchFamily="2"/>
              </a:rPr>
              <a:t>analizza i posti di lavoro in relazione a: </a:t>
            </a:r>
          </a:p>
          <a:p>
            <a:pPr marL="45720" marR="0" indent="-45720" algn="l">
              <a:lnSpc>
                <a:spcPts val="2000"/>
              </a:lnSpc>
              <a:spcBef>
                <a:spcPts val="605"/>
              </a:spcBef>
              <a:spcAft>
                <a:spcPts val="0"/>
              </a:spcAft>
              <a:buFont typeface="Symbol"/>
              <a:buChar char="·"/>
            </a:pPr>
            <a:r>
              <a:rPr lang="it-IT" sz="1550" b="1" spc="40">
                <a:solidFill>
                  <a:srgbClr val="000000"/>
                </a:solidFill>
                <a:latin typeface="Tahoma" panose="22635452340000000000" pitchFamily="2"/>
              </a:rPr>
              <a:t>rischi per la vista e per gli occhi </a:t>
            </a:r>
          </a:p>
          <a:p>
            <a:pPr marL="45720" marR="457200" indent="-45720" algn="l">
              <a:lnSpc>
                <a:spcPts val="1700"/>
              </a:lnSpc>
              <a:spcBef>
                <a:spcPts val="990"/>
              </a:spcBef>
              <a:spcAft>
                <a:spcPts val="0"/>
              </a:spcAft>
              <a:buFont typeface="Symbol"/>
              <a:buChar char="·"/>
            </a:pPr>
            <a:r>
              <a:rPr lang="it-IT" sz="1550" b="1" spc="0">
                <a:solidFill>
                  <a:srgbClr val="000000"/>
                </a:solidFill>
                <a:latin typeface="Tahoma" panose="22635452340000000000" pitchFamily="2"/>
              </a:rPr>
              <a:t>problemi legati alla postura e all'affaticamento fisico o mentale </a:t>
            </a:r>
          </a:p>
          <a:p>
            <a:pPr marL="45720" marR="640080" indent="-45720" algn="l">
              <a:lnSpc>
                <a:spcPts val="1700"/>
              </a:lnSpc>
              <a:spcBef>
                <a:spcPts val="970"/>
              </a:spcBef>
              <a:spcAft>
                <a:spcPts val="0"/>
              </a:spcAft>
              <a:buFont typeface="Symbol"/>
              <a:buChar char="·"/>
            </a:pPr>
            <a:r>
              <a:rPr lang="it-IT" sz="1550" b="1" spc="0">
                <a:solidFill>
                  <a:srgbClr val="000000"/>
                </a:solidFill>
                <a:latin typeface="Tahoma" panose="22635452340000000000" pitchFamily="2"/>
              </a:rPr>
              <a:t>problemi legati alle condizioni ergonomiche e all'igiene ambientale. </a:t>
            </a:r>
          </a:p>
          <a:p>
            <a:pPr marL="0" marR="685800" indent="0" algn="l">
              <a:lnSpc>
                <a:spcPts val="1900"/>
              </a:lnSpc>
              <a:spcBef>
                <a:spcPts val="1665"/>
              </a:spcBef>
              <a:spcAft>
                <a:spcPts val="0"/>
              </a:spcAft>
            </a:pPr>
            <a:r>
              <a:rPr lang="it-IT" sz="1550" b="1" spc="0">
                <a:solidFill>
                  <a:srgbClr val="000000"/>
                </a:solidFill>
                <a:latin typeface="Tahoma" panose="22635452340000000000" pitchFamily="2"/>
              </a:rPr>
              <a:t>Adotta le misure appropriate per ovviare ai problemi riscontrati. </a:t>
            </a:r>
          </a:p>
          <a:p>
            <a:pPr marL="137160" marR="0" indent="0" algn="l">
              <a:lnSpc>
                <a:spcPts val="2200"/>
              </a:lnSpc>
              <a:spcBef>
                <a:spcPts val="3210"/>
              </a:spcBef>
              <a:spcAft>
                <a:spcPts val="0"/>
              </a:spcAft>
            </a:pPr>
            <a:r>
              <a:rPr lang="it-IT" sz="1750" b="1" spc="60">
                <a:solidFill>
                  <a:srgbClr val="007F00"/>
                </a:solidFill>
                <a:latin typeface="Tahoma" panose="22635452340000000000" pitchFamily="2"/>
              </a:rPr>
              <a:t>Art. 53 Organizzazione del lavoro </a:t>
            </a:r>
          </a:p>
          <a:p>
            <a:pPr marL="228600" marR="0" indent="0" algn="l">
              <a:lnSpc>
                <a:spcPts val="1900"/>
              </a:lnSpc>
              <a:spcBef>
                <a:spcPts val="1995"/>
              </a:spcBef>
              <a:spcAft>
                <a:spcPts val="0"/>
              </a:spcAft>
            </a:pPr>
            <a:r>
              <a:rPr lang="it-IT" sz="1550" b="1" spc="0">
                <a:solidFill>
                  <a:srgbClr val="000000"/>
                </a:solidFill>
                <a:latin typeface="Tahoma" panose="22635452340000000000" pitchFamily="2"/>
              </a:rPr>
              <a:t>Il datore di lavoro cerca di evitare il più possibile la monotonia e la ripetitività del lavoro. </a:t>
            </a:r>
          </a:p>
          <a:p>
            <a:pPr marL="731520" marR="0" indent="0" algn="l">
              <a:lnSpc>
                <a:spcPts val="2200"/>
              </a:lnSpc>
              <a:spcBef>
                <a:spcPts val="3805"/>
              </a:spcBef>
              <a:spcAft>
                <a:spcPts val="0"/>
              </a:spcAft>
            </a:pPr>
            <a:r>
              <a:rPr lang="it-IT" sz="1750" b="1" spc="10">
                <a:solidFill>
                  <a:srgbClr val="007F00"/>
                </a:solidFill>
                <a:latin typeface="Tahoma" panose="22635452340000000000" pitchFamily="2"/>
              </a:rPr>
              <a:t>54 Svolgimento quotidiano del lavoro </a:t>
            </a:r>
          </a:p>
          <a:p>
            <a:pPr marL="137160" marR="0" indent="0" algn="l">
              <a:lnSpc>
                <a:spcPts val="2000"/>
              </a:lnSpc>
              <a:spcBef>
                <a:spcPts val="2065"/>
              </a:spcBef>
              <a:spcAft>
                <a:spcPts val="0"/>
              </a:spcAft>
            </a:pPr>
            <a:r>
              <a:rPr lang="it-IT" sz="1550" b="1" spc="95">
                <a:solidFill>
                  <a:srgbClr val="000000"/>
                </a:solidFill>
                <a:latin typeface="Tahoma" panose="22635452340000000000" pitchFamily="2"/>
              </a:rPr>
              <a:t>Il lavoratore, ha diritto a una interruzione della sua </a:t>
            </a:r>
          </a:p>
          <a:p>
            <a:pPr marL="137160" marR="91440" indent="0" algn="just">
              <a:lnSpc>
                <a:spcPts val="2000"/>
              </a:lnSpc>
              <a:spcBef>
                <a:spcPts val="5"/>
              </a:spcBef>
              <a:spcAft>
                <a:spcPts val="0"/>
              </a:spcAft>
              <a:tabLst>
                <a:tab pos="5897880" algn="r"/>
              </a:tabLst>
            </a:pPr>
            <a:r>
              <a:rPr lang="it-IT" sz="1550" b="1" spc="0">
                <a:solidFill>
                  <a:srgbClr val="000000"/>
                </a:solidFill>
                <a:latin typeface="Tahoma" panose="22635452340000000000" pitchFamily="2"/>
              </a:rPr>
              <a:t>attività</a:t>
            </a:r>
            <a:r>
              <a:rPr lang="it-IT" sz="100" b="1" spc="0">
                <a:solidFill>
                  <a:srgbClr val="FF0000"/>
                </a:solidFill>
                <a:latin typeface="Tahoma" panose="22635452340000000000" pitchFamily="2"/>
              </a:rPr>
              <a:t> </a:t>
            </a:r>
            <a:r>
              <a:rPr lang="it-IT" sz="1550" b="1" spc="0">
                <a:solidFill>
                  <a:srgbClr val="FF0000"/>
                </a:solidFill>
                <a:latin typeface="Tahoma" panose="22635452340000000000" pitchFamily="2"/>
              </a:rPr>
              <a:t>le interruzioni sono parte dell'orario </a:t>
            </a:r>
            <a:r>
              <a:rPr lang="it-IT" sz="1600" b="1" spc="0">
                <a:solidFill>
                  <a:srgbClr val="FF0000"/>
                </a:solidFill>
                <a:latin typeface="Arial" panose="22635452340000000000" pitchFamily="2"/>
              </a:rPr>
              <a:t>di </a:t>
            </a:r>
            <a:r>
              <a:t/>
            </a:r>
            <a:br/>
            <a:r>
              <a:rPr lang="it-IT" sz="1550" b="1" spc="0">
                <a:solidFill>
                  <a:srgbClr val="FF0000"/>
                </a:solidFill>
                <a:latin typeface="Tahoma" panose="22635452340000000000" pitchFamily="2"/>
              </a:rPr>
              <a:t>lavoro. </a:t>
            </a:r>
          </a:p>
          <a:p>
            <a:pPr marL="137160" marR="0" indent="0" algn="just">
              <a:lnSpc>
                <a:spcPts val="2000"/>
              </a:lnSpc>
              <a:spcBef>
                <a:spcPts val="880"/>
              </a:spcBef>
              <a:spcAft>
                <a:spcPts val="7605"/>
              </a:spcAft>
            </a:pPr>
            <a:r>
              <a:rPr lang="it-IT" sz="1550" b="1" spc="0">
                <a:solidFill>
                  <a:srgbClr val="000000"/>
                </a:solidFill>
                <a:latin typeface="Tahoma" panose="22635452340000000000" pitchFamily="2"/>
              </a:rPr>
              <a:t>In assenza di una disposizione contrattuale diversa, il lavoratore ha diritto ad una interruzione di 15 minuti ogni 120 minuti di applicazione continuativa al videoterminale. </a:t>
            </a:r>
          </a:p>
        </p:txBody>
      </p:sp>
    </p:spTree>
    <p:extLst>
      <p:ext uri="{BB962C8B-B14F-4D97-AF65-F5344CB8AC3E}">
        <p14:creationId xmlns:p14="http://schemas.microsoft.com/office/powerpoint/2010/main" xmlns="" val="23119700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2_1_">
    <p:spTree>
      <p:nvGrpSpPr>
        <p:cNvPr id="1" name=""/>
        <p:cNvGrpSpPr/>
        <p:nvPr/>
      </p:nvGrpSpPr>
      <p:grpSpPr>
        <a:xfrm>
          <a:off x="0" y="0"/>
          <a:ext cx="0" cy="0"/>
          <a:chOff x="0" y="0"/>
          <a:chExt cx="0" cy="0"/>
        </a:xfrm>
      </p:grpSpPr>
      <p:sp>
        <p:nvSpPr>
          <p:cNvPr id="138" name="Segnaposto testo 137"/>
          <p:cNvSpPr>
            <a:spLocks noGrp="1"/>
          </p:cNvSpPr>
          <p:nvPr>
            <p:ph type="body" idx="10"/>
          </p:nvPr>
        </p:nvSpPr>
        <p:spPr>
          <a:xfrm>
            <a:off x="1091443" y="1498438"/>
            <a:ext cx="7066342" cy="3566933"/>
          </a:xfrm>
          <a:prstGeom prst="rect">
            <a:avLst/>
          </a:prstGeom>
          <a:noFill/>
          <a:ln w="0" cmpd="sng">
            <a:noFill/>
            <a:prstDash val="solid"/>
          </a:ln>
        </p:spPr>
        <p:txBody>
          <a:bodyPr vert="horz" lIns="0" tIns="0" rIns="0" bIns="0" anchor="t">
            <a:normAutofit fontScale="95000"/>
          </a:bodyPr>
          <a:lstStyle/>
          <a:p>
            <a:pPr marL="91440" marR="0" indent="0" algn="l">
              <a:lnSpc>
                <a:spcPts val="2200"/>
              </a:lnSpc>
              <a:spcAft>
                <a:spcPts val="0"/>
              </a:spcAft>
            </a:pPr>
            <a:r>
              <a:rPr lang="it-IT" sz="1750" b="1" spc="60">
                <a:solidFill>
                  <a:srgbClr val="007F00"/>
                </a:solidFill>
                <a:latin typeface="Tahoma" panose="22635452340000000000" pitchFamily="2"/>
              </a:rPr>
              <a:t>Art. 55 Sorveglianza sanitaria </a:t>
            </a:r>
          </a:p>
          <a:p>
            <a:pPr marL="0" marR="0" indent="0" algn="l">
              <a:lnSpc>
                <a:spcPts val="2200"/>
              </a:lnSpc>
              <a:spcBef>
                <a:spcPts val="1880"/>
              </a:spcBef>
              <a:spcAft>
                <a:spcPts val="0"/>
              </a:spcAft>
            </a:pPr>
            <a:r>
              <a:rPr lang="it-IT" sz="1750" b="1" spc="100">
                <a:solidFill>
                  <a:srgbClr val="000000"/>
                </a:solidFill>
                <a:latin typeface="Tahoma" panose="22635452340000000000" pitchFamily="2"/>
              </a:rPr>
              <a:t>I lavoratori, prima di essere addetti alle attività </a:t>
            </a:r>
          </a:p>
          <a:p>
            <a:pPr marL="0" marR="0" indent="0" algn="l">
              <a:lnSpc>
                <a:spcPts val="2100"/>
              </a:lnSpc>
              <a:spcBef>
                <a:spcPts val="0"/>
              </a:spcBef>
              <a:spcAft>
                <a:spcPts val="0"/>
              </a:spcAft>
            </a:pPr>
            <a:r>
              <a:rPr lang="it-IT" sz="1750" b="1" spc="50">
                <a:solidFill>
                  <a:srgbClr val="000000"/>
                </a:solidFill>
                <a:latin typeface="Tahoma" panose="22635452340000000000" pitchFamily="2"/>
              </a:rPr>
              <a:t>comportanti uso di videoterminali,</a:t>
            </a:r>
            <a:r>
              <a:rPr lang="it-IT" sz="1750" b="1" spc="50">
                <a:solidFill>
                  <a:srgbClr val="FF0000"/>
                </a:solidFill>
                <a:latin typeface="Tahoma" panose="22635452340000000000" pitchFamily="2"/>
              </a:rPr>
              <a:t> sono sottoposti </a:t>
            </a:r>
          </a:p>
          <a:p>
            <a:pPr marL="0" marR="0" indent="0" algn="l">
              <a:lnSpc>
                <a:spcPts val="2100"/>
              </a:lnSpc>
              <a:spcBef>
                <a:spcPts val="0"/>
              </a:spcBef>
              <a:spcAft>
                <a:spcPts val="0"/>
              </a:spcAft>
            </a:pPr>
            <a:r>
              <a:rPr lang="it-IT" sz="1750" b="1" spc="135">
                <a:solidFill>
                  <a:srgbClr val="FF0000"/>
                </a:solidFill>
                <a:latin typeface="Tahoma" panose="22635452340000000000" pitchFamily="2"/>
              </a:rPr>
              <a:t>a una visita medica e a un esame degli occhi e </a:t>
            </a:r>
          </a:p>
          <a:p>
            <a:pPr marL="0" marR="0" indent="0" algn="l">
              <a:lnSpc>
                <a:spcPts val="2200"/>
              </a:lnSpc>
              <a:spcBef>
                <a:spcPts val="0"/>
              </a:spcBef>
              <a:spcAft>
                <a:spcPts val="0"/>
              </a:spcAft>
            </a:pPr>
            <a:r>
              <a:rPr lang="it-IT" sz="1750" b="1" spc="50">
                <a:solidFill>
                  <a:srgbClr val="FF0000"/>
                </a:solidFill>
                <a:latin typeface="Tahoma" panose="22635452340000000000" pitchFamily="2"/>
              </a:rPr>
              <a:t>della vista effettuati dal medico competente. </a:t>
            </a:r>
          </a:p>
          <a:p>
            <a:pPr marL="320040" marR="0" indent="0" algn="l">
              <a:lnSpc>
                <a:spcPts val="2200"/>
              </a:lnSpc>
              <a:spcBef>
                <a:spcPts val="4960"/>
              </a:spcBef>
              <a:spcAft>
                <a:spcPts val="0"/>
              </a:spcAft>
            </a:pPr>
            <a:r>
              <a:rPr lang="it-IT" sz="1750" b="1" spc="85">
                <a:solidFill>
                  <a:srgbClr val="CC3300"/>
                </a:solidFill>
                <a:latin typeface="Tahoma" panose="22635452340000000000" pitchFamily="2"/>
              </a:rPr>
              <a:t>Art. 21 - Legge 422 del 29/12/00 </a:t>
            </a:r>
          </a:p>
          <a:p>
            <a:pPr marL="228600" marR="0" indent="0" algn="l">
              <a:lnSpc>
                <a:spcPts val="2100"/>
              </a:lnSpc>
              <a:spcBef>
                <a:spcPts val="3710"/>
              </a:spcBef>
              <a:spcAft>
                <a:spcPts val="0"/>
              </a:spcAft>
            </a:pPr>
            <a:r>
              <a:rPr lang="it-IT" sz="1750" b="1" u="sng" spc="30">
                <a:solidFill>
                  <a:srgbClr val="FF0000"/>
                </a:solidFill>
                <a:latin typeface="Tahoma" panose="22635452340000000000" pitchFamily="2"/>
              </a:rPr>
              <a:t>Sorveglianza sanitaria:</a:t>
            </a:r>
            <a:r>
              <a:rPr lang="it-IT" sz="1750" b="1" u="sng" spc="30">
                <a:solidFill>
                  <a:srgbClr val="000000"/>
                </a:solidFill>
                <a:latin typeface="Tahoma" panose="22635452340000000000" pitchFamily="2"/>
              </a:rPr>
              <a:t>  </a:t>
            </a:r>
          </a:p>
          <a:p>
            <a:pPr marL="228600" marR="0" indent="0" algn="l">
              <a:lnSpc>
                <a:spcPts val="2200"/>
              </a:lnSpc>
              <a:spcBef>
                <a:spcPts val="0"/>
              </a:spcBef>
              <a:spcAft>
                <a:spcPts val="0"/>
              </a:spcAft>
            </a:pPr>
            <a:r>
              <a:rPr lang="it-IT" sz="1750" b="1" spc="45">
                <a:solidFill>
                  <a:srgbClr val="000000"/>
                </a:solidFill>
                <a:latin typeface="Tahoma" panose="22635452340000000000" pitchFamily="2"/>
              </a:rPr>
              <a:t>la periodicità delle visite di controllo è: </a:t>
            </a:r>
          </a:p>
          <a:p>
            <a:pPr marL="1051560" marR="0" indent="182880" algn="l">
              <a:lnSpc>
                <a:spcPts val="2100"/>
              </a:lnSpc>
              <a:spcBef>
                <a:spcPts val="2730"/>
              </a:spcBef>
              <a:spcAft>
                <a:spcPts val="0"/>
              </a:spcAft>
              <a:buFont typeface="Wingdings"/>
              <a:buChar char="·"/>
            </a:pPr>
            <a:r>
              <a:rPr lang="it-IT" sz="1750" b="1" spc="30">
                <a:solidFill>
                  <a:srgbClr val="0000FF"/>
                </a:solidFill>
                <a:latin typeface="Tahoma" panose="22635452340000000000" pitchFamily="2"/>
              </a:rPr>
              <a:t>biennale</a:t>
            </a:r>
            <a:r>
              <a:rPr lang="it-IT" sz="1750" b="1" spc="30">
                <a:solidFill>
                  <a:srgbClr val="000000"/>
                </a:solidFill>
                <a:latin typeface="Tahoma" panose="22635452340000000000" pitchFamily="2"/>
              </a:rPr>
              <a:t> per i lavoratori classificati come </a:t>
            </a:r>
          </a:p>
          <a:p>
            <a:pPr marL="1051560" marR="0" indent="0" algn="l">
              <a:lnSpc>
                <a:spcPts val="2100"/>
              </a:lnSpc>
              <a:spcBef>
                <a:spcPts val="0"/>
              </a:spcBef>
              <a:spcAft>
                <a:spcPts val="0"/>
              </a:spcAft>
            </a:pPr>
            <a:r>
              <a:rPr lang="it-IT" sz="1750" b="1" spc="40">
                <a:solidFill>
                  <a:srgbClr val="000000"/>
                </a:solidFill>
                <a:latin typeface="Tahoma" panose="22635452340000000000" pitchFamily="2"/>
              </a:rPr>
              <a:t>idonei con prescrizioni e per i lavoratori </a:t>
            </a:r>
          </a:p>
          <a:p>
            <a:pPr marL="1051560" marR="0" indent="0" algn="l">
              <a:lnSpc>
                <a:spcPts val="2100"/>
              </a:lnSpc>
              <a:spcBef>
                <a:spcPts val="0"/>
              </a:spcBef>
              <a:spcAft>
                <a:spcPts val="0"/>
              </a:spcAft>
            </a:pPr>
            <a:r>
              <a:rPr lang="it-IT" sz="1750" b="1" spc="0">
                <a:solidFill>
                  <a:srgbClr val="000000"/>
                </a:solidFill>
                <a:latin typeface="Tahoma" panose="22635452340000000000" pitchFamily="2"/>
              </a:rPr>
              <a:t>che abbiano compiuto il cinquantesimo anno </a:t>
            </a:r>
          </a:p>
          <a:p>
            <a:pPr marL="1051560" marR="0" indent="0" algn="l">
              <a:lnSpc>
                <a:spcPts val="2100"/>
              </a:lnSpc>
              <a:spcBef>
                <a:spcPts val="0"/>
              </a:spcBef>
              <a:spcAft>
                <a:spcPts val="0"/>
              </a:spcAft>
            </a:pPr>
            <a:r>
              <a:rPr lang="it-IT" sz="1750" b="1" spc="70">
                <a:solidFill>
                  <a:srgbClr val="000000"/>
                </a:solidFill>
                <a:latin typeface="Tahoma" panose="22635452340000000000" pitchFamily="2"/>
              </a:rPr>
              <a:t>di età </a:t>
            </a:r>
          </a:p>
          <a:p>
            <a:pPr marL="1051560" marR="0" indent="182880" algn="l">
              <a:lnSpc>
                <a:spcPts val="2200"/>
              </a:lnSpc>
              <a:spcBef>
                <a:spcPts val="1410"/>
              </a:spcBef>
              <a:spcAft>
                <a:spcPts val="35"/>
              </a:spcAft>
              <a:buFont typeface="Wingdings"/>
              <a:buChar char="·"/>
            </a:pPr>
            <a:r>
              <a:rPr lang="it-IT" sz="1750" b="1" spc="10">
                <a:solidFill>
                  <a:srgbClr val="0000FF"/>
                </a:solidFill>
                <a:latin typeface="Tahoma" panose="22635452340000000000" pitchFamily="2"/>
              </a:rPr>
              <a:t>quinquennale</a:t>
            </a:r>
            <a:r>
              <a:rPr lang="it-IT" sz="1750" b="1" spc="10">
                <a:solidFill>
                  <a:srgbClr val="000000"/>
                </a:solidFill>
                <a:latin typeface="Tahoma" panose="22635452340000000000" pitchFamily="2"/>
              </a:rPr>
              <a:t> negli altri casi. </a:t>
            </a:r>
          </a:p>
        </p:txBody>
      </p:sp>
    </p:spTree>
    <p:extLst>
      <p:ext uri="{BB962C8B-B14F-4D97-AF65-F5344CB8AC3E}">
        <p14:creationId xmlns:p14="http://schemas.microsoft.com/office/powerpoint/2010/main" xmlns="" val="16011839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3_1_">
    <p:spTree>
      <p:nvGrpSpPr>
        <p:cNvPr id="1" name=""/>
        <p:cNvGrpSpPr/>
        <p:nvPr/>
      </p:nvGrpSpPr>
      <p:grpSpPr>
        <a:xfrm>
          <a:off x="0" y="0"/>
          <a:ext cx="0" cy="0"/>
          <a:chOff x="0" y="0"/>
          <a:chExt cx="0" cy="0"/>
        </a:xfrm>
      </p:grpSpPr>
      <p:sp>
        <p:nvSpPr>
          <p:cNvPr id="141" name="Segnaposto testo 140"/>
          <p:cNvSpPr>
            <a:spLocks noGrp="1"/>
          </p:cNvSpPr>
          <p:nvPr>
            <p:ph type="body" idx="10"/>
          </p:nvPr>
        </p:nvSpPr>
        <p:spPr>
          <a:xfrm>
            <a:off x="1042285" y="716644"/>
            <a:ext cx="7066342" cy="4218428"/>
          </a:xfrm>
          <a:prstGeom prst="rect">
            <a:avLst/>
          </a:prstGeom>
          <a:noFill/>
          <a:ln w="0" cmpd="sng">
            <a:noFill/>
            <a:prstDash val="solid"/>
          </a:ln>
        </p:spPr>
        <p:txBody>
          <a:bodyPr vert="horz" lIns="0" tIns="7620" rIns="0" bIns="0" anchor="t">
            <a:normAutofit fontScale="95000"/>
          </a:bodyPr>
          <a:lstStyle/>
          <a:p>
            <a:pPr marL="45720" marR="0" indent="0" algn="just">
              <a:lnSpc>
                <a:spcPts val="2800"/>
              </a:lnSpc>
              <a:spcAft>
                <a:spcPts val="0"/>
              </a:spcAft>
            </a:pPr>
            <a:r>
              <a:rPr lang="it-IT" sz="2150" b="1" spc="-125">
                <a:solidFill>
                  <a:srgbClr val="007F00"/>
                </a:solidFill>
                <a:latin typeface="Arial" panose="22635452340000000000" pitchFamily="2"/>
              </a:rPr>
              <a:t>PREVENZIONE: </a:t>
            </a:r>
            <a:r>
              <a:rPr lang="it-IT" sz="2450" b="1" spc="-125">
                <a:solidFill>
                  <a:srgbClr val="007F00"/>
                </a:solidFill>
                <a:latin typeface="Arial" panose="22635452340000000000" pitchFamily="2"/>
              </a:rPr>
              <a:t>esercizi di rilassamento </a:t>
            </a:r>
          </a:p>
          <a:p>
            <a:pPr marL="45720" marR="0" indent="0" algn="just">
              <a:lnSpc>
                <a:spcPts val="2200"/>
              </a:lnSpc>
              <a:spcBef>
                <a:spcPts val="5145"/>
              </a:spcBef>
              <a:spcAft>
                <a:spcPts val="0"/>
              </a:spcAft>
            </a:pPr>
            <a:r>
              <a:rPr lang="it-IT" sz="1850" b="1" spc="15">
                <a:solidFill>
                  <a:srgbClr val="000000"/>
                </a:solidFill>
                <a:latin typeface="Arial" panose="22635452340000000000" pitchFamily="2"/>
              </a:rPr>
              <a:t>Muoversi di più </a:t>
            </a:r>
          </a:p>
          <a:p>
            <a:pPr marL="45720" marR="0" indent="0" algn="just">
              <a:lnSpc>
                <a:spcPts val="2100"/>
              </a:lnSpc>
              <a:spcBef>
                <a:spcPts val="3310"/>
              </a:spcBef>
              <a:spcAft>
                <a:spcPts val="0"/>
              </a:spcAft>
            </a:pPr>
            <a:r>
              <a:rPr lang="it-IT" sz="1850" b="1" spc="185">
                <a:solidFill>
                  <a:srgbClr val="000000"/>
                </a:solidFill>
                <a:latin typeface="Arial" panose="22635452340000000000" pitchFamily="2"/>
              </a:rPr>
              <a:t>Il Decreto legislativo n. </a:t>
            </a:r>
            <a:r>
              <a:rPr lang="it-IT" sz="1850" b="1" i="1" spc="185">
                <a:solidFill>
                  <a:srgbClr val="000000"/>
                </a:solidFill>
                <a:latin typeface="Arial" panose="22635452340000000000" pitchFamily="2"/>
              </a:rPr>
              <a:t>626/94 </a:t>
            </a:r>
            <a:r>
              <a:rPr lang="it-IT" sz="1850" b="1" spc="185">
                <a:solidFill>
                  <a:srgbClr val="000000"/>
                </a:solidFill>
                <a:latin typeface="Arial" panose="22635452340000000000" pitchFamily="2"/>
              </a:rPr>
              <a:t>e successive </a:t>
            </a:r>
          </a:p>
          <a:p>
            <a:pPr marL="45720" marR="0" indent="0" algn="just">
              <a:lnSpc>
                <a:spcPts val="2100"/>
              </a:lnSpc>
              <a:spcBef>
                <a:spcPts val="25"/>
              </a:spcBef>
              <a:spcAft>
                <a:spcPts val="0"/>
              </a:spcAft>
            </a:pPr>
            <a:r>
              <a:rPr lang="it-IT" sz="1850" b="1" spc="90">
                <a:solidFill>
                  <a:srgbClr val="000000"/>
                </a:solidFill>
                <a:latin typeface="Arial" panose="22635452340000000000" pitchFamily="2"/>
              </a:rPr>
              <a:t>modificazioni prevede, all'art. 54, per i lavoratori </a:t>
            </a:r>
          </a:p>
          <a:p>
            <a:pPr marL="45720" marR="0" indent="0" algn="just">
              <a:lnSpc>
                <a:spcPts val="2100"/>
              </a:lnSpc>
              <a:spcBef>
                <a:spcPts val="0"/>
              </a:spcBef>
              <a:spcAft>
                <a:spcPts val="0"/>
              </a:spcAft>
            </a:pPr>
            <a:r>
              <a:rPr lang="it-IT" sz="1850" b="1" i="1" spc="45">
                <a:solidFill>
                  <a:srgbClr val="000000"/>
                </a:solidFill>
                <a:latin typeface="Arial" panose="22635452340000000000" pitchFamily="2"/>
              </a:rPr>
              <a:t>"addetti al videoterminale", </a:t>
            </a:r>
            <a:r>
              <a:rPr lang="it-IT" sz="1850" b="1" spc="45">
                <a:solidFill>
                  <a:srgbClr val="000000"/>
                </a:solidFill>
                <a:latin typeface="Arial" panose="22635452340000000000" pitchFamily="2"/>
              </a:rPr>
              <a:t>pause di 15 minuti ogni </a:t>
            </a:r>
          </a:p>
          <a:p>
            <a:pPr marL="45720" marR="0" indent="0" algn="just">
              <a:lnSpc>
                <a:spcPts val="2100"/>
              </a:lnSpc>
              <a:spcBef>
                <a:spcPts val="25"/>
              </a:spcBef>
              <a:spcAft>
                <a:spcPts val="0"/>
              </a:spcAft>
            </a:pPr>
            <a:r>
              <a:rPr lang="it-IT" sz="1850" b="1" spc="-10">
                <a:solidFill>
                  <a:srgbClr val="000000"/>
                </a:solidFill>
                <a:latin typeface="Arial" panose="22635452340000000000" pitchFamily="2"/>
              </a:rPr>
              <a:t>due ore di lavoro. </a:t>
            </a:r>
          </a:p>
          <a:p>
            <a:pPr marL="45720" marR="0" indent="0" algn="just">
              <a:lnSpc>
                <a:spcPts val="2100"/>
              </a:lnSpc>
              <a:spcBef>
                <a:spcPts val="1205"/>
              </a:spcBef>
              <a:spcAft>
                <a:spcPts val="0"/>
              </a:spcAft>
            </a:pPr>
            <a:r>
              <a:rPr lang="it-IT" sz="1850" b="1" spc="120">
                <a:solidFill>
                  <a:srgbClr val="000000"/>
                </a:solidFill>
                <a:latin typeface="Arial" panose="22635452340000000000" pitchFamily="2"/>
              </a:rPr>
              <a:t>Chi lavora abitualmente al videoterminale deve </a:t>
            </a:r>
          </a:p>
          <a:p>
            <a:pPr marL="45720" marR="0" indent="0" algn="just">
              <a:lnSpc>
                <a:spcPts val="2100"/>
              </a:lnSpc>
              <a:spcBef>
                <a:spcPts val="10"/>
              </a:spcBef>
              <a:spcAft>
                <a:spcPts val="0"/>
              </a:spcAft>
            </a:pPr>
            <a:r>
              <a:rPr lang="it-IT" sz="1850" b="1" spc="-5">
                <a:solidFill>
                  <a:srgbClr val="000000"/>
                </a:solidFill>
                <a:latin typeface="Arial" panose="22635452340000000000" pitchFamily="2"/>
              </a:rPr>
              <a:t>approfittare dell'occasione per muoversi e cambiare la </a:t>
            </a:r>
          </a:p>
          <a:p>
            <a:pPr marL="45720" marR="0" indent="0" algn="just">
              <a:lnSpc>
                <a:spcPts val="2100"/>
              </a:lnSpc>
              <a:spcBef>
                <a:spcPts val="5"/>
              </a:spcBef>
              <a:spcAft>
                <a:spcPts val="0"/>
              </a:spcAft>
            </a:pPr>
            <a:r>
              <a:rPr lang="it-IT" sz="1850" b="1" spc="110">
                <a:solidFill>
                  <a:srgbClr val="000000"/>
                </a:solidFill>
                <a:latin typeface="Arial" panose="22635452340000000000" pitchFamily="2"/>
              </a:rPr>
              <a:t>posizione seduta. </a:t>
            </a:r>
            <a:r>
              <a:rPr lang="it-IT" sz="1650" b="1" i="1" spc="110">
                <a:solidFill>
                  <a:srgbClr val="000000"/>
                </a:solidFill>
                <a:latin typeface="Arial" panose="22635452340000000000" pitchFamily="2"/>
              </a:rPr>
              <a:t>Ci </a:t>
            </a:r>
            <a:r>
              <a:rPr lang="it-IT" sz="1850" b="1" spc="110">
                <a:solidFill>
                  <a:srgbClr val="000000"/>
                </a:solidFill>
                <a:latin typeface="Arial" panose="22635452340000000000" pitchFamily="2"/>
              </a:rPr>
              <a:t>sono lavori che si possono </a:t>
            </a:r>
          </a:p>
          <a:p>
            <a:pPr marL="45720" marR="0" indent="0" algn="just">
              <a:lnSpc>
                <a:spcPts val="2100"/>
              </a:lnSpc>
              <a:spcBef>
                <a:spcPts val="0"/>
              </a:spcBef>
              <a:spcAft>
                <a:spcPts val="0"/>
              </a:spcAft>
            </a:pPr>
            <a:r>
              <a:rPr lang="it-IT" sz="1850" b="1" spc="25">
                <a:solidFill>
                  <a:srgbClr val="000000"/>
                </a:solidFill>
                <a:latin typeface="Arial" panose="22635452340000000000" pitchFamily="2"/>
              </a:rPr>
              <a:t>sicuramente eseguire in piedi (per es. telefonare). In </a:t>
            </a:r>
          </a:p>
          <a:p>
            <a:pPr marL="45720" marR="0" indent="0" algn="just">
              <a:lnSpc>
                <a:spcPts val="2100"/>
              </a:lnSpc>
              <a:spcBef>
                <a:spcPts val="0"/>
              </a:spcBef>
              <a:spcAft>
                <a:spcPts val="0"/>
              </a:spcAft>
            </a:pPr>
            <a:r>
              <a:rPr lang="it-IT" sz="1850" b="1" spc="225">
                <a:solidFill>
                  <a:srgbClr val="000000"/>
                </a:solidFill>
                <a:latin typeface="Arial" panose="22635452340000000000" pitchFamily="2"/>
              </a:rPr>
              <a:t>ufficio è preferibile usare le scale anziché </a:t>
            </a:r>
          </a:p>
          <a:p>
            <a:pPr marL="45720" marR="0" indent="0" algn="just">
              <a:lnSpc>
                <a:spcPts val="2100"/>
              </a:lnSpc>
              <a:spcBef>
                <a:spcPts val="15"/>
              </a:spcBef>
              <a:spcAft>
                <a:spcPts val="0"/>
              </a:spcAft>
            </a:pPr>
            <a:r>
              <a:rPr lang="it-IT" sz="1850" b="1" spc="135">
                <a:solidFill>
                  <a:srgbClr val="000000"/>
                </a:solidFill>
                <a:latin typeface="Arial" panose="22635452340000000000" pitchFamily="2"/>
              </a:rPr>
              <a:t>l'ascensore.Tutto ciò favorisce la circolazione </a:t>
            </a:r>
          </a:p>
          <a:p>
            <a:pPr marL="45720" marR="0" indent="0" algn="just">
              <a:lnSpc>
                <a:spcPts val="2100"/>
              </a:lnSpc>
              <a:spcBef>
                <a:spcPts val="0"/>
              </a:spcBef>
              <a:spcAft>
                <a:spcPts val="0"/>
              </a:spcAft>
            </a:pPr>
            <a:r>
              <a:rPr lang="it-IT" sz="1850" b="1" spc="65">
                <a:solidFill>
                  <a:srgbClr val="000000"/>
                </a:solidFill>
                <a:latin typeface="Arial" panose="22635452340000000000" pitchFamily="2"/>
              </a:rPr>
              <a:t>sanguigna e il metabolismo e fa bene alla colonna </a:t>
            </a:r>
          </a:p>
          <a:p>
            <a:pPr marL="45720" marR="0" indent="0" algn="just">
              <a:lnSpc>
                <a:spcPts val="2100"/>
              </a:lnSpc>
              <a:spcBef>
                <a:spcPts val="10"/>
              </a:spcBef>
              <a:spcAft>
                <a:spcPts val="0"/>
              </a:spcAft>
            </a:pPr>
            <a:r>
              <a:rPr lang="it-IT" sz="1850" b="1" spc="65">
                <a:solidFill>
                  <a:srgbClr val="000000"/>
                </a:solidFill>
                <a:latin typeface="Arial" panose="22635452340000000000" pitchFamily="2"/>
              </a:rPr>
              <a:t>vertebrale. Per questo motivo è opportuno variare </a:t>
            </a:r>
          </a:p>
          <a:p>
            <a:pPr marL="45720" marR="0" indent="0" algn="just">
              <a:lnSpc>
                <a:spcPts val="2100"/>
              </a:lnSpc>
              <a:spcBef>
                <a:spcPts val="15"/>
              </a:spcBef>
              <a:spcAft>
                <a:spcPts val="0"/>
              </a:spcAft>
            </a:pPr>
            <a:r>
              <a:rPr lang="it-IT" sz="1850" b="1" spc="5">
                <a:solidFill>
                  <a:srgbClr val="000000"/>
                </a:solidFill>
                <a:latin typeface="Arial" panose="22635452340000000000" pitchFamily="2"/>
              </a:rPr>
              <a:t>frequentemente attività, come ad esempio recuperare </a:t>
            </a:r>
          </a:p>
          <a:p>
            <a:pPr marL="45720" marR="0" indent="0" algn="just">
              <a:lnSpc>
                <a:spcPts val="2100"/>
              </a:lnSpc>
              <a:spcBef>
                <a:spcPts val="0"/>
              </a:spcBef>
              <a:spcAft>
                <a:spcPts val="0"/>
              </a:spcAft>
            </a:pPr>
            <a:r>
              <a:rPr lang="it-IT" sz="1850" b="1" spc="-10">
                <a:solidFill>
                  <a:srgbClr val="000000"/>
                </a:solidFill>
                <a:latin typeface="Arial" panose="22635452340000000000" pitchFamily="2"/>
              </a:rPr>
              <a:t>i fogli dalla stampante, archiviare la documentazione o </a:t>
            </a:r>
          </a:p>
          <a:p>
            <a:pPr marL="45720" marR="0" indent="0" algn="just">
              <a:lnSpc>
                <a:spcPts val="2100"/>
              </a:lnSpc>
              <a:spcBef>
                <a:spcPts val="15"/>
              </a:spcBef>
              <a:spcAft>
                <a:spcPts val="0"/>
              </a:spcAft>
            </a:pPr>
            <a:r>
              <a:rPr lang="it-IT" sz="1850" b="1" spc="100">
                <a:solidFill>
                  <a:srgbClr val="000000"/>
                </a:solidFill>
                <a:latin typeface="Arial" panose="22635452340000000000" pitchFamily="2"/>
              </a:rPr>
              <a:t>consultare un collega in un'altra stanza. Inoltre, </a:t>
            </a:r>
          </a:p>
          <a:p>
            <a:pPr marL="45720" marR="0" indent="0" algn="just">
              <a:lnSpc>
                <a:spcPts val="2100"/>
              </a:lnSpc>
              <a:spcBef>
                <a:spcPts val="0"/>
              </a:spcBef>
              <a:spcAft>
                <a:spcPts val="0"/>
              </a:spcAft>
            </a:pPr>
            <a:r>
              <a:rPr lang="it-IT" sz="1850" b="1" spc="35">
                <a:solidFill>
                  <a:srgbClr val="000000"/>
                </a:solidFill>
                <a:latin typeface="Arial" panose="22635452340000000000" pitchFamily="2"/>
              </a:rPr>
              <a:t>mentre si lavora al videoterminale, è bene cambiare </a:t>
            </a:r>
          </a:p>
          <a:p>
            <a:pPr marL="45720" marR="0" indent="0" algn="just">
              <a:lnSpc>
                <a:spcPts val="2100"/>
              </a:lnSpc>
              <a:spcBef>
                <a:spcPts val="0"/>
              </a:spcBef>
              <a:spcAft>
                <a:spcPts val="0"/>
              </a:spcAft>
            </a:pPr>
            <a:r>
              <a:rPr lang="it-IT" sz="1850" b="1" spc="-35">
                <a:solidFill>
                  <a:srgbClr val="000000"/>
                </a:solidFill>
                <a:latin typeface="Arial" panose="22635452340000000000" pitchFamily="2"/>
              </a:rPr>
              <a:t>spesso la posizione delle gambe. </a:t>
            </a:r>
          </a:p>
        </p:txBody>
      </p:sp>
    </p:spTree>
    <p:extLst>
      <p:ext uri="{BB962C8B-B14F-4D97-AF65-F5344CB8AC3E}">
        <p14:creationId xmlns:p14="http://schemas.microsoft.com/office/powerpoint/2010/main" xmlns="" val="1951985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4_1_">
    <p:spTree>
      <p:nvGrpSpPr>
        <p:cNvPr id="1" name=""/>
        <p:cNvGrpSpPr/>
        <p:nvPr/>
      </p:nvGrpSpPr>
      <p:grpSpPr>
        <a:xfrm>
          <a:off x="0" y="0"/>
          <a:ext cx="0" cy="0"/>
          <a:chOff x="0" y="0"/>
          <a:chExt cx="0" cy="0"/>
        </a:xfrm>
      </p:grpSpPr>
      <p:sp>
        <p:nvSpPr>
          <p:cNvPr id="144" name="Segnaposto testo 143"/>
          <p:cNvSpPr>
            <a:spLocks noGrp="1"/>
          </p:cNvSpPr>
          <p:nvPr>
            <p:ph type="body" idx="10"/>
          </p:nvPr>
        </p:nvSpPr>
        <p:spPr>
          <a:xfrm>
            <a:off x="1430166" y="500429"/>
            <a:ext cx="6636217" cy="5857345"/>
          </a:xfrm>
          <a:prstGeom prst="rect">
            <a:avLst/>
          </a:prstGeom>
          <a:solidFill>
            <a:srgbClr val="FCF0D8"/>
          </a:solidFill>
          <a:ln w="0" cmpd="sng">
            <a:noFill/>
            <a:prstDash val="solid"/>
          </a:ln>
        </p:spPr>
        <p:txBody>
          <a:bodyPr vert="horz" lIns="0" tIns="2476500" rIns="0" bIns="0" anchor="t">
            <a:normAutofit fontScale="95000"/>
          </a:bodyPr>
          <a:lstStyle/>
          <a:p>
            <a:pPr marL="0" marR="0" indent="0" algn="ctr">
              <a:lnSpc>
                <a:spcPts val="2200"/>
              </a:lnSpc>
              <a:spcAft>
                <a:spcPts val="0"/>
              </a:spcAft>
            </a:pPr>
            <a:r>
              <a:rPr lang="it-IT" sz="2050" b="1" spc="-20">
                <a:solidFill>
                  <a:srgbClr val="007F00"/>
                </a:solidFill>
                <a:latin typeface="Times New Roman" panose="22635452340000000000" pitchFamily="1"/>
              </a:rPr>
              <a:t>ESERCIZI DI STRETCHING E RILASSAMENTO </a:t>
            </a:r>
          </a:p>
          <a:p>
            <a:pPr marL="0" marR="0" indent="0" algn="ctr">
              <a:lnSpc>
                <a:spcPts val="2500"/>
              </a:lnSpc>
              <a:spcBef>
                <a:spcPts val="10380"/>
              </a:spcBef>
              <a:spcAft>
                <a:spcPts val="0"/>
              </a:spcAft>
            </a:pPr>
            <a:r>
              <a:rPr lang="it-IT" sz="2100" b="1" spc="75">
                <a:solidFill>
                  <a:srgbClr val="000000"/>
                </a:solidFill>
                <a:latin typeface="Tahoma" panose="22635452340000000000" pitchFamily="2"/>
              </a:rPr>
              <a:t>Gli esercizi di ginnastica e di stretching </a:t>
            </a:r>
          </a:p>
          <a:p>
            <a:pPr marL="0" marR="0" indent="0" algn="ctr">
              <a:lnSpc>
                <a:spcPts val="2500"/>
              </a:lnSpc>
              <a:spcBef>
                <a:spcPts val="0"/>
              </a:spcBef>
              <a:spcAft>
                <a:spcPts val="0"/>
              </a:spcAft>
            </a:pPr>
            <a:r>
              <a:rPr lang="it-IT" sz="2100" b="1" spc="35">
                <a:solidFill>
                  <a:srgbClr val="000000"/>
                </a:solidFill>
                <a:latin typeface="Tahoma" panose="22635452340000000000" pitchFamily="2"/>
              </a:rPr>
              <a:t>consentono di migliorare nettamente </a:t>
            </a:r>
          </a:p>
          <a:p>
            <a:pPr marL="0" marR="0" indent="0" algn="ctr">
              <a:lnSpc>
                <a:spcPts val="2500"/>
              </a:lnSpc>
              <a:spcBef>
                <a:spcPts val="0"/>
              </a:spcBef>
              <a:spcAft>
                <a:spcPts val="0"/>
              </a:spcAft>
            </a:pPr>
            <a:r>
              <a:rPr lang="it-IT" sz="2100" b="1" spc="85">
                <a:solidFill>
                  <a:srgbClr val="000000"/>
                </a:solidFill>
                <a:latin typeface="Tahoma" panose="22635452340000000000" pitchFamily="2"/>
              </a:rPr>
              <a:t>lo stato di salute. </a:t>
            </a:r>
          </a:p>
          <a:p>
            <a:pPr marL="0" marR="0" indent="0" algn="ctr">
              <a:lnSpc>
                <a:spcPts val="1600"/>
              </a:lnSpc>
              <a:spcBef>
                <a:spcPts val="7830"/>
              </a:spcBef>
              <a:spcAft>
                <a:spcPts val="18860"/>
              </a:spcAft>
            </a:pPr>
            <a:r>
              <a:rPr lang="it-IT" sz="1300" b="1" spc="0">
                <a:solidFill>
                  <a:srgbClr val="000000"/>
                </a:solidFill>
                <a:latin typeface="Tahoma" panose="22635452340000000000" pitchFamily="2"/>
              </a:rPr>
              <a:t>Tratto da </a:t>
            </a:r>
            <a:r>
              <a:rPr lang="it-IT" sz="1300" b="1" i="1" spc="0">
                <a:solidFill>
                  <a:srgbClr val="000000"/>
                </a:solidFill>
                <a:latin typeface="Arial" panose="22635452340000000000" pitchFamily="2"/>
              </a:rPr>
              <a:t>"I I Lavoro al Videoterminale" </a:t>
            </a:r>
            <a:r>
              <a:t/>
            </a:r>
            <a:br/>
            <a:r>
              <a:rPr lang="it-IT" sz="1300" b="1" spc="0">
                <a:solidFill>
                  <a:srgbClr val="000000"/>
                </a:solidFill>
                <a:latin typeface="Tahoma" panose="22635452340000000000" pitchFamily="2"/>
              </a:rPr>
              <a:t>INAIL- Collana per la prevenzione </a:t>
            </a:r>
            <a:r>
              <a:t/>
            </a:r>
            <a:br/>
            <a:r>
              <a:rPr lang="it-IT" sz="1300" b="1" spc="0">
                <a:solidFill>
                  <a:srgbClr val="000000"/>
                </a:solidFill>
                <a:latin typeface="Tahoma" panose="22635452340000000000" pitchFamily="2"/>
              </a:rPr>
              <a:t>Edizione 2000 </a:t>
            </a:r>
          </a:p>
        </p:txBody>
      </p:sp>
    </p:spTree>
    <p:extLst>
      <p:ext uri="{BB962C8B-B14F-4D97-AF65-F5344CB8AC3E}">
        <p14:creationId xmlns:p14="http://schemas.microsoft.com/office/powerpoint/2010/main" xmlns="" val="186835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231650" y="928047"/>
            <a:ext cx="3112053" cy="255588"/>
          </a:xfrm>
          <a:prstGeom prst="rect">
            <a:avLst/>
          </a:prstGeom>
        </p:spPr>
        <p:txBody>
          <a:bodyPr vert="horz"/>
          <a:lstStyle>
            <a:lvl1pPr marL="0" indent="0">
              <a:buNone/>
              <a:defRPr sz="1200" b="0" i="0" spc="2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b="0" i="0">
                <a:latin typeface="Open Sans Cond Light"/>
                <a:cs typeface="Open Sans Cond Light"/>
              </a:defRPr>
            </a:lvl2pPr>
            <a:lvl3pPr marL="914400" indent="0">
              <a:buNone/>
              <a:defRPr b="0" i="0">
                <a:latin typeface="Open Sans Cond Light"/>
                <a:cs typeface="Open Sans Cond Light"/>
              </a:defRPr>
            </a:lvl3pPr>
            <a:lvl4pPr marL="1371600" indent="0">
              <a:buNone/>
              <a:defRPr b="0" i="0">
                <a:latin typeface="Open Sans Cond Light"/>
                <a:cs typeface="Open Sans Cond Light"/>
              </a:defRPr>
            </a:lvl4pPr>
            <a:lvl5pPr marL="1828800" indent="0">
              <a:buNone/>
              <a:defRPr b="0" i="0">
                <a:latin typeface="Open Sans Cond Light"/>
                <a:cs typeface="Open Sans Cond Light"/>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6064246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5_1_">
    <p:spTree>
      <p:nvGrpSpPr>
        <p:cNvPr id="1" name=""/>
        <p:cNvGrpSpPr/>
        <p:nvPr/>
      </p:nvGrpSpPr>
      <p:grpSpPr>
        <a:xfrm>
          <a:off x="0" y="0"/>
          <a:ext cx="0" cy="0"/>
          <a:chOff x="0" y="0"/>
          <a:chExt cx="0" cy="0"/>
        </a:xfrm>
      </p:grpSpPr>
      <p:sp>
        <p:nvSpPr>
          <p:cNvPr id="147" name="Segnaposto testo 146"/>
          <p:cNvSpPr>
            <a:spLocks noGrp="1"/>
          </p:cNvSpPr>
          <p:nvPr>
            <p:ph type="body" idx="10"/>
          </p:nvPr>
        </p:nvSpPr>
        <p:spPr>
          <a:xfrm>
            <a:off x="416300" y="492693"/>
            <a:ext cx="8313705" cy="5871189"/>
          </a:xfrm>
          <a:prstGeom prst="rect">
            <a:avLst/>
          </a:prstGeom>
          <a:solidFill>
            <a:srgbClr val="F5EEE0"/>
          </a:solidFill>
          <a:ln w="0" cmpd="sng">
            <a:noFill/>
            <a:prstDash val="solid"/>
          </a:ln>
        </p:spPr>
        <p:txBody>
          <a:bodyPr vert="horz" lIns="0" tIns="0" rIns="0" bIns="0" anchor="t"/>
          <a:lstStyle/>
          <a:p>
            <a:pPr algn="l"/>
            <a:r>
              <a:rPr lang="en-US" sz="100"/>
              <a:t> </a:t>
            </a:r>
          </a:p>
        </p:txBody>
      </p:sp>
      <p:sp>
        <p:nvSpPr>
          <p:cNvPr id="148" name="Segnaposto testo 147"/>
          <p:cNvSpPr>
            <a:spLocks noGrp="1"/>
          </p:cNvSpPr>
          <p:nvPr>
            <p:ph type="body" idx="10"/>
          </p:nvPr>
        </p:nvSpPr>
        <p:spPr>
          <a:xfrm>
            <a:off x="1187453" y="492693"/>
            <a:ext cx="2043094" cy="1125457"/>
          </a:xfrm>
          <a:prstGeom prst="rect">
            <a:avLst/>
          </a:prstGeom>
          <a:noFill/>
          <a:ln w="0" cmpd="sng">
            <a:noFill/>
            <a:prstDash val="solid"/>
          </a:ln>
        </p:spPr>
        <p:txBody>
          <a:bodyPr vert="horz" lIns="0" tIns="678815" rIns="0" bIns="0" anchor="t">
            <a:normAutofit fontScale="95000"/>
          </a:bodyPr>
          <a:lstStyle/>
          <a:p>
            <a:pPr marL="0" marR="0" indent="0" algn="l">
              <a:lnSpc>
                <a:spcPts val="2100"/>
              </a:lnSpc>
              <a:spcAft>
                <a:spcPts val="6245"/>
              </a:spcAft>
            </a:pPr>
            <a:r>
              <a:rPr lang="it-IT" sz="1850" b="1" spc="-30">
                <a:solidFill>
                  <a:srgbClr val="007F00"/>
                </a:solidFill>
                <a:latin typeface="Arial" panose="22635452340000000000" pitchFamily="2"/>
              </a:rPr>
              <a:t>Per la schiena... </a:t>
            </a:r>
          </a:p>
        </p:txBody>
      </p:sp>
    </p:spTree>
    <p:extLst>
      <p:ext uri="{BB962C8B-B14F-4D97-AF65-F5344CB8AC3E}">
        <p14:creationId xmlns:p14="http://schemas.microsoft.com/office/powerpoint/2010/main" xmlns="" val="1786572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6_1_">
    <p:spTree>
      <p:nvGrpSpPr>
        <p:cNvPr id="1" name=""/>
        <p:cNvGrpSpPr/>
        <p:nvPr/>
      </p:nvGrpSpPr>
      <p:grpSpPr>
        <a:xfrm>
          <a:off x="0" y="0"/>
          <a:ext cx="0" cy="0"/>
          <a:chOff x="0" y="0"/>
          <a:chExt cx="0" cy="0"/>
        </a:xfrm>
      </p:grpSpPr>
      <p:sp>
        <p:nvSpPr>
          <p:cNvPr id="155" name="Segnaposto testo 154"/>
          <p:cNvSpPr>
            <a:spLocks noGrp="1"/>
          </p:cNvSpPr>
          <p:nvPr>
            <p:ph type="body" idx="10"/>
          </p:nvPr>
        </p:nvSpPr>
        <p:spPr>
          <a:xfrm>
            <a:off x="427821" y="500430"/>
            <a:ext cx="8287590" cy="5855716"/>
          </a:xfrm>
          <a:prstGeom prst="rect">
            <a:avLst/>
          </a:prstGeom>
          <a:solidFill>
            <a:srgbClr val="F5EDDC"/>
          </a:solidFill>
          <a:ln w="0" cmpd="sng">
            <a:noFill/>
            <a:prstDash val="solid"/>
          </a:ln>
        </p:spPr>
        <p:txBody>
          <a:bodyPr vert="horz" lIns="0" tIns="0" rIns="0" bIns="0" anchor="t"/>
          <a:lstStyle/>
          <a:p>
            <a:pPr algn="l"/>
            <a:r>
              <a:rPr lang="en-US" sz="100"/>
              <a:t> </a:t>
            </a:r>
          </a:p>
        </p:txBody>
      </p:sp>
      <p:sp>
        <p:nvSpPr>
          <p:cNvPr id="156" name="Segnaposto testo 155"/>
          <p:cNvSpPr>
            <a:spLocks noGrp="1"/>
          </p:cNvSpPr>
          <p:nvPr>
            <p:ph type="body" idx="10"/>
          </p:nvPr>
        </p:nvSpPr>
        <p:spPr>
          <a:xfrm>
            <a:off x="1183612" y="500429"/>
            <a:ext cx="6083199" cy="1206080"/>
          </a:xfrm>
          <a:prstGeom prst="rect">
            <a:avLst/>
          </a:prstGeom>
          <a:noFill/>
          <a:ln w="0" cmpd="sng">
            <a:noFill/>
            <a:prstDash val="solid"/>
          </a:ln>
        </p:spPr>
        <p:txBody>
          <a:bodyPr vert="horz" lIns="0" tIns="664845" rIns="0" bIns="0" anchor="t">
            <a:normAutofit fontScale="95000"/>
          </a:bodyPr>
          <a:lstStyle/>
          <a:p>
            <a:pPr marL="0" marR="0" indent="0" algn="l">
              <a:lnSpc>
                <a:spcPts val="2100"/>
              </a:lnSpc>
              <a:spcAft>
                <a:spcPts val="0"/>
              </a:spcAft>
            </a:pPr>
            <a:r>
              <a:rPr lang="it-IT" sz="1850" b="1" spc="45">
                <a:solidFill>
                  <a:srgbClr val="007F00"/>
                </a:solidFill>
                <a:latin typeface="Arial" panose="22635452340000000000" pitchFamily="2"/>
              </a:rPr>
              <a:t>Stiramento delle spalle, delle braccia e delle </a:t>
            </a:r>
          </a:p>
          <a:p>
            <a:pPr marL="0" marR="0" indent="0" algn="l">
              <a:lnSpc>
                <a:spcPts val="2100"/>
              </a:lnSpc>
              <a:spcBef>
                <a:spcPts val="5"/>
              </a:spcBef>
              <a:spcAft>
                <a:spcPts val="5235"/>
              </a:spcAft>
            </a:pPr>
            <a:r>
              <a:rPr lang="it-IT" sz="1850" b="1" spc="-75">
                <a:solidFill>
                  <a:srgbClr val="007F00"/>
                </a:solidFill>
                <a:latin typeface="Arial" panose="22635452340000000000" pitchFamily="2"/>
              </a:rPr>
              <a:t>mani... </a:t>
            </a:r>
          </a:p>
        </p:txBody>
      </p:sp>
      <p:sp>
        <p:nvSpPr>
          <p:cNvPr id="159" name="Segnaposto testo 158"/>
          <p:cNvSpPr>
            <a:spLocks noGrp="1"/>
          </p:cNvSpPr>
          <p:nvPr>
            <p:ph type="body" idx="10"/>
          </p:nvPr>
        </p:nvSpPr>
        <p:spPr>
          <a:xfrm>
            <a:off x="5884266" y="1706509"/>
            <a:ext cx="2488581" cy="4649636"/>
          </a:xfrm>
          <a:prstGeom prst="rect">
            <a:avLst/>
          </a:prstGeom>
          <a:noFill/>
          <a:ln w="0" cmpd="sng">
            <a:noFill/>
            <a:prstDash val="solid"/>
          </a:ln>
        </p:spPr>
        <p:txBody>
          <a:bodyPr vert="horz" lIns="0" tIns="2540" rIns="0" bIns="0" anchor="t">
            <a:normAutofit fontScale="95000"/>
          </a:bodyPr>
          <a:lstStyle/>
          <a:p>
            <a:pPr marL="0" marR="0" indent="0" algn="just">
              <a:lnSpc>
                <a:spcPts val="2100"/>
              </a:lnSpc>
              <a:spcAft>
                <a:spcPts val="0"/>
              </a:spcAft>
            </a:pPr>
            <a:r>
              <a:rPr lang="it-IT" sz="1850" b="1" spc="-50">
                <a:solidFill>
                  <a:srgbClr val="007F00"/>
                </a:solidFill>
                <a:latin typeface="Arial" panose="22635452340000000000" pitchFamily="2"/>
              </a:rPr>
              <a:t>Posizione di </a:t>
            </a:r>
          </a:p>
          <a:p>
            <a:pPr marL="0" marR="0" indent="0" algn="just">
              <a:lnSpc>
                <a:spcPts val="2100"/>
              </a:lnSpc>
              <a:spcBef>
                <a:spcPts val="20"/>
              </a:spcBef>
              <a:spcAft>
                <a:spcPts val="0"/>
              </a:spcAft>
            </a:pPr>
            <a:r>
              <a:rPr lang="it-IT" sz="1850" b="1" spc="10">
                <a:solidFill>
                  <a:srgbClr val="007F00"/>
                </a:solidFill>
                <a:latin typeface="Arial" panose="22635452340000000000" pitchFamily="2"/>
              </a:rPr>
              <a:t>partenza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Seduti, schiena </a:t>
            </a:r>
          </a:p>
          <a:p>
            <a:pPr marL="0" marR="0" indent="0" algn="just">
              <a:lnSpc>
                <a:spcPts val="2100"/>
              </a:lnSpc>
              <a:spcBef>
                <a:spcPts val="5"/>
              </a:spcBef>
              <a:spcAft>
                <a:spcPts val="0"/>
              </a:spcAft>
            </a:pPr>
            <a:r>
              <a:rPr lang="it-IT" sz="1850" b="1" spc="35">
                <a:solidFill>
                  <a:srgbClr val="000000"/>
                </a:solidFill>
                <a:latin typeface="Arial" panose="22635452340000000000" pitchFamily="2"/>
              </a:rPr>
              <a:t>diritta, lasciar </a:t>
            </a:r>
          </a:p>
          <a:p>
            <a:pPr marL="0" marR="0" indent="0" algn="just">
              <a:lnSpc>
                <a:spcPts val="2100"/>
              </a:lnSpc>
              <a:spcBef>
                <a:spcPts val="10"/>
              </a:spcBef>
              <a:spcAft>
                <a:spcPts val="0"/>
              </a:spcAft>
            </a:pPr>
            <a:r>
              <a:rPr lang="it-IT" sz="1850" b="1" spc="5">
                <a:solidFill>
                  <a:srgbClr val="000000"/>
                </a:solidFill>
                <a:latin typeface="Arial" panose="22635452340000000000" pitchFamily="2"/>
              </a:rPr>
              <a:t>cadere le braccia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inerti. </a:t>
            </a:r>
          </a:p>
          <a:p>
            <a:pPr marL="0" marR="0" indent="0" algn="just">
              <a:lnSpc>
                <a:spcPts val="2100"/>
              </a:lnSpc>
              <a:spcBef>
                <a:spcPts val="1440"/>
              </a:spcBef>
              <a:spcAft>
                <a:spcPts val="0"/>
              </a:spcAft>
            </a:pPr>
            <a:r>
              <a:rPr lang="it-IT" sz="1850" b="1" spc="-15">
                <a:solidFill>
                  <a:srgbClr val="007F00"/>
                </a:solidFill>
                <a:latin typeface="Arial" panose="22635452340000000000" pitchFamily="2"/>
              </a:rPr>
              <a:t>Esercizio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Sollevare le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braccia e stendere </a:t>
            </a:r>
          </a:p>
          <a:p>
            <a:pPr marL="0" marR="0" indent="0" algn="just">
              <a:lnSpc>
                <a:spcPts val="2100"/>
              </a:lnSpc>
              <a:spcBef>
                <a:spcPts val="25"/>
              </a:spcBef>
              <a:spcAft>
                <a:spcPts val="0"/>
              </a:spcAft>
            </a:pPr>
            <a:r>
              <a:rPr lang="it-IT" sz="1850" b="1" spc="-25">
                <a:solidFill>
                  <a:srgbClr val="000000"/>
                </a:solidFill>
                <a:latin typeface="Arial" panose="22635452340000000000" pitchFamily="2"/>
              </a:rPr>
              <a:t>ambedue le </a:t>
            </a:r>
          </a:p>
          <a:p>
            <a:pPr marL="0" marR="0" indent="0" algn="just">
              <a:lnSpc>
                <a:spcPts val="2100"/>
              </a:lnSpc>
              <a:spcBef>
                <a:spcPts val="0"/>
              </a:spcBef>
              <a:spcAft>
                <a:spcPts val="0"/>
              </a:spcAft>
            </a:pPr>
            <a:r>
              <a:rPr lang="it-IT" sz="1850" b="1" spc="-25">
                <a:solidFill>
                  <a:srgbClr val="000000"/>
                </a:solidFill>
                <a:latin typeface="Arial" panose="22635452340000000000" pitchFamily="2"/>
              </a:rPr>
              <a:t>braccia e le mani in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fuori. Spingere il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petto in avanti.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Restare così per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un istante e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respirare sempre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normalmente. In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seguito, lasciare </a:t>
            </a:r>
          </a:p>
          <a:p>
            <a:pPr marL="0" marR="0" indent="0" algn="just">
              <a:lnSpc>
                <a:spcPts val="2100"/>
              </a:lnSpc>
              <a:spcBef>
                <a:spcPts val="10"/>
              </a:spcBef>
              <a:spcAft>
                <a:spcPts val="0"/>
              </a:spcAft>
            </a:pPr>
            <a:r>
              <a:rPr lang="it-IT" sz="1850" b="1" spc="5">
                <a:solidFill>
                  <a:srgbClr val="000000"/>
                </a:solidFill>
                <a:latin typeface="Arial" panose="22635452340000000000" pitchFamily="2"/>
              </a:rPr>
              <a:t>cadere le braccia </a:t>
            </a:r>
          </a:p>
          <a:p>
            <a:pPr marL="0" marR="0" indent="0" algn="just">
              <a:lnSpc>
                <a:spcPts val="2100"/>
              </a:lnSpc>
              <a:spcBef>
                <a:spcPts val="0"/>
              </a:spcBef>
              <a:spcAft>
                <a:spcPts val="0"/>
              </a:spcAft>
            </a:pPr>
            <a:r>
              <a:rPr lang="it-IT" sz="1850" b="1" spc="25">
                <a:solidFill>
                  <a:srgbClr val="000000"/>
                </a:solidFill>
                <a:latin typeface="Arial" panose="22635452340000000000" pitchFamily="2"/>
              </a:rPr>
              <a:t>inerti. Ripetere </a:t>
            </a:r>
          </a:p>
          <a:p>
            <a:pPr marL="0" marR="0" indent="0" algn="just">
              <a:lnSpc>
                <a:spcPts val="2100"/>
              </a:lnSpc>
              <a:spcBef>
                <a:spcPts val="5"/>
              </a:spcBef>
              <a:spcAft>
                <a:spcPts val="0"/>
              </a:spcAft>
            </a:pPr>
            <a:r>
              <a:rPr lang="it-IT" sz="1850" b="1" spc="-25">
                <a:solidFill>
                  <a:srgbClr val="000000"/>
                </a:solidFill>
                <a:latin typeface="Arial" panose="22635452340000000000" pitchFamily="2"/>
              </a:rPr>
              <a:t>l'esercizio più </a:t>
            </a:r>
          </a:p>
          <a:p>
            <a:pPr marL="0" marR="0" indent="0" algn="just">
              <a:lnSpc>
                <a:spcPts val="2100"/>
              </a:lnSpc>
              <a:spcBef>
                <a:spcPts val="0"/>
              </a:spcBef>
              <a:spcAft>
                <a:spcPts val="8055"/>
              </a:spcAft>
            </a:pPr>
            <a:r>
              <a:rPr lang="it-IT" sz="1850" b="1" spc="-15">
                <a:solidFill>
                  <a:srgbClr val="000000"/>
                </a:solidFill>
                <a:latin typeface="Arial" panose="22635452340000000000" pitchFamily="2"/>
              </a:rPr>
              <a:t>volte. </a:t>
            </a:r>
          </a:p>
        </p:txBody>
      </p:sp>
    </p:spTree>
    <p:extLst>
      <p:ext uri="{BB962C8B-B14F-4D97-AF65-F5344CB8AC3E}">
        <p14:creationId xmlns:p14="http://schemas.microsoft.com/office/powerpoint/2010/main" xmlns="" val="567603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7_1_">
    <p:spTree>
      <p:nvGrpSpPr>
        <p:cNvPr id="1" name=""/>
        <p:cNvGrpSpPr/>
        <p:nvPr/>
      </p:nvGrpSpPr>
      <p:grpSpPr>
        <a:xfrm>
          <a:off x="0" y="0"/>
          <a:ext cx="0" cy="0"/>
          <a:chOff x="0" y="0"/>
          <a:chExt cx="0" cy="0"/>
        </a:xfrm>
      </p:grpSpPr>
      <p:sp>
        <p:nvSpPr>
          <p:cNvPr id="162" name="Segnaposto testo 161"/>
          <p:cNvSpPr>
            <a:spLocks noGrp="1"/>
          </p:cNvSpPr>
          <p:nvPr>
            <p:ph type="body" idx="10"/>
          </p:nvPr>
        </p:nvSpPr>
        <p:spPr>
          <a:xfrm>
            <a:off x="416300" y="492693"/>
            <a:ext cx="8313705" cy="5871189"/>
          </a:xfrm>
          <a:prstGeom prst="rect">
            <a:avLst/>
          </a:prstGeom>
          <a:solidFill>
            <a:srgbClr val="F8EEDB"/>
          </a:solidFill>
          <a:ln w="0" cmpd="sng">
            <a:noFill/>
            <a:prstDash val="solid"/>
          </a:ln>
        </p:spPr>
        <p:txBody>
          <a:bodyPr vert="horz" lIns="0" tIns="0" rIns="0" bIns="0" anchor="t"/>
          <a:lstStyle/>
          <a:p>
            <a:pPr algn="l"/>
            <a:r>
              <a:rPr lang="en-US" sz="100"/>
              <a:t> </a:t>
            </a:r>
          </a:p>
        </p:txBody>
      </p:sp>
      <p:sp>
        <p:nvSpPr>
          <p:cNvPr id="163" name="Segnaposto testo 162"/>
          <p:cNvSpPr>
            <a:spLocks noGrp="1"/>
          </p:cNvSpPr>
          <p:nvPr>
            <p:ph type="body" idx="10"/>
          </p:nvPr>
        </p:nvSpPr>
        <p:spPr>
          <a:xfrm>
            <a:off x="1187453" y="492693"/>
            <a:ext cx="1659054" cy="1067230"/>
          </a:xfrm>
          <a:prstGeom prst="rect">
            <a:avLst/>
          </a:prstGeom>
          <a:noFill/>
          <a:ln w="0" cmpd="sng">
            <a:noFill/>
            <a:prstDash val="solid"/>
          </a:ln>
        </p:spPr>
        <p:txBody>
          <a:bodyPr vert="horz" lIns="0" tIns="678180" rIns="0" bIns="0" anchor="t">
            <a:normAutofit fontScale="95000"/>
          </a:bodyPr>
          <a:lstStyle/>
          <a:p>
            <a:pPr marL="0" marR="0" indent="0" algn="l">
              <a:lnSpc>
                <a:spcPts val="2100"/>
              </a:lnSpc>
              <a:spcAft>
                <a:spcPts val="5595"/>
              </a:spcAft>
            </a:pPr>
            <a:r>
              <a:rPr lang="it-IT" sz="1850" b="1" spc="-40">
                <a:solidFill>
                  <a:srgbClr val="007F00"/>
                </a:solidFill>
                <a:latin typeface="Arial" panose="22635452340000000000" pitchFamily="2"/>
              </a:rPr>
              <a:t>Per la nuca... </a:t>
            </a:r>
          </a:p>
        </p:txBody>
      </p:sp>
      <p:sp>
        <p:nvSpPr>
          <p:cNvPr id="166" name="Segnaposto testo 165"/>
          <p:cNvSpPr>
            <a:spLocks noGrp="1"/>
          </p:cNvSpPr>
          <p:nvPr>
            <p:ph type="body" idx="10"/>
          </p:nvPr>
        </p:nvSpPr>
        <p:spPr>
          <a:xfrm>
            <a:off x="5884266" y="1559923"/>
            <a:ext cx="2242795" cy="4803959"/>
          </a:xfrm>
          <a:prstGeom prst="rect">
            <a:avLst/>
          </a:prstGeom>
          <a:noFill/>
          <a:ln w="0" cmpd="sng">
            <a:noFill/>
            <a:prstDash val="solid"/>
          </a:ln>
        </p:spPr>
        <p:txBody>
          <a:bodyPr vert="horz" lIns="0" tIns="2540" rIns="0" bIns="0" anchor="t">
            <a:normAutofit fontScale="95000"/>
          </a:bodyPr>
          <a:lstStyle/>
          <a:p>
            <a:pPr marL="0" marR="0" indent="0" algn="just">
              <a:lnSpc>
                <a:spcPts val="2100"/>
              </a:lnSpc>
              <a:spcAft>
                <a:spcPts val="0"/>
              </a:spcAft>
            </a:pPr>
            <a:r>
              <a:rPr lang="it-IT" sz="1850" b="1" spc="-50">
                <a:solidFill>
                  <a:srgbClr val="007F00"/>
                </a:solidFill>
                <a:latin typeface="Arial" panose="22635452340000000000" pitchFamily="2"/>
              </a:rPr>
              <a:t>Posizione di </a:t>
            </a:r>
          </a:p>
          <a:p>
            <a:pPr marL="0" marR="0" indent="0" algn="just">
              <a:lnSpc>
                <a:spcPts val="2100"/>
              </a:lnSpc>
              <a:spcBef>
                <a:spcPts val="20"/>
              </a:spcBef>
              <a:spcAft>
                <a:spcPts val="0"/>
              </a:spcAft>
            </a:pPr>
            <a:r>
              <a:rPr lang="it-IT" sz="1850" b="1" spc="10">
                <a:solidFill>
                  <a:srgbClr val="007F00"/>
                </a:solidFill>
                <a:latin typeface="Arial" panose="22635452340000000000" pitchFamily="2"/>
              </a:rPr>
              <a:t>partenza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Seduti, schiena </a:t>
            </a:r>
          </a:p>
          <a:p>
            <a:pPr marL="0" marR="0" indent="0" algn="just">
              <a:lnSpc>
                <a:spcPts val="2100"/>
              </a:lnSpc>
              <a:spcBef>
                <a:spcPts val="0"/>
              </a:spcBef>
              <a:spcAft>
                <a:spcPts val="0"/>
              </a:spcAft>
            </a:pPr>
            <a:r>
              <a:rPr lang="it-IT" sz="1850" b="1" spc="55">
                <a:solidFill>
                  <a:srgbClr val="000000"/>
                </a:solidFill>
                <a:latin typeface="Arial" panose="22635452340000000000" pitchFamily="2"/>
              </a:rPr>
              <a:t>diritta. Indice e </a:t>
            </a:r>
          </a:p>
          <a:p>
            <a:pPr marL="0" marR="0" indent="0" algn="just">
              <a:lnSpc>
                <a:spcPts val="2100"/>
              </a:lnSpc>
              <a:spcBef>
                <a:spcPts val="20"/>
              </a:spcBef>
              <a:spcAft>
                <a:spcPts val="0"/>
              </a:spcAft>
            </a:pPr>
            <a:r>
              <a:rPr lang="it-IT" sz="1850" b="1" spc="-45">
                <a:solidFill>
                  <a:srgbClr val="000000"/>
                </a:solidFill>
                <a:latin typeface="Arial" panose="22635452340000000000" pitchFamily="2"/>
              </a:rPr>
              <a:t>medio della mano </a:t>
            </a:r>
          </a:p>
          <a:p>
            <a:pPr marL="0" marR="0" indent="0" algn="just">
              <a:lnSpc>
                <a:spcPts val="2100"/>
              </a:lnSpc>
              <a:spcBef>
                <a:spcPts val="0"/>
              </a:spcBef>
              <a:spcAft>
                <a:spcPts val="0"/>
              </a:spcAft>
            </a:pPr>
            <a:r>
              <a:rPr lang="it-IT" sz="1850" b="1" spc="-45">
                <a:solidFill>
                  <a:srgbClr val="000000"/>
                </a:solidFill>
                <a:latin typeface="Arial" panose="22635452340000000000" pitchFamily="2"/>
              </a:rPr>
              <a:t>appoggiati sul </a:t>
            </a:r>
          </a:p>
          <a:p>
            <a:pPr marL="0" marR="0" indent="0" algn="just">
              <a:lnSpc>
                <a:spcPts val="2100"/>
              </a:lnSpc>
              <a:spcBef>
                <a:spcPts val="10"/>
              </a:spcBef>
              <a:spcAft>
                <a:spcPts val="0"/>
              </a:spcAft>
            </a:pPr>
            <a:r>
              <a:rPr lang="it-IT" sz="1850" b="1" spc="-50">
                <a:solidFill>
                  <a:srgbClr val="000000"/>
                </a:solidFill>
                <a:latin typeface="Arial" panose="22635452340000000000" pitchFamily="2"/>
              </a:rPr>
              <a:t>mento. </a:t>
            </a:r>
          </a:p>
          <a:p>
            <a:pPr marL="0" marR="0" indent="0" algn="just">
              <a:lnSpc>
                <a:spcPts val="2100"/>
              </a:lnSpc>
              <a:spcBef>
                <a:spcPts val="1055"/>
              </a:spcBef>
              <a:spcAft>
                <a:spcPts val="0"/>
              </a:spcAft>
            </a:pPr>
            <a:r>
              <a:rPr lang="it-IT" sz="1850" b="1" spc="-15">
                <a:solidFill>
                  <a:srgbClr val="007F00"/>
                </a:solidFill>
                <a:latin typeface="Arial" panose="22635452340000000000" pitchFamily="2"/>
              </a:rPr>
              <a:t>Esercizio </a:t>
            </a:r>
          </a:p>
          <a:p>
            <a:pPr marL="0" marR="0" indent="0" algn="just">
              <a:lnSpc>
                <a:spcPts val="2100"/>
              </a:lnSpc>
              <a:spcBef>
                <a:spcPts val="0"/>
              </a:spcBef>
              <a:spcAft>
                <a:spcPts val="0"/>
              </a:spcAft>
            </a:pPr>
            <a:r>
              <a:rPr lang="it-IT" sz="1850" b="1" spc="-40">
                <a:solidFill>
                  <a:srgbClr val="000000"/>
                </a:solidFill>
                <a:latin typeface="Arial" panose="22635452340000000000" pitchFamily="2"/>
              </a:rPr>
              <a:t>Spingere il mento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all'indietro. </a:t>
            </a:r>
          </a:p>
          <a:p>
            <a:pPr marL="0" marR="0" indent="0" algn="just">
              <a:lnSpc>
                <a:spcPts val="2100"/>
              </a:lnSpc>
              <a:spcBef>
                <a:spcPts val="35"/>
              </a:spcBef>
              <a:spcAft>
                <a:spcPts val="0"/>
              </a:spcAft>
            </a:pPr>
            <a:r>
              <a:rPr lang="it-IT" sz="1850" b="1" spc="30">
                <a:solidFill>
                  <a:srgbClr val="000000"/>
                </a:solidFill>
                <a:latin typeface="Arial" panose="22635452340000000000" pitchFamily="2"/>
              </a:rPr>
              <a:t>Guardare diritto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davanti a voi e </a:t>
            </a:r>
          </a:p>
          <a:p>
            <a:pPr marL="0" marR="0" indent="0" algn="just">
              <a:lnSpc>
                <a:spcPts val="2100"/>
              </a:lnSpc>
              <a:spcBef>
                <a:spcPts val="10"/>
              </a:spcBef>
              <a:spcAft>
                <a:spcPts val="0"/>
              </a:spcAft>
            </a:pPr>
            <a:r>
              <a:rPr lang="it-IT" sz="1850" b="1" spc="0">
                <a:solidFill>
                  <a:srgbClr val="000000"/>
                </a:solidFill>
                <a:latin typeface="Arial" panose="22635452340000000000" pitchFamily="2"/>
              </a:rPr>
              <a:t>tenere il busto in </a:t>
            </a:r>
          </a:p>
          <a:p>
            <a:pPr marL="0" marR="0" indent="0" algn="just">
              <a:lnSpc>
                <a:spcPts val="2100"/>
              </a:lnSpc>
              <a:spcBef>
                <a:spcPts val="0"/>
              </a:spcBef>
              <a:spcAft>
                <a:spcPts val="0"/>
              </a:spcAft>
            </a:pPr>
            <a:r>
              <a:rPr lang="it-IT" sz="1850" b="1" spc="-35">
                <a:solidFill>
                  <a:srgbClr val="000000"/>
                </a:solidFill>
                <a:latin typeface="Arial" panose="22635452340000000000" pitchFamily="2"/>
              </a:rPr>
              <a:t>posizione stabile.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Restare così per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un istante.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Ripetere </a:t>
            </a:r>
          </a:p>
          <a:p>
            <a:pPr marL="0" marR="0" indent="0" algn="just">
              <a:lnSpc>
                <a:spcPts val="2100"/>
              </a:lnSpc>
              <a:spcBef>
                <a:spcPts val="5"/>
              </a:spcBef>
              <a:spcAft>
                <a:spcPts val="0"/>
              </a:spcAft>
            </a:pPr>
            <a:r>
              <a:rPr lang="it-IT" sz="1850" b="1" spc="0">
                <a:solidFill>
                  <a:srgbClr val="000000"/>
                </a:solidFill>
                <a:latin typeface="Arial" panose="22635452340000000000" pitchFamily="2"/>
              </a:rPr>
              <a:t>l'esercizio da 5 a </a:t>
            </a:r>
          </a:p>
          <a:p>
            <a:pPr marL="0" marR="0" indent="0" algn="just">
              <a:lnSpc>
                <a:spcPts val="2100"/>
              </a:lnSpc>
              <a:spcBef>
                <a:spcPts val="0"/>
              </a:spcBef>
              <a:spcAft>
                <a:spcPts val="16795"/>
              </a:spcAft>
            </a:pPr>
            <a:r>
              <a:rPr lang="it-IT" sz="1850" b="1" spc="-10">
                <a:solidFill>
                  <a:srgbClr val="000000"/>
                </a:solidFill>
                <a:latin typeface="Arial" panose="22635452340000000000" pitchFamily="2"/>
              </a:rPr>
              <a:t>10 volte. </a:t>
            </a:r>
          </a:p>
        </p:txBody>
      </p:sp>
    </p:spTree>
    <p:extLst>
      <p:ext uri="{BB962C8B-B14F-4D97-AF65-F5344CB8AC3E}">
        <p14:creationId xmlns:p14="http://schemas.microsoft.com/office/powerpoint/2010/main" xmlns="" val="2778945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sp>
        <p:nvSpPr>
          <p:cNvPr id="169" name="Segnaposto testo 168"/>
          <p:cNvSpPr>
            <a:spLocks noGrp="1"/>
          </p:cNvSpPr>
          <p:nvPr>
            <p:ph type="body" idx="10"/>
          </p:nvPr>
        </p:nvSpPr>
        <p:spPr>
          <a:xfrm>
            <a:off x="1026924" y="920236"/>
            <a:ext cx="6083199" cy="658824"/>
          </a:xfrm>
          <a:prstGeom prst="rect">
            <a:avLst/>
          </a:prstGeom>
          <a:noFill/>
          <a:ln w="0" cmpd="sng">
            <a:noFill/>
            <a:prstDash val="solid"/>
          </a:ln>
        </p:spPr>
        <p:txBody>
          <a:bodyPr vert="horz" lIns="0" tIns="0" rIns="0" bIns="0" anchor="t">
            <a:normAutofit fontScale="95000"/>
          </a:bodyPr>
          <a:lstStyle/>
          <a:p>
            <a:pPr marL="137160" marR="0" indent="0" algn="l">
              <a:lnSpc>
                <a:spcPts val="2100"/>
              </a:lnSpc>
              <a:spcAft>
                <a:spcPts val="5875"/>
              </a:spcAft>
            </a:pPr>
            <a:r>
              <a:rPr lang="it-IT" sz="1850" b="1" spc="15">
                <a:solidFill>
                  <a:srgbClr val="007F00"/>
                </a:solidFill>
                <a:latin typeface="Arial" panose="22635452340000000000" pitchFamily="2"/>
              </a:rPr>
              <a:t>Distensione dei muscoli laterali della nuca... </a:t>
            </a:r>
          </a:p>
        </p:txBody>
      </p:sp>
      <p:sp>
        <p:nvSpPr>
          <p:cNvPr id="172" name="Segnaposto testo 171"/>
          <p:cNvSpPr>
            <a:spLocks noGrp="1"/>
          </p:cNvSpPr>
          <p:nvPr>
            <p:ph type="body" idx="10"/>
          </p:nvPr>
        </p:nvSpPr>
        <p:spPr>
          <a:xfrm>
            <a:off x="1190525" y="4589373"/>
            <a:ext cx="6713025" cy="1493959"/>
          </a:xfrm>
          <a:prstGeom prst="rect">
            <a:avLst/>
          </a:prstGeom>
          <a:noFill/>
          <a:ln w="0" cmpd="sng">
            <a:noFill/>
            <a:prstDash val="solid"/>
          </a:ln>
        </p:spPr>
        <p:txBody>
          <a:bodyPr vert="horz" lIns="0" tIns="5080" rIns="0" bIns="0" anchor="t">
            <a:normAutofit fontScale="95000"/>
          </a:bodyPr>
          <a:lstStyle/>
          <a:p>
            <a:pPr marL="45720" marR="0" indent="0" algn="just">
              <a:lnSpc>
                <a:spcPts val="2100"/>
              </a:lnSpc>
              <a:spcAft>
                <a:spcPts val="0"/>
              </a:spcAft>
            </a:pPr>
            <a:r>
              <a:rPr lang="it-IT" sz="1850" b="1" spc="-30">
                <a:solidFill>
                  <a:srgbClr val="007F00"/>
                </a:solidFill>
                <a:latin typeface="Arial" panose="22635452340000000000" pitchFamily="2"/>
              </a:rPr>
              <a:t>Posizione di partenza </a:t>
            </a:r>
          </a:p>
          <a:p>
            <a:pPr marL="45720" marR="0" indent="0" algn="just">
              <a:lnSpc>
                <a:spcPts val="2100"/>
              </a:lnSpc>
              <a:spcBef>
                <a:spcPts val="10"/>
              </a:spcBef>
              <a:spcAft>
                <a:spcPts val="0"/>
              </a:spcAft>
            </a:pPr>
            <a:r>
              <a:rPr lang="it-IT" sz="1850" b="1" spc="0">
                <a:solidFill>
                  <a:srgbClr val="000000"/>
                </a:solidFill>
                <a:latin typeface="Arial" panose="22635452340000000000" pitchFamily="2"/>
              </a:rPr>
              <a:t>Seduti con la schiena diritta o in piedi in stazione </a:t>
            </a:r>
          </a:p>
          <a:p>
            <a:pPr marL="45720" marR="0" indent="0" algn="just">
              <a:lnSpc>
                <a:spcPts val="2100"/>
              </a:lnSpc>
              <a:spcBef>
                <a:spcPts val="0"/>
              </a:spcBef>
              <a:spcAft>
                <a:spcPts val="0"/>
              </a:spcAft>
            </a:pPr>
            <a:r>
              <a:rPr lang="it-IT" sz="1850" b="1" spc="0">
                <a:solidFill>
                  <a:srgbClr val="000000"/>
                </a:solidFill>
                <a:latin typeface="Arial" panose="22635452340000000000" pitchFamily="2"/>
              </a:rPr>
              <a:t>eretta e tenere in mano un libro. </a:t>
            </a:r>
          </a:p>
          <a:p>
            <a:pPr marL="45720" marR="0" indent="0" algn="just">
              <a:lnSpc>
                <a:spcPts val="2100"/>
              </a:lnSpc>
              <a:spcBef>
                <a:spcPts val="3130"/>
              </a:spcBef>
              <a:spcAft>
                <a:spcPts val="0"/>
              </a:spcAft>
            </a:pPr>
            <a:r>
              <a:rPr lang="it-IT" sz="1850" b="1" spc="-15">
                <a:solidFill>
                  <a:srgbClr val="007F00"/>
                </a:solidFill>
                <a:latin typeface="Arial" panose="22635452340000000000" pitchFamily="2"/>
              </a:rPr>
              <a:t>Esercizio </a:t>
            </a:r>
          </a:p>
          <a:p>
            <a:pPr marL="45720" marR="0" indent="0" algn="just">
              <a:lnSpc>
                <a:spcPts val="2100"/>
              </a:lnSpc>
              <a:spcBef>
                <a:spcPts val="0"/>
              </a:spcBef>
              <a:spcAft>
                <a:spcPts val="0"/>
              </a:spcAft>
            </a:pPr>
            <a:r>
              <a:rPr lang="it-IT" sz="1850" b="1" spc="5">
                <a:solidFill>
                  <a:srgbClr val="000000"/>
                </a:solidFill>
                <a:latin typeface="Arial" panose="22635452340000000000" pitchFamily="2"/>
              </a:rPr>
              <a:t>Sollevare le spalle e restare così per un istante. </a:t>
            </a:r>
          </a:p>
          <a:p>
            <a:pPr marL="45720" marR="0" indent="0" algn="just">
              <a:lnSpc>
                <a:spcPts val="2100"/>
              </a:lnSpc>
              <a:spcBef>
                <a:spcPts val="0"/>
              </a:spcBef>
              <a:spcAft>
                <a:spcPts val="0"/>
              </a:spcAft>
            </a:pPr>
            <a:r>
              <a:rPr lang="it-IT" sz="1850" b="1" spc="-10">
                <a:solidFill>
                  <a:srgbClr val="000000"/>
                </a:solidFill>
                <a:latin typeface="Arial" panose="22635452340000000000" pitchFamily="2"/>
              </a:rPr>
              <a:t>Rilassare in seguito le spalle. Ripetere l'esercizio da </a:t>
            </a:r>
          </a:p>
          <a:p>
            <a:pPr marL="45720" marR="0" indent="0" algn="just">
              <a:lnSpc>
                <a:spcPts val="2100"/>
              </a:lnSpc>
              <a:spcBef>
                <a:spcPts val="10"/>
              </a:spcBef>
              <a:spcAft>
                <a:spcPts val="0"/>
              </a:spcAft>
            </a:pPr>
            <a:r>
              <a:rPr lang="it-IT" sz="1850" b="1" spc="-5">
                <a:solidFill>
                  <a:srgbClr val="000000"/>
                </a:solidFill>
                <a:latin typeface="Arial" panose="22635452340000000000" pitchFamily="2"/>
              </a:rPr>
              <a:t>10 a 15 volte. </a:t>
            </a:r>
          </a:p>
        </p:txBody>
      </p:sp>
    </p:spTree>
    <p:extLst>
      <p:ext uri="{BB962C8B-B14F-4D97-AF65-F5344CB8AC3E}">
        <p14:creationId xmlns:p14="http://schemas.microsoft.com/office/powerpoint/2010/main" xmlns="" val="24279187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9_1_">
    <p:spTree>
      <p:nvGrpSpPr>
        <p:cNvPr id="1" name=""/>
        <p:cNvGrpSpPr/>
        <p:nvPr/>
      </p:nvGrpSpPr>
      <p:grpSpPr>
        <a:xfrm>
          <a:off x="0" y="0"/>
          <a:ext cx="0" cy="0"/>
          <a:chOff x="0" y="0"/>
          <a:chExt cx="0" cy="0"/>
        </a:xfrm>
      </p:grpSpPr>
      <p:sp>
        <p:nvSpPr>
          <p:cNvPr id="175" name="Segnaposto testo 174"/>
          <p:cNvSpPr>
            <a:spLocks noGrp="1"/>
          </p:cNvSpPr>
          <p:nvPr>
            <p:ph type="body" idx="10"/>
          </p:nvPr>
        </p:nvSpPr>
        <p:spPr>
          <a:xfrm>
            <a:off x="1039981" y="920236"/>
            <a:ext cx="6713025" cy="346107"/>
          </a:xfrm>
          <a:prstGeom prst="rect">
            <a:avLst/>
          </a:prstGeom>
          <a:noFill/>
          <a:ln w="0" cmpd="sng">
            <a:noFill/>
            <a:prstDash val="solid"/>
          </a:ln>
        </p:spPr>
        <p:txBody>
          <a:bodyPr vert="horz" lIns="0" tIns="12700" rIns="0" bIns="0" anchor="t">
            <a:normAutofit fontScale="95000"/>
          </a:bodyPr>
          <a:lstStyle/>
          <a:p>
            <a:pPr marL="91440" marR="0" indent="0" algn="l">
              <a:lnSpc>
                <a:spcPts val="2000"/>
              </a:lnSpc>
              <a:spcAft>
                <a:spcPts val="0"/>
              </a:spcAft>
            </a:pPr>
            <a:r>
              <a:rPr lang="it-IT" sz="1850" b="1" spc="20">
                <a:solidFill>
                  <a:srgbClr val="007F00"/>
                </a:solidFill>
                <a:latin typeface="Arial" panose="22635452340000000000" pitchFamily="2"/>
              </a:rPr>
              <a:t>Rilassamento della parte superiore della colonna </a:t>
            </a:r>
          </a:p>
          <a:p>
            <a:pPr marL="91440" marR="0" indent="0" algn="l">
              <a:lnSpc>
                <a:spcPts val="1900"/>
              </a:lnSpc>
              <a:spcBef>
                <a:spcPts val="0"/>
              </a:spcBef>
              <a:spcAft>
                <a:spcPts val="0"/>
              </a:spcAft>
            </a:pPr>
            <a:r>
              <a:rPr lang="it-IT" sz="1850" b="1" spc="20">
                <a:solidFill>
                  <a:srgbClr val="007F00"/>
                </a:solidFill>
                <a:latin typeface="Arial" panose="22635452340000000000" pitchFamily="2"/>
              </a:rPr>
              <a:t>vertebrale... </a:t>
            </a:r>
          </a:p>
        </p:txBody>
      </p:sp>
      <p:sp>
        <p:nvSpPr>
          <p:cNvPr id="178" name="Segnaposto testo 177"/>
          <p:cNvSpPr>
            <a:spLocks noGrp="1"/>
          </p:cNvSpPr>
          <p:nvPr>
            <p:ph type="body" idx="10"/>
          </p:nvPr>
        </p:nvSpPr>
        <p:spPr>
          <a:xfrm>
            <a:off x="924769" y="4345063"/>
            <a:ext cx="7327489" cy="1868568"/>
          </a:xfrm>
          <a:prstGeom prst="rect">
            <a:avLst/>
          </a:prstGeom>
          <a:noFill/>
          <a:ln w="0" cmpd="sng">
            <a:noFill/>
            <a:prstDash val="solid"/>
          </a:ln>
        </p:spPr>
        <p:txBody>
          <a:bodyPr vert="horz" lIns="0" tIns="3175" rIns="0" bIns="0" anchor="t">
            <a:normAutofit fontScale="95000"/>
          </a:bodyPr>
          <a:lstStyle/>
          <a:p>
            <a:pPr marL="45720" marR="0" indent="0" algn="just">
              <a:lnSpc>
                <a:spcPts val="2100"/>
              </a:lnSpc>
              <a:spcAft>
                <a:spcPts val="0"/>
              </a:spcAft>
            </a:pPr>
            <a:r>
              <a:rPr lang="it-IT" sz="1850" b="1" spc="-15">
                <a:solidFill>
                  <a:srgbClr val="007F00"/>
                </a:solidFill>
                <a:latin typeface="Arial" panose="22635452340000000000" pitchFamily="2"/>
              </a:rPr>
              <a:t>Posizione di partenza </a:t>
            </a:r>
          </a:p>
          <a:p>
            <a:pPr marL="45720" marR="0" indent="0" algn="just">
              <a:lnSpc>
                <a:spcPts val="2100"/>
              </a:lnSpc>
              <a:spcBef>
                <a:spcPts val="10"/>
              </a:spcBef>
              <a:spcAft>
                <a:spcPts val="0"/>
              </a:spcAft>
            </a:pPr>
            <a:r>
              <a:rPr lang="it-IT" sz="1850" b="1" spc="10">
                <a:solidFill>
                  <a:srgbClr val="000000"/>
                </a:solidFill>
                <a:latin typeface="Arial" panose="22635452340000000000" pitchFamily="2"/>
              </a:rPr>
              <a:t>Seduti con schiena diritta o in piedi in stazione eretta. </a:t>
            </a:r>
          </a:p>
          <a:p>
            <a:pPr marL="45720" marR="0" indent="0" algn="just">
              <a:lnSpc>
                <a:spcPts val="2100"/>
              </a:lnSpc>
              <a:spcBef>
                <a:spcPts val="0"/>
              </a:spcBef>
              <a:spcAft>
                <a:spcPts val="0"/>
              </a:spcAft>
            </a:pPr>
            <a:r>
              <a:rPr lang="it-IT" sz="1850" b="1" spc="5">
                <a:solidFill>
                  <a:srgbClr val="000000"/>
                </a:solidFill>
                <a:latin typeface="Arial" panose="22635452340000000000" pitchFamily="2"/>
              </a:rPr>
              <a:t>Stendere le braccia in fuori tenendo un pollice rivolto in </a:t>
            </a:r>
          </a:p>
          <a:p>
            <a:pPr marL="45720" marR="0" indent="0" algn="just">
              <a:lnSpc>
                <a:spcPts val="2100"/>
              </a:lnSpc>
              <a:spcBef>
                <a:spcPts val="15"/>
              </a:spcBef>
              <a:spcAft>
                <a:spcPts val="0"/>
              </a:spcAft>
            </a:pPr>
            <a:r>
              <a:rPr lang="it-IT" sz="1850" b="1" spc="10">
                <a:solidFill>
                  <a:srgbClr val="000000"/>
                </a:solidFill>
                <a:latin typeface="Arial" panose="22635452340000000000" pitchFamily="2"/>
              </a:rPr>
              <a:t>basso e l'altro in alto. Girare la testa dalla parte dove il </a:t>
            </a:r>
          </a:p>
          <a:p>
            <a:pPr marL="45720" marR="0" indent="0" algn="just">
              <a:lnSpc>
                <a:spcPts val="2100"/>
              </a:lnSpc>
              <a:spcBef>
                <a:spcPts val="0"/>
              </a:spcBef>
              <a:spcAft>
                <a:spcPts val="0"/>
              </a:spcAft>
            </a:pPr>
            <a:r>
              <a:rPr lang="it-IT" sz="1850" b="1" spc="-10">
                <a:solidFill>
                  <a:srgbClr val="000000"/>
                </a:solidFill>
                <a:latin typeface="Arial" panose="22635452340000000000" pitchFamily="2"/>
              </a:rPr>
              <a:t>pollice è rivolto verso il basso. </a:t>
            </a:r>
          </a:p>
          <a:p>
            <a:pPr marL="137160" marR="0" indent="0" algn="just">
              <a:lnSpc>
                <a:spcPts val="2100"/>
              </a:lnSpc>
              <a:spcBef>
                <a:spcPts val="1195"/>
              </a:spcBef>
              <a:spcAft>
                <a:spcPts val="0"/>
              </a:spcAft>
            </a:pPr>
            <a:r>
              <a:rPr lang="it-IT" sz="1850" b="1" spc="-15">
                <a:solidFill>
                  <a:srgbClr val="007F00"/>
                </a:solidFill>
                <a:latin typeface="Arial" panose="22635452340000000000" pitchFamily="2"/>
              </a:rPr>
              <a:t>Esercizio </a:t>
            </a:r>
          </a:p>
          <a:p>
            <a:pPr marL="137160" marR="0" indent="0" algn="just">
              <a:lnSpc>
                <a:spcPts val="2100"/>
              </a:lnSpc>
              <a:spcBef>
                <a:spcPts val="0"/>
              </a:spcBef>
              <a:spcAft>
                <a:spcPts val="0"/>
              </a:spcAft>
            </a:pPr>
            <a:r>
              <a:rPr lang="it-IT" sz="1850" b="1" spc="5">
                <a:solidFill>
                  <a:srgbClr val="000000"/>
                </a:solidFill>
                <a:latin typeface="Arial" panose="22635452340000000000" pitchFamily="2"/>
              </a:rPr>
              <a:t>Girare la testa alternando contemporaneamente la </a:t>
            </a:r>
          </a:p>
          <a:p>
            <a:pPr marL="137160" marR="0" indent="0" algn="just">
              <a:lnSpc>
                <a:spcPts val="2100"/>
              </a:lnSpc>
              <a:spcBef>
                <a:spcPts val="0"/>
              </a:spcBef>
              <a:spcAft>
                <a:spcPts val="0"/>
              </a:spcAft>
            </a:pPr>
            <a:r>
              <a:rPr lang="it-IT" sz="1850" b="1" spc="-25">
                <a:solidFill>
                  <a:srgbClr val="000000"/>
                </a:solidFill>
                <a:latin typeface="Arial" panose="22635452340000000000" pitchFamily="2"/>
              </a:rPr>
              <a:t>posizione del pollice. Prima di ogni cambiamento di </a:t>
            </a:r>
          </a:p>
          <a:p>
            <a:pPr marL="137160" marR="0" indent="0" algn="just">
              <a:lnSpc>
                <a:spcPts val="2100"/>
              </a:lnSpc>
              <a:spcBef>
                <a:spcPts val="30"/>
              </a:spcBef>
              <a:spcAft>
                <a:spcPts val="0"/>
              </a:spcAft>
            </a:pPr>
            <a:r>
              <a:rPr lang="it-IT" sz="1850" b="1" spc="10">
                <a:solidFill>
                  <a:srgbClr val="000000"/>
                </a:solidFill>
                <a:latin typeface="Arial" panose="22635452340000000000" pitchFamily="2"/>
              </a:rPr>
              <a:t>direzione rimanere brevemente nella rispettiva </a:t>
            </a:r>
          </a:p>
          <a:p>
            <a:pPr marL="137160" marR="0" indent="0" algn="just">
              <a:lnSpc>
                <a:spcPts val="2100"/>
              </a:lnSpc>
              <a:spcBef>
                <a:spcPts val="0"/>
              </a:spcBef>
              <a:spcAft>
                <a:spcPts val="30"/>
              </a:spcAft>
            </a:pPr>
            <a:r>
              <a:rPr lang="it-IT" sz="1850" b="1" spc="0">
                <a:solidFill>
                  <a:srgbClr val="000000"/>
                </a:solidFill>
                <a:latin typeface="Arial" panose="22635452340000000000" pitchFamily="2"/>
              </a:rPr>
              <a:t>posizione. Ripetere l'esercizio da 10 a 15 volte. </a:t>
            </a:r>
          </a:p>
        </p:txBody>
      </p:sp>
    </p:spTree>
    <p:extLst>
      <p:ext uri="{BB962C8B-B14F-4D97-AF65-F5344CB8AC3E}">
        <p14:creationId xmlns:p14="http://schemas.microsoft.com/office/powerpoint/2010/main" xmlns="" val="30643432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20_1_">
    <p:spTree>
      <p:nvGrpSpPr>
        <p:cNvPr id="1" name=""/>
        <p:cNvGrpSpPr/>
        <p:nvPr/>
      </p:nvGrpSpPr>
      <p:grpSpPr>
        <a:xfrm>
          <a:off x="0" y="0"/>
          <a:ext cx="0" cy="0"/>
          <a:chOff x="0" y="0"/>
          <a:chExt cx="0" cy="0"/>
        </a:xfrm>
      </p:grpSpPr>
      <p:sp>
        <p:nvSpPr>
          <p:cNvPr id="181" name="Segnaposto testo 180"/>
          <p:cNvSpPr>
            <a:spLocks noGrp="1"/>
          </p:cNvSpPr>
          <p:nvPr>
            <p:ph type="body" idx="10"/>
          </p:nvPr>
        </p:nvSpPr>
        <p:spPr>
          <a:xfrm>
            <a:off x="416300" y="492693"/>
            <a:ext cx="8313705" cy="5871189"/>
          </a:xfrm>
          <a:prstGeom prst="rect">
            <a:avLst/>
          </a:prstGeom>
          <a:solidFill>
            <a:srgbClr val="F7EFDE"/>
          </a:solidFill>
          <a:ln w="0" cmpd="sng">
            <a:noFill/>
            <a:prstDash val="solid"/>
          </a:ln>
        </p:spPr>
        <p:txBody>
          <a:bodyPr vert="horz" lIns="0" tIns="0" rIns="0" bIns="0" anchor="t"/>
          <a:lstStyle/>
          <a:p>
            <a:pPr algn="l"/>
            <a:r>
              <a:rPr lang="en-US" sz="100"/>
              <a:t> </a:t>
            </a:r>
          </a:p>
        </p:txBody>
      </p:sp>
      <p:sp>
        <p:nvSpPr>
          <p:cNvPr id="182" name="Segnaposto testo 181"/>
          <p:cNvSpPr>
            <a:spLocks noGrp="1"/>
          </p:cNvSpPr>
          <p:nvPr>
            <p:ph type="body" idx="10"/>
          </p:nvPr>
        </p:nvSpPr>
        <p:spPr>
          <a:xfrm>
            <a:off x="1183612" y="492693"/>
            <a:ext cx="7189235" cy="1442246"/>
          </a:xfrm>
          <a:prstGeom prst="rect">
            <a:avLst/>
          </a:prstGeom>
          <a:noFill/>
          <a:ln w="0" cmpd="sng">
            <a:noFill/>
            <a:prstDash val="solid"/>
          </a:ln>
        </p:spPr>
        <p:txBody>
          <a:bodyPr vert="horz" lIns="0" tIns="654685" rIns="0" bIns="0" anchor="t">
            <a:normAutofit fontScale="95000"/>
          </a:bodyPr>
          <a:lstStyle/>
          <a:p>
            <a:pPr marL="0" marR="0" indent="0" algn="l">
              <a:lnSpc>
                <a:spcPts val="2100"/>
              </a:lnSpc>
              <a:spcAft>
                <a:spcPts val="0"/>
              </a:spcAft>
            </a:pPr>
            <a:r>
              <a:rPr lang="it-IT" sz="1600" b="1" spc="-35">
                <a:solidFill>
                  <a:srgbClr val="007F00"/>
                </a:solidFill>
                <a:latin typeface="Verdana" panose="22635452340000000000" pitchFamily="2"/>
              </a:rPr>
              <a:t>Stiramento della muscolatura laterale della nuca... </a:t>
            </a:r>
          </a:p>
          <a:p>
            <a:pPr marL="1737360" marR="822960" indent="137160" algn="l">
              <a:lnSpc>
                <a:spcPts val="1300"/>
              </a:lnSpc>
              <a:spcBef>
                <a:spcPts val="6170"/>
              </a:spcBef>
              <a:spcAft>
                <a:spcPts val="0"/>
              </a:spcAft>
              <a:tabLst>
                <a:tab pos="3886200" algn="l"/>
              </a:tabLst>
            </a:pPr>
            <a:r>
              <a:rPr lang="it-IT" sz="1750" b="1" spc="0">
                <a:solidFill>
                  <a:srgbClr val="000000"/>
                </a:solidFill>
                <a:latin typeface="Arial" panose="22635452340000000000" pitchFamily="2"/>
              </a:rPr>
              <a:t>.....&lt;::::•,</a:t>
            </a:r>
            <a:r>
              <a:rPr lang="it-IT" sz="100" b="1" spc="0">
                <a:solidFill>
                  <a:srgbClr val="007F00"/>
                </a:solidFill>
                <a:latin typeface="Arial" panose="22635452340000000000" pitchFamily="2"/>
              </a:rPr>
              <a:t> </a:t>
            </a:r>
            <a:r>
              <a:rPr lang="it-IT" sz="1750" b="1" spc="0">
                <a:solidFill>
                  <a:srgbClr val="007F00"/>
                </a:solidFill>
                <a:latin typeface="Arial" panose="22635452340000000000" pitchFamily="2"/>
              </a:rPr>
              <a:t>Posizione di </a:t>
            </a:r>
            <a:r>
              <a:t/>
            </a:r>
            <a:br/>
            <a:r>
              <a:rPr lang="it-IT" sz="1750" b="1" spc="0">
                <a:solidFill>
                  <a:srgbClr val="000000"/>
                </a:solidFill>
                <a:latin typeface="Arial" panose="22635452340000000000" pitchFamily="2"/>
              </a:rPr>
              <a:t>Iiii"•  </a:t>
            </a:r>
          </a:p>
          <a:p>
            <a:pPr marL="1737360" marR="0" indent="0" algn="l">
              <a:lnSpc>
                <a:spcPts val="100"/>
              </a:lnSpc>
              <a:spcBef>
                <a:spcPts val="0"/>
              </a:spcBef>
              <a:spcAft>
                <a:spcPts val="0"/>
              </a:spcAft>
            </a:pPr>
            <a:r>
              <a:rPr lang="it-IT" sz="1600" b="1" spc="-10" baseline="-25000">
                <a:solidFill>
                  <a:srgbClr val="000000"/>
                </a:solidFill>
                <a:latin typeface="Verdana" panose="22635452340000000000" pitchFamily="2"/>
              </a:rPr>
              <a:t>i:</a:t>
            </a:r>
            <a:r>
              <a:rPr lang="it-IT" sz="1750" b="1" spc="-10">
                <a:solidFill>
                  <a:srgbClr val="000000"/>
                </a:solidFill>
                <a:latin typeface="Arial" panose="22635452340000000000" pitchFamily="2"/>
              </a:rPr>
              <a:t>. ,</a:t>
            </a:r>
            <a:r>
              <a:rPr lang="it-IT" sz="1750" b="1" spc="-10" baseline="-25000">
                <a:solidFill>
                  <a:srgbClr val="000000"/>
                </a:solidFill>
                <a:latin typeface="Verdana" panose="22635452340000000000" pitchFamily="2"/>
              </a:rPr>
              <a:t>e</a:t>
            </a:r>
            <a:r>
              <a:rPr lang="it-IT" sz="1750" b="1" spc="-10">
                <a:solidFill>
                  <a:srgbClr val="000000"/>
                </a:solidFill>
                <a:latin typeface="Arial" panose="22635452340000000000" pitchFamily="2"/>
              </a:rPr>
              <a:t>s </a:t>
            </a:r>
          </a:p>
          <a:p>
            <a:pPr marL="2240280" marR="0" indent="0" algn="l">
              <a:lnSpc>
                <a:spcPts val="900"/>
              </a:lnSpc>
              <a:spcBef>
                <a:spcPts val="0"/>
              </a:spcBef>
              <a:spcAft>
                <a:spcPts val="0"/>
              </a:spcAft>
              <a:tabLst>
                <a:tab pos="3886200" algn="l"/>
              </a:tabLst>
            </a:pPr>
            <a:r>
              <a:rPr lang="it-IT" sz="1750" b="1" spc="35">
                <a:solidFill>
                  <a:srgbClr val="000000"/>
                </a:solidFill>
                <a:latin typeface="Arial" panose="22635452340000000000" pitchFamily="2"/>
              </a:rPr>
              <a:t>:. A</a:t>
            </a:r>
            <a:r>
              <a:rPr lang="it-IT" sz="100" b="1" spc="35">
                <a:solidFill>
                  <a:srgbClr val="007F00"/>
                </a:solidFill>
                <a:latin typeface="Arial" panose="22635452340000000000" pitchFamily="2"/>
              </a:rPr>
              <a:t> </a:t>
            </a:r>
            <a:r>
              <a:rPr lang="it-IT" sz="1750" b="1" spc="35">
                <a:solidFill>
                  <a:srgbClr val="007F00"/>
                </a:solidFill>
                <a:latin typeface="Arial" panose="22635452340000000000" pitchFamily="2"/>
              </a:rPr>
              <a:t>partenza </a:t>
            </a:r>
          </a:p>
        </p:txBody>
      </p:sp>
      <p:sp>
        <p:nvSpPr>
          <p:cNvPr id="183" name="Segnaposto testo 182"/>
          <p:cNvSpPr>
            <a:spLocks noGrp="1"/>
          </p:cNvSpPr>
          <p:nvPr>
            <p:ph type="body" idx="10"/>
          </p:nvPr>
        </p:nvSpPr>
        <p:spPr>
          <a:xfrm>
            <a:off x="5891179" y="1934940"/>
            <a:ext cx="2481669" cy="677554"/>
          </a:xfrm>
          <a:prstGeom prst="rect">
            <a:avLst/>
          </a:prstGeom>
          <a:noFill/>
          <a:ln w="0" cmpd="sng">
            <a:noFill/>
            <a:prstDash val="solid"/>
          </a:ln>
        </p:spPr>
        <p:txBody>
          <a:bodyPr vert="horz" lIns="0" tIns="0" rIns="0" bIns="0" anchor="t">
            <a:normAutofit fontScale="95000"/>
          </a:bodyPr>
          <a:lstStyle/>
          <a:p>
            <a:pPr marL="0" marR="0" indent="0" algn="l">
              <a:lnSpc>
                <a:spcPts val="2100"/>
              </a:lnSpc>
              <a:spcAft>
                <a:spcPts val="0"/>
              </a:spcAft>
            </a:pPr>
            <a:r>
              <a:rPr lang="it-IT" sz="1750" b="1" spc="480">
                <a:solidFill>
                  <a:srgbClr val="000000"/>
                </a:solidFill>
                <a:latin typeface="Arial" panose="22635452340000000000" pitchFamily="2"/>
              </a:rPr>
              <a:t>Seduti, schiena diritta, lasciar cadere le braccia inerti. </a:t>
            </a:r>
          </a:p>
        </p:txBody>
      </p:sp>
      <p:sp>
        <p:nvSpPr>
          <p:cNvPr id="184" name="Segnaposto testo 183"/>
          <p:cNvSpPr>
            <a:spLocks noGrp="1"/>
          </p:cNvSpPr>
          <p:nvPr>
            <p:ph type="body" idx="10"/>
          </p:nvPr>
        </p:nvSpPr>
        <p:spPr>
          <a:xfrm>
            <a:off x="5884266" y="2612494"/>
            <a:ext cx="2488581" cy="3751388"/>
          </a:xfrm>
          <a:prstGeom prst="rect">
            <a:avLst/>
          </a:prstGeom>
          <a:noFill/>
          <a:ln w="0" cmpd="sng">
            <a:noFill/>
            <a:prstDash val="solid"/>
          </a:ln>
        </p:spPr>
        <p:txBody>
          <a:bodyPr vert="horz" lIns="0" tIns="412115" rIns="0" bIns="0" anchor="t">
            <a:normAutofit fontScale="95000"/>
          </a:bodyPr>
          <a:lstStyle/>
          <a:p>
            <a:pPr marL="0" marR="0" indent="0" algn="l">
              <a:lnSpc>
                <a:spcPts val="2100"/>
              </a:lnSpc>
              <a:spcAft>
                <a:spcPts val="0"/>
              </a:spcAft>
            </a:pPr>
            <a:r>
              <a:rPr lang="it-IT" sz="1750" b="1" spc="20">
                <a:solidFill>
                  <a:srgbClr val="007F00"/>
                </a:solidFill>
                <a:latin typeface="Arial" panose="22635452340000000000" pitchFamily="2"/>
              </a:rPr>
              <a:t>Esercizio </a:t>
            </a:r>
          </a:p>
          <a:p>
            <a:pPr marL="0" marR="45720" indent="0" algn="l">
              <a:lnSpc>
                <a:spcPts val="2100"/>
              </a:lnSpc>
              <a:spcBef>
                <a:spcPts val="75"/>
              </a:spcBef>
              <a:spcAft>
                <a:spcPts val="0"/>
              </a:spcAft>
            </a:pPr>
            <a:r>
              <a:rPr lang="it-IT" sz="1750" b="1" spc="35">
                <a:solidFill>
                  <a:srgbClr val="000000"/>
                </a:solidFill>
                <a:latin typeface="Arial" panose="22635452340000000000" pitchFamily="2"/>
              </a:rPr>
              <a:t>Tenersi con una mano al bordo della sedia, spostare il tronco dalla parte opposta e inclinare lentamente la testa lateralmente fino ad avvertire una tensione ai lati della nuca. Restare così per un istante. Ripetere </a:t>
            </a:r>
          </a:p>
          <a:p>
            <a:pPr marL="0" marR="274320" indent="0" algn="l">
              <a:lnSpc>
                <a:spcPts val="2100"/>
              </a:lnSpc>
              <a:spcBef>
                <a:spcPts val="0"/>
              </a:spcBef>
              <a:spcAft>
                <a:spcPts val="8215"/>
              </a:spcAft>
            </a:pPr>
            <a:r>
              <a:rPr lang="it-IT" sz="1750" b="1" spc="0">
                <a:solidFill>
                  <a:srgbClr val="000000"/>
                </a:solidFill>
                <a:latin typeface="Arial" panose="22635452340000000000" pitchFamily="2"/>
              </a:rPr>
              <a:t>l'esercizio da 5 a 10 volte. </a:t>
            </a:r>
          </a:p>
        </p:txBody>
      </p:sp>
    </p:spTree>
    <p:extLst>
      <p:ext uri="{BB962C8B-B14F-4D97-AF65-F5344CB8AC3E}">
        <p14:creationId xmlns:p14="http://schemas.microsoft.com/office/powerpoint/2010/main" xmlns="" val="1981456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1_1_">
    <p:spTree>
      <p:nvGrpSpPr>
        <p:cNvPr id="1" name=""/>
        <p:cNvGrpSpPr/>
        <p:nvPr/>
      </p:nvGrpSpPr>
      <p:grpSpPr>
        <a:xfrm>
          <a:off x="0" y="0"/>
          <a:ext cx="0" cy="0"/>
          <a:chOff x="0" y="0"/>
          <a:chExt cx="0" cy="0"/>
        </a:xfrm>
      </p:grpSpPr>
      <p:sp>
        <p:nvSpPr>
          <p:cNvPr id="189" name="Segnaposto testo 188"/>
          <p:cNvSpPr>
            <a:spLocks noGrp="1"/>
          </p:cNvSpPr>
          <p:nvPr>
            <p:ph type="body" idx="10"/>
          </p:nvPr>
        </p:nvSpPr>
        <p:spPr>
          <a:xfrm>
            <a:off x="1187453" y="920237"/>
            <a:ext cx="6190730" cy="639686"/>
          </a:xfrm>
          <a:prstGeom prst="rect">
            <a:avLst/>
          </a:prstGeom>
          <a:noFill/>
          <a:ln w="0" cmpd="sng">
            <a:noFill/>
            <a:prstDash val="solid"/>
          </a:ln>
        </p:spPr>
        <p:txBody>
          <a:bodyPr vert="horz" lIns="0" tIns="0" rIns="0" bIns="0" anchor="t">
            <a:normAutofit fontScale="95000"/>
          </a:bodyPr>
          <a:lstStyle/>
          <a:p>
            <a:pPr marL="0" marR="0" indent="0" algn="l">
              <a:lnSpc>
                <a:spcPts val="2200"/>
              </a:lnSpc>
              <a:spcAft>
                <a:spcPts val="5600"/>
              </a:spcAft>
            </a:pPr>
            <a:r>
              <a:rPr lang="it-IT" sz="1850" b="1" spc="25">
                <a:solidFill>
                  <a:srgbClr val="007F00"/>
                </a:solidFill>
                <a:latin typeface="Arial" panose="22635452340000000000" pitchFamily="2"/>
              </a:rPr>
              <a:t>Per la parte dorsale della colonna vertebrale... </a:t>
            </a:r>
          </a:p>
        </p:txBody>
      </p:sp>
      <p:sp>
        <p:nvSpPr>
          <p:cNvPr id="192" name="Segnaposto testo 191"/>
          <p:cNvSpPr>
            <a:spLocks noGrp="1"/>
          </p:cNvSpPr>
          <p:nvPr>
            <p:ph type="body" idx="10"/>
          </p:nvPr>
        </p:nvSpPr>
        <p:spPr>
          <a:xfrm>
            <a:off x="5884266" y="1559923"/>
            <a:ext cx="2488581" cy="3977782"/>
          </a:xfrm>
          <a:prstGeom prst="rect">
            <a:avLst/>
          </a:prstGeom>
          <a:noFill/>
          <a:ln w="0" cmpd="sng">
            <a:noFill/>
            <a:prstDash val="solid"/>
          </a:ln>
        </p:spPr>
        <p:txBody>
          <a:bodyPr vert="horz" lIns="0" tIns="3810" rIns="0" bIns="0" anchor="t">
            <a:normAutofit fontScale="95000"/>
          </a:bodyPr>
          <a:lstStyle/>
          <a:p>
            <a:pPr marL="0" marR="0" indent="0" algn="just">
              <a:lnSpc>
                <a:spcPts val="2100"/>
              </a:lnSpc>
              <a:spcAft>
                <a:spcPts val="0"/>
              </a:spcAft>
            </a:pPr>
            <a:r>
              <a:rPr lang="it-IT" sz="1850" b="1" spc="-50">
                <a:solidFill>
                  <a:srgbClr val="007F00"/>
                </a:solidFill>
                <a:latin typeface="Arial" panose="22635452340000000000" pitchFamily="2"/>
              </a:rPr>
              <a:t>Posizione di </a:t>
            </a:r>
          </a:p>
          <a:p>
            <a:pPr marL="0" marR="0" indent="0" algn="just">
              <a:lnSpc>
                <a:spcPts val="2100"/>
              </a:lnSpc>
              <a:spcBef>
                <a:spcPts val="25"/>
              </a:spcBef>
              <a:spcAft>
                <a:spcPts val="0"/>
              </a:spcAft>
            </a:pPr>
            <a:r>
              <a:rPr lang="it-IT" sz="1850" b="1" spc="10">
                <a:solidFill>
                  <a:srgbClr val="007F00"/>
                </a:solidFill>
                <a:latin typeface="Arial" panose="22635452340000000000" pitchFamily="2"/>
              </a:rPr>
              <a:t>partenza </a:t>
            </a:r>
          </a:p>
          <a:p>
            <a:pPr marL="0" marR="0" indent="0" algn="just">
              <a:lnSpc>
                <a:spcPts val="2100"/>
              </a:lnSpc>
              <a:spcBef>
                <a:spcPts val="0"/>
              </a:spcBef>
              <a:spcAft>
                <a:spcPts val="0"/>
              </a:spcAft>
            </a:pPr>
            <a:r>
              <a:rPr lang="it-IT" sz="1850" b="1" spc="-20">
                <a:solidFill>
                  <a:srgbClr val="000000"/>
                </a:solidFill>
                <a:latin typeface="Arial" panose="22635452340000000000" pitchFamily="2"/>
              </a:rPr>
              <a:t>Seduti con schiena </a:t>
            </a:r>
          </a:p>
          <a:p>
            <a:pPr marL="0" marR="0" indent="0" algn="just">
              <a:lnSpc>
                <a:spcPts val="2100"/>
              </a:lnSpc>
              <a:spcBef>
                <a:spcPts val="10"/>
              </a:spcBef>
              <a:spcAft>
                <a:spcPts val="0"/>
              </a:spcAft>
            </a:pPr>
            <a:r>
              <a:rPr lang="it-IT" sz="1850" b="1" spc="40">
                <a:solidFill>
                  <a:srgbClr val="000000"/>
                </a:solidFill>
                <a:latin typeface="Arial" panose="22635452340000000000" pitchFamily="2"/>
              </a:rPr>
              <a:t>diritta, ripiegare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le braccia dietro la </a:t>
            </a:r>
          </a:p>
          <a:p>
            <a:pPr marL="0" marR="0" indent="0" algn="just">
              <a:lnSpc>
                <a:spcPts val="2100"/>
              </a:lnSpc>
              <a:spcBef>
                <a:spcPts val="0"/>
              </a:spcBef>
              <a:spcAft>
                <a:spcPts val="0"/>
              </a:spcAft>
            </a:pPr>
            <a:r>
              <a:rPr lang="it-IT" sz="1850" b="1" spc="-30">
                <a:solidFill>
                  <a:srgbClr val="000000"/>
                </a:solidFill>
                <a:latin typeface="Arial" panose="22635452340000000000" pitchFamily="2"/>
              </a:rPr>
              <a:t>nuca e spingere i </a:t>
            </a:r>
          </a:p>
          <a:p>
            <a:pPr marL="0" marR="0" indent="0" algn="just">
              <a:lnSpc>
                <a:spcPts val="2100"/>
              </a:lnSpc>
              <a:spcBef>
                <a:spcPts val="5"/>
              </a:spcBef>
              <a:spcAft>
                <a:spcPts val="0"/>
              </a:spcAft>
            </a:pPr>
            <a:r>
              <a:rPr lang="it-IT" sz="1850" b="1" spc="-10">
                <a:solidFill>
                  <a:srgbClr val="000000"/>
                </a:solidFill>
                <a:latin typeface="Arial" panose="22635452340000000000" pitchFamily="2"/>
              </a:rPr>
              <a:t>gomiti verso l'alto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tenendoli ben uniti </a:t>
            </a:r>
          </a:p>
          <a:p>
            <a:pPr marL="0" marR="0" indent="0" algn="just">
              <a:lnSpc>
                <a:spcPts val="2100"/>
              </a:lnSpc>
              <a:spcBef>
                <a:spcPts val="15"/>
              </a:spcBef>
              <a:spcAft>
                <a:spcPts val="0"/>
              </a:spcAft>
            </a:pPr>
            <a:r>
              <a:rPr lang="it-IT" sz="1850" b="1" spc="45">
                <a:solidFill>
                  <a:srgbClr val="000000"/>
                </a:solidFill>
                <a:latin typeface="Arial" panose="22635452340000000000" pitchFamily="2"/>
              </a:rPr>
              <a:t>per tutto </a:t>
            </a:r>
          </a:p>
          <a:p>
            <a:pPr marL="0" marR="0" indent="0" algn="just">
              <a:lnSpc>
                <a:spcPts val="2100"/>
              </a:lnSpc>
              <a:spcBef>
                <a:spcPts val="0"/>
              </a:spcBef>
              <a:spcAft>
                <a:spcPts val="0"/>
              </a:spcAft>
            </a:pPr>
            <a:r>
              <a:rPr lang="it-IT" sz="1850" b="1" spc="-20">
                <a:solidFill>
                  <a:srgbClr val="000000"/>
                </a:solidFill>
                <a:latin typeface="Arial" panose="22635452340000000000" pitchFamily="2"/>
              </a:rPr>
              <a:t>l'esercizio. </a:t>
            </a:r>
          </a:p>
          <a:p>
            <a:pPr marL="0" marR="0" indent="0" algn="just">
              <a:lnSpc>
                <a:spcPts val="2100"/>
              </a:lnSpc>
              <a:spcBef>
                <a:spcPts val="1195"/>
              </a:spcBef>
              <a:spcAft>
                <a:spcPts val="0"/>
              </a:spcAft>
            </a:pPr>
            <a:r>
              <a:rPr lang="it-IT" sz="1850" b="1" spc="-15">
                <a:solidFill>
                  <a:srgbClr val="007F00"/>
                </a:solidFill>
                <a:latin typeface="Arial" panose="22635452340000000000" pitchFamily="2"/>
              </a:rPr>
              <a:t>Esercizio </a:t>
            </a:r>
          </a:p>
          <a:p>
            <a:pPr marL="0" marR="0" indent="0" algn="just">
              <a:lnSpc>
                <a:spcPts val="2100"/>
              </a:lnSpc>
              <a:spcBef>
                <a:spcPts val="0"/>
              </a:spcBef>
              <a:spcAft>
                <a:spcPts val="0"/>
              </a:spcAft>
            </a:pPr>
            <a:r>
              <a:rPr lang="it-IT" sz="1850" b="1" spc="-15">
                <a:solidFill>
                  <a:srgbClr val="000000"/>
                </a:solidFill>
                <a:latin typeface="Arial" panose="22635452340000000000" pitchFamily="2"/>
              </a:rPr>
              <a:t>Ripiegare le </a:t>
            </a:r>
          </a:p>
          <a:p>
            <a:pPr marL="0" marR="0" indent="0" algn="just">
              <a:lnSpc>
                <a:spcPts val="2100"/>
              </a:lnSpc>
              <a:spcBef>
                <a:spcPts val="10"/>
              </a:spcBef>
              <a:spcAft>
                <a:spcPts val="0"/>
              </a:spcAft>
            </a:pPr>
            <a:r>
              <a:rPr lang="it-IT" sz="1850" b="1" spc="-5">
                <a:solidFill>
                  <a:srgbClr val="000000"/>
                </a:solidFill>
                <a:latin typeface="Arial" panose="22635452340000000000" pitchFamily="2"/>
              </a:rPr>
              <a:t>braccia tenendo le </a:t>
            </a:r>
          </a:p>
          <a:p>
            <a:pPr marL="0" marR="0" indent="0" algn="just">
              <a:lnSpc>
                <a:spcPts val="2100"/>
              </a:lnSpc>
              <a:spcBef>
                <a:spcPts val="30"/>
              </a:spcBef>
              <a:spcAft>
                <a:spcPts val="0"/>
              </a:spcAft>
            </a:pPr>
            <a:r>
              <a:rPr lang="it-IT" sz="1850" b="1" spc="-10">
                <a:solidFill>
                  <a:srgbClr val="000000"/>
                </a:solidFill>
                <a:latin typeface="Arial" panose="22635452340000000000" pitchFamily="2"/>
              </a:rPr>
              <a:t>mani rilassate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dietro la nuca e </a:t>
            </a:r>
          </a:p>
          <a:p>
            <a:pPr marL="0" marR="0" indent="0" algn="just">
              <a:lnSpc>
                <a:spcPts val="2100"/>
              </a:lnSpc>
              <a:spcBef>
                <a:spcPts val="5"/>
              </a:spcBef>
              <a:spcAft>
                <a:spcPts val="0"/>
              </a:spcAft>
            </a:pPr>
            <a:r>
              <a:rPr lang="it-IT" sz="1850" b="1" spc="-15">
                <a:solidFill>
                  <a:srgbClr val="000000"/>
                </a:solidFill>
                <a:latin typeface="Arial" panose="22635452340000000000" pitchFamily="2"/>
              </a:rPr>
              <a:t>spingere i gomiti </a:t>
            </a:r>
          </a:p>
          <a:p>
            <a:pPr marL="0" marR="0" indent="0" algn="just">
              <a:lnSpc>
                <a:spcPts val="2100"/>
              </a:lnSpc>
              <a:spcBef>
                <a:spcPts val="0"/>
              </a:spcBef>
              <a:spcAft>
                <a:spcPts val="0"/>
              </a:spcAft>
            </a:pPr>
            <a:r>
              <a:rPr lang="it-IT" sz="1850" b="1" spc="-15">
                <a:solidFill>
                  <a:srgbClr val="000000"/>
                </a:solidFill>
                <a:latin typeface="Arial" panose="22635452340000000000" pitchFamily="2"/>
              </a:rPr>
              <a:t>verso l'alto. </a:t>
            </a:r>
          </a:p>
          <a:p>
            <a:pPr marL="0" marR="0" indent="0" algn="just">
              <a:lnSpc>
                <a:spcPts val="2100"/>
              </a:lnSpc>
              <a:spcBef>
                <a:spcPts val="0"/>
              </a:spcBef>
              <a:spcAft>
                <a:spcPts val="0"/>
              </a:spcAft>
            </a:pPr>
            <a:r>
              <a:rPr lang="it-IT" sz="1850" b="1" spc="0">
                <a:solidFill>
                  <a:srgbClr val="000000"/>
                </a:solidFill>
                <a:latin typeface="Arial" panose="22635452340000000000" pitchFamily="2"/>
              </a:rPr>
              <a:t>Restare così per </a:t>
            </a:r>
          </a:p>
          <a:p>
            <a:pPr marL="0" marR="0" indent="0" algn="just">
              <a:lnSpc>
                <a:spcPts val="2100"/>
              </a:lnSpc>
              <a:spcBef>
                <a:spcPts val="5"/>
              </a:spcBef>
              <a:spcAft>
                <a:spcPts val="0"/>
              </a:spcAft>
            </a:pPr>
            <a:r>
              <a:rPr lang="it-IT" sz="1850" b="1" spc="-10">
                <a:solidFill>
                  <a:srgbClr val="000000"/>
                </a:solidFill>
                <a:latin typeface="Arial" panose="22635452340000000000" pitchFamily="2"/>
              </a:rPr>
              <a:t>un istante.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Ripetere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l'esercizio da 10 a </a:t>
            </a:r>
          </a:p>
          <a:p>
            <a:pPr marL="0" marR="0" indent="0" algn="just">
              <a:lnSpc>
                <a:spcPts val="2100"/>
              </a:lnSpc>
              <a:spcBef>
                <a:spcPts val="0"/>
              </a:spcBef>
              <a:spcAft>
                <a:spcPts val="35"/>
              </a:spcAft>
            </a:pPr>
            <a:r>
              <a:rPr lang="it-IT" sz="1850" b="1" spc="-10">
                <a:solidFill>
                  <a:srgbClr val="000000"/>
                </a:solidFill>
                <a:latin typeface="Arial" panose="22635452340000000000" pitchFamily="2"/>
              </a:rPr>
              <a:t>15 volte. </a:t>
            </a:r>
          </a:p>
        </p:txBody>
      </p:sp>
    </p:spTree>
    <p:extLst>
      <p:ext uri="{BB962C8B-B14F-4D97-AF65-F5344CB8AC3E}">
        <p14:creationId xmlns:p14="http://schemas.microsoft.com/office/powerpoint/2010/main" xmlns="" val="16129388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2_1_">
    <p:spTree>
      <p:nvGrpSpPr>
        <p:cNvPr id="1" name=""/>
        <p:cNvGrpSpPr/>
        <p:nvPr/>
      </p:nvGrpSpPr>
      <p:grpSpPr>
        <a:xfrm>
          <a:off x="0" y="0"/>
          <a:ext cx="0" cy="0"/>
          <a:chOff x="0" y="0"/>
          <a:chExt cx="0" cy="0"/>
        </a:xfrm>
      </p:grpSpPr>
      <p:sp>
        <p:nvSpPr>
          <p:cNvPr id="195" name="Segnaposto testo 194"/>
          <p:cNvSpPr>
            <a:spLocks noGrp="1"/>
          </p:cNvSpPr>
          <p:nvPr>
            <p:ph type="body" idx="10"/>
          </p:nvPr>
        </p:nvSpPr>
        <p:spPr>
          <a:xfrm>
            <a:off x="427821" y="500430"/>
            <a:ext cx="8287590" cy="5855716"/>
          </a:xfrm>
          <a:prstGeom prst="rect">
            <a:avLst/>
          </a:prstGeom>
          <a:solidFill>
            <a:srgbClr val="F5EDDC"/>
          </a:solidFill>
          <a:ln w="0" cmpd="sng">
            <a:noFill/>
            <a:prstDash val="solid"/>
          </a:ln>
        </p:spPr>
        <p:txBody>
          <a:bodyPr vert="horz" lIns="0" tIns="0" rIns="0" bIns="0" anchor="t"/>
          <a:lstStyle/>
          <a:p>
            <a:pPr algn="l"/>
            <a:r>
              <a:rPr lang="en-US" sz="100"/>
              <a:t> </a:t>
            </a:r>
          </a:p>
        </p:txBody>
      </p:sp>
      <p:sp>
        <p:nvSpPr>
          <p:cNvPr id="196" name="Segnaposto testo 195"/>
          <p:cNvSpPr>
            <a:spLocks noGrp="1"/>
          </p:cNvSpPr>
          <p:nvPr>
            <p:ph type="body" idx="10"/>
          </p:nvPr>
        </p:nvSpPr>
        <p:spPr>
          <a:xfrm>
            <a:off x="1183612" y="500429"/>
            <a:ext cx="5699158" cy="1056236"/>
          </a:xfrm>
          <a:prstGeom prst="rect">
            <a:avLst/>
          </a:prstGeom>
          <a:noFill/>
          <a:ln w="0" cmpd="sng">
            <a:noFill/>
            <a:prstDash val="solid"/>
          </a:ln>
        </p:spPr>
        <p:txBody>
          <a:bodyPr vert="horz" lIns="0" tIns="660400" rIns="0" bIns="0" anchor="t">
            <a:normAutofit fontScale="95000"/>
          </a:bodyPr>
          <a:lstStyle/>
          <a:p>
            <a:pPr marL="0" marR="0" indent="0" algn="l">
              <a:lnSpc>
                <a:spcPts val="2100"/>
              </a:lnSpc>
              <a:spcAft>
                <a:spcPts val="5570"/>
              </a:spcAft>
            </a:pPr>
            <a:r>
              <a:rPr lang="it-IT" sz="1850" b="1" spc="10">
                <a:solidFill>
                  <a:srgbClr val="007F00"/>
                </a:solidFill>
                <a:latin typeface="Arial" panose="22635452340000000000" pitchFamily="2"/>
              </a:rPr>
              <a:t>Stiramento della muscolatura delle spalle... </a:t>
            </a:r>
          </a:p>
        </p:txBody>
      </p:sp>
      <p:sp>
        <p:nvSpPr>
          <p:cNvPr id="199" name="Segnaposto testo 198"/>
          <p:cNvSpPr>
            <a:spLocks noGrp="1"/>
          </p:cNvSpPr>
          <p:nvPr>
            <p:ph type="body" idx="10"/>
          </p:nvPr>
        </p:nvSpPr>
        <p:spPr>
          <a:xfrm>
            <a:off x="5884266" y="1556665"/>
            <a:ext cx="2488581" cy="4799480"/>
          </a:xfrm>
          <a:prstGeom prst="rect">
            <a:avLst/>
          </a:prstGeom>
          <a:noFill/>
          <a:ln w="0" cmpd="sng">
            <a:noFill/>
            <a:prstDash val="solid"/>
          </a:ln>
        </p:spPr>
        <p:txBody>
          <a:bodyPr vert="horz" lIns="0" tIns="0" rIns="0" bIns="0" anchor="t">
            <a:normAutofit fontScale="95000"/>
          </a:bodyPr>
          <a:lstStyle/>
          <a:p>
            <a:pPr marL="0" marR="0" indent="0" algn="just">
              <a:lnSpc>
                <a:spcPts val="2100"/>
              </a:lnSpc>
              <a:spcAft>
                <a:spcPts val="0"/>
              </a:spcAft>
            </a:pPr>
            <a:r>
              <a:rPr lang="it-IT" sz="1850" b="1" spc="-50">
                <a:solidFill>
                  <a:srgbClr val="007F00"/>
                </a:solidFill>
                <a:latin typeface="Arial" panose="22635452340000000000" pitchFamily="2"/>
              </a:rPr>
              <a:t>Posizione di </a:t>
            </a:r>
          </a:p>
          <a:p>
            <a:pPr marL="0" marR="0" indent="0" algn="just">
              <a:lnSpc>
                <a:spcPts val="2100"/>
              </a:lnSpc>
              <a:spcBef>
                <a:spcPts val="20"/>
              </a:spcBef>
              <a:spcAft>
                <a:spcPts val="0"/>
              </a:spcAft>
            </a:pPr>
            <a:r>
              <a:rPr lang="it-IT" sz="1850" b="1" spc="10">
                <a:solidFill>
                  <a:srgbClr val="007F00"/>
                </a:solidFill>
                <a:latin typeface="Arial" panose="22635452340000000000" pitchFamily="2"/>
              </a:rPr>
              <a:t>partenza </a:t>
            </a:r>
          </a:p>
          <a:p>
            <a:pPr marL="0" marR="0" indent="0" algn="just">
              <a:lnSpc>
                <a:spcPts val="2100"/>
              </a:lnSpc>
              <a:spcBef>
                <a:spcPts val="0"/>
              </a:spcBef>
              <a:spcAft>
                <a:spcPts val="0"/>
              </a:spcAft>
            </a:pPr>
            <a:r>
              <a:rPr lang="it-IT" sz="1850" b="1" spc="-20">
                <a:solidFill>
                  <a:srgbClr val="000000"/>
                </a:solidFill>
                <a:latin typeface="Arial" panose="22635452340000000000" pitchFamily="2"/>
              </a:rPr>
              <a:t>Seduti con schiena </a:t>
            </a:r>
          </a:p>
          <a:p>
            <a:pPr marL="0" marR="0" indent="0" algn="just">
              <a:lnSpc>
                <a:spcPts val="2100"/>
              </a:lnSpc>
              <a:spcBef>
                <a:spcPts val="25"/>
              </a:spcBef>
              <a:spcAft>
                <a:spcPts val="0"/>
              </a:spcAft>
            </a:pPr>
            <a:r>
              <a:rPr lang="it-IT" sz="1850" b="1" spc="40">
                <a:solidFill>
                  <a:srgbClr val="000000"/>
                </a:solidFill>
                <a:latin typeface="Arial" panose="22635452340000000000" pitchFamily="2"/>
              </a:rPr>
              <a:t>diritta, ripiegare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le braccia dietro la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nuca, gomiti rivolti </a:t>
            </a:r>
          </a:p>
          <a:p>
            <a:pPr marL="0" marR="0" indent="0" algn="just">
              <a:lnSpc>
                <a:spcPts val="2100"/>
              </a:lnSpc>
              <a:spcBef>
                <a:spcPts val="10"/>
              </a:spcBef>
              <a:spcAft>
                <a:spcPts val="0"/>
              </a:spcAft>
            </a:pPr>
            <a:r>
              <a:rPr lang="it-IT" sz="1850" b="1" spc="-5">
                <a:solidFill>
                  <a:srgbClr val="000000"/>
                </a:solidFill>
                <a:latin typeface="Arial" panose="22635452340000000000" pitchFamily="2"/>
              </a:rPr>
              <a:t>in fuori. </a:t>
            </a:r>
          </a:p>
          <a:p>
            <a:pPr marL="0" marR="0" indent="0" algn="just">
              <a:lnSpc>
                <a:spcPts val="2100"/>
              </a:lnSpc>
              <a:spcBef>
                <a:spcPts val="2255"/>
              </a:spcBef>
              <a:spcAft>
                <a:spcPts val="0"/>
              </a:spcAft>
            </a:pPr>
            <a:r>
              <a:rPr lang="it-IT" sz="1850" b="1" spc="-15">
                <a:solidFill>
                  <a:srgbClr val="007F00"/>
                </a:solidFill>
                <a:latin typeface="Arial" panose="22635452340000000000" pitchFamily="2"/>
              </a:rPr>
              <a:t>Esercizio </a:t>
            </a:r>
          </a:p>
          <a:p>
            <a:pPr marL="0" marR="0" indent="0" algn="just">
              <a:lnSpc>
                <a:spcPts val="2100"/>
              </a:lnSpc>
              <a:spcBef>
                <a:spcPts val="0"/>
              </a:spcBef>
              <a:spcAft>
                <a:spcPts val="0"/>
              </a:spcAft>
            </a:pPr>
            <a:r>
              <a:rPr lang="it-IT" sz="1850" b="1" spc="-10">
                <a:solidFill>
                  <a:srgbClr val="000000"/>
                </a:solidFill>
                <a:latin typeface="Arial" panose="22635452340000000000" pitchFamily="2"/>
              </a:rPr>
              <a:t>Spingere i gomiti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all'infuori, tenendo </a:t>
            </a:r>
          </a:p>
          <a:p>
            <a:pPr marL="0" marR="0" indent="0" algn="just">
              <a:lnSpc>
                <a:spcPts val="2100"/>
              </a:lnSpc>
              <a:spcBef>
                <a:spcPts val="10"/>
              </a:spcBef>
              <a:spcAft>
                <a:spcPts val="0"/>
              </a:spcAft>
            </a:pPr>
            <a:r>
              <a:rPr lang="it-IT" sz="1850" b="1" spc="-5">
                <a:solidFill>
                  <a:srgbClr val="000000"/>
                </a:solidFill>
                <a:latin typeface="Arial" panose="22635452340000000000" pitchFamily="2"/>
              </a:rPr>
              <a:t>le mani rilassate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dietro la nuca. </a:t>
            </a:r>
          </a:p>
          <a:p>
            <a:pPr marL="0" marR="0" indent="0" algn="just">
              <a:lnSpc>
                <a:spcPts val="2100"/>
              </a:lnSpc>
              <a:spcBef>
                <a:spcPts val="15"/>
              </a:spcBef>
              <a:spcAft>
                <a:spcPts val="0"/>
              </a:spcAft>
            </a:pPr>
            <a:r>
              <a:rPr lang="it-IT" sz="1850" b="1" spc="-10">
                <a:solidFill>
                  <a:srgbClr val="000000"/>
                </a:solidFill>
                <a:latin typeface="Arial" panose="22635452340000000000" pitchFamily="2"/>
              </a:rPr>
              <a:t>Guardare sempre </a:t>
            </a:r>
          </a:p>
          <a:p>
            <a:pPr marL="0" marR="0" indent="0" algn="just">
              <a:lnSpc>
                <a:spcPts val="2100"/>
              </a:lnSpc>
              <a:spcBef>
                <a:spcPts val="0"/>
              </a:spcBef>
              <a:spcAft>
                <a:spcPts val="0"/>
              </a:spcAft>
            </a:pPr>
            <a:r>
              <a:rPr lang="it-IT" sz="1850" b="1" spc="25">
                <a:solidFill>
                  <a:srgbClr val="000000"/>
                </a:solidFill>
                <a:latin typeface="Arial" panose="22635452340000000000" pitchFamily="2"/>
              </a:rPr>
              <a:t>diritto in avanti e </a:t>
            </a:r>
          </a:p>
          <a:p>
            <a:pPr marL="0" marR="0" indent="0" algn="just">
              <a:lnSpc>
                <a:spcPts val="2100"/>
              </a:lnSpc>
              <a:spcBef>
                <a:spcPts val="25"/>
              </a:spcBef>
              <a:spcAft>
                <a:spcPts val="0"/>
              </a:spcAft>
            </a:pPr>
            <a:r>
              <a:rPr lang="it-IT" sz="1850" b="1" spc="-5">
                <a:solidFill>
                  <a:srgbClr val="000000"/>
                </a:solidFill>
                <a:latin typeface="Arial" panose="22635452340000000000" pitchFamily="2"/>
              </a:rPr>
              <a:t>restare così per un </a:t>
            </a:r>
          </a:p>
          <a:p>
            <a:pPr marL="0" marR="0" indent="0" algn="just">
              <a:lnSpc>
                <a:spcPts val="2100"/>
              </a:lnSpc>
              <a:spcBef>
                <a:spcPts val="0"/>
              </a:spcBef>
              <a:spcAft>
                <a:spcPts val="0"/>
              </a:spcAft>
            </a:pPr>
            <a:r>
              <a:rPr lang="it-IT" sz="1850" b="1" spc="20">
                <a:solidFill>
                  <a:srgbClr val="000000"/>
                </a:solidFill>
                <a:latin typeface="Arial" panose="22635452340000000000" pitchFamily="2"/>
              </a:rPr>
              <a:t>istante. Ripetere </a:t>
            </a:r>
          </a:p>
          <a:p>
            <a:pPr marL="0" marR="0" indent="0" algn="just">
              <a:lnSpc>
                <a:spcPts val="2100"/>
              </a:lnSpc>
              <a:spcBef>
                <a:spcPts val="0"/>
              </a:spcBef>
              <a:spcAft>
                <a:spcPts val="0"/>
              </a:spcAft>
            </a:pPr>
            <a:r>
              <a:rPr lang="it-IT" sz="1850" b="1" spc="-5">
                <a:solidFill>
                  <a:srgbClr val="000000"/>
                </a:solidFill>
                <a:latin typeface="Arial" panose="22635452340000000000" pitchFamily="2"/>
              </a:rPr>
              <a:t>l'esercizio da 10 a </a:t>
            </a:r>
          </a:p>
          <a:p>
            <a:pPr marL="0" marR="0" indent="0" algn="just">
              <a:lnSpc>
                <a:spcPts val="2100"/>
              </a:lnSpc>
              <a:spcBef>
                <a:spcPts val="0"/>
              </a:spcBef>
              <a:spcAft>
                <a:spcPts val="17740"/>
              </a:spcAft>
            </a:pPr>
            <a:r>
              <a:rPr lang="it-IT" sz="1850" b="1" spc="-10">
                <a:solidFill>
                  <a:srgbClr val="000000"/>
                </a:solidFill>
                <a:latin typeface="Arial" panose="22635452340000000000" pitchFamily="2"/>
              </a:rPr>
              <a:t>15 volte. </a:t>
            </a:r>
          </a:p>
        </p:txBody>
      </p:sp>
    </p:spTree>
    <p:extLst>
      <p:ext uri="{BB962C8B-B14F-4D97-AF65-F5344CB8AC3E}">
        <p14:creationId xmlns:p14="http://schemas.microsoft.com/office/powerpoint/2010/main" xmlns="" val="805709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3_1_">
    <p:spTree>
      <p:nvGrpSpPr>
        <p:cNvPr id="1" name=""/>
        <p:cNvGrpSpPr/>
        <p:nvPr/>
      </p:nvGrpSpPr>
      <p:grpSpPr>
        <a:xfrm>
          <a:off x="0" y="0"/>
          <a:ext cx="0" cy="0"/>
          <a:chOff x="0" y="0"/>
          <a:chExt cx="0" cy="0"/>
        </a:xfrm>
      </p:grpSpPr>
      <p:sp>
        <p:nvSpPr>
          <p:cNvPr id="202" name="Segnaposto testo 201"/>
          <p:cNvSpPr>
            <a:spLocks noGrp="1"/>
          </p:cNvSpPr>
          <p:nvPr>
            <p:ph type="body" idx="10"/>
          </p:nvPr>
        </p:nvSpPr>
        <p:spPr>
          <a:xfrm>
            <a:off x="427821" y="500430"/>
            <a:ext cx="8287590" cy="5855716"/>
          </a:xfrm>
          <a:prstGeom prst="rect">
            <a:avLst/>
          </a:prstGeom>
          <a:solidFill>
            <a:srgbClr val="FBEFD8"/>
          </a:solidFill>
          <a:ln w="0" cmpd="sng">
            <a:noFill/>
            <a:prstDash val="solid"/>
          </a:ln>
        </p:spPr>
        <p:txBody>
          <a:bodyPr vert="horz" lIns="0" tIns="0" rIns="0" bIns="0" anchor="t"/>
          <a:lstStyle/>
          <a:p>
            <a:pPr algn="l"/>
            <a:r>
              <a:rPr lang="en-US" sz="100"/>
              <a:t> </a:t>
            </a:r>
          </a:p>
        </p:txBody>
      </p:sp>
      <p:sp>
        <p:nvSpPr>
          <p:cNvPr id="203" name="Segnaposto testo 202"/>
          <p:cNvSpPr>
            <a:spLocks noGrp="1"/>
          </p:cNvSpPr>
          <p:nvPr>
            <p:ph type="body" idx="10"/>
          </p:nvPr>
        </p:nvSpPr>
        <p:spPr>
          <a:xfrm>
            <a:off x="427821" y="500430"/>
            <a:ext cx="8287590" cy="633171"/>
          </a:xfrm>
          <a:prstGeom prst="rect">
            <a:avLst/>
          </a:prstGeom>
          <a:noFill/>
          <a:ln w="0" cmpd="sng">
            <a:noFill/>
            <a:prstDash val="solid"/>
          </a:ln>
        </p:spPr>
        <p:txBody>
          <a:bodyPr vert="horz" lIns="0" tIns="650240" rIns="0" bIns="0" anchor="t">
            <a:normAutofit fontScale="95000"/>
          </a:bodyPr>
          <a:lstStyle/>
          <a:p>
            <a:pPr marL="594360" marR="0" indent="0" algn="l">
              <a:lnSpc>
                <a:spcPts val="2200"/>
              </a:lnSpc>
              <a:spcAft>
                <a:spcPts val="315"/>
              </a:spcAft>
            </a:pPr>
            <a:r>
              <a:rPr lang="it-IT" sz="1850" b="1" spc="20">
                <a:solidFill>
                  <a:srgbClr val="007F00"/>
                </a:solidFill>
                <a:latin typeface="Arial" panose="22635452340000000000" pitchFamily="2"/>
              </a:rPr>
              <a:t>Stiramento della muscolatura della schiena... </a:t>
            </a:r>
          </a:p>
        </p:txBody>
      </p:sp>
      <p:sp>
        <p:nvSpPr>
          <p:cNvPr id="206" name="Segnaposto testo 205"/>
          <p:cNvSpPr>
            <a:spLocks noGrp="1"/>
          </p:cNvSpPr>
          <p:nvPr>
            <p:ph type="body" idx="10"/>
          </p:nvPr>
        </p:nvSpPr>
        <p:spPr>
          <a:xfrm>
            <a:off x="427821" y="4491649"/>
            <a:ext cx="8287590" cy="1864496"/>
          </a:xfrm>
          <a:prstGeom prst="rect">
            <a:avLst/>
          </a:prstGeom>
          <a:noFill/>
          <a:ln w="0" cmpd="sng">
            <a:noFill/>
            <a:prstDash val="solid"/>
          </a:ln>
        </p:spPr>
        <p:txBody>
          <a:bodyPr vert="horz" lIns="0" tIns="0" rIns="0" bIns="0" anchor="t">
            <a:normAutofit fontScale="95000"/>
          </a:bodyPr>
          <a:lstStyle/>
          <a:p>
            <a:pPr marL="320040" marR="0" indent="0" algn="just">
              <a:lnSpc>
                <a:spcPts val="2000"/>
              </a:lnSpc>
              <a:spcAft>
                <a:spcPts val="0"/>
              </a:spcAft>
            </a:pPr>
            <a:r>
              <a:rPr lang="it-IT" sz="1850" b="1" spc="-15">
                <a:solidFill>
                  <a:srgbClr val="007F00"/>
                </a:solidFill>
                <a:latin typeface="Arial" panose="22635452340000000000" pitchFamily="2"/>
              </a:rPr>
              <a:t>Posizione di partenza </a:t>
            </a:r>
          </a:p>
          <a:p>
            <a:pPr marL="320040" marR="0" indent="0" algn="just">
              <a:lnSpc>
                <a:spcPts val="2100"/>
              </a:lnSpc>
              <a:spcBef>
                <a:spcPts val="0"/>
              </a:spcBef>
              <a:spcAft>
                <a:spcPts val="0"/>
              </a:spcAft>
            </a:pPr>
            <a:r>
              <a:rPr lang="it-IT" sz="1850" b="1" spc="10">
                <a:solidFill>
                  <a:srgbClr val="000000"/>
                </a:solidFill>
                <a:latin typeface="Arial" panose="22635452340000000000" pitchFamily="2"/>
              </a:rPr>
              <a:t>Seduti con schiena diritta, lasciare cadere le braccia </a:t>
            </a:r>
          </a:p>
          <a:p>
            <a:pPr marL="320040" marR="0" indent="0" algn="just">
              <a:lnSpc>
                <a:spcPts val="2100"/>
              </a:lnSpc>
              <a:spcBef>
                <a:spcPts val="0"/>
              </a:spcBef>
              <a:spcAft>
                <a:spcPts val="0"/>
              </a:spcAft>
            </a:pPr>
            <a:r>
              <a:rPr lang="it-IT" sz="1850" b="1" spc="20">
                <a:solidFill>
                  <a:srgbClr val="000000"/>
                </a:solidFill>
                <a:latin typeface="Arial" panose="22635452340000000000" pitchFamily="2"/>
              </a:rPr>
              <a:t>inerti fra le cosce. </a:t>
            </a:r>
          </a:p>
          <a:p>
            <a:pPr marL="320040" marR="0" indent="0" algn="just">
              <a:lnSpc>
                <a:spcPts val="2100"/>
              </a:lnSpc>
              <a:spcBef>
                <a:spcPts val="1185"/>
              </a:spcBef>
              <a:spcAft>
                <a:spcPts val="0"/>
              </a:spcAft>
            </a:pPr>
            <a:r>
              <a:rPr lang="it-IT" sz="1850" b="1" spc="-15">
                <a:solidFill>
                  <a:srgbClr val="007F00"/>
                </a:solidFill>
                <a:latin typeface="Arial" panose="22635452340000000000" pitchFamily="2"/>
              </a:rPr>
              <a:t>Esercizio </a:t>
            </a:r>
          </a:p>
          <a:p>
            <a:pPr marL="320040" marR="0" indent="0" algn="just">
              <a:lnSpc>
                <a:spcPts val="2100"/>
              </a:lnSpc>
              <a:spcBef>
                <a:spcPts val="0"/>
              </a:spcBef>
              <a:spcAft>
                <a:spcPts val="0"/>
              </a:spcAft>
            </a:pPr>
            <a:r>
              <a:rPr lang="it-IT" sz="1850" b="1" spc="10">
                <a:solidFill>
                  <a:srgbClr val="000000"/>
                </a:solidFill>
                <a:latin typeface="Arial" panose="22635452340000000000" pitchFamily="2"/>
              </a:rPr>
              <a:t>Flettersi in avanti con il tronco, lasciare cadere le braccia </a:t>
            </a:r>
          </a:p>
          <a:p>
            <a:pPr marL="320040" marR="0" indent="0" algn="just">
              <a:lnSpc>
                <a:spcPts val="2100"/>
              </a:lnSpc>
              <a:spcBef>
                <a:spcPts val="0"/>
              </a:spcBef>
              <a:spcAft>
                <a:spcPts val="0"/>
              </a:spcAft>
            </a:pPr>
            <a:r>
              <a:rPr lang="it-IT" sz="1850" b="1" spc="30">
                <a:solidFill>
                  <a:srgbClr val="000000"/>
                </a:solidFill>
                <a:latin typeface="Arial" panose="22635452340000000000" pitchFamily="2"/>
              </a:rPr>
              <a:t>e la testa inerti fra le cosce e cercare di toccare il </a:t>
            </a:r>
          </a:p>
          <a:p>
            <a:pPr marL="320040" marR="0" indent="0" algn="just">
              <a:lnSpc>
                <a:spcPts val="2100"/>
              </a:lnSpc>
              <a:spcBef>
                <a:spcPts val="0"/>
              </a:spcBef>
              <a:spcAft>
                <a:spcPts val="0"/>
              </a:spcAft>
            </a:pPr>
            <a:r>
              <a:rPr lang="it-IT" sz="1850" b="1" spc="-20">
                <a:solidFill>
                  <a:srgbClr val="000000"/>
                </a:solidFill>
                <a:latin typeface="Arial" panose="22635452340000000000" pitchFamily="2"/>
              </a:rPr>
              <a:t>pavimento con le palme delle mani. Restare così per un </a:t>
            </a:r>
          </a:p>
          <a:p>
            <a:pPr marL="320040" marR="0" indent="0" algn="just">
              <a:lnSpc>
                <a:spcPts val="2100"/>
              </a:lnSpc>
              <a:spcBef>
                <a:spcPts val="0"/>
              </a:spcBef>
              <a:spcAft>
                <a:spcPts val="0"/>
              </a:spcAft>
            </a:pPr>
            <a:r>
              <a:rPr lang="it-IT" sz="1850" b="1" spc="10">
                <a:solidFill>
                  <a:srgbClr val="000000"/>
                </a:solidFill>
                <a:latin typeface="Arial" panose="22635452340000000000" pitchFamily="2"/>
              </a:rPr>
              <a:t>istante e respirare sempre normalmente. Ripetere </a:t>
            </a:r>
          </a:p>
          <a:p>
            <a:pPr marL="320040" marR="0" indent="0" algn="just">
              <a:lnSpc>
                <a:spcPts val="2100"/>
              </a:lnSpc>
              <a:spcBef>
                <a:spcPts val="0"/>
              </a:spcBef>
              <a:spcAft>
                <a:spcPts val="2065"/>
              </a:spcAft>
            </a:pPr>
            <a:r>
              <a:rPr lang="it-IT" sz="1850" b="1" spc="-10">
                <a:solidFill>
                  <a:srgbClr val="000000"/>
                </a:solidFill>
                <a:latin typeface="Arial" panose="22635452340000000000" pitchFamily="2"/>
              </a:rPr>
              <a:t>l'esercizio più volte. </a:t>
            </a:r>
          </a:p>
        </p:txBody>
      </p:sp>
    </p:spTree>
    <p:extLst>
      <p:ext uri="{BB962C8B-B14F-4D97-AF65-F5344CB8AC3E}">
        <p14:creationId xmlns:p14="http://schemas.microsoft.com/office/powerpoint/2010/main" xmlns="" val="22119562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4_1_">
    <p:spTree>
      <p:nvGrpSpPr>
        <p:cNvPr id="1" name=""/>
        <p:cNvGrpSpPr/>
        <p:nvPr/>
      </p:nvGrpSpPr>
      <p:grpSpPr>
        <a:xfrm>
          <a:off x="0" y="0"/>
          <a:ext cx="0" cy="0"/>
          <a:chOff x="0" y="0"/>
          <a:chExt cx="0" cy="0"/>
        </a:xfrm>
      </p:grpSpPr>
      <p:sp>
        <p:nvSpPr>
          <p:cNvPr id="175" name="Segnaposto testo 174"/>
          <p:cNvSpPr>
            <a:spLocks noGrp="1"/>
          </p:cNvSpPr>
          <p:nvPr>
            <p:ph type="body" idx="10"/>
          </p:nvPr>
        </p:nvSpPr>
        <p:spPr>
          <a:xfrm>
            <a:off x="1039981" y="920236"/>
            <a:ext cx="6713025" cy="346107"/>
          </a:xfrm>
          <a:prstGeom prst="rect">
            <a:avLst/>
          </a:prstGeom>
          <a:noFill/>
          <a:ln w="0" cmpd="sng">
            <a:noFill/>
            <a:prstDash val="solid"/>
          </a:ln>
        </p:spPr>
        <p:txBody>
          <a:bodyPr vert="horz" lIns="0" tIns="12700" rIns="0" bIns="0" anchor="t">
            <a:normAutofit fontScale="95000"/>
          </a:bodyPr>
          <a:lstStyle/>
          <a:p>
            <a:pPr marL="91440" marR="0" indent="0" algn="l">
              <a:lnSpc>
                <a:spcPts val="2000"/>
              </a:lnSpc>
              <a:spcAft>
                <a:spcPts val="0"/>
              </a:spcAft>
            </a:pPr>
            <a:r>
              <a:rPr lang="it-IT" sz="1850" b="1" spc="20">
                <a:solidFill>
                  <a:srgbClr val="007F00"/>
                </a:solidFill>
                <a:latin typeface="Arial" panose="22635452340000000000" pitchFamily="2"/>
              </a:rPr>
              <a:t>Rilassamento della parte superiore della colonna </a:t>
            </a:r>
          </a:p>
          <a:p>
            <a:pPr marL="91440" marR="0" indent="0" algn="l">
              <a:lnSpc>
                <a:spcPts val="1900"/>
              </a:lnSpc>
              <a:spcBef>
                <a:spcPts val="0"/>
              </a:spcBef>
              <a:spcAft>
                <a:spcPts val="0"/>
              </a:spcAft>
            </a:pPr>
            <a:r>
              <a:rPr lang="it-IT" sz="1850" b="1" spc="20">
                <a:solidFill>
                  <a:srgbClr val="007F00"/>
                </a:solidFill>
                <a:latin typeface="Arial" panose="22635452340000000000" pitchFamily="2"/>
              </a:rPr>
              <a:t>vertebrale... </a:t>
            </a:r>
          </a:p>
        </p:txBody>
      </p:sp>
      <p:sp>
        <p:nvSpPr>
          <p:cNvPr id="178" name="Segnaposto testo 177"/>
          <p:cNvSpPr>
            <a:spLocks noGrp="1"/>
          </p:cNvSpPr>
          <p:nvPr>
            <p:ph type="body" idx="10"/>
          </p:nvPr>
        </p:nvSpPr>
        <p:spPr>
          <a:xfrm>
            <a:off x="924769" y="4345063"/>
            <a:ext cx="7327489" cy="1868568"/>
          </a:xfrm>
          <a:prstGeom prst="rect">
            <a:avLst/>
          </a:prstGeom>
          <a:noFill/>
          <a:ln w="0" cmpd="sng">
            <a:noFill/>
            <a:prstDash val="solid"/>
          </a:ln>
        </p:spPr>
        <p:txBody>
          <a:bodyPr vert="horz" lIns="0" tIns="3175" rIns="0" bIns="0" anchor="t">
            <a:normAutofit fontScale="95000"/>
          </a:bodyPr>
          <a:lstStyle/>
          <a:p>
            <a:pPr marL="45720" marR="0" indent="0" algn="just">
              <a:lnSpc>
                <a:spcPts val="2100"/>
              </a:lnSpc>
              <a:spcAft>
                <a:spcPts val="0"/>
              </a:spcAft>
            </a:pPr>
            <a:r>
              <a:rPr lang="it-IT" sz="1850" b="1" spc="-15">
                <a:solidFill>
                  <a:srgbClr val="007F00"/>
                </a:solidFill>
                <a:latin typeface="Arial" panose="22635452340000000000" pitchFamily="2"/>
              </a:rPr>
              <a:t>Posizione di partenza </a:t>
            </a:r>
          </a:p>
          <a:p>
            <a:pPr marL="45720" marR="0" indent="0" algn="just">
              <a:lnSpc>
                <a:spcPts val="2100"/>
              </a:lnSpc>
              <a:spcBef>
                <a:spcPts val="10"/>
              </a:spcBef>
              <a:spcAft>
                <a:spcPts val="0"/>
              </a:spcAft>
            </a:pPr>
            <a:r>
              <a:rPr lang="it-IT" sz="1850" b="1" spc="10">
                <a:solidFill>
                  <a:srgbClr val="000000"/>
                </a:solidFill>
                <a:latin typeface="Arial" panose="22635452340000000000" pitchFamily="2"/>
              </a:rPr>
              <a:t>Seduti con schiena diritta o in piedi in stazione eretta. </a:t>
            </a:r>
          </a:p>
          <a:p>
            <a:pPr marL="45720" marR="0" indent="0" algn="just">
              <a:lnSpc>
                <a:spcPts val="2100"/>
              </a:lnSpc>
              <a:spcBef>
                <a:spcPts val="0"/>
              </a:spcBef>
              <a:spcAft>
                <a:spcPts val="0"/>
              </a:spcAft>
            </a:pPr>
            <a:r>
              <a:rPr lang="it-IT" sz="1850" b="1" spc="5">
                <a:solidFill>
                  <a:srgbClr val="000000"/>
                </a:solidFill>
                <a:latin typeface="Arial" panose="22635452340000000000" pitchFamily="2"/>
              </a:rPr>
              <a:t>Stendere le braccia in fuori tenendo un pollice rivolto in </a:t>
            </a:r>
          </a:p>
          <a:p>
            <a:pPr marL="45720" marR="0" indent="0" algn="just">
              <a:lnSpc>
                <a:spcPts val="2100"/>
              </a:lnSpc>
              <a:spcBef>
                <a:spcPts val="15"/>
              </a:spcBef>
              <a:spcAft>
                <a:spcPts val="0"/>
              </a:spcAft>
            </a:pPr>
            <a:r>
              <a:rPr lang="it-IT" sz="1850" b="1" spc="10">
                <a:solidFill>
                  <a:srgbClr val="000000"/>
                </a:solidFill>
                <a:latin typeface="Arial" panose="22635452340000000000" pitchFamily="2"/>
              </a:rPr>
              <a:t>basso e l'altro in alto. Girare la testa dalla parte dove il </a:t>
            </a:r>
          </a:p>
          <a:p>
            <a:pPr marL="45720" marR="0" indent="0" algn="just">
              <a:lnSpc>
                <a:spcPts val="2100"/>
              </a:lnSpc>
              <a:spcBef>
                <a:spcPts val="0"/>
              </a:spcBef>
              <a:spcAft>
                <a:spcPts val="0"/>
              </a:spcAft>
            </a:pPr>
            <a:r>
              <a:rPr lang="it-IT" sz="1850" b="1" spc="-10">
                <a:solidFill>
                  <a:srgbClr val="000000"/>
                </a:solidFill>
                <a:latin typeface="Arial" panose="22635452340000000000" pitchFamily="2"/>
              </a:rPr>
              <a:t>pollice è rivolto verso il basso. </a:t>
            </a:r>
          </a:p>
          <a:p>
            <a:pPr marL="137160" marR="0" indent="0" algn="just">
              <a:lnSpc>
                <a:spcPts val="2100"/>
              </a:lnSpc>
              <a:spcBef>
                <a:spcPts val="1195"/>
              </a:spcBef>
              <a:spcAft>
                <a:spcPts val="0"/>
              </a:spcAft>
            </a:pPr>
            <a:r>
              <a:rPr lang="it-IT" sz="1850" b="1" spc="-15">
                <a:solidFill>
                  <a:srgbClr val="007F00"/>
                </a:solidFill>
                <a:latin typeface="Arial" panose="22635452340000000000" pitchFamily="2"/>
              </a:rPr>
              <a:t>Esercizio </a:t>
            </a:r>
          </a:p>
          <a:p>
            <a:pPr marL="137160" marR="0" indent="0" algn="just">
              <a:lnSpc>
                <a:spcPts val="2100"/>
              </a:lnSpc>
              <a:spcBef>
                <a:spcPts val="0"/>
              </a:spcBef>
              <a:spcAft>
                <a:spcPts val="0"/>
              </a:spcAft>
            </a:pPr>
            <a:r>
              <a:rPr lang="it-IT" sz="1850" b="1" spc="5">
                <a:solidFill>
                  <a:srgbClr val="000000"/>
                </a:solidFill>
                <a:latin typeface="Arial" panose="22635452340000000000" pitchFamily="2"/>
              </a:rPr>
              <a:t>Girare la testa alternando contemporaneamente la </a:t>
            </a:r>
          </a:p>
          <a:p>
            <a:pPr marL="137160" marR="0" indent="0" algn="just">
              <a:lnSpc>
                <a:spcPts val="2100"/>
              </a:lnSpc>
              <a:spcBef>
                <a:spcPts val="0"/>
              </a:spcBef>
              <a:spcAft>
                <a:spcPts val="0"/>
              </a:spcAft>
            </a:pPr>
            <a:r>
              <a:rPr lang="it-IT" sz="1850" b="1" spc="-25">
                <a:solidFill>
                  <a:srgbClr val="000000"/>
                </a:solidFill>
                <a:latin typeface="Arial" panose="22635452340000000000" pitchFamily="2"/>
              </a:rPr>
              <a:t>posizione del pollice. Prima di ogni cambiamento di </a:t>
            </a:r>
          </a:p>
          <a:p>
            <a:pPr marL="137160" marR="0" indent="0" algn="just">
              <a:lnSpc>
                <a:spcPts val="2100"/>
              </a:lnSpc>
              <a:spcBef>
                <a:spcPts val="30"/>
              </a:spcBef>
              <a:spcAft>
                <a:spcPts val="0"/>
              </a:spcAft>
            </a:pPr>
            <a:r>
              <a:rPr lang="it-IT" sz="1850" b="1" spc="10">
                <a:solidFill>
                  <a:srgbClr val="000000"/>
                </a:solidFill>
                <a:latin typeface="Arial" panose="22635452340000000000" pitchFamily="2"/>
              </a:rPr>
              <a:t>direzione rimanere brevemente nella rispettiva </a:t>
            </a:r>
          </a:p>
          <a:p>
            <a:pPr marL="137160" marR="0" indent="0" algn="just">
              <a:lnSpc>
                <a:spcPts val="2100"/>
              </a:lnSpc>
              <a:spcBef>
                <a:spcPts val="0"/>
              </a:spcBef>
              <a:spcAft>
                <a:spcPts val="30"/>
              </a:spcAft>
            </a:pPr>
            <a:r>
              <a:rPr lang="it-IT" sz="1850" b="1" spc="0">
                <a:solidFill>
                  <a:srgbClr val="000000"/>
                </a:solidFill>
                <a:latin typeface="Arial" panose="22635452340000000000" pitchFamily="2"/>
              </a:rPr>
              <a:t>posizione. Ripetere l'esercizio da 10 a 15 volte.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cxnSp>
        <p:nvCxnSpPr>
          <p:cNvPr id="7" name="Connettore 1 6"/>
          <p:cNvCxnSpPr/>
          <p:nvPr userDrawn="1"/>
        </p:nvCxnSpPr>
        <p:spPr>
          <a:xfrm flipV="1">
            <a:off x="4522788" y="930276"/>
            <a:ext cx="0" cy="1276350"/>
          </a:xfrm>
          <a:prstGeom prst="line">
            <a:avLst/>
          </a:prstGeom>
          <a:ln w="3175">
            <a:solidFill>
              <a:srgbClr val="0D5B90"/>
            </a:solidFill>
          </a:ln>
          <a:effectLst/>
        </p:spPr>
        <p:style>
          <a:lnRef idx="2">
            <a:schemeClr val="accent1"/>
          </a:lnRef>
          <a:fillRef idx="0">
            <a:schemeClr val="accent1"/>
          </a:fillRef>
          <a:effectRef idx="1">
            <a:schemeClr val="accent1"/>
          </a:effectRef>
          <a:fontRef idx="minor">
            <a:schemeClr val="tx1"/>
          </a:fontRef>
        </p:style>
      </p:cxnSp>
      <p:sp>
        <p:nvSpPr>
          <p:cNvPr id="5" name="Segnaposto testo 4"/>
          <p:cNvSpPr>
            <a:spLocks noGrp="1"/>
          </p:cNvSpPr>
          <p:nvPr>
            <p:ph type="body" sz="quarter" idx="10"/>
          </p:nvPr>
        </p:nvSpPr>
        <p:spPr>
          <a:xfrm>
            <a:off x="193548" y="930276"/>
            <a:ext cx="3204747" cy="255588"/>
          </a:xfrm>
          <a:prstGeom prst="rect">
            <a:avLst/>
          </a:prstGeom>
        </p:spPr>
        <p:txBody>
          <a:bodyPr vert="horz"/>
          <a:lstStyle>
            <a:lvl1pPr marL="0" indent="0">
              <a:buNone/>
              <a:defRPr sz="1200" b="0" i="0" spc="20">
                <a:solidFill>
                  <a:srgbClr val="647A9F"/>
                </a:solidFill>
                <a:latin typeface="Open Sans Condensed Light" pitchFamily="34" charset="0"/>
                <a:ea typeface="Open Sans Condensed Light" pitchFamily="34" charset="0"/>
                <a:cs typeface="Open Sans Condensed Light" pitchFamily="34" charset="0"/>
              </a:defRPr>
            </a:lvl1pPr>
            <a:lvl2pPr marL="457200" indent="0">
              <a:buNone/>
              <a:defRPr b="0" i="0">
                <a:latin typeface="Open Sans Cond Light"/>
                <a:cs typeface="Open Sans Cond Light"/>
              </a:defRPr>
            </a:lvl2pPr>
            <a:lvl3pPr marL="914400" indent="0">
              <a:buNone/>
              <a:defRPr b="0" i="0">
                <a:latin typeface="Open Sans Cond Light"/>
                <a:cs typeface="Open Sans Cond Light"/>
              </a:defRPr>
            </a:lvl3pPr>
            <a:lvl4pPr marL="1371600" indent="0">
              <a:buNone/>
              <a:defRPr b="0" i="0">
                <a:latin typeface="Open Sans Cond Light"/>
                <a:cs typeface="Open Sans Cond Light"/>
              </a:defRPr>
            </a:lvl4pPr>
            <a:lvl5pPr marL="1828800" indent="0">
              <a:buNone/>
              <a:defRPr b="0" i="0">
                <a:latin typeface="Open Sans Cond Light"/>
                <a:cs typeface="Open Sans Cond Light"/>
              </a:defRPr>
            </a:lvl5pPr>
          </a:lstStyle>
          <a:p>
            <a:pPr lvl="0"/>
            <a:r>
              <a:rPr lang="it-IT" dirty="0" smtClean="0"/>
              <a:t>Fare clic per modificare stili del testo dello schema</a:t>
            </a:r>
          </a:p>
        </p:txBody>
      </p:sp>
      <p:sp>
        <p:nvSpPr>
          <p:cNvPr id="4" name="Segnaposto contenuto 11"/>
          <p:cNvSpPr>
            <a:spLocks noGrp="1"/>
          </p:cNvSpPr>
          <p:nvPr>
            <p:ph sz="quarter" idx="11"/>
          </p:nvPr>
        </p:nvSpPr>
        <p:spPr>
          <a:xfrm>
            <a:off x="465140" y="2616203"/>
            <a:ext cx="5412765" cy="275272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a:solidFill>
                  <a:srgbClr val="647A9F"/>
                </a:solidFill>
                <a:latin typeface="Source Sans Pro Light"/>
                <a:cs typeface="Source Sans Pro Light"/>
              </a:defRPr>
            </a:lvl1pPr>
          </a:lstStyle>
          <a:p>
            <a:pPr lvl="0"/>
            <a:r>
              <a:rPr lang="it-IT" dirty="0" smtClean="0"/>
              <a:t>Fare clic per modificare stili del testo dello schema</a:t>
            </a:r>
          </a:p>
        </p:txBody>
      </p:sp>
      <p:sp>
        <p:nvSpPr>
          <p:cNvPr id="11" name="Segnaposto immagine 4"/>
          <p:cNvSpPr>
            <a:spLocks noGrp="1"/>
          </p:cNvSpPr>
          <p:nvPr>
            <p:ph type="pic" sz="quarter" idx="17"/>
          </p:nvPr>
        </p:nvSpPr>
        <p:spPr>
          <a:xfrm>
            <a:off x="6040940" y="2616203"/>
            <a:ext cx="2636336" cy="2752725"/>
          </a:xfrm>
          <a:prstGeom prst="rect">
            <a:avLst/>
          </a:prstGeom>
        </p:spPr>
        <p:txBody>
          <a:bodyPr vert="horz"/>
          <a:lstStyle>
            <a:lvl1pPr marL="0" indent="0" algn="l">
              <a:buNone/>
              <a:defRPr sz="2000" b="0" i="0">
                <a:solidFill>
                  <a:srgbClr val="647A9F"/>
                </a:solidFill>
                <a:latin typeface="Open Sans Light"/>
                <a:cs typeface="Open Sans Light"/>
              </a:defRPr>
            </a:lvl1pPr>
          </a:lstStyle>
          <a:p>
            <a:pPr lvl="0"/>
            <a:r>
              <a:rPr lang="it-IT" noProof="0" dirty="0" smtClean="0"/>
              <a:t>Fare clic sull'icona per inserire un'immagine</a:t>
            </a:r>
            <a:endParaRPr lang="it-IT" noProof="0" dirty="0"/>
          </a:p>
        </p:txBody>
      </p:sp>
      <p:sp>
        <p:nvSpPr>
          <p:cNvPr id="13" name="Segnaposto testo 20"/>
          <p:cNvSpPr>
            <a:spLocks noGrp="1"/>
          </p:cNvSpPr>
          <p:nvPr>
            <p:ph type="body" sz="quarter" idx="16"/>
          </p:nvPr>
        </p:nvSpPr>
        <p:spPr>
          <a:xfrm>
            <a:off x="4702176" y="930276"/>
            <a:ext cx="3975100" cy="1276350"/>
          </a:xfrm>
          <a:prstGeom prst="rect">
            <a:avLst/>
          </a:prstGeom>
        </p:spPr>
        <p:txBody>
          <a:bodyPr vert="horz" anchor="ctr"/>
          <a:lstStyle>
            <a:lvl1pPr marL="0" indent="0" algn="l">
              <a:buNone/>
              <a:defRPr sz="1700" b="0" i="1" baseline="0">
                <a:solidFill>
                  <a:srgbClr val="0D5B90"/>
                </a:solidFill>
                <a:latin typeface="Lato Light" pitchFamily="34" charset="0"/>
                <a:cs typeface="Lato Light"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it-IT" dirty="0" smtClean="0"/>
              <a:t>Fare clic per modificare stili del testo dello schema</a:t>
            </a:r>
          </a:p>
        </p:txBody>
      </p:sp>
      <p:sp>
        <p:nvSpPr>
          <p:cNvPr id="14" name="Segnaposto testo 22"/>
          <p:cNvSpPr>
            <a:spLocks noGrp="1"/>
          </p:cNvSpPr>
          <p:nvPr>
            <p:ph type="body" sz="quarter" idx="18"/>
          </p:nvPr>
        </p:nvSpPr>
        <p:spPr>
          <a:xfrm>
            <a:off x="465139" y="5851934"/>
            <a:ext cx="8212137" cy="568260"/>
          </a:xfrm>
          <a:prstGeom prst="rect">
            <a:avLst/>
          </a:prstGeom>
        </p:spPr>
        <p:txBody>
          <a:bodyPr vert="horz" lIns="0" bIns="0" anchor="b"/>
          <a:lstStyle>
            <a:lvl1pPr marL="0" indent="0">
              <a:buNone/>
              <a:defRPr sz="1100" b="0" i="1">
                <a:solidFill>
                  <a:srgbClr val="647A9F"/>
                </a:solidFill>
                <a:latin typeface="Lato Light" pitchFamily="34" charset="0"/>
                <a:cs typeface="Lato Light" pitchFamily="34" charset="0"/>
              </a:defRPr>
            </a:lvl1pPr>
            <a:lvl2pPr marL="457200" indent="0">
              <a:buNone/>
              <a:defRPr sz="1000" b="0" i="1">
                <a:latin typeface="Lato Thin"/>
                <a:cs typeface="Lato Thin"/>
              </a:defRPr>
            </a:lvl2pPr>
            <a:lvl3pPr marL="914400" indent="0">
              <a:buNone/>
              <a:defRPr sz="1000" b="0" i="1">
                <a:latin typeface="Lato Thin"/>
                <a:cs typeface="Lato Thin"/>
              </a:defRPr>
            </a:lvl3pPr>
            <a:lvl4pPr marL="1371600" indent="0">
              <a:buNone/>
              <a:defRPr sz="1000" b="0" i="1">
                <a:latin typeface="Lato Thin"/>
                <a:cs typeface="Lato Thin"/>
              </a:defRPr>
            </a:lvl4pPr>
            <a:lvl5pPr marL="1828800" indent="0">
              <a:buNone/>
              <a:defRPr sz="1000" b="0" i="1">
                <a:latin typeface="Lato Thin"/>
                <a:cs typeface="Lato Thin"/>
              </a:defRPr>
            </a:lvl5pPr>
          </a:lstStyle>
          <a:p>
            <a:pPr lvl="0"/>
            <a:r>
              <a:rPr lang="it-IT" dirty="0" smtClean="0"/>
              <a:t>Fare clic per modificare stili del testo dello schema</a:t>
            </a:r>
          </a:p>
        </p:txBody>
      </p:sp>
    </p:spTree>
    <p:extLst>
      <p:ext uri="{BB962C8B-B14F-4D97-AF65-F5344CB8AC3E}">
        <p14:creationId xmlns:p14="http://schemas.microsoft.com/office/powerpoint/2010/main" xmlns="" val="26899145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7241DA96-DB7B-4866-91E9-84DFF6238C42}"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012E56D4-923F-4D8E-976D-26497E61DBCA}"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D3D6E203-770D-4D0D-BD1B-F756951A47BF}"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it-IT">
              <a:solidFill>
                <a:srgbClr val="000000"/>
              </a:solidFill>
            </a:endParaRPr>
          </a:p>
        </p:txBody>
      </p:sp>
      <p:sp>
        <p:nvSpPr>
          <p:cNvPr id="6" name="Footer Placeholder 5"/>
          <p:cNvSpPr>
            <a:spLocks noGrp="1"/>
          </p:cNvSpPr>
          <p:nvPr>
            <p:ph type="ftr" sz="quarter" idx="11"/>
          </p:nvPr>
        </p:nvSpPr>
        <p:spPr/>
        <p:txBody>
          <a:bodyPr/>
          <a:lstStyle/>
          <a:p>
            <a:pPr>
              <a:defRPr/>
            </a:pPr>
            <a:endParaRPr lang="it-IT">
              <a:solidFill>
                <a:srgbClr val="000000"/>
              </a:solidFill>
            </a:endParaRPr>
          </a:p>
        </p:txBody>
      </p:sp>
      <p:sp>
        <p:nvSpPr>
          <p:cNvPr id="7" name="Slide Number Placeholder 6"/>
          <p:cNvSpPr>
            <a:spLocks noGrp="1"/>
          </p:cNvSpPr>
          <p:nvPr>
            <p:ph type="sldNum" sz="quarter" idx="12"/>
          </p:nvPr>
        </p:nvSpPr>
        <p:spPr/>
        <p:txBody>
          <a:bodyPr/>
          <a:lstStyle/>
          <a:p>
            <a:pPr>
              <a:defRPr/>
            </a:pPr>
            <a:fld id="{B39C81E9-52B5-41D0-B68B-23A6D2D9CDAC}" type="slidenum">
              <a:rPr lang="it-IT" smtClean="0">
                <a:solidFill>
                  <a:srgbClr val="000000"/>
                </a:solidFill>
              </a:rPr>
              <a:pPr>
                <a:defRPr/>
              </a:pPr>
              <a:t>‹N›</a:t>
            </a:fld>
            <a:endParaRPr lang="it-IT">
              <a:solidFill>
                <a:srgbClr val="000000"/>
              </a:solidFill>
            </a:endParaRPr>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solidFill>
                <a:srgbClr val="000000"/>
              </a:solidFill>
            </a:endParaRPr>
          </a:p>
        </p:txBody>
      </p:sp>
      <p:sp>
        <p:nvSpPr>
          <p:cNvPr id="8" name="Footer Placeholder 7"/>
          <p:cNvSpPr>
            <a:spLocks noGrp="1"/>
          </p:cNvSpPr>
          <p:nvPr>
            <p:ph type="ftr" sz="quarter" idx="11"/>
          </p:nvPr>
        </p:nvSpPr>
        <p:spPr/>
        <p:txBody>
          <a:bodyPr/>
          <a:lstStyle/>
          <a:p>
            <a:pPr>
              <a:defRPr/>
            </a:pPr>
            <a:endParaRPr lang="it-IT">
              <a:solidFill>
                <a:srgbClr val="000000"/>
              </a:solidFill>
            </a:endParaRPr>
          </a:p>
        </p:txBody>
      </p:sp>
      <p:sp>
        <p:nvSpPr>
          <p:cNvPr id="9" name="Slide Number Placeholder 8"/>
          <p:cNvSpPr>
            <a:spLocks noGrp="1"/>
          </p:cNvSpPr>
          <p:nvPr>
            <p:ph type="sldNum" sz="quarter" idx="12"/>
          </p:nvPr>
        </p:nvSpPr>
        <p:spPr/>
        <p:txBody>
          <a:bodyPr/>
          <a:lstStyle/>
          <a:p>
            <a:pPr>
              <a:defRPr/>
            </a:pPr>
            <a:fld id="{891C4BB4-821E-4123-8148-3EEDA953F028}"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a:defRPr/>
            </a:pPr>
            <a:endParaRPr lang="it-IT">
              <a:solidFill>
                <a:srgbClr val="000000"/>
              </a:solidFill>
            </a:endParaRPr>
          </a:p>
        </p:txBody>
      </p:sp>
      <p:sp>
        <p:nvSpPr>
          <p:cNvPr id="4" name="Footer Placeholder 3"/>
          <p:cNvSpPr>
            <a:spLocks noGrp="1"/>
          </p:cNvSpPr>
          <p:nvPr>
            <p:ph type="ftr" sz="quarter" idx="11"/>
          </p:nvPr>
        </p:nvSpPr>
        <p:spPr/>
        <p:txBody>
          <a:bodyPr/>
          <a:lstStyle/>
          <a:p>
            <a:pPr>
              <a:defRPr/>
            </a:pPr>
            <a:endParaRPr lang="it-IT">
              <a:solidFill>
                <a:srgbClr val="000000"/>
              </a:solidFill>
            </a:endParaRPr>
          </a:p>
        </p:txBody>
      </p:sp>
      <p:sp>
        <p:nvSpPr>
          <p:cNvPr id="5" name="Slide Number Placeholder 4"/>
          <p:cNvSpPr>
            <a:spLocks noGrp="1"/>
          </p:cNvSpPr>
          <p:nvPr>
            <p:ph type="sldNum" sz="quarter" idx="12"/>
          </p:nvPr>
        </p:nvSpPr>
        <p:spPr/>
        <p:txBody>
          <a:bodyPr/>
          <a:lstStyle/>
          <a:p>
            <a:pPr>
              <a:defRPr/>
            </a:pPr>
            <a:fld id="{5AC1F696-3412-4005-B874-48760AA0AA3C}"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solidFill>
                <a:srgbClr val="000000"/>
              </a:solidFill>
            </a:endParaRPr>
          </a:p>
        </p:txBody>
      </p:sp>
      <p:sp>
        <p:nvSpPr>
          <p:cNvPr id="3" name="Footer Placeholder 2"/>
          <p:cNvSpPr>
            <a:spLocks noGrp="1"/>
          </p:cNvSpPr>
          <p:nvPr>
            <p:ph type="ftr" sz="quarter" idx="11"/>
          </p:nvPr>
        </p:nvSpPr>
        <p:spPr/>
        <p:txBody>
          <a:bodyPr/>
          <a:lstStyle/>
          <a:p>
            <a:pPr>
              <a:defRPr/>
            </a:pPr>
            <a:endParaRPr lang="it-IT">
              <a:solidFill>
                <a:srgbClr val="000000"/>
              </a:solidFill>
            </a:endParaRPr>
          </a:p>
        </p:txBody>
      </p:sp>
      <p:sp>
        <p:nvSpPr>
          <p:cNvPr id="4" name="Slide Number Placeholder 3"/>
          <p:cNvSpPr>
            <a:spLocks noGrp="1"/>
          </p:cNvSpPr>
          <p:nvPr>
            <p:ph type="sldNum" sz="quarter" idx="12"/>
          </p:nvPr>
        </p:nvSpPr>
        <p:spPr/>
        <p:txBody>
          <a:bodyPr/>
          <a:lstStyle/>
          <a:p>
            <a:pPr>
              <a:defRPr/>
            </a:pPr>
            <a:fld id="{FB38E1A0-0D06-4BA5-BF29-73DB79770AA8}"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it-IT">
              <a:solidFill>
                <a:srgbClr val="000000"/>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it-IT">
              <a:solidFill>
                <a:srgbClr val="000000"/>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27ADC9AD-E5C4-4752-BD9C-C590118474AD}"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it-IT">
              <a:solidFill>
                <a:srgbClr val="000000"/>
              </a:solidFill>
            </a:endParaRPr>
          </a:p>
        </p:txBody>
      </p:sp>
      <p:sp>
        <p:nvSpPr>
          <p:cNvPr id="6" name="Footer Placeholder 5"/>
          <p:cNvSpPr>
            <a:spLocks noGrp="1"/>
          </p:cNvSpPr>
          <p:nvPr>
            <p:ph type="ftr" sz="quarter" idx="11"/>
          </p:nvPr>
        </p:nvSpPr>
        <p:spPr/>
        <p:txBody>
          <a:bodyPr/>
          <a:lstStyle/>
          <a:p>
            <a:pPr>
              <a:defRPr/>
            </a:pPr>
            <a:endParaRPr lang="it-IT">
              <a:solidFill>
                <a:srgbClr val="000000"/>
              </a:solidFill>
            </a:endParaRPr>
          </a:p>
        </p:txBody>
      </p:sp>
      <p:sp>
        <p:nvSpPr>
          <p:cNvPr id="7" name="Slide Number Placeholder 6"/>
          <p:cNvSpPr>
            <a:spLocks noGrp="1"/>
          </p:cNvSpPr>
          <p:nvPr>
            <p:ph type="sldNum" sz="quarter" idx="12"/>
          </p:nvPr>
        </p:nvSpPr>
        <p:spPr/>
        <p:txBody>
          <a:bodyPr/>
          <a:lstStyle/>
          <a:p>
            <a:pPr>
              <a:defRPr/>
            </a:pPr>
            <a:fld id="{DFFBB4F0-A1D3-4B7B-80FA-6139DB848A93}"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endParaRPr lang="it-IT">
              <a:solidFill>
                <a:srgbClr val="000000"/>
              </a:solidFill>
            </a:endParaRPr>
          </a:p>
        </p:txBody>
      </p:sp>
      <p:sp>
        <p:nvSpPr>
          <p:cNvPr id="5" name="Footer Placeholder 4"/>
          <p:cNvSpPr>
            <a:spLocks noGrp="1"/>
          </p:cNvSpPr>
          <p:nvPr>
            <p:ph type="ftr" sz="quarter" idx="11"/>
          </p:nvPr>
        </p:nvSpPr>
        <p:spPr/>
        <p:txBody>
          <a:body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p>
            <a:pPr>
              <a:defRPr/>
            </a:pPr>
            <a:fld id="{EB354504-CAA0-4EBC-B62E-5D2D14C4427A}" type="slidenum">
              <a:rPr lang="it-IT" smtClean="0">
                <a:solidFill>
                  <a:srgbClr val="000000"/>
                </a:solidFill>
              </a:rPr>
              <a:pPr>
                <a:defRPr/>
              </a:pPr>
              <a:t>‹N›</a:t>
            </a:fld>
            <a:endParaRPr lang="it-IT">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image" Target="../media/image1.jpe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theme" Target="../theme/theme12.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7.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9.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Tree>
  </p:cSld>
  <p:clrMap bg1="lt1" tx1="dk1" bg2="lt2" tx2="dk2" accent1="accent1" accent2="accent2" accent3="accent3" accent4="accent4" accent5="accent5" accent6="accent6" hlink="hlink" folHlink="folHlink"/>
  <p:sldLayoutIdLst>
    <p:sldLayoutId id="2147483840" r:id="rId1"/>
    <p:sldLayoutId id="2147483844" r:id="rId2"/>
    <p:sldLayoutId id="2147484023" r:id="rId3"/>
    <p:sldLayoutId id="2147484262" r:id="rId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1"/>
            <a:ext cx="822960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339161664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009" y="274850"/>
            <a:ext cx="8229984" cy="114317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Tree>
    <p:extLst>
      <p:ext uri="{BB962C8B-B14F-4D97-AF65-F5344CB8AC3E}">
        <p14:creationId xmlns:p14="http://schemas.microsoft.com/office/powerpoint/2010/main" xmlns="" val="2050476661"/>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 id="2147484309" r:id="rId19"/>
    <p:sldLayoutId id="2147484310" r:id="rId20"/>
    <p:sldLayoutId id="2147484311" r:id="rId21"/>
    <p:sldLayoutId id="2147484312" r:id="rId22"/>
    <p:sldLayoutId id="2147484313" r:id="rId23"/>
    <p:sldLayoutId id="2147484314" r:id="rId24"/>
    <p:sldLayoutId id="2147484315" r:id="rId25"/>
    <p:sldLayoutId id="2147484316" r:id="rId26"/>
  </p:sldLayoutIdLst>
  <p:hf hdr="0" ftr="0" dt="0"/>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December 5, 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50178" name="Immagine 3" descr="cover_presentazione.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Tree>
    <p:extLst>
      <p:ext uri="{BB962C8B-B14F-4D97-AF65-F5344CB8AC3E}">
        <p14:creationId xmlns:p14="http://schemas.microsoft.com/office/powerpoint/2010/main" xmlns="" val="935835289"/>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pic>
        <p:nvPicPr>
          <p:cNvPr id="3074" name="Immagine 5" descr="testata_presentazione.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5" r:id="rId2"/>
    <p:sldLayoutId id="2147483846"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4098" name="Immagine 6" descr="testata_presentazione.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7"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3132060"/>
      </p:ext>
    </p:extLst>
  </p:cSld>
  <p:clrMap bg1="lt1" tx1="dk1" bg2="lt2" tx2="dk2" accent1="accent1" accent2="accent2" accent3="accent3" accent4="accent4" accent5="accent5" accent6="accent6" hlink="hlink" folHlink="folHlink"/>
  <p:sldLayoutIdLst>
    <p:sldLayoutId id="214748401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3132060"/>
      </p:ext>
    </p:extLst>
  </p:cSld>
  <p:clrMap bg1="lt1" tx1="dk1" bg2="lt2" tx2="dk2" accent1="accent1" accent2="accent2" accent3="accent3" accent4="accent4" accent5="accent5" accent6="accent6" hlink="hlink" folHlink="folHlink"/>
  <p:sldLayoutIdLst>
    <p:sldLayoutId id="214748401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Immagine 6" descr="testata_presentazion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4289"/>
            <a:ext cx="9144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3132060"/>
      </p:ext>
    </p:extLst>
  </p:cSld>
  <p:clrMap bg1="lt1" tx1="dk1" bg2="lt2" tx2="dk2" accent1="accent1" accent2="accent2" accent3="accent3" accent4="accent4" accent5="accent5" accent6="accent6" hlink="hlink" folHlink="folHlink"/>
  <p:sldLayoutIdLst>
    <p:sldLayoutId id="2147484022"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1"/>
            <a:ext cx="822960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2549324971"/>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334" r:id="rId12"/>
    <p:sldLayoutId id="2147484335" r:id="rId13"/>
    <p:sldLayoutId id="2147484336" r:id="rId14"/>
    <p:sldLayoutId id="2147484337" r:id="rId15"/>
    <p:sldLayoutId id="2147484338" r:id="rId16"/>
    <p:sldLayoutId id="2147483838" r:id="rId17"/>
    <p:sldLayoutId id="2147483843" r:id="rId18"/>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1"/>
            <a:ext cx="822960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367510209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1"/>
            <a:ext cx="822960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a:defRPr/>
            </a:pPr>
            <a:endParaRPr lang="it-IT">
              <a:solidFill>
                <a:srgbClr val="000000"/>
              </a:solidFill>
              <a:latin typeface="Times New Roman" pitchFamily="18" charset="0"/>
              <a:cs typeface="+mn-cs"/>
            </a:endParaRPr>
          </a:p>
        </p:txBody>
      </p:sp>
      <p:sp>
        <p:nvSpPr>
          <p:cNvPr id="12698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a:defRPr/>
            </a:pPr>
            <a:endParaRPr lang="it-IT">
              <a:solidFill>
                <a:srgbClr val="000000"/>
              </a:solidFill>
              <a:latin typeface="Times New Roman" pitchFamily="18" charset="0"/>
              <a:cs typeface="+mn-cs"/>
            </a:endParaRPr>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6C9381BC-0F26-4960-BA83-CAEC55324BDF}" type="slidenum">
              <a:rPr lang="it-IT">
                <a:solidFill>
                  <a:srgbClr val="000000"/>
                </a:solidFill>
                <a:latin typeface="Times New Roman" pitchFamily="18" charset="0"/>
                <a:cs typeface="+mn-cs"/>
              </a:rPr>
              <a:pPr defTabSz="914400">
                <a:defRPr/>
              </a:pPr>
              <a:t>‹N›</a:t>
            </a:fld>
            <a:endParaRPr lang="it-IT">
              <a:solidFill>
                <a:srgbClr val="000000"/>
              </a:solidFill>
              <a:latin typeface="Times New Roman" pitchFamily="18" charset="0"/>
              <a:cs typeface="+mn-cs"/>
            </a:endParaRPr>
          </a:p>
        </p:txBody>
      </p:sp>
    </p:spTree>
    <p:extLst>
      <p:ext uri="{BB962C8B-B14F-4D97-AF65-F5344CB8AC3E}">
        <p14:creationId xmlns:p14="http://schemas.microsoft.com/office/powerpoint/2010/main" xmlns="" val="418711873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3.xml"/><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hyperlink" Target="http://www.anfos.it/sicurezza/edilizia/" TargetMode="External"/><Relationship Id="rId2" Type="http://schemas.openxmlformats.org/officeDocument/2006/relationships/notesSlide" Target="../notesSlides/notesSlide34.xml"/><Relationship Id="rId1" Type="http://schemas.openxmlformats.org/officeDocument/2006/relationships/slideLayout" Target="../slideLayouts/slideLayout96.xml"/><Relationship Id="rId6" Type="http://schemas.openxmlformats.org/officeDocument/2006/relationships/hyperlink" Target="http://www.anfos.it/sicurezza/metalmeccanica/" TargetMode="External"/><Relationship Id="rId5" Type="http://schemas.openxmlformats.org/officeDocument/2006/relationships/hyperlink" Target="http://www.anfos.it/sicurezza/carrozzerie-autofficine/" TargetMode="External"/><Relationship Id="rId4" Type="http://schemas.openxmlformats.org/officeDocument/2006/relationships/hyperlink" Target="http://www.anfos.it/sicurezza/ospedal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9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9.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Immagin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1800" y="1328738"/>
            <a:ext cx="5918200" cy="395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654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egnaposto numero diapositiva 5"/>
          <p:cNvSpPr>
            <a:spLocks noGrp="1"/>
          </p:cNvSpPr>
          <p:nvPr>
            <p:ph type="sldNum" sz="quarter" idx="11"/>
          </p:nvPr>
        </p:nvSpPr>
        <p:spPr bwMode="auto">
          <a:noFill/>
          <a:ln>
            <a:round/>
            <a:headEnd/>
            <a:tailEnd/>
          </a:ln>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61F2EA-9E37-43D6-8D77-30CC6C0C1117}" type="slidenum">
              <a:rPr lang="it-IT" altLang="it-IT" smtClean="0">
                <a:solidFill>
                  <a:srgbClr val="FFFFFF"/>
                </a:solidFill>
                <a:latin typeface="Century Schoolbook" pitchFamily="18" charset="0"/>
              </a:rPr>
              <a:pPr eaLnBrk="1" hangingPunct="1"/>
              <a:t>10</a:t>
            </a:fld>
            <a:endParaRPr lang="it-IT" altLang="it-IT" smtClean="0">
              <a:solidFill>
                <a:srgbClr val="FFFFFF"/>
              </a:solidFill>
              <a:latin typeface="Century Schoolbook" pitchFamily="18" charset="0"/>
            </a:endParaRPr>
          </a:p>
        </p:txBody>
      </p:sp>
      <p:sp>
        <p:nvSpPr>
          <p:cNvPr id="5" name="Rettangolo 4"/>
          <p:cNvSpPr/>
          <p:nvPr/>
        </p:nvSpPr>
        <p:spPr>
          <a:xfrm>
            <a:off x="613539" y="886873"/>
            <a:ext cx="7755467" cy="2954655"/>
          </a:xfrm>
          <a:prstGeom prst="rect">
            <a:avLst/>
          </a:prstGeom>
        </p:spPr>
        <p:txBody>
          <a:bodyPr wrap="square">
            <a:spAutoFit/>
          </a:bodyPr>
          <a:lstStyle/>
          <a:p>
            <a:pPr algn="ctr"/>
            <a:r>
              <a:rPr lang="it-IT" sz="2800" b="1" dirty="0" smtClean="0">
                <a:solidFill>
                  <a:srgbClr val="000000"/>
                </a:solidFill>
                <a:latin typeface="Arial"/>
              </a:rPr>
              <a:t>PERICOLO</a:t>
            </a:r>
          </a:p>
          <a:p>
            <a:pPr algn="ctr"/>
            <a:endParaRPr lang="it-IT" sz="3200" b="1" i="1" dirty="0">
              <a:latin typeface="Arial"/>
            </a:endParaRPr>
          </a:p>
          <a:p>
            <a:pPr algn="ctr">
              <a:lnSpc>
                <a:spcPct val="150000"/>
              </a:lnSpc>
            </a:pPr>
            <a:r>
              <a:rPr lang="da-DK" sz="2000" dirty="0" smtClean="0">
                <a:latin typeface="Tahoma" panose="020B0604030504040204" pitchFamily="34" charset="0"/>
                <a:ea typeface="Tahoma" panose="020B0604030504040204" pitchFamily="34" charset="0"/>
                <a:cs typeface="Tahoma" panose="020B0604030504040204" pitchFamily="34" charset="0"/>
              </a:rPr>
              <a:t>Secondo</a:t>
            </a:r>
            <a:r>
              <a:rPr lang="da-DK" sz="2000" b="1" i="1" dirty="0" smtClean="0">
                <a:latin typeface="Tahoma" panose="020B0604030504040204" pitchFamily="34" charset="0"/>
                <a:ea typeface="Tahoma" panose="020B0604030504040204" pitchFamily="34" charset="0"/>
                <a:cs typeface="Tahoma" panose="020B0604030504040204" pitchFamily="34" charset="0"/>
              </a:rPr>
              <a:t> l’art</a:t>
            </a:r>
            <a:r>
              <a:rPr lang="da-DK" sz="2000" b="1" i="1" dirty="0">
                <a:latin typeface="Tahoma" panose="020B0604030504040204" pitchFamily="34" charset="0"/>
                <a:ea typeface="Tahoma" panose="020B0604030504040204" pitchFamily="34" charset="0"/>
                <a:cs typeface="Tahoma" panose="020B0604030504040204" pitchFamily="34" charset="0"/>
              </a:rPr>
              <a:t>. 2, lettera r, D.Lgs. 81/08</a:t>
            </a:r>
          </a:p>
          <a:p>
            <a:pPr algn="ctr">
              <a:lnSpc>
                <a:spcPct val="150000"/>
              </a:lnSpc>
            </a:pPr>
            <a:r>
              <a:rPr lang="it-IT" sz="2000" b="1" i="1" dirty="0" smtClean="0">
                <a:latin typeface="Tahoma" panose="020B0604030504040204" pitchFamily="34" charset="0"/>
                <a:ea typeface="Tahoma" panose="020B0604030504040204" pitchFamily="34" charset="0"/>
                <a:cs typeface="Tahoma" panose="020B0604030504040204" pitchFamily="34" charset="0"/>
              </a:rPr>
              <a:t>Il pericolo </a:t>
            </a:r>
            <a:r>
              <a:rPr lang="it-IT" sz="2000" dirty="0" smtClean="0">
                <a:latin typeface="Tahoma" panose="020B0604030504040204" pitchFamily="34" charset="0"/>
                <a:ea typeface="Tahoma" panose="020B0604030504040204" pitchFamily="34" charset="0"/>
                <a:cs typeface="Tahoma" panose="020B0604030504040204" pitchFamily="34" charset="0"/>
              </a:rPr>
              <a:t>è la proprietà </a:t>
            </a:r>
            <a:r>
              <a:rPr lang="it-IT" sz="2000" dirty="0">
                <a:latin typeface="Tahoma" panose="020B0604030504040204" pitchFamily="34" charset="0"/>
                <a:ea typeface="Tahoma" panose="020B0604030504040204" pitchFamily="34" charset="0"/>
                <a:cs typeface="Tahoma" panose="020B0604030504040204" pitchFamily="34" charset="0"/>
              </a:rPr>
              <a:t>o qualità intrinseca di </a:t>
            </a:r>
            <a:r>
              <a:rPr lang="it-IT" sz="2000" dirty="0" smtClean="0">
                <a:latin typeface="Tahoma" panose="020B0604030504040204" pitchFamily="34" charset="0"/>
                <a:ea typeface="Tahoma" panose="020B0604030504040204" pitchFamily="34" charset="0"/>
                <a:cs typeface="Tahoma" panose="020B0604030504040204" pitchFamily="34" charset="0"/>
              </a:rPr>
              <a:t>un determinato </a:t>
            </a:r>
            <a:r>
              <a:rPr lang="it-IT" sz="2000" dirty="0">
                <a:latin typeface="Tahoma" panose="020B0604030504040204" pitchFamily="34" charset="0"/>
                <a:ea typeface="Tahoma" panose="020B0604030504040204" pitchFamily="34" charset="0"/>
                <a:cs typeface="Tahoma" panose="020B0604030504040204" pitchFamily="34" charset="0"/>
              </a:rPr>
              <a:t>fattore avente </a:t>
            </a:r>
            <a:r>
              <a:rPr lang="it-IT" sz="2000" dirty="0" smtClean="0">
                <a:latin typeface="Tahoma" panose="020B0604030504040204" pitchFamily="34" charset="0"/>
                <a:ea typeface="Tahoma" panose="020B0604030504040204" pitchFamily="34" charset="0"/>
                <a:cs typeface="Tahoma" panose="020B0604030504040204" pitchFamily="34" charset="0"/>
              </a:rPr>
              <a:t>il potenziale </a:t>
            </a:r>
            <a:r>
              <a:rPr lang="it-IT" sz="2000" dirty="0">
                <a:latin typeface="Tahoma" panose="020B0604030504040204" pitchFamily="34" charset="0"/>
                <a:ea typeface="Tahoma" panose="020B0604030504040204" pitchFamily="34" charset="0"/>
                <a:cs typeface="Tahoma" panose="020B0604030504040204" pitchFamily="34" charset="0"/>
              </a:rPr>
              <a:t>di causare danni.</a:t>
            </a:r>
          </a:p>
          <a:p>
            <a:endParaRPr lang="it-IT" dirty="0" smtClean="0">
              <a:solidFill>
                <a:srgbClr val="000000"/>
              </a:solidFill>
              <a:latin typeface="Arial"/>
            </a:endParaRPr>
          </a:p>
          <a:p>
            <a:r>
              <a:rPr lang="it-IT" dirty="0" smtClean="0">
                <a:solidFill>
                  <a:srgbClr val="000000"/>
                </a:solidFill>
                <a:latin typeface="Arial"/>
              </a:rPr>
              <a:t>.</a:t>
            </a:r>
            <a:endParaRPr lang="it-IT" dirty="0"/>
          </a:p>
        </p:txBody>
      </p:sp>
    </p:spTree>
    <p:extLst>
      <p:ext uri="{BB962C8B-B14F-4D97-AF65-F5344CB8AC3E}">
        <p14:creationId xmlns:p14="http://schemas.microsoft.com/office/powerpoint/2010/main" xmlns="" val="3268351118"/>
      </p:ext>
    </p:extLst>
  </p:cSld>
  <p:clrMapOvr>
    <a:masterClrMapping/>
  </p:clrMapOvr>
  <p:transition advClick="0" advTm="3000">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7869" y="745067"/>
            <a:ext cx="8517465" cy="2677656"/>
          </a:xfrm>
          <a:prstGeom prst="rect">
            <a:avLst/>
          </a:prstGeom>
        </p:spPr>
        <p:txBody>
          <a:bodyPr wrap="square">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RISCHIO </a:t>
            </a:r>
          </a:p>
          <a:p>
            <a:pPr algn="ct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2000" dirty="0" smtClean="0">
                <a:latin typeface="Tahoma" panose="020B0604030504040204" pitchFamily="34" charset="0"/>
                <a:ea typeface="Tahoma" panose="020B0604030504040204" pitchFamily="34" charset="0"/>
                <a:cs typeface="Tahoma" panose="020B0604030504040204" pitchFamily="34" charset="0"/>
              </a:rPr>
              <a:t>Secondo </a:t>
            </a:r>
            <a:r>
              <a:rPr lang="en-US" sz="2000" dirty="0" err="1" smtClean="0">
                <a:latin typeface="Tahoma" panose="020B0604030504040204" pitchFamily="34" charset="0"/>
                <a:ea typeface="Tahoma" panose="020B0604030504040204" pitchFamily="34" charset="0"/>
                <a:cs typeface="Tahoma" panose="020B0604030504040204" pitchFamily="34" charset="0"/>
              </a:rPr>
              <a:t>l'</a:t>
            </a:r>
            <a:r>
              <a:rPr lang="en-US" sz="2000" b="1" i="1" dirty="0" err="1" smtClean="0">
                <a:latin typeface="Tahoma" panose="020B0604030504040204" pitchFamily="34" charset="0"/>
                <a:ea typeface="Tahoma" panose="020B0604030504040204" pitchFamily="34" charset="0"/>
                <a:cs typeface="Tahoma" panose="020B0604030504040204" pitchFamily="34" charset="0"/>
              </a:rPr>
              <a:t>art</a:t>
            </a:r>
            <a:r>
              <a:rPr lang="en-US" sz="2000" b="1" i="1" dirty="0">
                <a:latin typeface="Tahoma" panose="020B0604030504040204" pitchFamily="34" charset="0"/>
                <a:ea typeface="Tahoma" panose="020B0604030504040204" pitchFamily="34" charset="0"/>
                <a:cs typeface="Tahoma" panose="020B0604030504040204" pitchFamily="34" charset="0"/>
              </a:rPr>
              <a:t>. 2, </a:t>
            </a:r>
            <a:r>
              <a:rPr lang="en-US" sz="2000" b="1" i="1" dirty="0" err="1">
                <a:latin typeface="Tahoma" panose="020B0604030504040204" pitchFamily="34" charset="0"/>
                <a:ea typeface="Tahoma" panose="020B0604030504040204" pitchFamily="34" charset="0"/>
                <a:cs typeface="Tahoma" panose="020B0604030504040204" pitchFamily="34" charset="0"/>
              </a:rPr>
              <a:t>lettera</a:t>
            </a:r>
            <a:r>
              <a:rPr lang="en-US" sz="2000" b="1" i="1" dirty="0">
                <a:latin typeface="Tahoma" panose="020B0604030504040204" pitchFamily="34" charset="0"/>
                <a:ea typeface="Tahoma" panose="020B0604030504040204" pitchFamily="34" charset="0"/>
                <a:cs typeface="Tahoma" panose="020B0604030504040204" pitchFamily="34" charset="0"/>
              </a:rPr>
              <a:t> s, </a:t>
            </a:r>
            <a:r>
              <a:rPr lang="en-US" sz="2000" b="1" i="1" dirty="0" err="1">
                <a:latin typeface="Tahoma" panose="020B0604030504040204" pitchFamily="34" charset="0"/>
                <a:ea typeface="Tahoma" panose="020B0604030504040204" pitchFamily="34" charset="0"/>
                <a:cs typeface="Tahoma" panose="020B0604030504040204" pitchFamily="34" charset="0"/>
              </a:rPr>
              <a:t>D.Lgs</a:t>
            </a:r>
            <a:r>
              <a:rPr lang="en-US" sz="2000" b="1" i="1" dirty="0">
                <a:latin typeface="Tahoma" panose="020B0604030504040204" pitchFamily="34" charset="0"/>
                <a:ea typeface="Tahoma" panose="020B0604030504040204" pitchFamily="34" charset="0"/>
                <a:cs typeface="Tahoma" panose="020B0604030504040204" pitchFamily="34" charset="0"/>
              </a:rPr>
              <a:t>. </a:t>
            </a:r>
            <a:r>
              <a:rPr lang="en-US" sz="2000" b="1" i="1" dirty="0" smtClean="0">
                <a:latin typeface="Tahoma" panose="020B0604030504040204" pitchFamily="34" charset="0"/>
                <a:ea typeface="Tahoma" panose="020B0604030504040204" pitchFamily="34" charset="0"/>
                <a:cs typeface="Tahoma" panose="020B0604030504040204" pitchFamily="34" charset="0"/>
              </a:rPr>
              <a:t>81/08, </a:t>
            </a:r>
            <a:r>
              <a:rPr lang="en-US" sz="2000" b="1" i="1" dirty="0" err="1" smtClean="0">
                <a:latin typeface="Tahoma" panose="020B0604030504040204" pitchFamily="34" charset="0"/>
                <a:ea typeface="Tahoma" panose="020B0604030504040204" pitchFamily="34" charset="0"/>
                <a:cs typeface="Tahoma" panose="020B0604030504040204" pitchFamily="34" charset="0"/>
              </a:rPr>
              <a:t>il</a:t>
            </a:r>
            <a:r>
              <a:rPr lang="en-US" sz="2000" b="1" i="1" dirty="0" smtClean="0">
                <a:latin typeface="Tahoma" panose="020B0604030504040204" pitchFamily="34" charset="0"/>
                <a:ea typeface="Tahoma" panose="020B0604030504040204" pitchFamily="34" charset="0"/>
                <a:cs typeface="Tahoma" panose="020B0604030504040204" pitchFamily="34" charset="0"/>
              </a:rPr>
              <a:t> </a:t>
            </a:r>
            <a:r>
              <a:rPr lang="en-US" sz="2000" b="1" i="1" dirty="0" err="1" smtClean="0">
                <a:latin typeface="Tahoma" panose="020B0604030504040204" pitchFamily="34" charset="0"/>
                <a:ea typeface="Tahoma" panose="020B0604030504040204" pitchFamily="34" charset="0"/>
                <a:cs typeface="Tahoma" panose="020B0604030504040204" pitchFamily="34" charset="0"/>
              </a:rPr>
              <a:t>rischio</a:t>
            </a:r>
            <a:r>
              <a:rPr lang="en-US" sz="2000" b="1" i="1"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consiste</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nella</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it-IT" sz="2000" dirty="0">
                <a:latin typeface="Tahoma" panose="020B0604030504040204" pitchFamily="34" charset="0"/>
                <a:ea typeface="Tahoma" panose="020B0604030504040204" pitchFamily="34" charset="0"/>
                <a:cs typeface="Tahoma" panose="020B0604030504040204" pitchFamily="34" charset="0"/>
              </a:rPr>
              <a:t>p</a:t>
            </a:r>
            <a:r>
              <a:rPr lang="it-IT" sz="2000" dirty="0" smtClean="0">
                <a:latin typeface="Tahoma" panose="020B0604030504040204" pitchFamily="34" charset="0"/>
                <a:ea typeface="Tahoma" panose="020B0604030504040204" pitchFamily="34" charset="0"/>
                <a:cs typeface="Tahoma" panose="020B0604030504040204" pitchFamily="34" charset="0"/>
              </a:rPr>
              <a:t>robabilità </a:t>
            </a:r>
            <a:r>
              <a:rPr lang="it-IT" sz="2000" dirty="0">
                <a:latin typeface="Tahoma" panose="020B0604030504040204" pitchFamily="34" charset="0"/>
                <a:ea typeface="Tahoma" panose="020B0604030504040204" pitchFamily="34" charset="0"/>
                <a:cs typeface="Tahoma" panose="020B0604030504040204" pitchFamily="34" charset="0"/>
              </a:rPr>
              <a:t>di raggiungimento del </a:t>
            </a:r>
            <a:r>
              <a:rPr lang="it-IT" sz="2000" dirty="0" smtClean="0">
                <a:latin typeface="Tahoma" panose="020B0604030504040204" pitchFamily="34" charset="0"/>
                <a:ea typeface="Tahoma" panose="020B0604030504040204" pitchFamily="34" charset="0"/>
                <a:cs typeface="Tahoma" panose="020B0604030504040204" pitchFamily="34" charset="0"/>
              </a:rPr>
              <a:t>livello potenziale </a:t>
            </a:r>
            <a:r>
              <a:rPr lang="it-IT" sz="2000" dirty="0">
                <a:latin typeface="Tahoma" panose="020B0604030504040204" pitchFamily="34" charset="0"/>
                <a:ea typeface="Tahoma" panose="020B0604030504040204" pitchFamily="34" charset="0"/>
                <a:cs typeface="Tahoma" panose="020B0604030504040204" pitchFamily="34" charset="0"/>
              </a:rPr>
              <a:t>di danno nelle condizioni </a:t>
            </a:r>
            <a:r>
              <a:rPr lang="it-IT" sz="2000" dirty="0" smtClean="0">
                <a:latin typeface="Tahoma" panose="020B0604030504040204" pitchFamily="34" charset="0"/>
                <a:ea typeface="Tahoma" panose="020B0604030504040204" pitchFamily="34" charset="0"/>
                <a:cs typeface="Tahoma" panose="020B0604030504040204" pitchFamily="34" charset="0"/>
              </a:rPr>
              <a:t>di impiego </a:t>
            </a:r>
            <a:r>
              <a:rPr lang="it-IT" sz="2000" dirty="0">
                <a:latin typeface="Tahoma" panose="020B0604030504040204" pitchFamily="34" charset="0"/>
                <a:ea typeface="Tahoma" panose="020B0604030504040204" pitchFamily="34" charset="0"/>
                <a:cs typeface="Tahoma" panose="020B0604030504040204" pitchFamily="34" charset="0"/>
              </a:rPr>
              <a:t>o </a:t>
            </a:r>
            <a:r>
              <a:rPr lang="it-IT" sz="2000" dirty="0" smtClean="0">
                <a:latin typeface="Tahoma" panose="020B0604030504040204" pitchFamily="34" charset="0"/>
                <a:ea typeface="Tahoma" panose="020B0604030504040204" pitchFamily="34" charset="0"/>
                <a:cs typeface="Tahoma" panose="020B0604030504040204" pitchFamily="34" charset="0"/>
              </a:rPr>
              <a:t>di esposizione </a:t>
            </a:r>
            <a:r>
              <a:rPr lang="it-IT" sz="2000" dirty="0">
                <a:latin typeface="Tahoma" panose="020B0604030504040204" pitchFamily="34" charset="0"/>
                <a:ea typeface="Tahoma" panose="020B0604030504040204" pitchFamily="34" charset="0"/>
                <a:cs typeface="Tahoma" panose="020B0604030504040204" pitchFamily="34" charset="0"/>
              </a:rPr>
              <a:t>ad </a:t>
            </a:r>
            <a:r>
              <a:rPr lang="it-IT" sz="2000" dirty="0" smtClean="0">
                <a:latin typeface="Tahoma" panose="020B0604030504040204" pitchFamily="34" charset="0"/>
                <a:ea typeface="Tahoma" panose="020B0604030504040204" pitchFamily="34" charset="0"/>
                <a:cs typeface="Tahoma" panose="020B0604030504040204" pitchFamily="34" charset="0"/>
              </a:rPr>
              <a:t>un determinato </a:t>
            </a:r>
            <a:r>
              <a:rPr lang="it-IT" sz="2000" dirty="0">
                <a:latin typeface="Tahoma" panose="020B0604030504040204" pitchFamily="34" charset="0"/>
                <a:ea typeface="Tahoma" panose="020B0604030504040204" pitchFamily="34" charset="0"/>
                <a:cs typeface="Tahoma" panose="020B0604030504040204" pitchFamily="34" charset="0"/>
              </a:rPr>
              <a:t>fattore o agente </a:t>
            </a:r>
            <a:r>
              <a:rPr lang="it-IT" sz="2000" dirty="0" smtClean="0">
                <a:latin typeface="Tahoma" panose="020B0604030504040204" pitchFamily="34" charset="0"/>
                <a:ea typeface="Tahoma" panose="020B0604030504040204" pitchFamily="34" charset="0"/>
                <a:cs typeface="Tahoma" panose="020B0604030504040204" pitchFamily="34" charset="0"/>
              </a:rPr>
              <a:t>oppure alla </a:t>
            </a:r>
            <a:r>
              <a:rPr lang="it-IT" sz="2000" dirty="0">
                <a:latin typeface="Tahoma" panose="020B0604030504040204" pitchFamily="34" charset="0"/>
                <a:ea typeface="Tahoma" panose="020B0604030504040204" pitchFamily="34" charset="0"/>
                <a:cs typeface="Tahoma" panose="020B0604030504040204" pitchFamily="34" charset="0"/>
              </a:rPr>
              <a:t>loro combinazione</a:t>
            </a:r>
          </a:p>
        </p:txBody>
      </p:sp>
    </p:spTree>
    <p:extLst>
      <p:ext uri="{BB962C8B-B14F-4D97-AF65-F5344CB8AC3E}">
        <p14:creationId xmlns:p14="http://schemas.microsoft.com/office/powerpoint/2010/main" xmlns="" val="141912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Rot="1" noChangeArrowheads="1"/>
          </p:cNvSpPr>
          <p:nvPr>
            <p:ph type="body" sz="half" idx="1"/>
          </p:nvPr>
        </p:nvSpPr>
        <p:spPr>
          <a:xfrm>
            <a:off x="410313" y="567268"/>
            <a:ext cx="7993063" cy="3743325"/>
          </a:xfrm>
        </p:spPr>
        <p:txBody>
          <a:bodyPr/>
          <a:lstStyle/>
          <a:p>
            <a:pPr marL="0" indent="0" algn="ctr">
              <a:lnSpc>
                <a:spcPct val="150000"/>
              </a:lnSpc>
              <a:buNone/>
            </a:pPr>
            <a:r>
              <a:rPr lang="it-IT" altLang="it-IT" sz="2800" dirty="0" smtClean="0">
                <a:latin typeface="Tahoma" panose="020B0604030504040204" pitchFamily="34" charset="0"/>
                <a:ea typeface="Tahoma" panose="020B0604030504040204" pitchFamily="34" charset="0"/>
                <a:cs typeface="Tahoma" panose="020B0604030504040204" pitchFamily="34" charset="0"/>
              </a:rPr>
              <a:t>DANNO</a:t>
            </a:r>
          </a:p>
          <a:p>
            <a:pPr marL="0" indent="0" algn="ctr">
              <a:lnSpc>
                <a:spcPct val="150000"/>
              </a:lnSpc>
              <a:buNone/>
            </a:pPr>
            <a:endParaRPr lang="it-IT" alt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it-IT" altLang="it-IT" sz="2000" dirty="0" smtClean="0">
                <a:latin typeface="Tahoma" panose="020B0604030504040204" pitchFamily="34" charset="0"/>
                <a:ea typeface="Tahoma" panose="020B0604030504040204" pitchFamily="34" charset="0"/>
                <a:cs typeface="Tahoma" panose="020B0604030504040204" pitchFamily="34" charset="0"/>
              </a:rPr>
              <a:t>Il danno è q</a:t>
            </a:r>
            <a:r>
              <a:rPr lang="it-IT" sz="2000" dirty="0" smtClean="0">
                <a:latin typeface="Tahoma" panose="020B0604030504040204" pitchFamily="34" charset="0"/>
                <a:ea typeface="Tahoma" panose="020B0604030504040204" pitchFamily="34" charset="0"/>
                <a:cs typeface="Tahoma" panose="020B0604030504040204" pitchFamily="34" charset="0"/>
              </a:rPr>
              <a:t>ualunque </a:t>
            </a:r>
            <a:r>
              <a:rPr lang="it-IT" sz="2000" b="1" dirty="0" smtClean="0">
                <a:latin typeface="Tahoma" panose="020B0604030504040204" pitchFamily="34" charset="0"/>
                <a:ea typeface="Tahoma" panose="020B0604030504040204" pitchFamily="34" charset="0"/>
                <a:cs typeface="Tahoma" panose="020B0604030504040204" pitchFamily="34" charset="0"/>
              </a:rPr>
              <a:t>conseguenza negativa </a:t>
            </a:r>
            <a:r>
              <a:rPr lang="it-IT" sz="2000" dirty="0" smtClean="0">
                <a:latin typeface="Tahoma" panose="020B0604030504040204" pitchFamily="34" charset="0"/>
                <a:ea typeface="Tahoma" panose="020B0604030504040204" pitchFamily="34" charset="0"/>
                <a:cs typeface="Tahoma" panose="020B0604030504040204" pitchFamily="34" charset="0"/>
              </a:rPr>
              <a:t>derivante dal verificarsi dell’evento (</a:t>
            </a:r>
            <a:r>
              <a:rPr lang="it-IT" sz="2000" i="1" dirty="0" smtClean="0">
                <a:latin typeface="Tahoma" panose="020B0604030504040204" pitchFamily="34" charset="0"/>
                <a:ea typeface="Tahoma" panose="020B0604030504040204" pitchFamily="34" charset="0"/>
                <a:cs typeface="Tahoma" panose="020B0604030504040204" pitchFamily="34" charset="0"/>
              </a:rPr>
              <a:t>UNI 11230 – Gestione del rischio</a:t>
            </a:r>
            <a:r>
              <a:rPr lang="it-IT" sz="2000" dirty="0" smtClean="0">
                <a:latin typeface="Tahoma" panose="020B0604030504040204" pitchFamily="34" charset="0"/>
                <a:ea typeface="Tahoma" panose="020B0604030504040204" pitchFamily="34" charset="0"/>
                <a:cs typeface="Tahoma" panose="020B0604030504040204" pitchFamily="34" charset="0"/>
              </a:rPr>
              <a:t>)</a:t>
            </a:r>
            <a:endParaRPr lang="it-IT" altLang="it-IT"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57348" name="Segnaposto numero diapositiva 5"/>
          <p:cNvSpPr>
            <a:spLocks noGrp="1"/>
          </p:cNvSpPr>
          <p:nvPr>
            <p:ph type="sldNum" sz="quarter" idx="11"/>
          </p:nvPr>
        </p:nvSpPr>
        <p:spPr bwMode="auto">
          <a:noFill/>
          <a:ln>
            <a:round/>
            <a:headEnd/>
            <a:tailEnd/>
          </a:ln>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2387F01-F200-43EA-A5EE-41EDD617F2D6}" type="slidenum">
              <a:rPr lang="it-IT" altLang="it-IT" smtClean="0">
                <a:solidFill>
                  <a:srgbClr val="FFFFFF"/>
                </a:solidFill>
                <a:latin typeface="Century Schoolbook" pitchFamily="18" charset="0"/>
              </a:rPr>
              <a:pPr eaLnBrk="1" hangingPunct="1"/>
              <a:t>12</a:t>
            </a:fld>
            <a:endParaRPr lang="it-IT" altLang="it-IT" smtClean="0">
              <a:solidFill>
                <a:srgbClr val="FFFFFF"/>
              </a:solidFill>
              <a:latin typeface="Century Schoolbook" pitchFamily="18" charset="0"/>
            </a:endParaRPr>
          </a:p>
        </p:txBody>
      </p:sp>
    </p:spTree>
    <p:extLst>
      <p:ext uri="{BB962C8B-B14F-4D97-AF65-F5344CB8AC3E}">
        <p14:creationId xmlns:p14="http://schemas.microsoft.com/office/powerpoint/2010/main" xmlns="" val="2129425577"/>
      </p:ext>
    </p:extLst>
  </p:cSld>
  <p:clrMapOvr>
    <a:masterClrMapping/>
  </p:clrMapOvr>
  <p:transition advClick="0" advTm="3000">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012" y="376421"/>
            <a:ext cx="8692114" cy="523220"/>
          </a:xfrm>
          <a:prstGeom prst="rect">
            <a:avLst/>
          </a:prstGeom>
        </p:spPr>
        <p:txBody>
          <a:bodyPr wrap="square">
            <a:spAutoFit/>
          </a:bodyPr>
          <a:lstStyle/>
          <a:p>
            <a:pPr marL="0" marR="0" indent="0" algn="ctr" eaLnBrk="1" latinLnBrk="0" hangingPunct="1">
              <a:lnSpc>
                <a:spcPct val="100000"/>
              </a:lnSpc>
              <a:buClrTx/>
              <a:buSzTx/>
              <a:buFontTx/>
              <a:buNone/>
              <a:tabLst/>
              <a:defRPr/>
            </a:pPr>
            <a:r>
              <a:rPr lang="it-IT" sz="2800" b="1" dirty="0" smtClean="0">
                <a:latin typeface="Tahoma" panose="020B0604030504040204" pitchFamily="34" charset="0"/>
                <a:ea typeface="Tahoma" panose="020B0604030504040204" pitchFamily="34" charset="0"/>
                <a:cs typeface="Tahoma" panose="020B0604030504040204" pitchFamily="34" charset="0"/>
              </a:rPr>
              <a:t>Prevenzione </a:t>
            </a:r>
            <a:r>
              <a:rPr lang="it-IT" sz="2800" b="1" dirty="0">
                <a:latin typeface="Tahoma" panose="020B0604030504040204" pitchFamily="34" charset="0"/>
                <a:ea typeface="Tahoma" panose="020B0604030504040204" pitchFamily="34" charset="0"/>
                <a:cs typeface="Tahoma" panose="020B0604030504040204" pitchFamily="34" charset="0"/>
              </a:rPr>
              <a:t>e  Protezione</a:t>
            </a:r>
          </a:p>
        </p:txBody>
      </p:sp>
      <p:sp>
        <p:nvSpPr>
          <p:cNvPr id="3" name="Rettangolo 2"/>
          <p:cNvSpPr/>
          <p:nvPr/>
        </p:nvSpPr>
        <p:spPr>
          <a:xfrm>
            <a:off x="496187" y="1024187"/>
            <a:ext cx="8423939" cy="3908762"/>
          </a:xfrm>
          <a:prstGeom prst="rect">
            <a:avLst/>
          </a:prstGeom>
        </p:spPr>
        <p:txBody>
          <a:bodyPr wrap="square">
            <a:spAutoFit/>
          </a:bodyPr>
          <a:lstStyle/>
          <a:p>
            <a:pPr lvl="0" algn="just" defTabSz="914400">
              <a:lnSpc>
                <a:spcPct val="150000"/>
              </a:lnSpc>
              <a:spcBef>
                <a:spcPct val="20000"/>
              </a:spcBef>
              <a:buClr>
                <a:srgbClr val="A9A57C"/>
              </a:buCl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È NECESSARIO DOTARE IL LAVORATORE DI :</a:t>
            </a:r>
          </a:p>
          <a:p>
            <a:pPr lvl="0" algn="just" defTabSz="914400">
              <a:lnSpc>
                <a:spcPct val="150000"/>
              </a:lnSpc>
              <a:spcBef>
                <a:spcPct val="20000"/>
              </a:spcBef>
              <a:buClr>
                <a:srgbClr val="A9A57C"/>
              </a:buClr>
            </a:pPr>
            <a:r>
              <a:rPr lang="it-IT" sz="20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Dispositivi </a:t>
            </a:r>
            <a:r>
              <a:rPr lang="it-IT" sz="2000" i="1" dirty="0">
                <a:solidFill>
                  <a:prstClr val="black"/>
                </a:solidFill>
                <a:latin typeface="Tahoma" panose="020B0604030504040204" pitchFamily="34" charset="0"/>
                <a:ea typeface="Tahoma" panose="020B0604030504040204" pitchFamily="34" charset="0"/>
                <a:cs typeface="Tahoma" panose="020B0604030504040204" pitchFamily="34" charset="0"/>
              </a:rPr>
              <a:t>di Protezione Collettiva (</a:t>
            </a:r>
            <a:r>
              <a:rPr lang="it-IT" sz="20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DPC )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sistemi che intervenendo direttamente sulla fonte inquinante riducono o eliminano il rischio di esposizione del lavoratore e la contaminazione dell’ambiente di lavoro.</a:t>
            </a:r>
          </a:p>
          <a:p>
            <a:pPr lvl="0" algn="just" defTabSz="914400">
              <a:lnSpc>
                <a:spcPct val="150000"/>
              </a:lnSpc>
              <a:spcBef>
                <a:spcPct val="20000"/>
              </a:spcBef>
              <a:buClr>
                <a:srgbClr val="A9A57C"/>
              </a:buClr>
            </a:pPr>
            <a:r>
              <a:rPr lang="it-IT" altLang="it-IT" sz="20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Dispositivi di Protezione Individuale (DPI</a:t>
            </a:r>
            <a:r>
              <a:rPr lang="it-IT" altLang="it-IT" sz="20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attrezzatura destinata ad essere indossata e tenuta dal lavoratore allo scopo di proteggerlo contro uno o più rischi suscettibili di minacciarne la sicurezza o la salute durante il lavoro, nonché ogni complemento o accessorio destinato a tale scopo</a:t>
            </a:r>
            <a:endParaRPr lang="it-IT" altLang="it-IT" sz="2000" dirty="0">
              <a:solidFill>
                <a:srgbClr val="2F2B2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0909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6021" y="270343"/>
            <a:ext cx="8500746" cy="4832092"/>
          </a:xfrm>
          <a:prstGeom prst="rect">
            <a:avLst/>
          </a:prstGeom>
        </p:spPr>
        <p:txBody>
          <a:bodyPr wrap="square">
            <a:spAutoFit/>
          </a:bodyPr>
          <a:lstStyle/>
          <a:p>
            <a:pPr algn="ctr"/>
            <a:r>
              <a:rPr lang="it-IT" sz="2800" b="1" dirty="0" smtClean="0">
                <a:latin typeface="Tahoma" panose="020B0604030504040204" pitchFamily="34" charset="0"/>
                <a:ea typeface="Tahoma" panose="020B0604030504040204" pitchFamily="34" charset="0"/>
                <a:cs typeface="Tahoma" panose="020B0604030504040204" pitchFamily="34" charset="0"/>
              </a:rPr>
              <a:t>Classificazione dei rischi</a:t>
            </a:r>
            <a:endParaRPr lang="it-IT" sz="2800" b="1" dirty="0">
              <a:latin typeface="Tahoma" panose="020B0604030504040204" pitchFamily="34" charset="0"/>
              <a:ea typeface="Tahoma" panose="020B0604030504040204" pitchFamily="34" charset="0"/>
              <a:cs typeface="Tahoma" panose="020B0604030504040204" pitchFamily="34" charset="0"/>
            </a:endParaRPr>
          </a:p>
          <a:p>
            <a:endParaRPr lang="it-IT" sz="2000" dirty="0" smtClean="0">
              <a:latin typeface="Tahoma" panose="020B0604030504040204" pitchFamily="34" charset="0"/>
              <a:ea typeface="Tahoma" panose="020B0604030504040204" pitchFamily="34" charset="0"/>
              <a:cs typeface="Tahoma" panose="020B0604030504040204" pitchFamily="34" charset="0"/>
            </a:endParaRPr>
          </a:p>
          <a:p>
            <a:endParaRPr lang="it-IT" sz="2000" b="1" dirty="0" smtClean="0">
              <a:latin typeface="Tahoma" panose="020B0604030504040204" pitchFamily="34" charset="0"/>
              <a:ea typeface="Tahoma" panose="020B0604030504040204" pitchFamily="34" charset="0"/>
              <a:cs typeface="Tahoma" panose="020B0604030504040204" pitchFamily="34" charset="0"/>
            </a:endParaRPr>
          </a:p>
          <a:p>
            <a:r>
              <a:rPr lang="it-IT" sz="2000" b="1" dirty="0" smtClean="0">
                <a:latin typeface="Tahoma" panose="020B0604030504040204" pitchFamily="34" charset="0"/>
                <a:ea typeface="Tahoma" panose="020B0604030504040204" pitchFamily="34" charset="0"/>
                <a:cs typeface="Tahoma" panose="020B0604030504040204" pitchFamily="34" charset="0"/>
              </a:rPr>
              <a:t>Rischi generici/convenzionali </a:t>
            </a:r>
            <a:r>
              <a:rPr lang="it-IT" sz="2000" dirty="0" smtClean="0">
                <a:latin typeface="Tahoma" panose="020B0604030504040204" pitchFamily="34" charset="0"/>
                <a:ea typeface="Tahoma" panose="020B0604030504040204" pitchFamily="34" charset="0"/>
                <a:cs typeface="Tahoma" panose="020B0604030504040204" pitchFamily="34" charset="0"/>
              </a:rPr>
              <a:t>- ineriscono </a:t>
            </a:r>
            <a:r>
              <a:rPr lang="it-IT" sz="2000" dirty="0">
                <a:latin typeface="Tahoma" panose="020B0604030504040204" pitchFamily="34" charset="0"/>
                <a:ea typeface="Tahoma" panose="020B0604030504040204" pitchFamily="34" charset="0"/>
                <a:cs typeface="Tahoma" panose="020B0604030504040204" pitchFamily="34" charset="0"/>
              </a:rPr>
              <a:t>alle strutture ed agli impianti e, quindi,  generalmente più noti in quanto presenti nella quasi totalità degli</a:t>
            </a:r>
          </a:p>
          <a:p>
            <a:r>
              <a:rPr lang="it-IT" sz="2000" dirty="0">
                <a:latin typeface="Tahoma" panose="020B0604030504040204" pitchFamily="34" charset="0"/>
                <a:ea typeface="Tahoma" panose="020B0604030504040204" pitchFamily="34" charset="0"/>
                <a:cs typeface="Tahoma" panose="020B0604030504040204" pitchFamily="34" charset="0"/>
              </a:rPr>
              <a:t>ambienti di lavoro  </a:t>
            </a:r>
            <a:endParaRPr lang="it-IT" sz="2000" dirty="0" smtClean="0">
              <a:latin typeface="Tahoma" panose="020B0604030504040204" pitchFamily="34" charset="0"/>
              <a:ea typeface="Tahoma" panose="020B0604030504040204" pitchFamily="34" charset="0"/>
              <a:cs typeface="Tahoma" panose="020B0604030504040204" pitchFamily="34" charset="0"/>
            </a:endParaRPr>
          </a:p>
          <a:p>
            <a:endParaRPr lang="it-IT" sz="2000" dirty="0" smtClean="0">
              <a:latin typeface="Tahoma" panose="020B0604030504040204" pitchFamily="34" charset="0"/>
              <a:ea typeface="Tahoma" panose="020B0604030504040204" pitchFamily="34" charset="0"/>
              <a:cs typeface="Tahoma" panose="020B0604030504040204" pitchFamily="34" charset="0"/>
            </a:endParaRPr>
          </a:p>
          <a:p>
            <a:r>
              <a:rPr lang="it-IT" sz="2000" b="1" dirty="0" smtClean="0">
                <a:latin typeface="Tahoma" panose="020B0604030504040204" pitchFamily="34" charset="0"/>
                <a:ea typeface="Tahoma" panose="020B0604030504040204" pitchFamily="34" charset="0"/>
                <a:cs typeface="Tahoma" panose="020B0604030504040204" pitchFamily="34" charset="0"/>
              </a:rPr>
              <a:t>Rischi </a:t>
            </a:r>
            <a:r>
              <a:rPr lang="it-IT" sz="2000" b="1" dirty="0">
                <a:latin typeface="Tahoma" panose="020B0604030504040204" pitchFamily="34" charset="0"/>
                <a:ea typeface="Tahoma" panose="020B0604030504040204" pitchFamily="34" charset="0"/>
                <a:cs typeface="Tahoma" panose="020B0604030504040204" pitchFamily="34" charset="0"/>
              </a:rPr>
              <a:t>specifici </a:t>
            </a:r>
            <a:r>
              <a:rPr lang="it-IT" sz="2000" dirty="0">
                <a:latin typeface="Tahoma" panose="020B0604030504040204" pitchFamily="34" charset="0"/>
                <a:ea typeface="Tahoma" panose="020B0604030504040204" pitchFamily="34" charset="0"/>
                <a:cs typeface="Tahoma" panose="020B0604030504040204" pitchFamily="34" charset="0"/>
              </a:rPr>
              <a:t>- legati alla precipua attività lavorativa e, quindi, connotati dalla presenza di specifici agenti fisici, chimici e biologici</a:t>
            </a:r>
          </a:p>
          <a:p>
            <a:endParaRPr lang="it-IT" sz="2000" b="1" dirty="0" smtClean="0">
              <a:latin typeface="Tahoma" panose="020B0604030504040204" pitchFamily="34" charset="0"/>
              <a:ea typeface="Tahoma" panose="020B0604030504040204" pitchFamily="34" charset="0"/>
              <a:cs typeface="Tahoma" panose="020B0604030504040204" pitchFamily="34" charset="0"/>
            </a:endParaRPr>
          </a:p>
          <a:p>
            <a:r>
              <a:rPr lang="it-IT" sz="2000" b="1" dirty="0" smtClean="0">
                <a:latin typeface="Tahoma" panose="020B0604030504040204" pitchFamily="34" charset="0"/>
                <a:ea typeface="Tahoma" panose="020B0604030504040204" pitchFamily="34" charset="0"/>
                <a:cs typeface="Tahoma" panose="020B0604030504040204" pitchFamily="34" charset="0"/>
              </a:rPr>
              <a:t>Grandi Rischi </a:t>
            </a:r>
            <a:r>
              <a:rPr lang="it-IT" sz="2000" dirty="0">
                <a:latin typeface="Tahoma" panose="020B0604030504040204" pitchFamily="34" charset="0"/>
                <a:ea typeface="Tahoma" panose="020B0604030504040204" pitchFamily="34" charset="0"/>
                <a:cs typeface="Tahoma" panose="020B0604030504040204" pitchFamily="34" charset="0"/>
              </a:rPr>
              <a:t>- originati da eventi anomali, con conseguente esplosione o fuoriuscita in tempi brevi di </a:t>
            </a:r>
            <a:r>
              <a:rPr lang="it-IT" sz="2000" dirty="0" smtClean="0">
                <a:latin typeface="Tahoma" panose="020B0604030504040204" pitchFamily="34" charset="0"/>
                <a:ea typeface="Tahoma" panose="020B0604030504040204" pitchFamily="34" charset="0"/>
                <a:cs typeface="Tahoma" panose="020B0604030504040204" pitchFamily="34" charset="0"/>
              </a:rPr>
              <a:t>nubi di </a:t>
            </a:r>
            <a:r>
              <a:rPr lang="it-IT" sz="2000" dirty="0">
                <a:latin typeface="Tahoma" panose="020B0604030504040204" pitchFamily="34" charset="0"/>
                <a:ea typeface="Tahoma" panose="020B0604030504040204" pitchFamily="34" charset="0"/>
                <a:cs typeface="Tahoma" panose="020B0604030504040204" pitchFamily="34" charset="0"/>
              </a:rPr>
              <a:t>prodotti tossici o infiammabili in quantità così grande da interessare vaste aree all'interno ed all'esterno dello stabilimento</a:t>
            </a:r>
            <a:endParaRPr lang="it-IT"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8053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1210" y="1057223"/>
            <a:ext cx="7925390" cy="3170099"/>
          </a:xfrm>
          <a:prstGeom prst="rect">
            <a:avLst/>
          </a:prstGeom>
        </p:spPr>
        <p:txBody>
          <a:bodyPr wrap="square">
            <a:spAutoFit/>
          </a:bodyPr>
          <a:lstStyle/>
          <a:p>
            <a:pPr lvl="0" defTabSz="914400" eaLnBrk="0" hangingPunct="0">
              <a:lnSpc>
                <a:spcPct val="150000"/>
              </a:lnSpc>
              <a:spcBef>
                <a:spcPct val="30000"/>
              </a:spcBef>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 MECCANICI</a:t>
            </a:r>
          </a:p>
          <a:p>
            <a:pPr lvl="0" defTabSz="914400" eaLnBrk="0" hangingPunct="0">
              <a:lnSpc>
                <a:spcPct val="150000"/>
              </a:lnSpc>
              <a:spcBef>
                <a:spcPct val="30000"/>
              </a:spcBef>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 FISICI</a:t>
            </a:r>
          </a:p>
          <a:p>
            <a:pPr lvl="0" defTabSz="914400" eaLnBrk="0" hangingPunct="0">
              <a:lnSpc>
                <a:spcPct val="150000"/>
              </a:lnSpc>
              <a:spcBef>
                <a:spcPct val="3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CHIMICI, CANCEROGENI, MUTAGENI</a:t>
            </a:r>
          </a:p>
          <a:p>
            <a:pPr lvl="0" defTabSz="914400" eaLnBrk="0" hangingPunct="0">
              <a:lnSpc>
                <a:spcPct val="150000"/>
              </a:lnSpc>
              <a:spcBef>
                <a:spcPct val="3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BIOLOGICI</a:t>
            </a:r>
          </a:p>
          <a:p>
            <a:pPr lvl="0" defTabSz="914400" eaLnBrk="0" hangingPunct="0">
              <a:lnSpc>
                <a:spcPct val="150000"/>
              </a:lnSpc>
              <a:spcBef>
                <a:spcPct val="3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RISCHI DA ORGANIZZAZIONE SUL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lvl="0" defTabSz="914400" eaLnBrk="0" hangingPunct="0">
              <a:spcBef>
                <a:spcPct val="30000"/>
              </a:spcBef>
              <a:defRPr/>
            </a:pPr>
            <a:endParaRPr lang="it-IT" sz="2000" dirty="0">
              <a:solidFill>
                <a:prstClr val="black"/>
              </a:solidFill>
              <a:latin typeface="Calibri"/>
              <a:cs typeface="+mn-cs"/>
            </a:endParaRPr>
          </a:p>
        </p:txBody>
      </p:sp>
      <p:sp>
        <p:nvSpPr>
          <p:cNvPr id="7" name="Rettangolo 6"/>
          <p:cNvSpPr/>
          <p:nvPr/>
        </p:nvSpPr>
        <p:spPr>
          <a:xfrm>
            <a:off x="304210" y="248907"/>
            <a:ext cx="6350000" cy="523220"/>
          </a:xfrm>
          <a:prstGeom prst="rect">
            <a:avLst/>
          </a:prstGeom>
        </p:spPr>
        <p:txBody>
          <a:bodyPr wrap="square">
            <a:spAutoFit/>
          </a:bodyPr>
          <a:lstStyle/>
          <a:p>
            <a:pPr algn="ctr"/>
            <a:r>
              <a:rPr lang="it-IT" sz="2800" b="1" dirty="0" smtClean="0">
                <a:solidFill>
                  <a:prstClr val="black"/>
                </a:solidFill>
                <a:latin typeface="Arial"/>
              </a:rPr>
              <a:t>Classificazione </a:t>
            </a:r>
            <a:r>
              <a:rPr lang="it-IT" sz="2800" b="1" dirty="0">
                <a:solidFill>
                  <a:prstClr val="black"/>
                </a:solidFill>
                <a:latin typeface="Arial"/>
              </a:rPr>
              <a:t>dei </a:t>
            </a:r>
            <a:r>
              <a:rPr lang="it-IT" sz="2800" b="1" dirty="0" smtClean="0">
                <a:solidFill>
                  <a:prstClr val="black"/>
                </a:solidFill>
                <a:latin typeface="Arial"/>
              </a:rPr>
              <a:t>rischi</a:t>
            </a:r>
            <a:endParaRPr lang="it-IT" sz="2800" b="1" dirty="0"/>
          </a:p>
        </p:txBody>
      </p:sp>
    </p:spTree>
    <p:extLst>
      <p:ext uri="{BB962C8B-B14F-4D97-AF65-F5344CB8AC3E}">
        <p14:creationId xmlns:p14="http://schemas.microsoft.com/office/powerpoint/2010/main" xmlns="" val="241269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8847" y="220132"/>
            <a:ext cx="8585791" cy="461665"/>
          </a:xfrm>
          <a:prstGeom prst="rect">
            <a:avLst/>
          </a:prstGeom>
        </p:spPr>
        <p:txBody>
          <a:bodyPr wrap="square">
            <a:spAutoFit/>
          </a:bodyPr>
          <a:lstStyle/>
          <a:p>
            <a:pPr algn="ctr"/>
            <a:r>
              <a:rPr lang="it-IT" sz="2400" b="1" dirty="0" smtClean="0">
                <a:latin typeface="Tahoma" panose="020B0604030504040204" pitchFamily="34" charset="0"/>
                <a:ea typeface="Tahoma" panose="020B0604030504040204" pitchFamily="34" charset="0"/>
                <a:cs typeface="Tahoma" panose="020B0604030504040204" pitchFamily="34" charset="0"/>
              </a:rPr>
              <a:t>Eliminazione, Riduzione, Trasferimento del rischio</a:t>
            </a:r>
            <a:endParaRPr lang="it-IT" sz="24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489096" y="1109879"/>
            <a:ext cx="8325295" cy="3323987"/>
          </a:xfrm>
          <a:prstGeom prst="rect">
            <a:avLst/>
          </a:prstGeom>
        </p:spPr>
        <p:txBody>
          <a:bodyPr wrap="square">
            <a:spAutoFit/>
          </a:bodyPr>
          <a:lstStyle/>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L’Eliminazione</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Eliminazione del rischio alla sua fonte</a:t>
            </a: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Interventi sul processo produttivo e sulla pianificazione del lavoro</a:t>
            </a: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Interventi nella progettazione </a:t>
            </a:r>
            <a:r>
              <a:rPr lang="it-IT" sz="2000" dirty="0" err="1">
                <a:latin typeface="Tahoma" panose="020B0604030504040204" pitchFamily="34" charset="0"/>
                <a:ea typeface="Tahoma" panose="020B0604030504040204" pitchFamily="34" charset="0"/>
                <a:cs typeface="Tahoma" panose="020B0604030504040204" pitchFamily="34" charset="0"/>
              </a:rPr>
              <a:t>exnovo</a:t>
            </a:r>
            <a:r>
              <a:rPr lang="it-IT" sz="2000" dirty="0">
                <a:latin typeface="Tahoma" panose="020B0604030504040204" pitchFamily="34" charset="0"/>
                <a:ea typeface="Tahoma" panose="020B0604030504040204" pitchFamily="34" charset="0"/>
                <a:cs typeface="Tahoma" panose="020B0604030504040204" pitchFamily="34" charset="0"/>
              </a:rPr>
              <a:t> o di ristrutturazioni e </a:t>
            </a:r>
            <a:r>
              <a:rPr lang="it-IT" sz="2000" dirty="0" err="1">
                <a:latin typeface="Tahoma" panose="020B0604030504040204" pitchFamily="34" charset="0"/>
                <a:ea typeface="Tahoma" panose="020B0604030504040204" pitchFamily="34" charset="0"/>
                <a:cs typeface="Tahoma" panose="020B0604030504040204" pitchFamily="34" charset="0"/>
              </a:rPr>
              <a:t>ripianificazioni</a:t>
            </a: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Laddove tecnicamente possibile deve costituisce intervento prioritario</a:t>
            </a:r>
          </a:p>
        </p:txBody>
      </p:sp>
    </p:spTree>
    <p:extLst>
      <p:ext uri="{BB962C8B-B14F-4D97-AF65-F5344CB8AC3E}">
        <p14:creationId xmlns:p14="http://schemas.microsoft.com/office/powerpoint/2010/main" xmlns="" val="309757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9096" y="279399"/>
            <a:ext cx="8400904" cy="477054"/>
          </a:xfrm>
          <a:prstGeom prst="rect">
            <a:avLst/>
          </a:prstGeom>
        </p:spPr>
        <p:txBody>
          <a:bodyPr wrap="square">
            <a:spAutoFit/>
          </a:bodyPr>
          <a:lstStyle/>
          <a:p>
            <a:pPr algn="ctr"/>
            <a:r>
              <a:rPr lang="it-IT" sz="2500" b="1" dirty="0" smtClean="0">
                <a:latin typeface="Tahoma" panose="020B0604030504040204" pitchFamily="34" charset="0"/>
                <a:ea typeface="Tahoma" panose="020B0604030504040204" pitchFamily="34" charset="0"/>
                <a:cs typeface="Tahoma" panose="020B0604030504040204" pitchFamily="34" charset="0"/>
              </a:rPr>
              <a:t>Eliminazione, Riduzione, Trasferimento del rischio</a:t>
            </a:r>
            <a:endParaRPr lang="it-IT" sz="25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526900" y="1091309"/>
            <a:ext cx="8325295" cy="3323987"/>
          </a:xfrm>
          <a:prstGeom prst="rect">
            <a:avLst/>
          </a:prstGeom>
        </p:spPr>
        <p:txBody>
          <a:bodyPr wrap="square">
            <a:spAutoFit/>
          </a:bodyPr>
          <a:lstStyle/>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La Riduzione</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Laddove non è tecnicamente possibile eliminare il rischio alla fonte, è necessario comunque “ridurlo”</a:t>
            </a: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La riduzione del rischio si basa sull’adozione di opportune misure di prevenzione e protezione, agendo sull’interazione uomo/macchina e sull’organizzazione </a:t>
            </a:r>
            <a:r>
              <a:rPr lang="it-IT" sz="2000" dirty="0" smtClean="0">
                <a:latin typeface="Tahoma" panose="020B0604030504040204" pitchFamily="34" charset="0"/>
                <a:ea typeface="Tahoma" panose="020B0604030504040204" pitchFamily="34" charset="0"/>
                <a:cs typeface="Tahoma" panose="020B0604030504040204" pitchFamily="34" charset="0"/>
              </a:rPr>
              <a:t>del lavoro</a:t>
            </a:r>
            <a:endParaRPr lang="it-IT"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11471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9096" y="260394"/>
            <a:ext cx="8223104" cy="477054"/>
          </a:xfrm>
          <a:prstGeom prst="rect">
            <a:avLst/>
          </a:prstGeom>
        </p:spPr>
        <p:txBody>
          <a:bodyPr wrap="square">
            <a:spAutoFit/>
          </a:bodyPr>
          <a:lstStyle/>
          <a:p>
            <a:pPr algn="ctr"/>
            <a:r>
              <a:rPr lang="it-IT" sz="2500" b="1" dirty="0" smtClean="0">
                <a:latin typeface="Tahoma" panose="020B0604030504040204" pitchFamily="34" charset="0"/>
                <a:ea typeface="Tahoma" panose="020B0604030504040204" pitchFamily="34" charset="0"/>
                <a:cs typeface="Tahoma" panose="020B0604030504040204" pitchFamily="34" charset="0"/>
              </a:rPr>
              <a:t>Eliminazione, Riduzione, Trasferimento del rischio</a:t>
            </a:r>
            <a:endParaRPr lang="it-IT" sz="2500" b="1"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438000" y="754383"/>
            <a:ext cx="8325295" cy="4247317"/>
          </a:xfrm>
          <a:prstGeom prst="rect">
            <a:avLst/>
          </a:prstGeom>
        </p:spPr>
        <p:txBody>
          <a:bodyPr wrap="square">
            <a:spAutoFit/>
          </a:bodyPr>
          <a:lstStyle/>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Il trasferimento</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Ricorso alle coperture assicurative in diverse forme</a:t>
            </a: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Il trasferimento del rischio  non deve essere preferito alla riduzione in quanto bisogna inferire nel body corporate una nuova cultura della </a:t>
            </a:r>
            <a:r>
              <a:rPr lang="it-IT" sz="2000" dirty="0" smtClean="0">
                <a:latin typeface="Tahoma" panose="020B0604030504040204" pitchFamily="34" charset="0"/>
                <a:ea typeface="Tahoma" panose="020B0604030504040204" pitchFamily="34" charset="0"/>
                <a:cs typeface="Tahoma" panose="020B0604030504040204" pitchFamily="34" charset="0"/>
              </a:rPr>
              <a:t>sicurezza</a:t>
            </a:r>
            <a:endParaRPr lang="it-IT"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L’analisi </a:t>
            </a:r>
            <a:r>
              <a:rPr lang="it-IT" sz="2000" dirty="0" err="1">
                <a:latin typeface="Tahoma" panose="020B0604030504040204" pitchFamily="34" charset="0"/>
                <a:ea typeface="Tahoma" panose="020B0604030504040204" pitchFamily="34" charset="0"/>
                <a:cs typeface="Tahoma" panose="020B0604030504040204" pitchFamily="34" charset="0"/>
              </a:rPr>
              <a:t>costo-benefici</a:t>
            </a:r>
            <a:r>
              <a:rPr lang="it-IT" sz="2000" dirty="0">
                <a:latin typeface="Tahoma" panose="020B0604030504040204" pitchFamily="34" charset="0"/>
                <a:ea typeface="Tahoma" panose="020B0604030504040204" pitchFamily="34" charset="0"/>
                <a:cs typeface="Tahoma" panose="020B0604030504040204" pitchFamily="34" charset="0"/>
              </a:rPr>
              <a:t>  non può essere sempre indirizzata da una ottica soltanto economica quando si deve tenere conto</a:t>
            </a:r>
          </a:p>
          <a:p>
            <a:pPr>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delle conseguenze indotte ed indirette del verificarsi di eventi dannosi</a:t>
            </a:r>
          </a:p>
        </p:txBody>
      </p:sp>
    </p:spTree>
    <p:extLst>
      <p:ext uri="{BB962C8B-B14F-4D97-AF65-F5344CB8AC3E}">
        <p14:creationId xmlns:p14="http://schemas.microsoft.com/office/powerpoint/2010/main" xmlns="" val="330993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96334" y="1637481"/>
            <a:ext cx="8534400" cy="283154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2800" b="1" i="1" u="none" strike="noStrike" kern="0" cap="none" spc="0" normalizeH="0" baseline="0" noProof="0" dirty="0" smtClean="0">
                <a:ln>
                  <a:noFill/>
                </a:ln>
                <a:solidFill>
                  <a:srgbClr val="8000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R = P x D x </a:t>
            </a:r>
            <a:r>
              <a:rPr kumimoji="0" lang="it-IT" altLang="it-IT" sz="2800" b="1" i="1" u="none" strike="noStrike" kern="0" cap="none" spc="0" normalizeH="0" baseline="0" noProof="0" dirty="0" err="1" smtClean="0">
                <a:ln>
                  <a:noFill/>
                </a:ln>
                <a:solidFill>
                  <a:srgbClr val="8000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Fc</a:t>
            </a:r>
            <a:r>
              <a:rPr kumimoji="0" lang="it-IT" altLang="it-IT" sz="2800" b="1" i="1" u="none" strike="noStrike" kern="0" cap="none" spc="0" normalizeH="0" baseline="0" noProof="0" dirty="0" smtClean="0">
                <a:ln>
                  <a:noFill/>
                </a:ln>
                <a:solidFill>
                  <a:srgbClr val="8000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 x</a:t>
            </a:r>
            <a:r>
              <a:rPr kumimoji="0" lang="it-IT" altLang="it-IT" sz="2800" b="1" i="1" u="none" strike="noStrike" kern="0" cap="none" spc="0" normalizeH="0" noProof="0" dirty="0" smtClean="0">
                <a:ln>
                  <a:noFill/>
                </a:ln>
                <a:solidFill>
                  <a:srgbClr val="8000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 Fu</a:t>
            </a:r>
            <a:endParaRPr lang="it-IT" altLang="it-IT" sz="2800" noProof="0" dirty="0">
              <a:solidFill>
                <a:srgbClr val="2F2B20"/>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lang="it-IT" altLang="it-IT"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eaLnBrk="1" fontAlgn="auto" latinLnBrk="0" hangingPunct="1">
              <a:lnSpc>
                <a:spcPct val="150000"/>
              </a:lnSpc>
              <a:spcBef>
                <a:spcPts val="0"/>
              </a:spcBef>
              <a:spcAft>
                <a:spcPts val="0"/>
              </a:spcAft>
              <a:buClrTx/>
              <a:buSzTx/>
              <a:buFontTx/>
              <a:buNone/>
              <a:tabLst/>
              <a:defRPr/>
            </a:pPr>
            <a:r>
              <a:rPr lang="it-IT" altLang="it-IT"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Il rischio ( R ) </a:t>
            </a:r>
            <a:r>
              <a:rPr lang="it-IT" altLang="it-IT" sz="2000" dirty="0">
                <a:solidFill>
                  <a:srgbClr val="2F2B20"/>
                </a:solidFill>
                <a:latin typeface="Tahoma" panose="020B0604030504040204" pitchFamily="34" charset="0"/>
                <a:ea typeface="Tahoma" panose="020B0604030504040204" pitchFamily="34" charset="0"/>
                <a:cs typeface="Tahoma" panose="020B0604030504040204" pitchFamily="34" charset="0"/>
              </a:rPr>
              <a:t>è la combinazione tra la </a:t>
            </a:r>
            <a:r>
              <a:rPr lang="it-IT" altLang="it-IT"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Probabilità </a:t>
            </a:r>
            <a:r>
              <a:rPr lang="it-IT" altLang="it-IT" sz="2000" dirty="0">
                <a:solidFill>
                  <a:srgbClr val="2F2B20"/>
                </a:solidFill>
                <a:latin typeface="Tahoma" panose="020B0604030504040204" pitchFamily="34" charset="0"/>
                <a:ea typeface="Tahoma" panose="020B0604030504040204" pitchFamily="34" charset="0"/>
                <a:cs typeface="Tahoma" panose="020B0604030504040204" pitchFamily="34" charset="0"/>
              </a:rPr>
              <a:t>(P)  </a:t>
            </a:r>
            <a:r>
              <a:rPr lang="it-IT" altLang="it-IT"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di accadimento dell’evento dannoso e il valore del Danno ( </a:t>
            </a:r>
            <a:r>
              <a:rPr lang="it-IT" altLang="it-IT" sz="2000" dirty="0">
                <a:solidFill>
                  <a:srgbClr val="2F2B20"/>
                </a:solidFill>
                <a:latin typeface="Tahoma" panose="020B0604030504040204" pitchFamily="34" charset="0"/>
                <a:ea typeface="Tahoma" panose="020B0604030504040204" pitchFamily="34" charset="0"/>
                <a:cs typeface="Tahoma" panose="020B0604030504040204" pitchFamily="34" charset="0"/>
              </a:rPr>
              <a:t>D) che potrebbe derivare dall’</a:t>
            </a:r>
            <a:r>
              <a:rPr lang="it-IT" altLang="ja-JP" sz="2000" dirty="0">
                <a:solidFill>
                  <a:srgbClr val="2F2B20"/>
                </a:solidFill>
                <a:latin typeface="Tahoma" panose="020B0604030504040204" pitchFamily="34" charset="0"/>
                <a:ea typeface="Tahoma" panose="020B0604030504040204" pitchFamily="34" charset="0"/>
                <a:cs typeface="Tahoma" panose="020B0604030504040204" pitchFamily="34" charset="0"/>
              </a:rPr>
              <a:t>esposizione al pericolo in funzione </a:t>
            </a:r>
            <a:r>
              <a:rPr lang="it-IT" altLang="ja-JP"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del Fattore di contatto (</a:t>
            </a:r>
            <a:r>
              <a:rPr lang="it-IT" altLang="ja-JP" sz="2000" dirty="0" err="1" smtClean="0">
                <a:solidFill>
                  <a:srgbClr val="2F2B20"/>
                </a:solidFill>
                <a:latin typeface="Tahoma" panose="020B0604030504040204" pitchFamily="34" charset="0"/>
                <a:ea typeface="Tahoma" panose="020B0604030504040204" pitchFamily="34" charset="0"/>
                <a:cs typeface="Tahoma" panose="020B0604030504040204" pitchFamily="34" charset="0"/>
              </a:rPr>
              <a:t>Fc</a:t>
            </a:r>
            <a:r>
              <a:rPr lang="it-IT" altLang="ja-JP"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 ) e del Fattore umano ( F</a:t>
            </a:r>
            <a:r>
              <a:rPr lang="it-IT" altLang="ja-JP" sz="2000" dirty="0">
                <a:solidFill>
                  <a:srgbClr val="2F2B20"/>
                </a:solidFill>
                <a:latin typeface="Tahoma" panose="020B0604030504040204" pitchFamily="34" charset="0"/>
                <a:ea typeface="Tahoma" panose="020B0604030504040204" pitchFamily="34" charset="0"/>
                <a:cs typeface="Tahoma" panose="020B0604030504040204" pitchFamily="34" charset="0"/>
              </a:rPr>
              <a:t>u</a:t>
            </a:r>
            <a:r>
              <a:rPr lang="it-IT" altLang="ja-JP" sz="2000" dirty="0" smtClean="0">
                <a:solidFill>
                  <a:srgbClr val="2F2B20"/>
                </a:solidFill>
                <a:latin typeface="Tahoma" panose="020B0604030504040204" pitchFamily="34" charset="0"/>
                <a:ea typeface="Tahoma" panose="020B0604030504040204" pitchFamily="34" charset="0"/>
                <a:cs typeface="Tahoma" panose="020B0604030504040204" pitchFamily="34" charset="0"/>
              </a:rPr>
              <a:t>).</a:t>
            </a:r>
            <a:endParaRPr lang="it-IT" altLang="ja-JP" sz="2000" dirty="0">
              <a:solidFill>
                <a:srgbClr val="2F2B20"/>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482009" y="440266"/>
            <a:ext cx="7729869" cy="477054"/>
          </a:xfrm>
          <a:prstGeom prst="rect">
            <a:avLst/>
          </a:prstGeom>
        </p:spPr>
        <p:txBody>
          <a:bodyPr wrap="square">
            <a:spAutoFit/>
          </a:bodyPr>
          <a:lstStyle/>
          <a:p>
            <a:pPr algn="ctr"/>
            <a:r>
              <a:rPr lang="it-IT" sz="2500" b="1" dirty="0" smtClean="0">
                <a:latin typeface="Tahoma" panose="020B0604030504040204" pitchFamily="34" charset="0"/>
                <a:ea typeface="Tahoma" panose="020B0604030504040204" pitchFamily="34" charset="0"/>
                <a:cs typeface="Tahoma" panose="020B0604030504040204" pitchFamily="34" charset="0"/>
              </a:rPr>
              <a:t>Stima del rischio</a:t>
            </a:r>
            <a:endParaRPr lang="it-IT" sz="2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1345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504297" y="2336042"/>
            <a:ext cx="8220075" cy="720044"/>
          </a:xfrm>
        </p:spPr>
        <p:txBody>
          <a:bodyPr>
            <a:normAutofit lnSpcReduction="10000"/>
          </a:bodyPr>
          <a:lstStyle/>
          <a:p>
            <a:r>
              <a:rPr lang="it-IT" b="1" dirty="0" smtClean="0">
                <a:latin typeface="Arial Black" panose="020B0A04020102020204" pitchFamily="34" charset="0"/>
              </a:rPr>
              <a:t>RISCHI SPECIFICI II</a:t>
            </a:r>
            <a:endParaRPr lang="it-IT"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0932" y="817722"/>
            <a:ext cx="8610601" cy="4270745"/>
          </a:xfrm>
        </p:spPr>
        <p:txBody>
          <a:bodyPr>
            <a:normAutofit lnSpcReduction="10000"/>
          </a:bodyPr>
          <a:lstStyle/>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4 </a:t>
            </a:r>
            <a:r>
              <a:rPr lang="it-IT" sz="2000" b="1" i="1" u="sng" dirty="0">
                <a:latin typeface="Tahoma" panose="020B0604030504040204" pitchFamily="34" charset="0"/>
                <a:ea typeface="Tahoma" panose="020B0604030504040204" pitchFamily="34" charset="0"/>
                <a:cs typeface="Tahoma" panose="020B0604030504040204" pitchFamily="34" charset="0"/>
              </a:rPr>
              <a:t>Altamente probabile</a:t>
            </a:r>
          </a:p>
          <a:p>
            <a:r>
              <a:rPr lang="it-IT" sz="2000" dirty="0">
                <a:latin typeface="Tahoma" panose="020B0604030504040204" pitchFamily="34" charset="0"/>
                <a:ea typeface="Tahoma" panose="020B0604030504040204" pitchFamily="34" charset="0"/>
                <a:cs typeface="Tahoma" panose="020B0604030504040204" pitchFamily="34" charset="0"/>
              </a:rPr>
              <a:t>Esiste una correlazione diretta tra la mancanza rilevata ed il verificarsi </a:t>
            </a:r>
            <a:r>
              <a:rPr lang="it-IT" sz="2000" dirty="0" smtClean="0">
                <a:latin typeface="Tahoma" panose="020B0604030504040204" pitchFamily="34" charset="0"/>
                <a:ea typeface="Tahoma" panose="020B0604030504040204" pitchFamily="34" charset="0"/>
                <a:cs typeface="Tahoma" panose="020B0604030504040204" pitchFamily="34" charset="0"/>
              </a:rPr>
              <a:t>del danno </a:t>
            </a:r>
            <a:r>
              <a:rPr lang="it-IT" sz="2000" dirty="0">
                <a:latin typeface="Tahoma" panose="020B0604030504040204" pitchFamily="34" charset="0"/>
                <a:ea typeface="Tahoma" panose="020B0604030504040204" pitchFamily="34" charset="0"/>
                <a:cs typeface="Tahoma" panose="020B0604030504040204" pitchFamily="34" charset="0"/>
              </a:rPr>
              <a:t>ipotizzato per i lavoratori</a:t>
            </a:r>
          </a:p>
          <a:p>
            <a:r>
              <a:rPr lang="it-IT" sz="2000" dirty="0" smtClean="0">
                <a:latin typeface="Tahoma" panose="020B0604030504040204" pitchFamily="34" charset="0"/>
                <a:ea typeface="Tahoma" panose="020B0604030504040204" pitchFamily="34" charset="0"/>
                <a:cs typeface="Tahoma" panose="020B0604030504040204" pitchFamily="34" charset="0"/>
              </a:rPr>
              <a:t>Si </a:t>
            </a:r>
            <a:r>
              <a:rPr lang="it-IT" sz="2000" dirty="0">
                <a:latin typeface="Tahoma" panose="020B0604030504040204" pitchFamily="34" charset="0"/>
                <a:ea typeface="Tahoma" panose="020B0604030504040204" pitchFamily="34" charset="0"/>
                <a:cs typeface="Tahoma" panose="020B0604030504040204" pitchFamily="34" charset="0"/>
              </a:rPr>
              <a:t>sono già verificati danni per la stessa azienda o in aziende simili o </a:t>
            </a:r>
            <a:r>
              <a:rPr lang="it-IT" sz="2000" dirty="0" smtClean="0">
                <a:latin typeface="Tahoma" panose="020B0604030504040204" pitchFamily="34" charset="0"/>
                <a:ea typeface="Tahoma" panose="020B0604030504040204" pitchFamily="34" charset="0"/>
                <a:cs typeface="Tahoma" panose="020B0604030504040204" pitchFamily="34" charset="0"/>
              </a:rPr>
              <a:t>in situazioni </a:t>
            </a:r>
            <a:r>
              <a:rPr lang="it-IT" sz="2000" dirty="0">
                <a:latin typeface="Tahoma" panose="020B0604030504040204" pitchFamily="34" charset="0"/>
                <a:ea typeface="Tahoma" panose="020B0604030504040204" pitchFamily="34" charset="0"/>
                <a:cs typeface="Tahoma" panose="020B0604030504040204" pitchFamily="34" charset="0"/>
              </a:rPr>
              <a:t>operative simili</a:t>
            </a:r>
          </a:p>
          <a:p>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verificarsi del danno conseguente la mancanza rilevata non </a:t>
            </a:r>
            <a:r>
              <a:rPr lang="it-IT" sz="2000" dirty="0" smtClean="0">
                <a:latin typeface="Tahoma" panose="020B0604030504040204" pitchFamily="34" charset="0"/>
                <a:ea typeface="Tahoma" panose="020B0604030504040204" pitchFamily="34" charset="0"/>
                <a:cs typeface="Tahoma" panose="020B0604030504040204" pitchFamily="34" charset="0"/>
              </a:rPr>
              <a:t>susciterebbe alcuno </a:t>
            </a:r>
            <a:r>
              <a:rPr lang="it-IT" sz="2000" dirty="0">
                <a:latin typeface="Tahoma" panose="020B0604030504040204" pitchFamily="34" charset="0"/>
                <a:ea typeface="Tahoma" panose="020B0604030504040204" pitchFamily="34" charset="0"/>
                <a:cs typeface="Tahoma" panose="020B0604030504040204" pitchFamily="34" charset="0"/>
              </a:rPr>
              <a:t>stupore in azienda</a:t>
            </a:r>
          </a:p>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3 </a:t>
            </a:r>
            <a:r>
              <a:rPr lang="it-IT" sz="2000" b="1" i="1" u="sng" dirty="0">
                <a:latin typeface="Tahoma" panose="020B0604030504040204" pitchFamily="34" charset="0"/>
                <a:ea typeface="Tahoma" panose="020B0604030504040204" pitchFamily="34" charset="0"/>
                <a:cs typeface="Tahoma" panose="020B0604030504040204" pitchFamily="34" charset="0"/>
              </a:rPr>
              <a:t>Probabile</a:t>
            </a:r>
          </a:p>
          <a:p>
            <a:r>
              <a:rPr lang="it-IT" sz="2000" dirty="0" smtClean="0">
                <a:latin typeface="Tahoma" panose="020B0604030504040204" pitchFamily="34" charset="0"/>
                <a:ea typeface="Tahoma" panose="020B0604030504040204" pitchFamily="34" charset="0"/>
                <a:cs typeface="Tahoma" panose="020B0604030504040204" pitchFamily="34" charset="0"/>
              </a:rPr>
              <a:t>La </a:t>
            </a:r>
            <a:r>
              <a:rPr lang="it-IT" sz="2000" dirty="0">
                <a:latin typeface="Tahoma" panose="020B0604030504040204" pitchFamily="34" charset="0"/>
                <a:ea typeface="Tahoma" panose="020B0604030504040204" pitchFamily="34" charset="0"/>
                <a:cs typeface="Tahoma" panose="020B0604030504040204" pitchFamily="34" charset="0"/>
              </a:rPr>
              <a:t>mancanza rilevata può provocare un danno solo in circostanze </a:t>
            </a:r>
            <a:r>
              <a:rPr lang="it-IT" sz="2000" dirty="0" smtClean="0">
                <a:latin typeface="Tahoma" panose="020B0604030504040204" pitchFamily="34" charset="0"/>
                <a:ea typeface="Tahoma" panose="020B0604030504040204" pitchFamily="34" charset="0"/>
                <a:cs typeface="Tahoma" panose="020B0604030504040204" pitchFamily="34" charset="0"/>
              </a:rPr>
              <a:t>sfortunate di </a:t>
            </a:r>
            <a:r>
              <a:rPr lang="it-IT" sz="2000" dirty="0">
                <a:latin typeface="Tahoma" panose="020B0604030504040204" pitchFamily="34" charset="0"/>
                <a:ea typeface="Tahoma" panose="020B0604030504040204" pitchFamily="34" charset="0"/>
                <a:cs typeface="Tahoma" panose="020B0604030504040204" pitchFamily="34" charset="0"/>
              </a:rPr>
              <a:t>eventi.</a:t>
            </a:r>
          </a:p>
          <a:p>
            <a:r>
              <a:rPr lang="it-IT" sz="2000" dirty="0" smtClean="0">
                <a:latin typeface="Tahoma" panose="020B0604030504040204" pitchFamily="34" charset="0"/>
                <a:ea typeface="Tahoma" panose="020B0604030504040204" pitchFamily="34" charset="0"/>
                <a:cs typeface="Tahoma" panose="020B0604030504040204" pitchFamily="34" charset="0"/>
              </a:rPr>
              <a:t>Sono </a:t>
            </a:r>
            <a:r>
              <a:rPr lang="it-IT" sz="2000" dirty="0">
                <a:latin typeface="Tahoma" panose="020B0604030504040204" pitchFamily="34" charset="0"/>
                <a:ea typeface="Tahoma" panose="020B0604030504040204" pitchFamily="34" charset="0"/>
                <a:cs typeface="Tahoma" panose="020B0604030504040204" pitchFamily="34" charset="0"/>
              </a:rPr>
              <a:t>noti solo rarissimi episodi già verificatisi.</a:t>
            </a:r>
          </a:p>
          <a:p>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verificarsi del danno ipotizzato susciterebbe grande sorpresa.</a:t>
            </a:r>
          </a:p>
          <a:p>
            <a:pPr marL="0" indent="0">
              <a:buNone/>
            </a:pPr>
            <a:endParaRPr lang="it-IT" dirty="0"/>
          </a:p>
        </p:txBody>
      </p:sp>
      <p:sp>
        <p:nvSpPr>
          <p:cNvPr id="5" name="Rettangolo 4"/>
          <p:cNvSpPr/>
          <p:nvPr/>
        </p:nvSpPr>
        <p:spPr>
          <a:xfrm>
            <a:off x="434738" y="188694"/>
            <a:ext cx="7884057" cy="477054"/>
          </a:xfrm>
          <a:prstGeom prst="rect">
            <a:avLst/>
          </a:prstGeom>
        </p:spPr>
        <p:txBody>
          <a:bodyPr wrap="square">
            <a:spAutoFit/>
          </a:bodyPr>
          <a:lstStyle/>
          <a:p>
            <a:pPr lvl="0" algn="ctr" eaLnBrk="0" hangingPunct="0">
              <a:spcBef>
                <a:spcPct val="20000"/>
              </a:spcBef>
            </a:pP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Scala e livello delle Probabilità (P ) </a:t>
            </a:r>
            <a:endPar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0496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4734" y="449717"/>
            <a:ext cx="8686800" cy="4223883"/>
          </a:xfrm>
        </p:spPr>
        <p:txBody>
          <a:bodyPr>
            <a:normAutofit lnSpcReduction="10000"/>
          </a:bodyPr>
          <a:lstStyle/>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2 </a:t>
            </a:r>
            <a:r>
              <a:rPr lang="it-IT" sz="2000" b="1" i="1" u="sng" dirty="0">
                <a:latin typeface="Tahoma" panose="020B0604030504040204" pitchFamily="34" charset="0"/>
                <a:ea typeface="Tahoma" panose="020B0604030504040204" pitchFamily="34" charset="0"/>
                <a:cs typeface="Tahoma" panose="020B0604030504040204" pitchFamily="34" charset="0"/>
              </a:rPr>
              <a:t>Poco probabile</a:t>
            </a:r>
          </a:p>
          <a:p>
            <a:r>
              <a:rPr lang="it-IT" sz="2000" dirty="0" smtClean="0">
                <a:latin typeface="Tahoma" panose="020B0604030504040204" pitchFamily="34" charset="0"/>
                <a:ea typeface="Tahoma" panose="020B0604030504040204" pitchFamily="34" charset="0"/>
                <a:cs typeface="Tahoma" panose="020B0604030504040204" pitchFamily="34" charset="0"/>
              </a:rPr>
              <a:t>La </a:t>
            </a:r>
            <a:r>
              <a:rPr lang="it-IT" sz="2000" dirty="0">
                <a:latin typeface="Tahoma" panose="020B0604030504040204" pitchFamily="34" charset="0"/>
                <a:ea typeface="Tahoma" panose="020B0604030504040204" pitchFamily="34" charset="0"/>
                <a:cs typeface="Tahoma" panose="020B0604030504040204" pitchFamily="34" charset="0"/>
              </a:rPr>
              <a:t>mancanza rilevata può provocare un danno per la concomitanza di </a:t>
            </a:r>
            <a:r>
              <a:rPr lang="it-IT" sz="2000" dirty="0" smtClean="0">
                <a:latin typeface="Tahoma" panose="020B0604030504040204" pitchFamily="34" charset="0"/>
                <a:ea typeface="Tahoma" panose="020B0604030504040204" pitchFamily="34" charset="0"/>
                <a:cs typeface="Tahoma" panose="020B0604030504040204" pitchFamily="34" charset="0"/>
              </a:rPr>
              <a:t>più eventi </a:t>
            </a:r>
            <a:r>
              <a:rPr lang="it-IT" sz="2000" dirty="0">
                <a:latin typeface="Tahoma" panose="020B0604030504040204" pitchFamily="34" charset="0"/>
                <a:ea typeface="Tahoma" panose="020B0604030504040204" pitchFamily="34" charset="0"/>
                <a:cs typeface="Tahoma" panose="020B0604030504040204" pitchFamily="34" charset="0"/>
              </a:rPr>
              <a:t>poco probabili indipendenti.</a:t>
            </a:r>
          </a:p>
          <a:p>
            <a:r>
              <a:rPr lang="it-IT" sz="2000" dirty="0" smtClean="0">
                <a:latin typeface="Tahoma" panose="020B0604030504040204" pitchFamily="34" charset="0"/>
                <a:ea typeface="Tahoma" panose="020B0604030504040204" pitchFamily="34" charset="0"/>
                <a:cs typeface="Tahoma" panose="020B0604030504040204" pitchFamily="34" charset="0"/>
              </a:rPr>
              <a:t>-Non </a:t>
            </a:r>
            <a:r>
              <a:rPr lang="it-IT" sz="2000" dirty="0">
                <a:latin typeface="Tahoma" panose="020B0604030504040204" pitchFamily="34" charset="0"/>
                <a:ea typeface="Tahoma" panose="020B0604030504040204" pitchFamily="34" charset="0"/>
                <a:cs typeface="Tahoma" panose="020B0604030504040204" pitchFamily="34" charset="0"/>
              </a:rPr>
              <a:t>sono noti episodi già verificatisi.</a:t>
            </a:r>
          </a:p>
          <a:p>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verificarsi del danno susciterebbe incredulità</a:t>
            </a:r>
          </a:p>
          <a:p>
            <a:pPr marL="0" indent="0">
              <a:buNone/>
            </a:pPr>
            <a:r>
              <a:rPr lang="it-IT" sz="2000" b="1" i="1" u="sng" dirty="0">
                <a:latin typeface="Tahoma" panose="020B0604030504040204" pitchFamily="34" charset="0"/>
                <a:ea typeface="Tahoma" panose="020B0604030504040204" pitchFamily="34" charset="0"/>
                <a:cs typeface="Tahoma" panose="020B0604030504040204" pitchFamily="34" charset="0"/>
              </a:rPr>
              <a:t>1 </a:t>
            </a:r>
            <a:r>
              <a:rPr lang="it-IT" sz="2000" b="1" i="1" u="sng" dirty="0" smtClean="0">
                <a:latin typeface="Tahoma" panose="020B0604030504040204" pitchFamily="34" charset="0"/>
                <a:ea typeface="Tahoma" panose="020B0604030504040204" pitchFamily="34" charset="0"/>
                <a:cs typeface="Tahoma" panose="020B0604030504040204" pitchFamily="34" charset="0"/>
              </a:rPr>
              <a:t>Improbabile</a:t>
            </a:r>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smtClean="0">
                <a:latin typeface="Tahoma" panose="020B0604030504040204" pitchFamily="34" charset="0"/>
                <a:ea typeface="Tahoma" panose="020B0604030504040204" pitchFamily="34" charset="0"/>
                <a:cs typeface="Tahoma" panose="020B0604030504040204" pitchFamily="34" charset="0"/>
              </a:rPr>
              <a:t>La </a:t>
            </a:r>
            <a:r>
              <a:rPr lang="it-IT" sz="2000" dirty="0">
                <a:latin typeface="Tahoma" panose="020B0604030504040204" pitchFamily="34" charset="0"/>
                <a:ea typeface="Tahoma" panose="020B0604030504040204" pitchFamily="34" charset="0"/>
                <a:cs typeface="Tahoma" panose="020B0604030504040204" pitchFamily="34" charset="0"/>
              </a:rPr>
              <a:t>mancanza rilevata può provocare un danno, anche se in modo </a:t>
            </a:r>
            <a:r>
              <a:rPr lang="it-IT" sz="2000" dirty="0" smtClean="0">
                <a:latin typeface="Tahoma" panose="020B0604030504040204" pitchFamily="34" charset="0"/>
                <a:ea typeface="Tahoma" panose="020B0604030504040204" pitchFamily="34" charset="0"/>
                <a:cs typeface="Tahoma" panose="020B0604030504040204" pitchFamily="34" charset="0"/>
              </a:rPr>
              <a:t>automatico o </a:t>
            </a:r>
            <a:r>
              <a:rPr lang="it-IT" sz="2000" dirty="0">
                <a:latin typeface="Tahoma" panose="020B0604030504040204" pitchFamily="34" charset="0"/>
                <a:ea typeface="Tahoma" panose="020B0604030504040204" pitchFamily="34" charset="0"/>
                <a:cs typeface="Tahoma" panose="020B0604030504040204" pitchFamily="34" charset="0"/>
              </a:rPr>
              <a:t>diretto.</a:t>
            </a:r>
          </a:p>
          <a:p>
            <a:r>
              <a:rPr lang="it-IT" sz="2000" dirty="0" smtClean="0">
                <a:latin typeface="Tahoma" panose="020B0604030504040204" pitchFamily="34" charset="0"/>
                <a:ea typeface="Tahoma" panose="020B0604030504040204" pitchFamily="34" charset="0"/>
                <a:cs typeface="Tahoma" panose="020B0604030504040204" pitchFamily="34" charset="0"/>
              </a:rPr>
              <a:t>È </a:t>
            </a:r>
            <a:r>
              <a:rPr lang="it-IT" sz="2000" dirty="0">
                <a:latin typeface="Tahoma" panose="020B0604030504040204" pitchFamily="34" charset="0"/>
                <a:ea typeface="Tahoma" panose="020B0604030504040204" pitchFamily="34" charset="0"/>
                <a:cs typeface="Tahoma" panose="020B0604030504040204" pitchFamily="34" charset="0"/>
              </a:rPr>
              <a:t>noto qualche episodio di cui alla mancanza ha fatto seguire il danno.</a:t>
            </a:r>
          </a:p>
          <a:p>
            <a:r>
              <a:rPr lang="it-IT" sz="2000" dirty="0" smtClean="0">
                <a:latin typeface="Tahoma" panose="020B0604030504040204" pitchFamily="34" charset="0"/>
                <a:ea typeface="Tahoma" panose="020B0604030504040204" pitchFamily="34" charset="0"/>
                <a:cs typeface="Tahoma" panose="020B0604030504040204" pitchFamily="34" charset="0"/>
              </a:rPr>
              <a:t>Il </a:t>
            </a:r>
            <a:r>
              <a:rPr lang="it-IT" sz="2000" dirty="0">
                <a:latin typeface="Tahoma" panose="020B0604030504040204" pitchFamily="34" charset="0"/>
                <a:ea typeface="Tahoma" panose="020B0604030504040204" pitchFamily="34" charset="0"/>
                <a:cs typeface="Tahoma" panose="020B0604030504040204" pitchFamily="34" charset="0"/>
              </a:rPr>
              <a:t>verificarsi del danno ipotizzato susciterebbe una moderata sorpresa </a:t>
            </a:r>
            <a:r>
              <a:rPr lang="it-IT" sz="2000" dirty="0" smtClean="0">
                <a:latin typeface="Tahoma" panose="020B0604030504040204" pitchFamily="34" charset="0"/>
                <a:ea typeface="Tahoma" panose="020B0604030504040204" pitchFamily="34" charset="0"/>
                <a:cs typeface="Tahoma" panose="020B0604030504040204" pitchFamily="34" charset="0"/>
              </a:rPr>
              <a:t>in azienda</a:t>
            </a:r>
            <a:r>
              <a:rPr lang="it-IT" sz="2000" dirty="0">
                <a:latin typeface="Tahoma" panose="020B0604030504040204" pitchFamily="34" charset="0"/>
                <a:ea typeface="Tahoma" panose="020B0604030504040204" pitchFamily="34" charset="0"/>
                <a:cs typeface="Tahoma" panose="020B0604030504040204" pitchFamily="34" charset="0"/>
              </a:rPr>
              <a:t>.</a:t>
            </a:r>
          </a:p>
          <a:p>
            <a:endParaRPr lang="it-IT" dirty="0">
              <a:latin typeface="Arial"/>
            </a:endParaRPr>
          </a:p>
          <a:p>
            <a:pPr marL="0" indent="0">
              <a:buNone/>
            </a:pPr>
            <a:endParaRPr lang="it-IT" dirty="0"/>
          </a:p>
        </p:txBody>
      </p:sp>
    </p:spTree>
    <p:extLst>
      <p:ext uri="{BB962C8B-B14F-4D97-AF65-F5344CB8AC3E}">
        <p14:creationId xmlns:p14="http://schemas.microsoft.com/office/powerpoint/2010/main" xmlns="" val="117215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7300" y="2307265"/>
            <a:ext cx="8559633" cy="4253022"/>
          </a:xfrm>
        </p:spPr>
        <p:txBody>
          <a:bodyPr>
            <a:normAutofit lnSpcReduction="10000"/>
          </a:bodyPr>
          <a:lstStyle/>
          <a:p>
            <a:pPr marL="0" indent="0">
              <a:buNone/>
            </a:pPr>
            <a:r>
              <a:rPr lang="it-IT" sz="2000" b="1" i="1" u="sng" dirty="0" smtClean="0">
                <a:latin typeface="Tahoma" panose="020B0604030504040204" pitchFamily="34" charset="0"/>
                <a:ea typeface="Tahoma" panose="020B0604030504040204" pitchFamily="34" charset="0"/>
                <a:cs typeface="Tahoma" panose="020B0604030504040204" pitchFamily="34" charset="0"/>
              </a:rPr>
              <a:t>4 Gravissimo</a:t>
            </a:r>
          </a:p>
          <a:p>
            <a:pPr marL="0" indent="0">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r>
              <a:rPr lang="it-IT" sz="2000" dirty="0" smtClean="0">
                <a:latin typeface="Tahoma" panose="020B0604030504040204" pitchFamily="34" charset="0"/>
                <a:ea typeface="Tahoma" panose="020B0604030504040204" pitchFamily="34" charset="0"/>
                <a:cs typeface="Tahoma" panose="020B0604030504040204" pitchFamily="34" charset="0"/>
              </a:rPr>
              <a:t> </a:t>
            </a:r>
            <a:r>
              <a:rPr lang="it-IT" sz="2000" dirty="0">
                <a:latin typeface="Tahoma" panose="020B0604030504040204" pitchFamily="34" charset="0"/>
                <a:ea typeface="Tahoma" panose="020B0604030504040204" pitchFamily="34" charset="0"/>
                <a:cs typeface="Tahoma" panose="020B0604030504040204" pitchFamily="34" charset="0"/>
              </a:rPr>
              <a:t>Infortunio o episodio di esposizione acuta con effetti letali o di </a:t>
            </a:r>
            <a:r>
              <a:rPr lang="it-IT" sz="2000" dirty="0" smtClean="0">
                <a:latin typeface="Tahoma" panose="020B0604030504040204" pitchFamily="34" charset="0"/>
                <a:ea typeface="Tahoma" panose="020B0604030504040204" pitchFamily="34" charset="0"/>
                <a:cs typeface="Tahoma" panose="020B0604030504040204" pitchFamily="34" charset="0"/>
              </a:rPr>
              <a:t>invalidità totale</a:t>
            </a:r>
            <a:r>
              <a:rPr lang="it-IT" sz="2000" dirty="0">
                <a:latin typeface="Tahoma" panose="020B0604030504040204" pitchFamily="34" charset="0"/>
                <a:ea typeface="Tahoma" panose="020B0604030504040204" pitchFamily="34" charset="0"/>
                <a:cs typeface="Tahoma" panose="020B0604030504040204" pitchFamily="34" charset="0"/>
              </a:rPr>
              <a:t>.</a:t>
            </a:r>
          </a:p>
          <a:p>
            <a:r>
              <a:rPr lang="it-IT" sz="2000" dirty="0" smtClean="0">
                <a:latin typeface="Tahoma" panose="020B0604030504040204" pitchFamily="34" charset="0"/>
                <a:ea typeface="Tahoma" panose="020B0604030504040204" pitchFamily="34" charset="0"/>
                <a:cs typeface="Tahoma" panose="020B0604030504040204" pitchFamily="34" charset="0"/>
              </a:rPr>
              <a:t>-Esposizione </a:t>
            </a:r>
            <a:r>
              <a:rPr lang="it-IT" sz="2000" dirty="0">
                <a:latin typeface="Tahoma" panose="020B0604030504040204" pitchFamily="34" charset="0"/>
                <a:ea typeface="Tahoma" panose="020B0604030504040204" pitchFamily="34" charset="0"/>
                <a:cs typeface="Tahoma" panose="020B0604030504040204" pitchFamily="34" charset="0"/>
              </a:rPr>
              <a:t>cronica con effetti letali e/o totalmente </a:t>
            </a:r>
            <a:r>
              <a:rPr lang="it-IT" sz="2000" dirty="0" smtClean="0">
                <a:latin typeface="Tahoma" panose="020B0604030504040204" pitchFamily="34" charset="0"/>
                <a:ea typeface="Tahoma" panose="020B0604030504040204" pitchFamily="34" charset="0"/>
                <a:cs typeface="Tahoma" panose="020B0604030504040204" pitchFamily="34" charset="0"/>
              </a:rPr>
              <a:t>invalidanti</a:t>
            </a:r>
          </a:p>
          <a:p>
            <a:pPr marL="0" indent="0">
              <a:buNone/>
            </a:pP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b="1" i="1" u="sng" dirty="0">
                <a:latin typeface="Tahoma" panose="020B0604030504040204" pitchFamily="34" charset="0"/>
                <a:ea typeface="Tahoma" panose="020B0604030504040204" pitchFamily="34" charset="0"/>
                <a:cs typeface="Tahoma" panose="020B0604030504040204" pitchFamily="34" charset="0"/>
              </a:rPr>
              <a:t>3 </a:t>
            </a:r>
            <a:r>
              <a:rPr lang="it-IT" sz="2000" b="1" i="1" u="sng" dirty="0" smtClean="0">
                <a:latin typeface="Tahoma" panose="020B0604030504040204" pitchFamily="34" charset="0"/>
                <a:ea typeface="Tahoma" panose="020B0604030504040204" pitchFamily="34" charset="0"/>
                <a:cs typeface="Tahoma" panose="020B0604030504040204" pitchFamily="34" charset="0"/>
              </a:rPr>
              <a:t>Grave</a:t>
            </a:r>
          </a:p>
          <a:p>
            <a:pPr marL="0" indent="0">
              <a:buNone/>
            </a:pPr>
            <a:endParaRPr lang="it-IT" sz="2000" b="1" i="1" u="sng" dirty="0" smtClean="0">
              <a:latin typeface="Tahoma" panose="020B0604030504040204" pitchFamily="34" charset="0"/>
              <a:ea typeface="Tahoma" panose="020B0604030504040204" pitchFamily="34" charset="0"/>
              <a:cs typeface="Tahoma" panose="020B0604030504040204" pitchFamily="34" charset="0"/>
            </a:endParaRPr>
          </a:p>
          <a:p>
            <a:r>
              <a:rPr lang="it-IT" sz="2000" dirty="0" smtClean="0">
                <a:latin typeface="Tahoma" panose="020B0604030504040204" pitchFamily="34" charset="0"/>
                <a:ea typeface="Tahoma" panose="020B0604030504040204" pitchFamily="34" charset="0"/>
                <a:cs typeface="Tahoma" panose="020B0604030504040204" pitchFamily="34" charset="0"/>
              </a:rPr>
              <a:t>Infortunio </a:t>
            </a:r>
            <a:r>
              <a:rPr lang="it-IT" sz="2000" dirty="0">
                <a:latin typeface="Tahoma" panose="020B0604030504040204" pitchFamily="34" charset="0"/>
                <a:ea typeface="Tahoma" panose="020B0604030504040204" pitchFamily="34" charset="0"/>
                <a:cs typeface="Tahoma" panose="020B0604030504040204" pitchFamily="34" charset="0"/>
              </a:rPr>
              <a:t>o episodio di esposizione acuta con effetti di invalidità parziale.</a:t>
            </a:r>
          </a:p>
          <a:p>
            <a:r>
              <a:rPr lang="it-IT" sz="2000" dirty="0">
                <a:latin typeface="Tahoma" panose="020B0604030504040204" pitchFamily="34" charset="0"/>
                <a:ea typeface="Tahoma" panose="020B0604030504040204" pitchFamily="34" charset="0"/>
                <a:cs typeface="Tahoma" panose="020B0604030504040204" pitchFamily="34" charset="0"/>
              </a:rPr>
              <a:t>Esposizione cronica con effetti irreversibili e/o parzialmente </a:t>
            </a:r>
            <a:r>
              <a:rPr lang="it-IT" sz="2000" dirty="0" smtClean="0">
                <a:latin typeface="Tahoma" panose="020B0604030504040204" pitchFamily="34" charset="0"/>
                <a:ea typeface="Tahoma" panose="020B0604030504040204" pitchFamily="34" charset="0"/>
                <a:cs typeface="Tahoma" panose="020B0604030504040204" pitchFamily="34" charset="0"/>
              </a:rPr>
              <a:t>invalidanti</a:t>
            </a:r>
          </a:p>
        </p:txBody>
      </p:sp>
      <p:sp>
        <p:nvSpPr>
          <p:cNvPr id="4" name="Rettangolo 3"/>
          <p:cNvSpPr/>
          <p:nvPr/>
        </p:nvSpPr>
        <p:spPr>
          <a:xfrm>
            <a:off x="196687" y="886247"/>
            <a:ext cx="7331163" cy="861774"/>
          </a:xfrm>
          <a:prstGeom prst="rect">
            <a:avLst/>
          </a:prstGeom>
        </p:spPr>
        <p:txBody>
          <a:bodyPr wrap="square">
            <a:spAutoFit/>
          </a:bodyPr>
          <a:lstStyle/>
          <a:p>
            <a:pPr lvl="0"/>
            <a:r>
              <a:rPr lang="it-IT" sz="2500" dirty="0" smtClean="0">
                <a:latin typeface="Tahoma" panose="020B0604030504040204" pitchFamily="34" charset="0"/>
                <a:ea typeface="Tahoma" panose="020B0604030504040204" pitchFamily="34" charset="0"/>
                <a:cs typeface="Tahoma" panose="020B0604030504040204" pitchFamily="34" charset="0"/>
              </a:rPr>
              <a:t>Concetti di Pericolo</a:t>
            </a:r>
            <a:r>
              <a:rPr lang="it-IT" sz="2500" dirty="0">
                <a:latin typeface="Tahoma" panose="020B0604030504040204" pitchFamily="34" charset="0"/>
                <a:ea typeface="Tahoma" panose="020B0604030504040204" pitchFamily="34" charset="0"/>
                <a:cs typeface="Tahoma" panose="020B0604030504040204" pitchFamily="34" charset="0"/>
              </a:rPr>
              <a:t>, Danno, Rischio, Prevenzione e Protezione</a:t>
            </a:r>
          </a:p>
        </p:txBody>
      </p:sp>
      <p:sp>
        <p:nvSpPr>
          <p:cNvPr id="5" name="Rettangolo 4"/>
          <p:cNvSpPr/>
          <p:nvPr/>
        </p:nvSpPr>
        <p:spPr>
          <a:xfrm>
            <a:off x="347300" y="1748021"/>
            <a:ext cx="7331163" cy="477054"/>
          </a:xfrm>
          <a:prstGeom prst="rect">
            <a:avLst/>
          </a:prstGeom>
        </p:spPr>
        <p:txBody>
          <a:bodyPr wrap="square">
            <a:spAutoFit/>
          </a:bodyPr>
          <a:lstStyle/>
          <a:p>
            <a:pPr lvl="0"/>
            <a:r>
              <a:rPr lang="it-IT" sz="2500" dirty="0">
                <a:latin typeface="Tahoma" panose="020B0604030504040204" pitchFamily="34" charset="0"/>
                <a:ea typeface="Tahoma" panose="020B0604030504040204" pitchFamily="34" charset="0"/>
                <a:cs typeface="Tahoma" panose="020B0604030504040204" pitchFamily="34" charset="0"/>
              </a:rPr>
              <a:t>Scala della gravità del danno ( D )</a:t>
            </a:r>
          </a:p>
        </p:txBody>
      </p:sp>
    </p:spTree>
    <p:extLst>
      <p:ext uri="{BB962C8B-B14F-4D97-AF65-F5344CB8AC3E}">
        <p14:creationId xmlns:p14="http://schemas.microsoft.com/office/powerpoint/2010/main" xmlns="" val="149059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1133" y="2190307"/>
            <a:ext cx="8305800" cy="3742660"/>
          </a:xfrm>
        </p:spPr>
        <p:txBody>
          <a:bodyPr>
            <a:normAutofit lnSpcReduction="10000"/>
          </a:bodyPr>
          <a:lstStyle/>
          <a:p>
            <a:pPr marL="0" indent="0">
              <a:buNone/>
            </a:pPr>
            <a:endParaRPr lang="it-IT" sz="1400" b="1" i="1" u="sng" dirty="0">
              <a:latin typeface="Arial"/>
            </a:endParaRPr>
          </a:p>
          <a:p>
            <a:pPr marL="0" indent="0">
              <a:buNone/>
            </a:pPr>
            <a:r>
              <a:rPr lang="it-IT" sz="2000" b="1" i="1" u="sng" dirty="0">
                <a:latin typeface="Tahoma" panose="020B0604030504040204" pitchFamily="34" charset="0"/>
                <a:ea typeface="Tahoma" panose="020B0604030504040204" pitchFamily="34" charset="0"/>
                <a:cs typeface="Tahoma" panose="020B0604030504040204" pitchFamily="34" charset="0"/>
              </a:rPr>
              <a:t>2 Medio</a:t>
            </a:r>
          </a:p>
          <a:p>
            <a:r>
              <a:rPr lang="it-IT" sz="2000" dirty="0">
                <a:latin typeface="Tahoma" panose="020B0604030504040204" pitchFamily="34" charset="0"/>
                <a:ea typeface="Tahoma" panose="020B0604030504040204" pitchFamily="34" charset="0"/>
                <a:cs typeface="Tahoma" panose="020B0604030504040204" pitchFamily="34" charset="0"/>
              </a:rPr>
              <a:t>Infortunio o episodio di esposizione acuta con inabilità reversibile.-</a:t>
            </a:r>
          </a:p>
          <a:p>
            <a:r>
              <a:rPr lang="it-IT" sz="2000" dirty="0">
                <a:latin typeface="Tahoma" panose="020B0604030504040204" pitchFamily="34" charset="0"/>
                <a:ea typeface="Tahoma" panose="020B0604030504040204" pitchFamily="34" charset="0"/>
                <a:cs typeface="Tahoma" panose="020B0604030504040204" pitchFamily="34" charset="0"/>
              </a:rPr>
              <a:t>Esposizione cronica con effetti reversibili.</a:t>
            </a:r>
          </a:p>
          <a:p>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2000" b="1" i="1" u="sng" dirty="0">
                <a:latin typeface="Tahoma" panose="020B0604030504040204" pitchFamily="34" charset="0"/>
                <a:ea typeface="Tahoma" panose="020B0604030504040204" pitchFamily="34" charset="0"/>
                <a:cs typeface="Tahoma" panose="020B0604030504040204" pitchFamily="34" charset="0"/>
              </a:rPr>
              <a:t>1 Lieve</a:t>
            </a:r>
          </a:p>
          <a:p>
            <a:r>
              <a:rPr lang="it-IT" sz="2000" dirty="0">
                <a:latin typeface="Tahoma" panose="020B0604030504040204" pitchFamily="34" charset="0"/>
                <a:ea typeface="Tahoma" panose="020B0604030504040204" pitchFamily="34" charset="0"/>
                <a:cs typeface="Tahoma" panose="020B0604030504040204" pitchFamily="34" charset="0"/>
              </a:rPr>
              <a:t> Infortunio o episodio di esposizione acuta con inabilità rapidamente reversibile.</a:t>
            </a:r>
          </a:p>
          <a:p>
            <a:r>
              <a:rPr lang="it-IT" sz="2000" dirty="0">
                <a:latin typeface="Tahoma" panose="020B0604030504040204" pitchFamily="34" charset="0"/>
                <a:ea typeface="Tahoma" panose="020B0604030504040204" pitchFamily="34" charset="0"/>
                <a:cs typeface="Tahoma" panose="020B0604030504040204" pitchFamily="34" charset="0"/>
              </a:rPr>
              <a:t>Esposizione cronica con effetti rapidamente reversibili</a:t>
            </a:r>
          </a:p>
          <a:p>
            <a:endParaRPr lang="it-IT" sz="1200" dirty="0">
              <a:latin typeface="Arial"/>
            </a:endParaRPr>
          </a:p>
        </p:txBody>
      </p:sp>
      <p:sp>
        <p:nvSpPr>
          <p:cNvPr id="4" name="Rettangolo 3"/>
          <p:cNvSpPr/>
          <p:nvPr/>
        </p:nvSpPr>
        <p:spPr>
          <a:xfrm>
            <a:off x="196687" y="886247"/>
            <a:ext cx="7331163" cy="861774"/>
          </a:xfrm>
          <a:prstGeom prst="rect">
            <a:avLst/>
          </a:prstGeom>
        </p:spPr>
        <p:txBody>
          <a:bodyPr wrap="square">
            <a:spAutoFit/>
          </a:bodyPr>
          <a:lstStyle/>
          <a:p>
            <a:pPr lvl="0"/>
            <a:r>
              <a:rPr lang="it-IT" sz="2500" dirty="0" smtClean="0">
                <a:latin typeface="Tahoma" panose="020B0604030504040204" pitchFamily="34" charset="0"/>
                <a:ea typeface="Tahoma" panose="020B0604030504040204" pitchFamily="34" charset="0"/>
                <a:cs typeface="Tahoma" panose="020B0604030504040204" pitchFamily="34" charset="0"/>
              </a:rPr>
              <a:t>Concetti di Pericolo</a:t>
            </a:r>
            <a:r>
              <a:rPr lang="it-IT" sz="2500" dirty="0">
                <a:latin typeface="Tahoma" panose="020B0604030504040204" pitchFamily="34" charset="0"/>
                <a:ea typeface="Tahoma" panose="020B0604030504040204" pitchFamily="34" charset="0"/>
                <a:cs typeface="Tahoma" panose="020B0604030504040204" pitchFamily="34" charset="0"/>
              </a:rPr>
              <a:t>, Danno, Rischio, Prevenzione e Protezione</a:t>
            </a:r>
          </a:p>
        </p:txBody>
      </p:sp>
      <p:sp>
        <p:nvSpPr>
          <p:cNvPr id="5" name="Rettangolo 4"/>
          <p:cNvSpPr/>
          <p:nvPr/>
        </p:nvSpPr>
        <p:spPr>
          <a:xfrm>
            <a:off x="347300" y="1585374"/>
            <a:ext cx="7331163" cy="477054"/>
          </a:xfrm>
          <a:prstGeom prst="rect">
            <a:avLst/>
          </a:prstGeom>
        </p:spPr>
        <p:txBody>
          <a:bodyPr wrap="square">
            <a:spAutoFit/>
          </a:bodyPr>
          <a:lstStyle/>
          <a:p>
            <a:pPr lvl="0"/>
            <a:r>
              <a:rPr lang="it-IT" sz="2500" dirty="0">
                <a:latin typeface="Tahoma" panose="020B0604030504040204" pitchFamily="34" charset="0"/>
                <a:ea typeface="Tahoma" panose="020B0604030504040204" pitchFamily="34" charset="0"/>
                <a:cs typeface="Tahoma" panose="020B0604030504040204" pitchFamily="34" charset="0"/>
              </a:rPr>
              <a:t>Scala della gravità del danno ( D )</a:t>
            </a:r>
          </a:p>
        </p:txBody>
      </p:sp>
    </p:spTree>
    <p:extLst>
      <p:ext uri="{BB962C8B-B14F-4D97-AF65-F5344CB8AC3E}">
        <p14:creationId xmlns:p14="http://schemas.microsoft.com/office/powerpoint/2010/main" xmlns="" val="300891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415" y="249422"/>
            <a:ext cx="8456475" cy="739998"/>
          </a:xfrm>
        </p:spPr>
        <p:txBody>
          <a:bodyPr/>
          <a:lstStyle/>
          <a:p>
            <a:pPr algn="ctr"/>
            <a:r>
              <a:rPr lang="it-IT" sz="2500" b="1" dirty="0" smtClean="0">
                <a:latin typeface="Tahoma" panose="020B0604030504040204" pitchFamily="34" charset="0"/>
                <a:ea typeface="Tahoma" panose="020B0604030504040204" pitchFamily="34" charset="0"/>
                <a:cs typeface="Tahoma" panose="020B0604030504040204" pitchFamily="34" charset="0"/>
              </a:rPr>
              <a:t>La stima del rischio</a:t>
            </a:r>
            <a:endParaRPr lang="it-IT" sz="2500" b="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822325" y="1257577"/>
            <a:ext cx="7521575" cy="3264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593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72533" y="1380066"/>
            <a:ext cx="8551334" cy="3749160"/>
          </a:xfrm>
        </p:spPr>
        <p:txBody>
          <a:bodyPr>
            <a:normAutofit fontScale="85000" lnSpcReduction="10000"/>
          </a:bodyPr>
          <a:lstStyle/>
          <a:p>
            <a:pPr marL="0" indent="0">
              <a:buNone/>
            </a:pPr>
            <a:r>
              <a:rPr lang="it-IT" sz="1600" b="1" dirty="0" smtClean="0">
                <a:latin typeface="Arial-BoldMT"/>
              </a:rPr>
              <a:t>       R</a:t>
            </a:r>
            <a:r>
              <a:rPr lang="it-IT" sz="1400" b="1" dirty="0" smtClean="0">
                <a:solidFill>
                  <a:srgbClr val="FF0000"/>
                </a:solidFill>
                <a:latin typeface="Arial-BoldMT"/>
              </a:rPr>
              <a:t>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Programmazione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degli interventi</a:t>
            </a:r>
            <a:endParaRPr lang="it-IT"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sz="1400" dirty="0" smtClean="0">
                <a:solidFill>
                  <a:srgbClr val="000000"/>
                </a:solidFill>
                <a:latin typeface="Arial"/>
              </a:rPr>
              <a:t>                                </a:t>
            </a:r>
            <a:endParaRPr lang="it-IT" sz="1600" dirty="0" smtClean="0">
              <a:solidFill>
                <a:srgbClr val="000000"/>
              </a:solidFill>
              <a:latin typeface="Arial"/>
            </a:endParaRPr>
          </a:p>
          <a:p>
            <a:pPr marL="0" indent="0">
              <a:buNone/>
            </a:pPr>
            <a:r>
              <a:rPr lang="it-IT" sz="1200" b="1" dirty="0">
                <a:solidFill>
                  <a:srgbClr val="FF0000"/>
                </a:solidFill>
                <a:latin typeface="Arial-BoldMT"/>
              </a:rPr>
              <a:t> </a:t>
            </a:r>
            <a:r>
              <a:rPr lang="it-IT" sz="1200" b="1" dirty="0" smtClean="0">
                <a:solidFill>
                  <a:srgbClr val="FF0000"/>
                </a:solidFill>
                <a:latin typeface="Arial-BoldMT"/>
              </a:rPr>
              <a:t>        </a:t>
            </a:r>
            <a:r>
              <a:rPr lang="it-IT" sz="1600" b="1" dirty="0" smtClean="0">
                <a:latin typeface="Arial-BoldMT"/>
              </a:rPr>
              <a:t>R </a:t>
            </a:r>
            <a:r>
              <a:rPr lang="it-IT" sz="1600" b="1" dirty="0">
                <a:latin typeface="Arial-BoldMT"/>
              </a:rPr>
              <a:t>&gt; 8         </a:t>
            </a:r>
            <a:r>
              <a:rPr lang="it-IT" sz="1600" b="1" dirty="0" smtClean="0">
                <a:latin typeface="Arial-BoldMT"/>
              </a:rPr>
              <a:t>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Azioni correttive necessarie da programmare con urgenza</a:t>
            </a:r>
          </a:p>
          <a:p>
            <a:endParaRPr lang="it-IT" sz="1200" b="1" dirty="0">
              <a:solidFill>
                <a:srgbClr val="000000"/>
              </a:solidFill>
              <a:latin typeface="Arial"/>
            </a:endParaRPr>
          </a:p>
          <a:p>
            <a:pPr marL="0" indent="0">
              <a:buNone/>
            </a:pPr>
            <a:r>
              <a:rPr lang="it-IT" sz="1600" b="1" dirty="0">
                <a:latin typeface="Arial-BoldMT"/>
              </a:rPr>
              <a:t>4</a:t>
            </a:r>
            <a:r>
              <a:rPr lang="it-IT" sz="1600" b="1" dirty="0" smtClean="0">
                <a:latin typeface="Arial-BoldMT"/>
              </a:rPr>
              <a:t> </a:t>
            </a:r>
            <a:r>
              <a:rPr lang="it-IT" sz="1600" b="1" dirty="0">
                <a:latin typeface="Arial-BoldMT"/>
              </a:rPr>
              <a:t>&lt; R &lt; </a:t>
            </a:r>
            <a:r>
              <a:rPr lang="it-IT" sz="1600" b="1" dirty="0" smtClean="0">
                <a:latin typeface="Arial-BoldMT"/>
              </a:rPr>
              <a:t>8</a:t>
            </a:r>
            <a:r>
              <a:rPr lang="it-IT" sz="1200" b="1" dirty="0" smtClean="0">
                <a:solidFill>
                  <a:srgbClr val="FF0000"/>
                </a:solidFill>
                <a:latin typeface="Arial-BoldMT"/>
              </a:rPr>
              <a:t>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Azioni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correttive e/o migliorative necessarie da programmare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nel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breve termine</a:t>
            </a:r>
          </a:p>
          <a:p>
            <a:pPr marL="0" indent="0">
              <a:buNone/>
            </a:pPr>
            <a:r>
              <a:rPr lang="it-IT" sz="1600" b="1" dirty="0" smtClean="0">
                <a:solidFill>
                  <a:prstClr val="black"/>
                </a:solidFill>
                <a:latin typeface="Arial-BoldMT"/>
              </a:rPr>
              <a:t>2 </a:t>
            </a:r>
            <a:r>
              <a:rPr lang="it-IT" sz="1600" b="1" dirty="0">
                <a:solidFill>
                  <a:prstClr val="black"/>
                </a:solidFill>
                <a:latin typeface="Arial-BoldMT"/>
              </a:rPr>
              <a:t>&lt; R &lt; </a:t>
            </a:r>
            <a:r>
              <a:rPr lang="it-IT" sz="1600" b="1" dirty="0" smtClean="0">
                <a:solidFill>
                  <a:prstClr val="black"/>
                </a:solidFill>
                <a:latin typeface="Arial-BoldMT"/>
              </a:rPr>
              <a:t>3</a:t>
            </a:r>
            <a:r>
              <a:rPr lang="it-IT" sz="1200" dirty="0" smtClean="0">
                <a:solidFill>
                  <a:srgbClr val="000000"/>
                </a:solidFill>
                <a:latin typeface="Arial"/>
              </a:rPr>
              <a:t>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Azioni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correttive e/o migliorative necessarie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da programmare            </a:t>
            </a:r>
          </a:p>
          <a:p>
            <a:pPr marL="0" indent="0">
              <a:buNone/>
            </a:pP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nel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medio termine</a:t>
            </a:r>
          </a:p>
          <a:p>
            <a:pPr marL="0" indent="0">
              <a:buNone/>
            </a:pPr>
            <a:r>
              <a:rPr lang="it-IT" sz="1600" b="1" dirty="0" smtClean="0">
                <a:solidFill>
                  <a:srgbClr val="FF0000"/>
                </a:solidFill>
                <a:latin typeface="Arial-BoldMT"/>
              </a:rPr>
              <a:t>     </a:t>
            </a:r>
          </a:p>
          <a:p>
            <a:pPr marL="0" indent="0">
              <a:buNone/>
            </a:pPr>
            <a:r>
              <a:rPr lang="it-IT" sz="1600" b="1" dirty="0">
                <a:latin typeface="Arial-BoldMT"/>
              </a:rPr>
              <a:t> </a:t>
            </a:r>
            <a:r>
              <a:rPr lang="it-IT" sz="1600" b="1" dirty="0" smtClean="0">
                <a:latin typeface="Arial-BoldMT"/>
              </a:rPr>
              <a:t>     R </a:t>
            </a:r>
            <a:r>
              <a:rPr lang="it-IT" sz="1600" b="1" dirty="0">
                <a:latin typeface="Arial-BoldMT"/>
              </a:rPr>
              <a:t>= </a:t>
            </a:r>
            <a:r>
              <a:rPr lang="it-IT" sz="1600" b="1" dirty="0" smtClean="0">
                <a:latin typeface="Arial-BoldMT"/>
              </a:rPr>
              <a:t>1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Eventuali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misure da considerare in sede di riesame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della </a:t>
            </a:r>
            <a:r>
              <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valutazione</a:t>
            </a:r>
            <a:endParaRPr lang="it-IT"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ttangolo 3"/>
          <p:cNvSpPr/>
          <p:nvPr/>
        </p:nvSpPr>
        <p:spPr>
          <a:xfrm>
            <a:off x="2928075" y="427221"/>
            <a:ext cx="2901899" cy="477054"/>
          </a:xfrm>
          <a:prstGeom prst="rect">
            <a:avLst/>
          </a:prstGeom>
        </p:spPr>
        <p:txBody>
          <a:bodyPr wrap="square">
            <a:spAutoFit/>
          </a:bodyPr>
          <a:lstStyle/>
          <a:p>
            <a:pPr algn="ctr"/>
            <a:r>
              <a:rPr lang="it-IT" sz="2500" b="1" dirty="0" smtClean="0">
                <a:latin typeface="Tahoma" panose="020B0604030504040204" pitchFamily="34" charset="0"/>
                <a:ea typeface="Tahoma" panose="020B0604030504040204" pitchFamily="34" charset="0"/>
                <a:cs typeface="Tahoma" panose="020B0604030504040204" pitchFamily="34" charset="0"/>
              </a:rPr>
              <a:t>La tempistica </a:t>
            </a:r>
          </a:p>
        </p:txBody>
      </p:sp>
      <p:cxnSp>
        <p:nvCxnSpPr>
          <p:cNvPr id="6" name="Connettore 1 5"/>
          <p:cNvCxnSpPr/>
          <p:nvPr/>
        </p:nvCxnSpPr>
        <p:spPr>
          <a:xfrm>
            <a:off x="1532467" y="1151467"/>
            <a:ext cx="0" cy="373065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431800" y="1151467"/>
            <a:ext cx="84920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372533" y="4882118"/>
            <a:ext cx="8551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V="1">
            <a:off x="8923867" y="1151467"/>
            <a:ext cx="0" cy="3749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flipV="1">
            <a:off x="431800" y="1837267"/>
            <a:ext cx="849206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431800" y="2489200"/>
            <a:ext cx="8551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402166" y="3978546"/>
            <a:ext cx="8551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72533" y="3252382"/>
            <a:ext cx="85513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flipH="1">
            <a:off x="402166" y="1151467"/>
            <a:ext cx="29635" cy="37491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7544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68989" y="1052032"/>
            <a:ext cx="7963786" cy="2553071"/>
          </a:xfrm>
          <a:prstGeom prst="rect">
            <a:avLst/>
          </a:prstGeom>
        </p:spPr>
        <p:txBody>
          <a:bodyPr wrap="square">
            <a:spAutoFit/>
          </a:bodyPr>
          <a:lstStyle/>
          <a:p>
            <a:pPr lvl="0" algn="ctr" eaLnBrk="0" hangingPunct="0">
              <a:lnSpc>
                <a:spcPct val="150000"/>
              </a:lnSpc>
              <a:spcBef>
                <a:spcPct val="20000"/>
              </a:spcBef>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Analisi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di peculiari rischi generici/convenzionali:</a:t>
            </a:r>
          </a:p>
          <a:p>
            <a:pPr marL="2171700" lvl="4" indent="-342900" eaLnBrk="0" hangingPunct="0">
              <a:lnSpc>
                <a:spcPct val="150000"/>
              </a:lnSpc>
              <a:spcBef>
                <a:spcPct val="20000"/>
              </a:spcBef>
              <a:buFont typeface="Wingdings" panose="05000000000000000000" pitchFamily="2" charset="2"/>
              <a:buChar char="§"/>
            </a:pPr>
            <a:r>
              <a:rPr lang="it-IT" altLang="it-IT" sz="2500" dirty="0">
                <a:solidFill>
                  <a:prstClr val="black"/>
                </a:solidFill>
                <a:latin typeface="Tahoma" pitchFamily="34" charset="0"/>
                <a:ea typeface="Tahoma" panose="020B0604030504040204" pitchFamily="34" charset="0"/>
                <a:cs typeface="Tahoma" panose="020B0604030504040204" pitchFamily="34" charset="0"/>
              </a:rPr>
              <a:t>Movimentazione dei carichi</a:t>
            </a:r>
          </a:p>
          <a:p>
            <a:pPr marL="2171700" lvl="4" indent="-342900" eaLnBrk="0" hangingPunct="0">
              <a:lnSpc>
                <a:spcPct val="150000"/>
              </a:lnSpc>
              <a:spcBef>
                <a:spcPct val="20000"/>
              </a:spcBef>
              <a:buFont typeface="Wingdings" panose="05000000000000000000" pitchFamily="2" charset="2"/>
              <a:buChar char="§"/>
            </a:pPr>
            <a:r>
              <a:rPr lang="it-IT" altLang="it-IT" sz="2500" dirty="0">
                <a:solidFill>
                  <a:prstClr val="black"/>
                </a:solidFill>
                <a:latin typeface="Tahoma" pitchFamily="34" charset="0"/>
                <a:ea typeface="Tahoma" panose="020B0604030504040204" pitchFamily="34" charset="0"/>
                <a:cs typeface="Tahoma" panose="020B0604030504040204" pitchFamily="34" charset="0"/>
              </a:rPr>
              <a:t>Rischio elettrico</a:t>
            </a:r>
          </a:p>
          <a:p>
            <a:pPr marL="2171700" lvl="4" indent="-342900" eaLnBrk="0" hangingPunct="0">
              <a:lnSpc>
                <a:spcPct val="150000"/>
              </a:lnSpc>
              <a:spcBef>
                <a:spcPct val="20000"/>
              </a:spcBef>
              <a:buFont typeface="Wingdings" panose="05000000000000000000" pitchFamily="2" charset="2"/>
              <a:buChar char="§"/>
            </a:pPr>
            <a:r>
              <a:rPr lang="it-IT" altLang="it-IT" sz="2500" dirty="0">
                <a:solidFill>
                  <a:prstClr val="black"/>
                </a:solidFill>
                <a:latin typeface="Tahoma" pitchFamily="34" charset="0"/>
                <a:ea typeface="Tahoma" panose="020B0604030504040204" pitchFamily="34" charset="0"/>
                <a:cs typeface="Tahoma" panose="020B0604030504040204" pitchFamily="34" charset="0"/>
              </a:rPr>
              <a:t>Videoterminale</a:t>
            </a:r>
            <a:r>
              <a:rPr lang="it-IT" altLang="it-IT" sz="2500" dirty="0">
                <a:solidFill>
                  <a:srgbClr val="FFFFFF"/>
                </a:solidFill>
                <a:latin typeface="Tahoma"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593360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92592" y="1641199"/>
            <a:ext cx="2803716" cy="923330"/>
          </a:xfrm>
          <a:prstGeom prst="rect">
            <a:avLst/>
          </a:prstGeom>
        </p:spPr>
        <p:txBody>
          <a:bodyPr wrap="none">
            <a:spAutoFit/>
          </a:bodyPr>
          <a:lstStyle/>
          <a:p>
            <a:pPr lvl="0" algn="ctr" defTabSz="914400">
              <a:spcBef>
                <a:spcPct val="50000"/>
              </a:spcBef>
            </a:pPr>
            <a:endParaRPr lang="it-IT" altLang="it-IT" sz="2400" b="1" dirty="0" smtClean="0">
              <a:solidFill>
                <a:srgbClr val="002060"/>
              </a:solidFill>
              <a:latin typeface="Garamond" pitchFamily="18" charset="0"/>
            </a:endParaRPr>
          </a:p>
          <a:p>
            <a:pPr lvl="0" algn="ctr" defTabSz="914400">
              <a:spcBef>
                <a:spcPct val="50000"/>
              </a:spcBef>
            </a:pP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Titolo VI D.LGS. 81/08 </a:t>
            </a:r>
          </a:p>
        </p:txBody>
      </p:sp>
      <p:sp>
        <p:nvSpPr>
          <p:cNvPr id="6" name="Rettangolo 5"/>
          <p:cNvSpPr/>
          <p:nvPr/>
        </p:nvSpPr>
        <p:spPr>
          <a:xfrm>
            <a:off x="482599" y="816114"/>
            <a:ext cx="7064638" cy="477054"/>
          </a:xfrm>
          <a:prstGeom prst="rect">
            <a:avLst/>
          </a:prstGeom>
        </p:spPr>
        <p:txBody>
          <a:bodyPr wrap="square">
            <a:spAutoFit/>
          </a:bodyPr>
          <a:lstStyle/>
          <a:p>
            <a:pPr algn="ctr"/>
            <a:r>
              <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ovimentazione manuale dei carichi</a:t>
            </a:r>
            <a:endPar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ttangolo 6"/>
          <p:cNvSpPr/>
          <p:nvPr/>
        </p:nvSpPr>
        <p:spPr>
          <a:xfrm>
            <a:off x="659219" y="2784663"/>
            <a:ext cx="8048846" cy="1876219"/>
          </a:xfrm>
          <a:prstGeom prst="rect">
            <a:avLst/>
          </a:prstGeom>
        </p:spPr>
        <p:txBody>
          <a:bodyPr wrap="square">
            <a:spAutoFit/>
          </a:bodyPr>
          <a:lstStyle/>
          <a:p>
            <a:pPr lvl="0" algn="ctr" defTabSz="914400">
              <a:lnSpc>
                <a:spcPct val="150000"/>
              </a:lnSpc>
              <a:spcBef>
                <a:spcPct val="50000"/>
              </a:spcBef>
            </a:pP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Si intende per movimentazione manuale dei carichi le operazioni di trasporto o di sostegno di un carico ad opera di uno o più lavoratori, comprese le azioni di sollevare, deporre, spingere, tirare, portare o spostare un carico</a:t>
            </a:r>
            <a:r>
              <a:rPr lang="it-IT" altLang="it-IT"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263867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0998" y="1442300"/>
            <a:ext cx="8529085" cy="3919535"/>
          </a:xfrm>
          <a:prstGeom prst="rect">
            <a:avLst/>
          </a:prstGeom>
        </p:spPr>
        <p:txBody>
          <a:bodyPr wrap="square">
            <a:spAutoFit/>
          </a:bodyPr>
          <a:lstStyle/>
          <a:p>
            <a:pPr lvl="0">
              <a:lnSpc>
                <a:spcPct val="115000"/>
              </a:lnSpc>
              <a:spcAft>
                <a:spcPts val="1000"/>
              </a:spcAft>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OBBLIGHI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DEL DATORE DI LAVORO</a:t>
            </a:r>
          </a:p>
          <a:p>
            <a:pPr lvl="0">
              <a:lnSpc>
                <a:spcPct val="150000"/>
              </a:lnSpc>
              <a:spcAft>
                <a:spcPts val="1000"/>
              </a:spcAft>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Il datore di lavoro deve adottare le misure organizzative necessarie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per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evitare la necessità di una movimentazione manuale dei carichi da parte dei lavoratori. </a:t>
            </a:r>
          </a:p>
          <a:p>
            <a:pPr lvl="0">
              <a:lnSpc>
                <a:spcPct val="150000"/>
              </a:lnSpc>
              <a:spcAft>
                <a:spcPts val="1000"/>
              </a:spcAft>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Qualora non sia possibile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deve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adottare le misure organizzative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necessarie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e fornire ai lavoratori stessi i mezzi adeguati, allo scopo di ridurre il rischio che comporta la movimentazione manuale di detti carichi</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it-IT" dirty="0">
              <a:solidFill>
                <a:prstClr val="black"/>
              </a:solidFill>
              <a:latin typeface="Calibri"/>
              <a:ea typeface="Calibri"/>
              <a:cs typeface="Times New Roman"/>
            </a:endParaRPr>
          </a:p>
          <a:p>
            <a:pPr lvl="0">
              <a:lnSpc>
                <a:spcPct val="115000"/>
              </a:lnSpc>
              <a:spcAft>
                <a:spcPts val="1000"/>
              </a:spcAft>
              <a:defRPr/>
            </a:pPr>
            <a:endParaRPr lang="it-IT" dirty="0">
              <a:solidFill>
                <a:prstClr val="black"/>
              </a:solidFill>
              <a:latin typeface="Calibri"/>
              <a:ea typeface="Calibri"/>
              <a:cs typeface="Times New Roman"/>
            </a:endParaRPr>
          </a:p>
        </p:txBody>
      </p:sp>
      <p:sp>
        <p:nvSpPr>
          <p:cNvPr id="6" name="Rettangolo 5"/>
          <p:cNvSpPr/>
          <p:nvPr/>
        </p:nvSpPr>
        <p:spPr>
          <a:xfrm>
            <a:off x="380999" y="807648"/>
            <a:ext cx="7064638" cy="477054"/>
          </a:xfrm>
          <a:prstGeom prst="rect">
            <a:avLst/>
          </a:prstGeom>
        </p:spPr>
        <p:txBody>
          <a:bodyPr wrap="square">
            <a:spAutoFit/>
          </a:bodyPr>
          <a:lstStyle/>
          <a:p>
            <a:pPr algn="ctr"/>
            <a:r>
              <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ovimentazione manuale dei carichi</a:t>
            </a:r>
            <a:endPar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3805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94732" y="1326023"/>
            <a:ext cx="8401494" cy="2799549"/>
          </a:xfrm>
          <a:prstGeom prst="rect">
            <a:avLst/>
          </a:prstGeom>
        </p:spPr>
        <p:txBody>
          <a:bodyPr wrap="square">
            <a:spAutoFit/>
          </a:bodyPr>
          <a:lstStyle/>
          <a:p>
            <a:pPr lvl="0" algn="ctr">
              <a:lnSpc>
                <a:spcPct val="150000"/>
              </a:lnSpc>
              <a:spcAft>
                <a:spcPts val="0"/>
              </a:spcAft>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PRINCIPI DELLA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PREVENZIONE</a:t>
            </a:r>
          </a:p>
          <a:p>
            <a:pPr lvl="0" algn="ctr">
              <a:lnSpc>
                <a:spcPct val="150000"/>
              </a:lnSpc>
              <a:spcAft>
                <a:spcPts val="0"/>
              </a:spcAft>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spcAft>
                <a:spcPts val="0"/>
              </a:spcAft>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Caratteristiche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del carico</a:t>
            </a:r>
          </a:p>
          <a:p>
            <a:pPr lvl="0" algn="ctr">
              <a:lnSpc>
                <a:spcPct val="150000"/>
              </a:lnSpc>
              <a:spcAft>
                <a:spcPts val="0"/>
              </a:spcAft>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Sforzo fisico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richiesto</a:t>
            </a:r>
          </a:p>
          <a:p>
            <a:pPr lvl="0" algn="ctr">
              <a:lnSpc>
                <a:spcPct val="150000"/>
              </a:lnSpc>
              <a:spcAft>
                <a:spcPts val="0"/>
              </a:spcAft>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Caratteristiche dell'ambiente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lnSpc>
                <a:spcPct val="150000"/>
              </a:lnSpc>
              <a:spcAft>
                <a:spcPts val="0"/>
              </a:spcAft>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Esigenze connesse all'attività</a:t>
            </a:r>
          </a:p>
        </p:txBody>
      </p:sp>
      <p:sp>
        <p:nvSpPr>
          <p:cNvPr id="10" name="Rettangolo 9"/>
          <p:cNvSpPr/>
          <p:nvPr/>
        </p:nvSpPr>
        <p:spPr>
          <a:xfrm>
            <a:off x="973227" y="570581"/>
            <a:ext cx="7064638" cy="477054"/>
          </a:xfrm>
          <a:prstGeom prst="rect">
            <a:avLst/>
          </a:prstGeom>
        </p:spPr>
        <p:txBody>
          <a:bodyPr wrap="square">
            <a:spAutoFit/>
          </a:bodyPr>
          <a:lstStyle/>
          <a:p>
            <a:pPr algn="ctr"/>
            <a:r>
              <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ovimentazione manuale dei carichi</a:t>
            </a:r>
            <a:endPar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3262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testo 1"/>
          <p:cNvSpPr>
            <a:spLocks noGrp="1"/>
          </p:cNvSpPr>
          <p:nvPr>
            <p:ph type="body" sz="quarter" idx="10"/>
          </p:nvPr>
        </p:nvSpPr>
        <p:spPr bwMode="auto">
          <a:xfrm>
            <a:off x="461964" y="3643315"/>
            <a:ext cx="8220075" cy="8080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p>
            <a:r>
              <a:rPr lang="it-IT" altLang="it-IT" sz="2400" dirty="0" smtClean="0">
                <a:latin typeface="Open Sans" pitchFamily="34" charset="0"/>
                <a:ea typeface="Open Sans" pitchFamily="34" charset="0"/>
                <a:cs typeface="Open Sans" pitchFamily="34" charset="0"/>
              </a:rPr>
              <a:t>Definizione ed individuazione dei fattori di rischio</a:t>
            </a:r>
          </a:p>
          <a:p>
            <a:r>
              <a:rPr lang="it-IT" altLang="it-IT" sz="2400" dirty="0">
                <a:latin typeface="Open Sans" pitchFamily="34" charset="0"/>
                <a:ea typeface="Open Sans" pitchFamily="34" charset="0"/>
                <a:cs typeface="Open Sans" pitchFamily="34" charset="0"/>
              </a:rPr>
              <a:t>p</a:t>
            </a:r>
            <a:r>
              <a:rPr lang="it-IT" altLang="it-IT" sz="2400" dirty="0" smtClean="0">
                <a:latin typeface="Open Sans" pitchFamily="34" charset="0"/>
                <a:ea typeface="Open Sans" pitchFamily="34" charset="0"/>
                <a:cs typeface="Open Sans" pitchFamily="34" charset="0"/>
              </a:rPr>
              <a:t>resenti nella produzione </a:t>
            </a:r>
          </a:p>
        </p:txBody>
      </p:sp>
    </p:spTree>
    <p:extLst>
      <p:ext uri="{BB962C8B-B14F-4D97-AF65-F5344CB8AC3E}">
        <p14:creationId xmlns:p14="http://schemas.microsoft.com/office/powerpoint/2010/main" xmlns="" val="1008039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52406" y="712677"/>
            <a:ext cx="3661643" cy="477054"/>
          </a:xfrm>
          <a:prstGeom prst="rect">
            <a:avLst/>
          </a:prstGeom>
        </p:spPr>
        <p:txBody>
          <a:bodyPr wrap="none">
            <a:spAutoFit/>
          </a:bodyPr>
          <a:lstStyle/>
          <a:p>
            <a:pPr lvl="0" algn="ctr">
              <a:spcAft>
                <a:spcPts val="0"/>
              </a:spcAft>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Caratteristiche del carico</a:t>
            </a:r>
          </a:p>
        </p:txBody>
      </p:sp>
      <p:sp>
        <p:nvSpPr>
          <p:cNvPr id="5" name="Rettangolo 4"/>
          <p:cNvSpPr/>
          <p:nvPr/>
        </p:nvSpPr>
        <p:spPr>
          <a:xfrm>
            <a:off x="500186" y="1189731"/>
            <a:ext cx="8508347" cy="3477875"/>
          </a:xfrm>
          <a:prstGeom prst="rect">
            <a:avLst/>
          </a:prstGeom>
        </p:spPr>
        <p:txBody>
          <a:bodyPr wrap="square">
            <a:spAutoFit/>
          </a:bodyPr>
          <a:lstStyle/>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è troppo pesante</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30 </a:t>
            </a:r>
            <a:r>
              <a:rPr lang="it-IT" sz="2000" dirty="0">
                <a:latin typeface="Tahoma" panose="020B0604030504040204" pitchFamily="34" charset="0"/>
                <a:ea typeface="Tahoma" panose="020B0604030504040204" pitchFamily="34" charset="0"/>
                <a:cs typeface="Tahoma" panose="020B0604030504040204" pitchFamily="34" charset="0"/>
              </a:rPr>
              <a:t>Kg per gli uomini adulti</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20 </a:t>
            </a:r>
            <a:r>
              <a:rPr lang="it-IT" sz="2000" dirty="0">
                <a:latin typeface="Tahoma" panose="020B0604030504040204" pitchFamily="34" charset="0"/>
                <a:ea typeface="Tahoma" panose="020B0604030504040204" pitchFamily="34" charset="0"/>
                <a:cs typeface="Tahoma" panose="020B0604030504040204" pitchFamily="34" charset="0"/>
              </a:rPr>
              <a:t>Kg per le donne adulte</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le </a:t>
            </a:r>
            <a:r>
              <a:rPr lang="it-IT" sz="2000" dirty="0">
                <a:latin typeface="Tahoma" panose="020B0604030504040204" pitchFamily="34" charset="0"/>
                <a:ea typeface="Tahoma" panose="020B0604030504040204" pitchFamily="34" charset="0"/>
                <a:cs typeface="Tahoma" panose="020B0604030504040204" pitchFamily="34" charset="0"/>
              </a:rPr>
              <a:t>donne in gravidanza non possono essere adibite al trasporto e al sollevamento di pesi, nonché ai lavori pericolosi, faticosi ed insalubri durante la gestazione fino a sette mesi dopo il parto (legge 1204/71);</a:t>
            </a:r>
          </a:p>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è ingombrante o difficile da afferrare</a:t>
            </a:r>
            <a:r>
              <a:rPr lang="it-IT" sz="2000" dirty="0" smtClean="0">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non permette la visuale;</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è di difficile presa o poco maneggevole;</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è con spigoli acuti o taglienti;</a:t>
            </a:r>
          </a:p>
          <a:p>
            <a:pPr marL="342900" indent="-342900">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è troppo caldo o troppo freddo;</a:t>
            </a:r>
          </a:p>
        </p:txBody>
      </p:sp>
      <p:sp>
        <p:nvSpPr>
          <p:cNvPr id="6" name="Rettangolo 5"/>
          <p:cNvSpPr/>
          <p:nvPr/>
        </p:nvSpPr>
        <p:spPr>
          <a:xfrm>
            <a:off x="950909" y="218525"/>
            <a:ext cx="7064638" cy="477054"/>
          </a:xfrm>
          <a:prstGeom prst="rect">
            <a:avLst/>
          </a:prstGeom>
        </p:spPr>
        <p:txBody>
          <a:bodyPr wrap="square">
            <a:spAutoFit/>
          </a:bodyPr>
          <a:lstStyle/>
          <a:p>
            <a:pPr algn="ctr"/>
            <a:r>
              <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ovimentazione manuale dei carichi</a:t>
            </a:r>
            <a:endPar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26638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53918" y="973305"/>
            <a:ext cx="3661643" cy="477054"/>
          </a:xfrm>
          <a:prstGeom prst="rect">
            <a:avLst/>
          </a:prstGeom>
        </p:spPr>
        <p:txBody>
          <a:bodyPr wrap="none">
            <a:spAutoFit/>
          </a:bodyPr>
          <a:lstStyle/>
          <a:p>
            <a:pPr lvl="0">
              <a:spcAft>
                <a:spcPts val="0"/>
              </a:spcAft>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Caratteristiche del carico</a:t>
            </a:r>
          </a:p>
        </p:txBody>
      </p:sp>
      <p:sp>
        <p:nvSpPr>
          <p:cNvPr id="5" name="Rettangolo 4"/>
          <p:cNvSpPr/>
          <p:nvPr/>
        </p:nvSpPr>
        <p:spPr>
          <a:xfrm>
            <a:off x="449386" y="1555831"/>
            <a:ext cx="8237021" cy="2862322"/>
          </a:xfrm>
          <a:prstGeom prst="rect">
            <a:avLst/>
          </a:prstGeom>
        </p:spPr>
        <p:txBody>
          <a:bodyPr wrap="square">
            <a:spAutoFit/>
          </a:bodyPr>
          <a:lstStyle/>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contiene sostanze o materiali pericolosi;</a:t>
            </a:r>
          </a:p>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è di peso sconosciuto o frequentemente variabile;</a:t>
            </a:r>
          </a:p>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l'involucro è inadeguato al contenuto;</a:t>
            </a:r>
          </a:p>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è in equilibrio instabile o il suo contenuto rischia di spostarsi;</a:t>
            </a:r>
          </a:p>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è collocato in una posizione tale per cui deve essere tenuto o maneggiato ad una certa distanza dal tronco o con una torsione o inclinazione del tronco;</a:t>
            </a:r>
          </a:p>
          <a:p>
            <a:pPr marL="342900" indent="-342900">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può, a motivo della struttura esterna e/o della consistenza, comportare lesioni per il lavoratore, in particolare in caso di urto.</a:t>
            </a:r>
          </a:p>
        </p:txBody>
      </p:sp>
      <p:sp>
        <p:nvSpPr>
          <p:cNvPr id="6" name="Rettangolo 5"/>
          <p:cNvSpPr/>
          <p:nvPr/>
        </p:nvSpPr>
        <p:spPr>
          <a:xfrm>
            <a:off x="796110" y="359029"/>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            Movimentazione manuale dei carichi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64275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64719" y="1081698"/>
            <a:ext cx="8237021" cy="3631763"/>
          </a:xfrm>
          <a:prstGeom prst="rect">
            <a:avLst/>
          </a:prstGeom>
        </p:spPr>
        <p:txBody>
          <a:bodyPr wrap="square">
            <a:spAutoFit/>
          </a:bodyPr>
          <a:lstStyle/>
          <a:p>
            <a:r>
              <a:rPr lang="it-IT" sz="2000" dirty="0" smtClean="0">
                <a:latin typeface="Tahoma" panose="020B0604030504040204" pitchFamily="34" charset="0"/>
                <a:ea typeface="Tahoma" panose="020B0604030504040204" pitchFamily="34" charset="0"/>
                <a:cs typeface="Tahoma" panose="020B0604030504040204" pitchFamily="34" charset="0"/>
              </a:rPr>
              <a:t>IL CARICO VA:</a:t>
            </a:r>
          </a:p>
          <a:p>
            <a:pPr marL="342900" indent="-342900">
              <a:lnSpc>
                <a:spcPct val="150000"/>
              </a:lnSpc>
              <a:buFont typeface="Arial" panose="020B0604020202020204" pitchFamily="34" charset="0"/>
              <a:buChar char="•"/>
            </a:pPr>
            <a:r>
              <a:rPr lang="it-IT" sz="2000" dirty="0" smtClean="0">
                <a:latin typeface="Tahoma" panose="020B0604030504040204" pitchFamily="34" charset="0"/>
                <a:ea typeface="Tahoma" panose="020B0604030504040204" pitchFamily="34" charset="0"/>
                <a:cs typeface="Tahoma" panose="020B0604030504040204" pitchFamily="34" charset="0"/>
              </a:rPr>
              <a:t>Tenuto </a:t>
            </a:r>
            <a:r>
              <a:rPr lang="it-IT" sz="2000" dirty="0">
                <a:latin typeface="Tahoma" panose="020B0604030504040204" pitchFamily="34" charset="0"/>
                <a:ea typeface="Tahoma" panose="020B0604030504040204" pitchFamily="34" charset="0"/>
                <a:cs typeface="Tahoma" panose="020B0604030504040204" pitchFamily="34" charset="0"/>
              </a:rPr>
              <a:t>più vicino possibile al corpo</a:t>
            </a:r>
          </a:p>
          <a:p>
            <a:pPr marL="342900" indent="-342900">
              <a:lnSpc>
                <a:spcPct val="150000"/>
              </a:lnSpc>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Sollevato e deposto a terra con la schiena in posizione diritta, il tronco eretto, il corpo accoccolato ed in posizione equilibrata</a:t>
            </a:r>
          </a:p>
          <a:p>
            <a:pPr marL="342900" indent="-342900">
              <a:lnSpc>
                <a:spcPct val="150000"/>
              </a:lnSpc>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Afferrato con il palmo delle mani</a:t>
            </a:r>
          </a:p>
          <a:p>
            <a:pPr marL="342900" indent="-342900">
              <a:lnSpc>
                <a:spcPct val="150000"/>
              </a:lnSpc>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Distribuito in modo simmetrico ed equilibrato</a:t>
            </a:r>
          </a:p>
          <a:p>
            <a:pPr marL="342900" indent="-342900">
              <a:lnSpc>
                <a:spcPct val="150000"/>
              </a:lnSpc>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Movimentato possibilmente ad un’altezza compresa tra quella della testa e quella delle </a:t>
            </a:r>
            <a:r>
              <a:rPr lang="it-IT" sz="2000" dirty="0" smtClean="0">
                <a:latin typeface="Tahoma" panose="020B0604030504040204" pitchFamily="34" charset="0"/>
                <a:ea typeface="Tahoma" panose="020B0604030504040204" pitchFamily="34" charset="0"/>
                <a:cs typeface="Tahoma" panose="020B0604030504040204" pitchFamily="34" charset="0"/>
              </a:rPr>
              <a:t>ginocchia</a:t>
            </a:r>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728376" y="502962"/>
            <a:ext cx="7064638" cy="477054"/>
          </a:xfrm>
          <a:prstGeom prst="rect">
            <a:avLst/>
          </a:prstGeom>
        </p:spPr>
        <p:txBody>
          <a:bodyPr wrap="square">
            <a:spAutoFit/>
          </a:bodyPr>
          <a:lstStyle/>
          <a:p>
            <a:pPr algn="ct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    Movimentazione manuale dei carichi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5821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8910" y="1197001"/>
            <a:ext cx="7985051" cy="3504806"/>
          </a:xfrm>
          <a:prstGeom prst="rect">
            <a:avLst/>
          </a:prstGeom>
        </p:spPr>
        <p:txBody>
          <a:bodyPr wrap="square">
            <a:spAutoFit/>
          </a:bodyPr>
          <a:lstStyle/>
          <a:p>
            <a:pPr>
              <a:spcAft>
                <a:spcPts val="0"/>
              </a:spcAft>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Sforzo fisico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richiesto </a:t>
            </a:r>
          </a:p>
          <a:p>
            <a:pPr>
              <a:spcAft>
                <a:spcPts val="0"/>
              </a:spcAft>
            </a:pPr>
            <a:endPar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eaLnBrk="0" hangingPunct="0">
              <a:lnSpc>
                <a:spcPct val="115000"/>
              </a:lnSpc>
              <a:spcAft>
                <a:spcPts val="0"/>
              </a:spcAft>
              <a:buSzPts val="1000"/>
              <a:buFont typeface="Wingdings" panose="05000000000000000000" pitchFamily="2" charset="2"/>
              <a:buChar char="§"/>
              <a:tabLst>
                <a:tab pos="457200" algn="l"/>
              </a:tabLst>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è eccessivo</a:t>
            </a:r>
          </a:p>
          <a:p>
            <a:pPr marL="342900" indent="-342900" eaLnBrk="0" hangingPunct="0">
              <a:lnSpc>
                <a:spcPct val="115000"/>
              </a:lnSpc>
              <a:spcAft>
                <a:spcPts val="0"/>
              </a:spcAft>
              <a:buSzPts val="1000"/>
              <a:buFont typeface="Wingdings" panose="05000000000000000000" pitchFamily="2" charset="2"/>
              <a:buChar char="§"/>
              <a:tabLst>
                <a:tab pos="457200" algn="l"/>
              </a:tabLst>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può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essere effettuato soltanto con un movimento di torsione del tronco</a:t>
            </a:r>
          </a:p>
          <a:p>
            <a:pPr marL="342900" indent="-342900" eaLnBrk="0" hangingPunct="0">
              <a:lnSpc>
                <a:spcPct val="115000"/>
              </a:lnSpc>
              <a:spcAft>
                <a:spcPts val="0"/>
              </a:spcAft>
              <a:buSzPts val="1000"/>
              <a:buFont typeface="Wingdings" panose="05000000000000000000" pitchFamily="2" charset="2"/>
              <a:buChar char="§"/>
              <a:tabLst>
                <a:tab pos="457200" algn="l"/>
              </a:tabLst>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è compiuto con il corpo in posizione instabile</a:t>
            </a:r>
          </a:p>
          <a:p>
            <a:pPr marL="342900" indent="-342900" eaLnBrk="0" hangingPunct="0">
              <a:lnSpc>
                <a:spcPct val="115000"/>
              </a:lnSpc>
              <a:spcAft>
                <a:spcPts val="0"/>
              </a:spcAft>
              <a:buSzPts val="1000"/>
              <a:buFont typeface="Wingdings" panose="05000000000000000000" pitchFamily="2" charset="2"/>
              <a:buChar char="§"/>
              <a:tabLst>
                <a:tab pos="457200" algn="l"/>
              </a:tabLst>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può comportare un movimento brusco del corpo</a:t>
            </a:r>
          </a:p>
          <a:p>
            <a:pPr>
              <a:spcAft>
                <a:spcPts val="0"/>
              </a:spcAft>
            </a:pPr>
            <a:endParaRPr lang="it-IT" sz="2800" dirty="0">
              <a:effectLst/>
              <a:latin typeface="Calibri"/>
              <a:ea typeface="Calibri"/>
              <a:cs typeface="Times New Roman"/>
            </a:endParaRPr>
          </a:p>
        </p:txBody>
      </p:sp>
      <p:sp>
        <p:nvSpPr>
          <p:cNvPr id="6" name="Rettangolo 5"/>
          <p:cNvSpPr/>
          <p:nvPr/>
        </p:nvSpPr>
        <p:spPr>
          <a:xfrm>
            <a:off x="338910" y="486029"/>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                Movimentazione manuale dei carichi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97125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7800" y="825150"/>
            <a:ext cx="8730512" cy="4401205"/>
          </a:xfrm>
          <a:prstGeom prst="rect">
            <a:avLst/>
          </a:prstGeom>
        </p:spPr>
        <p:txBody>
          <a:bodyPr wrap="square">
            <a:spAutoFit/>
          </a:bodyPr>
          <a:lstStyle/>
          <a:p>
            <a:r>
              <a:rPr lang="it-IT" b="1" i="1" dirty="0">
                <a:solidFill>
                  <a:prstClr val="black"/>
                </a:solidFill>
                <a:latin typeface="Bookman Old Style"/>
                <a:ea typeface="Times New Roman"/>
                <a:cs typeface="Times New Roman"/>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Caratteristiche dell'ambiente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lo spazio libero, in particolare verticale, è insufficiente per lo svolgimento dell'attività richiesta</a:t>
            </a:r>
          </a:p>
          <a:p>
            <a:pPr marL="342900" indent="-342900">
              <a:buFont typeface="Arial" panose="020B0604020202020204" pitchFamily="34" charset="0"/>
              <a:buChar cha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il pavimento è ineguale, quindi presenta rischi di inciampo o di scivolamento per le scarpe calzate del lavoratore</a:t>
            </a:r>
          </a:p>
          <a:p>
            <a:pPr marL="342900" indent="-342900">
              <a:buFont typeface="Arial" panose="020B0604020202020204" pitchFamily="34" charset="0"/>
              <a:buChar cha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il posto o l'ambiente di lavoro non consentono al lavoratore la movimentazione manuale dei carichi a un'altezza di sicurezza o in buona posizione</a:t>
            </a:r>
          </a:p>
          <a:p>
            <a:pPr marL="342900" indent="-342900">
              <a:buFont typeface="Arial" panose="020B0604020202020204" pitchFamily="34" charset="0"/>
              <a:buChar cha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il pavimento o il piano di lavoro presenta dislivelli che implicano la manipolazione del carico a livelli diversi</a:t>
            </a:r>
          </a:p>
          <a:p>
            <a:pPr marL="342900" indent="-342900">
              <a:buFont typeface="Arial" panose="020B0604020202020204" pitchFamily="34" charset="0"/>
              <a:buChar cha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il pavimento o il punto di appoggio sono instabili</a:t>
            </a:r>
          </a:p>
          <a:p>
            <a:pPr marL="342900" indent="-342900">
              <a:buFont typeface="Arial" panose="020B0604020202020204" pitchFamily="34" charset="0"/>
              <a:buChar cha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la temperatura, l'umidità o la circolazione dell'aria sono inadeguate.</a:t>
            </a:r>
          </a:p>
          <a:p>
            <a:endParaRPr lang="it-IT" sz="2000" b="1" i="1" dirty="0" smtClean="0">
              <a:solidFill>
                <a:prstClr val="black"/>
              </a:solidFill>
              <a:latin typeface="Bookman Old Style"/>
              <a:ea typeface="Times New Roman"/>
              <a:cs typeface="Times New Roman"/>
            </a:endParaRPr>
          </a:p>
        </p:txBody>
      </p:sp>
      <p:sp>
        <p:nvSpPr>
          <p:cNvPr id="4" name="Rettangolo 3"/>
          <p:cNvSpPr/>
          <p:nvPr/>
        </p:nvSpPr>
        <p:spPr>
          <a:xfrm>
            <a:off x="1086937" y="274362"/>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          Movimentazione manuale dei carichi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36889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8169" y="1090655"/>
            <a:ext cx="4128053" cy="400110"/>
          </a:xfrm>
          <a:prstGeom prst="rect">
            <a:avLst/>
          </a:prstGeom>
        </p:spPr>
        <p:txBody>
          <a:bodyPr wrap="none">
            <a:spAutoFit/>
          </a:bodyPr>
          <a:lstStyle/>
          <a:p>
            <a:pPr>
              <a:spcAft>
                <a:spcPts val="0"/>
              </a:spcAft>
            </a:pPr>
            <a:r>
              <a:rPr lang="it-IT" sz="2000" b="1" i="1" dirty="0">
                <a:latin typeface="Tahoma" panose="020B0604030504040204" pitchFamily="34" charset="0"/>
                <a:ea typeface="Tahoma" panose="020B0604030504040204" pitchFamily="34" charset="0"/>
                <a:cs typeface="Tahoma" panose="020B0604030504040204" pitchFamily="34" charset="0"/>
              </a:rPr>
              <a:t>Esigenze connesse all'attività: </a:t>
            </a:r>
            <a:endParaRPr lang="it-IT"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Immagine 3" descr="http://www.ispesl.it/informazione/image264.gif"/>
          <p:cNvPicPr/>
          <p:nvPr/>
        </p:nvPicPr>
        <p:blipFill>
          <a:blip r:embed="rId3" cstate="print"/>
          <a:srcRect/>
          <a:stretch>
            <a:fillRect/>
          </a:stretch>
        </p:blipFill>
        <p:spPr bwMode="auto">
          <a:xfrm>
            <a:off x="1903498" y="2216362"/>
            <a:ext cx="4485641" cy="1475105"/>
          </a:xfrm>
          <a:prstGeom prst="rect">
            <a:avLst/>
          </a:prstGeom>
          <a:noFill/>
          <a:ln w="9525">
            <a:noFill/>
            <a:miter lim="800000"/>
            <a:headEnd/>
            <a:tailEnd/>
          </a:ln>
        </p:spPr>
      </p:pic>
      <p:sp>
        <p:nvSpPr>
          <p:cNvPr id="5" name="Rettangolo 4"/>
          <p:cNvSpPr/>
          <p:nvPr/>
        </p:nvSpPr>
        <p:spPr>
          <a:xfrm>
            <a:off x="500875" y="3916336"/>
            <a:ext cx="7962640" cy="947952"/>
          </a:xfrm>
          <a:prstGeom prst="rect">
            <a:avLst/>
          </a:prstGeom>
        </p:spPr>
        <p:txBody>
          <a:bodyPr wrap="square">
            <a:spAutoFit/>
          </a:bodyPr>
          <a:lstStyle/>
          <a:p>
            <a:pPr lvl="0" defTabSz="914400" eaLnBrk="0" hangingPunct="0">
              <a:spcBef>
                <a:spcPct val="30000"/>
              </a:spcBef>
              <a:spcAft>
                <a:spcPts val="0"/>
              </a:spcAft>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Secondo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la postura, per un carico di 50 Kg. la forza che viene esercitata a livello delle vertebre lombari è di 750 Kg. o 150 Kg.</a:t>
            </a:r>
          </a:p>
          <a:p>
            <a:pPr lvl="0" defTabSz="914400" eaLnBrk="0" hangingPunct="0">
              <a:spcBef>
                <a:spcPct val="30000"/>
              </a:spcBef>
              <a:spcAft>
                <a:spcPts val="0"/>
              </a:spcAft>
            </a:pPr>
            <a:r>
              <a:rPr lang="it-IT" sz="1200" b="1" i="1" dirty="0">
                <a:solidFill>
                  <a:prstClr val="black"/>
                </a:solidFill>
                <a:latin typeface="Bookman Old Style"/>
                <a:ea typeface="Times New Roman"/>
                <a:cs typeface="Times New Roman"/>
              </a:rPr>
              <a:t> </a:t>
            </a:r>
            <a:endParaRPr lang="it-IT" sz="1200" b="1" dirty="0">
              <a:solidFill>
                <a:prstClr val="black"/>
              </a:solidFill>
              <a:latin typeface="Calibri"/>
              <a:ea typeface="Calibri"/>
              <a:cs typeface="Times New Roman"/>
            </a:endParaRPr>
          </a:p>
        </p:txBody>
      </p:sp>
      <p:sp>
        <p:nvSpPr>
          <p:cNvPr id="6" name="Rettangolo 5"/>
          <p:cNvSpPr/>
          <p:nvPr/>
        </p:nvSpPr>
        <p:spPr>
          <a:xfrm>
            <a:off x="710749" y="1694775"/>
            <a:ext cx="8137114" cy="400110"/>
          </a:xfrm>
          <a:prstGeom prst="rect">
            <a:avLst/>
          </a:prstGeom>
        </p:spPr>
        <p:txBody>
          <a:bodyPr wrap="square">
            <a:spAutoFit/>
          </a:bodyPr>
          <a:lstStyle/>
          <a:p>
            <a:pPr lvl="0" defTabSz="914400" eaLnBrk="0" hangingPunct="0">
              <a:spcBef>
                <a:spcPct val="30000"/>
              </a:spcBef>
              <a:spcAft>
                <a:spcPts val="0"/>
              </a:spcAft>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Procedura corretta di sollevamento di un carico da terra</a:t>
            </a:r>
          </a:p>
        </p:txBody>
      </p:sp>
      <p:sp>
        <p:nvSpPr>
          <p:cNvPr id="8" name="Rettangolo 7"/>
          <p:cNvSpPr/>
          <p:nvPr/>
        </p:nvSpPr>
        <p:spPr>
          <a:xfrm>
            <a:off x="432043" y="469095"/>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               Movimentazione manuale dei carichi</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873886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14670" y="325162"/>
            <a:ext cx="7064638" cy="477054"/>
          </a:xfrm>
          <a:prstGeom prst="rect">
            <a:avLst/>
          </a:prstGeom>
        </p:spPr>
        <p:txBody>
          <a:bodyPr wrap="square">
            <a:spAutoFit/>
          </a:bodyPr>
          <a:lstStyle/>
          <a:p>
            <a:pPr algn="ct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Rischio </a:t>
            </a:r>
            <a:r>
              <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rPr>
              <a:t>elettrico</a:t>
            </a:r>
          </a:p>
        </p:txBody>
      </p:sp>
      <p:sp>
        <p:nvSpPr>
          <p:cNvPr id="6" name="Rettangolo 5"/>
          <p:cNvSpPr/>
          <p:nvPr/>
        </p:nvSpPr>
        <p:spPr>
          <a:xfrm>
            <a:off x="313070" y="1079336"/>
            <a:ext cx="8314660" cy="3575338"/>
          </a:xfrm>
          <a:prstGeom prst="rect">
            <a:avLst/>
          </a:prstGeom>
        </p:spPr>
        <p:txBody>
          <a:bodyPr wrap="square">
            <a:spAutoFit/>
          </a:bodyPr>
          <a:lstStyle/>
          <a:p>
            <a:pPr lvl="0" defTabSz="914400" eaLnBrk="0" hangingPunct="0">
              <a:spcBef>
                <a:spcPct val="30000"/>
              </a:spcBef>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115000"/>
              </a:lnSpc>
              <a:spcAft>
                <a:spcPts val="1000"/>
              </a:spcAft>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rischio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elettrico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è derivante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principalmente dal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contatto diretto o indiretto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con una parte attiva non protetta di un impianto elettrico: pertanto  qualsiasi fonte di alimentazione di natura elettrica  costituisce un rischio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eaLnBrk="0" hangingPunct="0">
              <a:spcBef>
                <a:spcPct val="30000"/>
              </a:spcBef>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rischio elettrico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è più significativo in ambienti di lavoro quali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il settore dell’edilizia</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gli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istituti ospedalier</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 le</a:t>
            </a:r>
            <a:r>
              <a:rPr lang="it-IT" sz="2000" dirty="0">
                <a:solidFill>
                  <a:srgbClr val="EEECE1"/>
                </a:solidFill>
                <a:latin typeface="Tahoma" panose="020B0604030504040204" pitchFamily="34" charset="0"/>
                <a:ea typeface="Tahoma" panose="020B0604030504040204" pitchFamily="34" charset="0"/>
                <a:cs typeface="Tahoma" panose="020B0604030504040204" pitchFamily="34" charset="0"/>
              </a:rPr>
              <a:t> </a:t>
            </a:r>
            <a:r>
              <a:rPr lang="it-IT" sz="2000" dirty="0">
                <a:solidFill>
                  <a:srgbClr val="EEECE1"/>
                </a:solidFill>
                <a:latin typeface="Tahoma" panose="020B0604030504040204" pitchFamily="34" charset="0"/>
                <a:ea typeface="Tahoma" panose="020B0604030504040204" pitchFamily="34" charset="0"/>
                <a:cs typeface="Tahoma" panose="020B0604030504040204" pitchFamily="34" charset="0"/>
                <a:hlinkClick r:id="rId5"/>
              </a:rPr>
              <a:t>carrozzerie</a:t>
            </a:r>
            <a:r>
              <a:rPr lang="it-IT" sz="2000" dirty="0">
                <a:solidFill>
                  <a:srgbClr val="EEECE1"/>
                </a:solidFill>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meccaniche ed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hlinkClick r:id="rId6"/>
              </a:rPr>
              <a:t>il settore metalmeccanico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in genere. La potenzialità intrinseca del rischio è aumentata nei casi di attività svolte in presenza di elementi altamente conduttivi quali l’acqua o 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metalli.</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92137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778934" y="729281"/>
            <a:ext cx="7336465" cy="4354727"/>
            <a:chOff x="1231" y="928"/>
            <a:chExt cx="3298" cy="2170"/>
          </a:xfrm>
          <a:pattFill prst="pct5">
            <a:fgClr>
              <a:srgbClr val="FFFF00"/>
            </a:fgClr>
            <a:bgClr>
              <a:schemeClr val="bg1"/>
            </a:bgClr>
          </a:pattFill>
        </p:grpSpPr>
        <p:sp>
          <p:nvSpPr>
            <p:cNvPr id="3" name="AutoShape 4"/>
            <p:cNvSpPr>
              <a:spLocks noChangeAspect="1" noChangeArrowheads="1" noTextEdit="1"/>
            </p:cNvSpPr>
            <p:nvPr/>
          </p:nvSpPr>
          <p:spPr bwMode="auto">
            <a:xfrm>
              <a:off x="1231" y="928"/>
              <a:ext cx="3298" cy="217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4" name="Picture 6"/>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231" y="928"/>
              <a:ext cx="3303" cy="21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8" name="Rettangolo 7"/>
          <p:cNvSpPr/>
          <p:nvPr/>
        </p:nvSpPr>
        <p:spPr>
          <a:xfrm>
            <a:off x="592910" y="15005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Contatto elettrico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67427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5303" y="1522666"/>
            <a:ext cx="8314660" cy="3354765"/>
          </a:xfrm>
          <a:prstGeom prst="rect">
            <a:avLst/>
          </a:prstGeom>
        </p:spPr>
        <p:txBody>
          <a:bodyPr wrap="square">
            <a:spAutoFit/>
          </a:bodyPr>
          <a:lstStyle/>
          <a:p>
            <a:pPr lvl="0" defTabSz="914400" eaLnBrk="0" hangingPunct="0">
              <a:lnSpc>
                <a:spcPct val="150000"/>
              </a:lnSpc>
              <a:spcBef>
                <a:spcPct val="30000"/>
              </a:spcBef>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il </a:t>
            </a:r>
            <a:r>
              <a:rPr lang="it-IT" sz="2000" dirty="0" err="1">
                <a:solidFill>
                  <a:prstClr val="black"/>
                </a:solidFill>
                <a:latin typeface="Tahoma" panose="020B0604030504040204" pitchFamily="34" charset="0"/>
                <a:ea typeface="Tahoma" panose="020B0604030504040204" pitchFamily="34" charset="0"/>
                <a:cs typeface="Tahoma" panose="020B0604030504040204" pitchFamily="34" charset="0"/>
              </a:rPr>
              <a:t>D.Lvo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81/2008 e gli standard di sicurezza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impongono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di mettere in sicurezza le linee e gli impianti elettrici attraverso una continua manutenzione e che gli interventi vengano effettuati esclusivamente da personale certificato come idoneo e qualificato per i lavori elettrici.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eaLnBrk="0" hangingPunct="0">
              <a:lnSpc>
                <a:spcPct val="150000"/>
              </a:lnSpc>
              <a:spcBef>
                <a:spcPct val="3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it-IT" sz="2000" dirty="0" err="1">
                <a:solidFill>
                  <a:prstClr val="black"/>
                </a:solidFill>
                <a:latin typeface="Tahoma" panose="020B0604030504040204" pitchFamily="34" charset="0"/>
                <a:ea typeface="Tahoma" panose="020B0604030504040204" pitchFamily="34" charset="0"/>
                <a:cs typeface="Tahoma" panose="020B0604030504040204" pitchFamily="34" charset="0"/>
              </a:rPr>
              <a:t>D.Lvo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81/2008 ,Capo III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del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Titolo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III; </a:t>
            </a:r>
            <a:r>
              <a:rPr lang="it-IT" sz="20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artt</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dall’80 all’87 del T.U.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81/2008</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il </a:t>
            </a:r>
            <a:r>
              <a:rPr lang="it-IT" sz="2000" dirty="0" err="1">
                <a:solidFill>
                  <a:prstClr val="black"/>
                </a:solidFill>
                <a:latin typeface="Tahoma" panose="020B0604030504040204" pitchFamily="34" charset="0"/>
                <a:ea typeface="Tahoma" panose="020B0604030504040204" pitchFamily="34" charset="0"/>
                <a:cs typeface="Tahoma" panose="020B0604030504040204" pitchFamily="34" charset="0"/>
              </a:rPr>
              <a:t>D.Lgs</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37 del 22 gennaio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2008</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norme CEI)</a:t>
            </a:r>
          </a:p>
          <a:p>
            <a:pPr lvl="0" defTabSz="914400" eaLnBrk="0" hangingPunct="0">
              <a:spcBef>
                <a:spcPct val="30000"/>
              </a:spcBef>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ttangolo 4"/>
          <p:cNvSpPr/>
          <p:nvPr/>
        </p:nvSpPr>
        <p:spPr>
          <a:xfrm>
            <a:off x="321733" y="802216"/>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Le norme di rilievo</a:t>
            </a:r>
          </a:p>
        </p:txBody>
      </p:sp>
      <p:sp>
        <p:nvSpPr>
          <p:cNvPr id="6" name="Rettangolo 5"/>
          <p:cNvSpPr/>
          <p:nvPr/>
        </p:nvSpPr>
        <p:spPr>
          <a:xfrm>
            <a:off x="425303" y="3251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Rischio elettrico</a:t>
            </a:r>
          </a:p>
        </p:txBody>
      </p:sp>
    </p:spTree>
    <p:extLst>
      <p:ext uri="{BB962C8B-B14F-4D97-AF65-F5344CB8AC3E}">
        <p14:creationId xmlns:p14="http://schemas.microsoft.com/office/powerpoint/2010/main" xmlns="" val="3743213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4000" y="2901574"/>
            <a:ext cx="8496595" cy="3416320"/>
          </a:xfrm>
          <a:prstGeom prst="rect">
            <a:avLst/>
          </a:prstGeom>
        </p:spPr>
        <p:txBody>
          <a:bodyPr wrap="square">
            <a:spAutoFit/>
          </a:bodyPr>
          <a:lstStyle/>
          <a:p>
            <a:pPr lvl="0" defTabSz="914400" eaLnBrk="0" hangingPunct="0">
              <a:spcBef>
                <a:spcPct val="30000"/>
              </a:spcBef>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L’art.80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comma 2 del </a:t>
            </a:r>
            <a:r>
              <a:rPr lang="it-IT" sz="2000" dirty="0" err="1">
                <a:solidFill>
                  <a:prstClr val="black"/>
                </a:solidFill>
                <a:latin typeface="Tahoma" panose="020B0604030504040204" pitchFamily="34" charset="0"/>
                <a:ea typeface="Tahoma" panose="020B0604030504040204" pitchFamily="34" charset="0"/>
                <a:cs typeface="Tahoma" panose="020B0604030504040204" pitchFamily="34" charset="0"/>
              </a:rPr>
              <a:t>D.Lvo</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81/2008 definisce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gli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obblighi del datore di lavoro connessi alla presenza del rischio elettrico: tra questi l’obbligo di valutare i rischi di natura elettrica tenendo in considerazione tre aspetti fondamentali: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eaLnBrk="0" hangingPunct="0">
              <a:spcBef>
                <a:spcPct val="3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le condizioni e le caratteristiche specifiche del lavoro considerando </a:t>
            </a: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eaLnBrk="0" hangingPunct="0">
              <a:spcBef>
                <a:spcPct val="30000"/>
              </a:spcBef>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eventuali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interferenze; </a:t>
            </a:r>
            <a:b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i rischi presenti nell’ambiente di lavoro; </a:t>
            </a:r>
            <a:b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tutte le condizioni di esercizio prevedibili. </a:t>
            </a:r>
            <a:r>
              <a:rPr lang="it-IT" sz="2400" dirty="0">
                <a:solidFill>
                  <a:prstClr val="black"/>
                </a:solidFill>
              </a:rPr>
              <a:t/>
            </a:r>
            <a:br>
              <a:rPr lang="it-IT" sz="2400" dirty="0">
                <a:solidFill>
                  <a:prstClr val="black"/>
                </a:solidFill>
              </a:rPr>
            </a:br>
            <a:endParaRPr lang="it-IT" sz="2400" dirty="0">
              <a:solidFill>
                <a:prstClr val="black"/>
              </a:solidFill>
            </a:endParaRPr>
          </a:p>
        </p:txBody>
      </p:sp>
      <p:sp>
        <p:nvSpPr>
          <p:cNvPr id="4" name="Rettangolo 3"/>
          <p:cNvSpPr/>
          <p:nvPr/>
        </p:nvSpPr>
        <p:spPr>
          <a:xfrm>
            <a:off x="254000" y="1059990"/>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Analisi di peculiari rischi generici/convenzionali</a:t>
            </a:r>
            <a:endParaRPr lang="it-IT" sz="1400" dirty="0"/>
          </a:p>
        </p:txBody>
      </p:sp>
      <p:sp>
        <p:nvSpPr>
          <p:cNvPr id="6" name="Rettangolo 5"/>
          <p:cNvSpPr/>
          <p:nvPr/>
        </p:nvSpPr>
        <p:spPr>
          <a:xfrm>
            <a:off x="254000" y="1919816"/>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La valutazione del rischio elettrico</a:t>
            </a:r>
          </a:p>
        </p:txBody>
      </p:sp>
      <p:sp>
        <p:nvSpPr>
          <p:cNvPr id="7" name="Rettangolo 6"/>
          <p:cNvSpPr/>
          <p:nvPr/>
        </p:nvSpPr>
        <p:spPr>
          <a:xfrm>
            <a:off x="338910" y="14427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Rischio elettrico</a:t>
            </a:r>
          </a:p>
        </p:txBody>
      </p:sp>
    </p:spTree>
    <p:extLst>
      <p:ext uri="{BB962C8B-B14F-4D97-AF65-F5344CB8AC3E}">
        <p14:creationId xmlns:p14="http://schemas.microsoft.com/office/powerpoint/2010/main" xmlns="" val="18625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testo 1"/>
          <p:cNvSpPr>
            <a:spLocks noGrp="1"/>
          </p:cNvSpPr>
          <p:nvPr>
            <p:ph type="body" sz="quarter" idx="11"/>
          </p:nvPr>
        </p:nvSpPr>
        <p:spPr bwMode="auto">
          <a:xfrm>
            <a:off x="220663" y="881064"/>
            <a:ext cx="8210550" cy="438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r>
              <a:rPr lang="it-IT" altLang="it-IT" sz="2500" i="0" dirty="0" smtClean="0">
                <a:solidFill>
                  <a:schemeClr val="tx1"/>
                </a:solidFill>
                <a:latin typeface="Tahoma" pitchFamily="34" charset="0"/>
                <a:cs typeface="Tahoma" pitchFamily="34" charset="0"/>
              </a:rPr>
              <a:t>Indice</a:t>
            </a:r>
          </a:p>
        </p:txBody>
      </p:sp>
      <p:sp>
        <p:nvSpPr>
          <p:cNvPr id="11267" name="Segnaposto testo 1"/>
          <p:cNvSpPr>
            <a:spLocks noGrp="1"/>
          </p:cNvSpPr>
          <p:nvPr>
            <p:ph type="body" sz="quarter" idx="12"/>
          </p:nvPr>
        </p:nvSpPr>
        <p:spPr bwMode="auto">
          <a:xfrm>
            <a:off x="220663" y="1503884"/>
            <a:ext cx="8494712" cy="42428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endParaRPr lang="it-IT" altLang="it-IT" sz="2500" i="0" dirty="0" smtClean="0">
              <a:latin typeface="Tahoma" pitchFamily="34" charset="0"/>
              <a:cs typeface="Tahoma" pitchFamily="34" charset="0"/>
            </a:endParaRPr>
          </a:p>
          <a:p>
            <a:pPr marL="342900" indent="-342900" algn="l">
              <a:buFontTx/>
              <a:buChar char="-"/>
            </a:pPr>
            <a:r>
              <a:rPr lang="it-IT" altLang="it-IT" sz="2000" i="0" dirty="0" smtClean="0">
                <a:solidFill>
                  <a:schemeClr val="tx1"/>
                </a:solidFill>
                <a:latin typeface="Tahoma" pitchFamily="34" charset="0"/>
                <a:ea typeface="Tahoma" panose="020B0604030504040204" pitchFamily="34" charset="0"/>
                <a:cs typeface="Tahoma" panose="020B0604030504040204" pitchFamily="34" charset="0"/>
              </a:rPr>
              <a:t>Introduzione</a:t>
            </a:r>
          </a:p>
          <a:p>
            <a:pPr marL="342900" indent="-342900" algn="l">
              <a:buFontTx/>
              <a:buChar char="-"/>
            </a:pPr>
            <a:r>
              <a:rPr lang="it-IT" altLang="it-IT" sz="2000" i="0" dirty="0" smtClean="0">
                <a:solidFill>
                  <a:schemeClr val="tx1"/>
                </a:solidFill>
                <a:latin typeface="Tahoma" pitchFamily="34" charset="0"/>
                <a:ea typeface="Tahoma" panose="020B0604030504040204" pitchFamily="34" charset="0"/>
                <a:cs typeface="Tahoma" panose="020B0604030504040204" pitchFamily="34" charset="0"/>
              </a:rPr>
              <a:t> </a:t>
            </a:r>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Concetti </a:t>
            </a:r>
            <a:r>
              <a:rPr lang="it-IT" sz="2000" i="0" dirty="0">
                <a:solidFill>
                  <a:schemeClr val="tx1"/>
                </a:solidFill>
                <a:latin typeface="Tahoma" panose="020B0604030504040204" pitchFamily="34" charset="0"/>
                <a:ea typeface="Tahoma" panose="020B0604030504040204" pitchFamily="34" charset="0"/>
                <a:cs typeface="Tahoma" panose="020B0604030504040204" pitchFamily="34" charset="0"/>
              </a:rPr>
              <a:t>di Pericolo, </a:t>
            </a:r>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Danno, Rischio</a:t>
            </a:r>
            <a:r>
              <a:rPr lang="it-IT" sz="2000" i="0" dirty="0">
                <a:solidFill>
                  <a:schemeClr val="tx1"/>
                </a:solidFill>
                <a:latin typeface="Tahoma" panose="020B0604030504040204" pitchFamily="34" charset="0"/>
                <a:ea typeface="Tahoma" panose="020B0604030504040204" pitchFamily="34" charset="0"/>
                <a:cs typeface="Tahoma" panose="020B0604030504040204" pitchFamily="34" charset="0"/>
              </a:rPr>
              <a:t>, Prevenzione e </a:t>
            </a:r>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Protezione</a:t>
            </a:r>
          </a:p>
          <a:p>
            <a:pPr marL="342900" indent="-342900" algn="l">
              <a:buFontTx/>
              <a:buChar char="-"/>
            </a:pPr>
            <a:r>
              <a:rPr lang="it-IT" sz="2000" i="0" dirty="0" smtClean="0">
                <a:solidFill>
                  <a:schemeClr val="tx1"/>
                </a:solidFill>
                <a:latin typeface="Tahoma" panose="020B0604030504040204" pitchFamily="34" charset="0"/>
                <a:ea typeface="Tahoma" panose="020B0604030504040204" pitchFamily="34" charset="0"/>
                <a:cs typeface="Tahoma" panose="020B0604030504040204" pitchFamily="34" charset="0"/>
              </a:rPr>
              <a:t> Analisi di peculiari rischi generici/convenzionali:</a:t>
            </a:r>
          </a:p>
          <a:p>
            <a:pPr marL="800100" lvl="1" indent="-342900">
              <a:buFont typeface="Wingdings" panose="05000000000000000000" pitchFamily="2" charset="2"/>
              <a:buChar char="§"/>
            </a:pPr>
            <a:r>
              <a:rPr lang="it-IT" altLang="it-IT" sz="2000" i="0" dirty="0" smtClean="0">
                <a:solidFill>
                  <a:schemeClr val="tx1"/>
                </a:solidFill>
                <a:latin typeface="Tahoma" pitchFamily="34" charset="0"/>
                <a:ea typeface="Tahoma" panose="020B0604030504040204" pitchFamily="34" charset="0"/>
                <a:cs typeface="Tahoma" panose="020B0604030504040204" pitchFamily="34" charset="0"/>
              </a:rPr>
              <a:t>Movimentazione dei carichi</a:t>
            </a:r>
          </a:p>
          <a:p>
            <a:pPr marL="800100" lvl="1" indent="-342900">
              <a:buFont typeface="Wingdings" panose="05000000000000000000" pitchFamily="2" charset="2"/>
              <a:buChar char="§"/>
            </a:pPr>
            <a:r>
              <a:rPr lang="it-IT" altLang="it-IT" sz="2000" i="0" dirty="0" smtClean="0">
                <a:solidFill>
                  <a:schemeClr val="tx1"/>
                </a:solidFill>
                <a:latin typeface="Tahoma" pitchFamily="34" charset="0"/>
                <a:ea typeface="Tahoma" panose="020B0604030504040204" pitchFamily="34" charset="0"/>
                <a:cs typeface="Tahoma" panose="020B0604030504040204" pitchFamily="34" charset="0"/>
              </a:rPr>
              <a:t>Rischio elettrico</a:t>
            </a:r>
          </a:p>
          <a:p>
            <a:pPr marL="800100" lvl="1" indent="-342900">
              <a:buFont typeface="Wingdings" panose="05000000000000000000" pitchFamily="2" charset="2"/>
              <a:buChar char="§"/>
            </a:pPr>
            <a:r>
              <a:rPr lang="it-IT" altLang="it-IT" sz="2000" i="0" dirty="0" smtClean="0">
                <a:solidFill>
                  <a:schemeClr val="tx1"/>
                </a:solidFill>
                <a:latin typeface="Tahoma" pitchFamily="34" charset="0"/>
                <a:ea typeface="Tahoma" panose="020B0604030504040204" pitchFamily="34" charset="0"/>
                <a:cs typeface="Tahoma" panose="020B0604030504040204" pitchFamily="34" charset="0"/>
              </a:rPr>
              <a:t>Videoterminale</a:t>
            </a:r>
            <a:r>
              <a:rPr lang="it-IT" altLang="it-IT" sz="2000" i="0" dirty="0" smtClean="0">
                <a:latin typeface="Tahoma" pitchFamily="34" charset="0"/>
                <a:ea typeface="Tahoma" panose="020B0604030504040204" pitchFamily="34" charset="0"/>
                <a:cs typeface="Tahoma" panose="020B0604030504040204" pitchFamily="34" charset="0"/>
              </a:rPr>
              <a:t> </a:t>
            </a:r>
            <a:endParaRPr lang="it-IT" altLang="it-IT" sz="2000" i="0" dirty="0">
              <a:latin typeface="Tahoma" pitchFamily="34" charset="0"/>
              <a:ea typeface="Tahoma" panose="020B0604030504040204" pitchFamily="34" charset="0"/>
              <a:cs typeface="Tahoma" panose="020B0604030504040204" pitchFamily="34" charset="0"/>
            </a:endParaRPr>
          </a:p>
          <a:p>
            <a:pPr algn="l"/>
            <a:r>
              <a:rPr lang="it-IT" altLang="it-IT" sz="2000" dirty="0" smtClean="0">
                <a:solidFill>
                  <a:schemeClr val="tx1"/>
                </a:solidFill>
                <a:latin typeface="Tahoma" pitchFamily="34" charset="0"/>
                <a:ea typeface="Tahoma" panose="020B0604030504040204" pitchFamily="34" charset="0"/>
                <a:cs typeface="Tahoma" panose="020B0604030504040204" pitchFamily="34" charset="0"/>
              </a:rPr>
              <a:t>- </a:t>
            </a:r>
            <a:r>
              <a:rPr lang="it-IT" sz="2000" i="0" kern="0" spc="-2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 </a:t>
            </a:r>
          </a:p>
          <a:p>
            <a:pPr algn="l"/>
            <a:endParaRPr lang="it-IT" altLang="it-IT" sz="2000" i="0" dirty="0" smtClean="0">
              <a:latin typeface="Tahoma" pitchFamily="34" charset="0"/>
              <a:cs typeface="Tahoma" pitchFamily="34" charset="0"/>
            </a:endParaRPr>
          </a:p>
          <a:p>
            <a:pPr algn="l"/>
            <a:endParaRPr lang="it-IT" altLang="it-IT" sz="1800" dirty="0" smtClean="0">
              <a:latin typeface="Tahoma" pitchFamily="34" charset="0"/>
              <a:cs typeface="Tahoma" pitchFamily="34" charset="0"/>
            </a:endParaRPr>
          </a:p>
          <a:p>
            <a:pPr marL="342900" indent="-342900" algn="l">
              <a:buFont typeface="Wingdings" panose="05000000000000000000" pitchFamily="2" charset="2"/>
              <a:buChar char="§"/>
            </a:pPr>
            <a:endParaRPr lang="it-IT" altLang="it-IT" sz="18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0957" y="401558"/>
            <a:ext cx="7931889" cy="4145750"/>
          </a:xfrm>
          <a:prstGeom prst="rect">
            <a:avLst/>
          </a:prstGeom>
        </p:spPr>
        <p:txBody>
          <a:bodyPr wrap="square">
            <a:spAutoFit/>
          </a:bodyPr>
          <a:lstStyle/>
          <a:p>
            <a:pPr lvl="0" defTabSz="914400" eaLnBrk="0" hangingPunct="0">
              <a:spcBef>
                <a:spcPct val="30000"/>
              </a:spcBef>
              <a:defRPr/>
            </a:pP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Rischio </a:t>
            </a: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elettrico e </a:t>
            </a: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salute</a:t>
            </a:r>
          </a:p>
          <a:p>
            <a:pPr lvl="0" defTabSz="914400" eaLnBrk="0" hangingPunct="0">
              <a:spcBef>
                <a:spcPct val="30000"/>
              </a:spcBef>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Gli eventuali danni all’organismo che possono verificarsi in seguito ad un incidente di natura elettrica, variano in base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a:t>
            </a:r>
          </a:p>
          <a:p>
            <a:pPr lvl="0" defTabSz="914400" eaLnBrk="0" hangingPunct="0">
              <a:spcBef>
                <a:spcPct val="30000"/>
              </a:spcBef>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defTabSz="914400" eaLnBrk="0" hangingPunct="0">
              <a:spcBef>
                <a:spcPct val="30000"/>
              </a:spcBef>
              <a:buFontTx/>
              <a:buChar cha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durata dell’esposizione</a:t>
            </a:r>
          </a:p>
          <a:p>
            <a:pPr marL="342900" lvl="0" indent="-342900" defTabSz="914400" eaLnBrk="0" hangingPunct="0">
              <a:spcBef>
                <a:spcPct val="30000"/>
              </a:spcBef>
              <a:buFontTx/>
              <a:buChar cha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frequenza della corrente</a:t>
            </a:r>
          </a:p>
          <a:p>
            <a:pPr marL="342900" lvl="0" indent="-342900" defTabSz="914400" eaLnBrk="0" hangingPunct="0">
              <a:spcBef>
                <a:spcPct val="30000"/>
              </a:spcBef>
              <a:buFontTx/>
              <a:buChar cha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intensità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della corrente</a:t>
            </a:r>
          </a:p>
          <a:p>
            <a:pPr marL="342900" lvl="0" indent="-342900" defTabSz="914400" eaLnBrk="0" hangingPunct="0">
              <a:spcBef>
                <a:spcPct val="30000"/>
              </a:spcBef>
              <a:buFontTx/>
              <a:buChar char="-"/>
              <a:defRPr/>
            </a:pPr>
            <a:endPar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eaLnBrk="0" hangingPunct="0">
              <a:spcBef>
                <a:spcPct val="30000"/>
              </a:spcBef>
              <a:defRPr/>
            </a:pPr>
            <a:endParaRPr lang="it-IT" sz="2400" dirty="0">
              <a:solidFill>
                <a:prstClr val="black"/>
              </a:solidFill>
            </a:endParaRPr>
          </a:p>
          <a:p>
            <a:pPr lvl="0" defTabSz="914400" eaLnBrk="0" hangingPunct="0">
              <a:spcBef>
                <a:spcPct val="30000"/>
              </a:spcBef>
              <a:defRPr/>
            </a:pPr>
            <a:endParaRPr lang="it-IT" sz="2400" dirty="0">
              <a:solidFill>
                <a:prstClr val="black"/>
              </a:solidFill>
            </a:endParaRPr>
          </a:p>
        </p:txBody>
      </p:sp>
    </p:spTree>
    <p:extLst>
      <p:ext uri="{BB962C8B-B14F-4D97-AF65-F5344CB8AC3E}">
        <p14:creationId xmlns:p14="http://schemas.microsoft.com/office/powerpoint/2010/main" xmlns="" val="4289922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3998" y="323390"/>
            <a:ext cx="8365067" cy="477054"/>
          </a:xfrm>
          <a:prstGeom prst="rect">
            <a:avLst/>
          </a:prstGeom>
        </p:spPr>
        <p:txBody>
          <a:bodyPr wrap="square">
            <a:spAutoFit/>
          </a:bodyPr>
          <a:lstStyle/>
          <a:p>
            <a:pPr algn="ct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it-IT" sz="25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Analisi </a:t>
            </a:r>
            <a:r>
              <a:rPr lang="it-IT" sz="2500" b="1" dirty="0">
                <a:solidFill>
                  <a:prstClr val="black"/>
                </a:solidFill>
                <a:latin typeface="Tahoma" panose="020B0604030504040204" pitchFamily="34" charset="0"/>
                <a:ea typeface="Tahoma" panose="020B0604030504040204" pitchFamily="34" charset="0"/>
                <a:cs typeface="Tahoma" panose="020B0604030504040204" pitchFamily="34" charset="0"/>
              </a:rPr>
              <a:t>di peculiari rischi generici/convenzionali</a:t>
            </a:r>
            <a:endParaRPr lang="it-IT" sz="1400" b="1" dirty="0"/>
          </a:p>
        </p:txBody>
      </p:sp>
      <p:sp>
        <p:nvSpPr>
          <p:cNvPr id="5" name="Rettangolo 4"/>
          <p:cNvSpPr/>
          <p:nvPr/>
        </p:nvSpPr>
        <p:spPr>
          <a:xfrm>
            <a:off x="338910" y="14427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
        <p:nvSpPr>
          <p:cNvPr id="6" name="Rettangolo 5"/>
          <p:cNvSpPr/>
          <p:nvPr/>
        </p:nvSpPr>
        <p:spPr>
          <a:xfrm>
            <a:off x="637953" y="2828836"/>
            <a:ext cx="8112642" cy="2554545"/>
          </a:xfrm>
          <a:prstGeom prst="rect">
            <a:avLst/>
          </a:prstGeom>
        </p:spPr>
        <p:txBody>
          <a:bodyPr wrap="square">
            <a:spAutoFit/>
          </a:bodyPr>
          <a:lstStyle/>
          <a:p>
            <a:pPr algn="ctr"/>
            <a:r>
              <a:rPr lang="it-IT" sz="2000" dirty="0">
                <a:latin typeface="Tahoma" panose="020B0604030504040204" pitchFamily="34" charset="0"/>
                <a:ea typeface="Tahoma" panose="020B0604030504040204" pitchFamily="34" charset="0"/>
                <a:cs typeface="Tahoma" panose="020B0604030504040204" pitchFamily="34" charset="0"/>
              </a:rPr>
              <a:t>Il Decreto legislativo 81/2008 </a:t>
            </a:r>
            <a:r>
              <a:rPr lang="it-IT" sz="2000" dirty="0" err="1">
                <a:latin typeface="Tahoma" panose="020B0604030504040204" pitchFamily="34" charset="0"/>
                <a:ea typeface="Tahoma" panose="020B0604030504040204" pitchFamily="34" charset="0"/>
                <a:cs typeface="Tahoma" panose="020B0604030504040204" pitchFamily="34" charset="0"/>
              </a:rPr>
              <a:t>s.m.i.</a:t>
            </a:r>
            <a:r>
              <a:rPr lang="it-IT" sz="2000" dirty="0">
                <a:latin typeface="Tahoma" panose="020B0604030504040204" pitchFamily="34" charset="0"/>
                <a:ea typeface="Tahoma" panose="020B0604030504040204" pitchFamily="34" charset="0"/>
                <a:cs typeface="Tahoma" panose="020B0604030504040204" pitchFamily="34" charset="0"/>
              </a:rPr>
              <a:t> al (Titolo VI Uso di attrezzature munite videoterminali ) detta le norme per un uso corretto del video </a:t>
            </a:r>
            <a:r>
              <a:rPr lang="it-IT" sz="2000" dirty="0" smtClean="0">
                <a:latin typeface="Tahoma" panose="020B0604030504040204" pitchFamily="34" charset="0"/>
                <a:ea typeface="Tahoma" panose="020B0604030504040204" pitchFamily="34" charset="0"/>
                <a:cs typeface="Tahoma" panose="020B0604030504040204" pitchFamily="34" charset="0"/>
              </a:rPr>
              <a:t>terminale</a:t>
            </a:r>
          </a:p>
          <a:p>
            <a:pPr algn="ctr"/>
            <a:endParaRPr lang="it-IT" sz="2000" dirty="0" smtClean="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it-IT" sz="2000" dirty="0" smtClean="0">
                <a:latin typeface="Tahoma" panose="020B0604030504040204" pitchFamily="34" charset="0"/>
                <a:ea typeface="Tahoma" panose="020B0604030504040204" pitchFamily="34" charset="0"/>
                <a:cs typeface="Tahoma" panose="020B0604030504040204" pitchFamily="34" charset="0"/>
              </a:rPr>
              <a:t>Visite mediche periodiche ed esami della vista</a:t>
            </a:r>
          </a:p>
          <a:p>
            <a:pPr algn="ctr">
              <a:lnSpc>
                <a:spcPct val="150000"/>
              </a:lnSpc>
            </a:pPr>
            <a:r>
              <a:rPr lang="it-IT" sz="2000" dirty="0" smtClean="0">
                <a:latin typeface="Tahoma" panose="020B0604030504040204" pitchFamily="34" charset="0"/>
                <a:ea typeface="Tahoma" panose="020B0604030504040204" pitchFamily="34" charset="0"/>
                <a:cs typeface="Tahoma" panose="020B0604030504040204" pitchFamily="34" charset="0"/>
              </a:rPr>
              <a:t>Pause di 15 minuti ogni due ore di lavoro</a:t>
            </a:r>
          </a:p>
          <a:p>
            <a:endParaRPr lang="it-IT"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0894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252" y="4322115"/>
            <a:ext cx="8898466" cy="682238"/>
          </a:xfrm>
          <a:prstGeom prst="rect">
            <a:avLst/>
          </a:prstGeom>
        </p:spPr>
        <p:txBody>
          <a:bodyPr wrap="square">
            <a:spAutoFit/>
          </a:bodyPr>
          <a:lstStyle/>
          <a:p>
            <a:pPr marR="0" lvl="0" algn="just" defTabSz="914400" eaLnBrk="1" fontAlgn="auto" latinLnBrk="0" hangingPunct="1">
              <a:lnSpc>
                <a:spcPts val="2300"/>
              </a:lnSpc>
              <a:spcBef>
                <a:spcPts val="0"/>
              </a:spcBef>
              <a:spcAft>
                <a:spcPts val="0"/>
              </a:spcAft>
              <a:buClrTx/>
              <a:buSzTx/>
              <a:buFontTx/>
              <a:buNone/>
              <a:tabLst/>
              <a:defRPr/>
            </a:pPr>
            <a:r>
              <a:rPr lang="it-IT" sz="1400" kern="0" spc="60" dirty="0">
                <a:latin typeface="Tahoma" panose="020B0604030504040204" pitchFamily="34" charset="0"/>
                <a:ea typeface="Tahoma" panose="020B0604030504040204" pitchFamily="34" charset="0"/>
                <a:cs typeface="Tahoma" panose="020B0604030504040204" pitchFamily="34" charset="0"/>
              </a:rPr>
              <a:t>« Caratteristiche principali di una postazione </a:t>
            </a:r>
            <a:r>
              <a:rPr lang="it-IT" sz="1400" kern="0" spc="35" dirty="0">
                <a:latin typeface="Tahoma" panose="020B0604030504040204" pitchFamily="34" charset="0"/>
                <a:ea typeface="Tahoma" panose="020B0604030504040204" pitchFamily="34" charset="0"/>
                <a:cs typeface="Tahoma" panose="020B0604030504040204" pitchFamily="34" charset="0"/>
              </a:rPr>
              <a:t>di lavoro al videoterminale, secondo i criteri  </a:t>
            </a:r>
            <a:r>
              <a:rPr lang="it-IT" sz="1400" kern="0" spc="320" dirty="0">
                <a:latin typeface="Tahoma" panose="020B0604030504040204" pitchFamily="34" charset="0"/>
                <a:ea typeface="Tahoma" panose="020B0604030504040204" pitchFamily="34" charset="0"/>
                <a:cs typeface="Tahoma" panose="020B0604030504040204" pitchFamily="34" charset="0"/>
              </a:rPr>
              <a:t>delle </a:t>
            </a:r>
            <a:r>
              <a:rPr lang="it-IT" sz="1400" i="1" kern="0" spc="320" dirty="0">
                <a:latin typeface="Tahoma" panose="020B0604030504040204" pitchFamily="34" charset="0"/>
                <a:ea typeface="Tahoma" panose="020B0604030504040204" pitchFamily="34" charset="0"/>
                <a:cs typeface="Tahoma" panose="020B0604030504040204" pitchFamily="34" charset="0"/>
              </a:rPr>
              <a:t>«Linee guida d'uso dei VDT« ( </a:t>
            </a:r>
            <a:r>
              <a:rPr lang="it-IT" sz="1400" kern="0" spc="35" dirty="0">
                <a:latin typeface="Tahoma" panose="020B0604030504040204" pitchFamily="34" charset="0"/>
                <a:ea typeface="Tahoma" panose="020B0604030504040204" pitchFamily="34" charset="0"/>
                <a:cs typeface="Tahoma" panose="020B0604030504040204" pitchFamily="34" charset="0"/>
              </a:rPr>
              <a:t>D.M. 2/10/00 </a:t>
            </a:r>
            <a:r>
              <a:rPr lang="it-IT" kern="0" spc="35" dirty="0">
                <a:latin typeface="Tahoma" panose="020B0604030504040204" pitchFamily="34" charset="0"/>
                <a:ea typeface="Tahoma" panose="020B0604030504040204" pitchFamily="34" charset="0"/>
                <a:cs typeface="Tahoma" panose="020B0604030504040204" pitchFamily="34" charset="0"/>
              </a:rPr>
              <a:t>) </a:t>
            </a:r>
          </a:p>
        </p:txBody>
      </p:sp>
      <p:pic>
        <p:nvPicPr>
          <p:cNvPr id="3" name="Image.jpg"/>
          <p:cNvPicPr/>
          <p:nvPr/>
        </p:nvPicPr>
        <p:blipFill>
          <a:blip r:embed="rId2"/>
          <a:stretch>
            <a:fillRect/>
          </a:stretch>
        </p:blipFill>
        <p:spPr>
          <a:xfrm>
            <a:off x="1531677" y="544672"/>
            <a:ext cx="5164549" cy="3679442"/>
          </a:xfrm>
          <a:prstGeom prst="rect">
            <a:avLst/>
          </a:prstGeom>
        </p:spPr>
      </p:pic>
      <p:sp>
        <p:nvSpPr>
          <p:cNvPr id="6" name="Rettangolo 5"/>
          <p:cNvSpPr/>
          <p:nvPr/>
        </p:nvSpPr>
        <p:spPr>
          <a:xfrm>
            <a:off x="343785" y="711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Tree>
    <p:extLst>
      <p:ext uri="{BB962C8B-B14F-4D97-AF65-F5344CB8AC3E}">
        <p14:creationId xmlns:p14="http://schemas.microsoft.com/office/powerpoint/2010/main" xmlns="" val="1000928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6174" y="1553360"/>
            <a:ext cx="7773582" cy="3323987"/>
          </a:xfrm>
          <a:prstGeom prst="rect">
            <a:avLst/>
          </a:prstGeom>
        </p:spPr>
        <p:txBody>
          <a:bodyPr wrap="square">
            <a:spAutoFit/>
          </a:bodyPr>
          <a:lstStyle/>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LA CORRETTA </a:t>
            </a:r>
            <a:r>
              <a:rPr lang="it-IT" sz="2000" kern="0" spc="70" dirty="0" smtClean="0">
                <a:latin typeface="Tahoma" panose="020B0604030504040204" pitchFamily="34" charset="0"/>
                <a:ea typeface="Tahoma" panose="020B0604030504040204" pitchFamily="34" charset="0"/>
                <a:cs typeface="Tahoma" panose="020B0604030504040204" pitchFamily="34" charset="0"/>
              </a:rPr>
              <a:t>ILLUMINAZIONE</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L'illuminazione generale ovvero l'illuminazione specifica </a:t>
            </a:r>
            <a:r>
              <a:rPr lang="it-IT" sz="2000" kern="0" spc="70" dirty="0" smtClean="0">
                <a:latin typeface="Tahoma" panose="020B0604030504040204" pitchFamily="34" charset="0"/>
                <a:ea typeface="Tahoma" panose="020B0604030504040204" pitchFamily="34" charset="0"/>
                <a:cs typeface="Tahoma" panose="020B0604030504040204" pitchFamily="34" charset="0"/>
              </a:rPr>
              <a:t>deve </a:t>
            </a:r>
            <a:r>
              <a:rPr lang="it-IT" sz="2000" kern="0" spc="70" dirty="0">
                <a:latin typeface="Tahoma" panose="020B0604030504040204" pitchFamily="34" charset="0"/>
                <a:ea typeface="Tahoma" panose="020B0604030504040204" pitchFamily="34" charset="0"/>
                <a:cs typeface="Tahoma" panose="020B0604030504040204" pitchFamily="34" charset="0"/>
              </a:rPr>
              <a:t>garantire  un'illuminazione sufficiente e un  contrasto appropriato tra lo  schermo e l'ambiente, tenuto conto delle caratteristiche del lavoro e delle esigenze visive dell'utilizzatore" </a:t>
            </a:r>
          </a:p>
          <a:p>
            <a:pPr marL="411480" marR="22860" lvl="0" indent="0" algn="ctr" defTabSz="914400" eaLnBrk="1" fontAlgn="auto" latinLnBrk="0" hangingPunct="1">
              <a:lnSpc>
                <a:spcPts val="2200"/>
              </a:lnSpc>
              <a:spcBef>
                <a:spcPts val="0"/>
              </a:spcBef>
              <a:spcAft>
                <a:spcPts val="680"/>
              </a:spcAft>
              <a:buClrTx/>
              <a:buSzTx/>
              <a:buFontTx/>
              <a:buNone/>
              <a:tabLst/>
              <a:defRPr/>
            </a:pPr>
            <a:r>
              <a:rPr lang="it-IT" sz="2000" kern="0" spc="70" dirty="0" smtClean="0"/>
              <a:t> </a:t>
            </a:r>
            <a:endParaRPr lang="it-IT" sz="2000" kern="0" spc="70" dirty="0"/>
          </a:p>
        </p:txBody>
      </p:sp>
      <p:sp>
        <p:nvSpPr>
          <p:cNvPr id="5" name="Rettangolo 4"/>
          <p:cNvSpPr/>
          <p:nvPr/>
        </p:nvSpPr>
        <p:spPr>
          <a:xfrm>
            <a:off x="338910" y="613029"/>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Tree>
    <p:extLst>
      <p:ext uri="{BB962C8B-B14F-4D97-AF65-F5344CB8AC3E}">
        <p14:creationId xmlns:p14="http://schemas.microsoft.com/office/powerpoint/2010/main" xmlns="" val="2257691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38910" y="333629"/>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
        <p:nvSpPr>
          <p:cNvPr id="7" name="Rettangolo 6"/>
          <p:cNvSpPr/>
          <p:nvPr/>
        </p:nvSpPr>
        <p:spPr>
          <a:xfrm>
            <a:off x="441644" y="1086581"/>
            <a:ext cx="7773582" cy="3503523"/>
          </a:xfrm>
          <a:prstGeom prst="rect">
            <a:avLst/>
          </a:prstGeom>
        </p:spPr>
        <p:txBody>
          <a:bodyPr wrap="square">
            <a:spAutoFit/>
          </a:bodyPr>
          <a:lstStyle/>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smtClean="0">
                <a:latin typeface="Tahoma" panose="020B0604030504040204" pitchFamily="34" charset="0"/>
                <a:ea typeface="Tahoma" panose="020B0604030504040204" pitchFamily="34" charset="0"/>
                <a:cs typeface="Tahoma" panose="020B0604030504040204" pitchFamily="34" charset="0"/>
              </a:rPr>
              <a:t>MONITOR</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L'immagine sullo schermo deve essere </a:t>
            </a:r>
            <a:r>
              <a:rPr lang="it-IT" sz="2000" kern="0" spc="70" dirty="0" smtClean="0">
                <a:latin typeface="Tahoma" panose="020B0604030504040204" pitchFamily="34" charset="0"/>
                <a:ea typeface="Tahoma" panose="020B0604030504040204" pitchFamily="34" charset="0"/>
                <a:cs typeface="Tahoma" panose="020B0604030504040204" pitchFamily="34" charset="0"/>
              </a:rPr>
              <a:t>stabile.</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smtClean="0">
                <a:latin typeface="Tahoma" panose="020B0604030504040204" pitchFamily="34" charset="0"/>
                <a:ea typeface="Tahoma" panose="020B0604030504040204" pitchFamily="34" charset="0"/>
                <a:cs typeface="Tahoma" panose="020B0604030504040204" pitchFamily="34" charset="0"/>
              </a:rPr>
              <a:t> </a:t>
            </a:r>
            <a:r>
              <a:rPr lang="it-IT" sz="2000" kern="0" spc="70" dirty="0">
                <a:latin typeface="Tahoma" panose="020B0604030504040204" pitchFamily="34" charset="0"/>
                <a:ea typeface="Tahoma" panose="020B0604030504040204" pitchFamily="34" charset="0"/>
                <a:cs typeface="Tahoma" panose="020B0604030504040204" pitchFamily="34" charset="0"/>
              </a:rPr>
              <a:t>La brillanza e/o il contrasto tra i caratteri e lo sfondo dello schermo devono essere facilmente regolabili </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da parte dell'utilizzatore del videoterminale e facilmente adattabili alle condizioni ambientali</a:t>
            </a:r>
          </a:p>
          <a:p>
            <a:pPr marL="411480" marR="22860" lvl="0" indent="0" algn="ctr" defTabSz="914400" eaLnBrk="1" fontAlgn="auto" latinLnBrk="0" hangingPunct="1">
              <a:lnSpc>
                <a:spcPts val="2200"/>
              </a:lnSpc>
              <a:spcBef>
                <a:spcPts val="0"/>
              </a:spcBef>
              <a:spcAft>
                <a:spcPts val="680"/>
              </a:spcAft>
              <a:buClrTx/>
              <a:buSzTx/>
              <a:buFontTx/>
              <a:buNone/>
              <a:tabLst/>
              <a:defRPr/>
            </a:pPr>
            <a:r>
              <a:rPr lang="it-IT" sz="2000" kern="0" spc="70" dirty="0" smtClean="0"/>
              <a:t> </a:t>
            </a:r>
            <a:endParaRPr lang="it-IT" sz="2000" kern="0" spc="70" dirty="0"/>
          </a:p>
        </p:txBody>
      </p:sp>
    </p:spTree>
    <p:extLst>
      <p:ext uri="{BB962C8B-B14F-4D97-AF65-F5344CB8AC3E}">
        <p14:creationId xmlns:p14="http://schemas.microsoft.com/office/powerpoint/2010/main" xmlns="" val="1101179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38910" y="206629"/>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
        <p:nvSpPr>
          <p:cNvPr id="6" name="Rettangolo 5"/>
          <p:cNvSpPr/>
          <p:nvPr/>
        </p:nvSpPr>
        <p:spPr>
          <a:xfrm>
            <a:off x="551711" y="687238"/>
            <a:ext cx="7773582" cy="4606389"/>
          </a:xfrm>
          <a:prstGeom prst="rect">
            <a:avLst/>
          </a:prstGeom>
        </p:spPr>
        <p:txBody>
          <a:bodyPr wrap="square">
            <a:spAutoFit/>
          </a:bodyPr>
          <a:lstStyle/>
          <a:p>
            <a:pPr marL="411480" marR="22860" lvl="0" indent="0" algn="ctr" defTabSz="914400" eaLnBrk="1" fontAlgn="auto" latinLnBrk="0" hangingPunct="1">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TAVOLO, TASTIERA E MOUSE </a:t>
            </a:r>
            <a:endParaRPr lang="it-IT" sz="2000" kern="0" spc="70" dirty="0" smtClean="0">
              <a:latin typeface="Tahoma" panose="020B0604030504040204" pitchFamily="34" charset="0"/>
              <a:ea typeface="Tahoma" panose="020B0604030504040204" pitchFamily="34" charset="0"/>
              <a:cs typeface="Tahoma" panose="020B0604030504040204" pitchFamily="34" charset="0"/>
            </a:endParaRPr>
          </a:p>
          <a:p>
            <a:pPr marL="411480" marR="22860" lvl="0" indent="0" algn="ctr" defTabSz="914400" eaLnBrk="1" fontAlgn="auto" latinLnBrk="0" hangingPunct="1">
              <a:spcBef>
                <a:spcPts val="0"/>
              </a:spcBef>
              <a:spcAft>
                <a:spcPts val="680"/>
              </a:spcAft>
              <a:buClrTx/>
              <a:buSzTx/>
              <a:buFontTx/>
              <a:buNone/>
              <a:tabLst/>
              <a:defRPr/>
            </a:pPr>
            <a:endParaRPr lang="it-IT" sz="2000" kern="0" spc="70" dirty="0">
              <a:latin typeface="Tahoma" panose="020B0604030504040204" pitchFamily="34" charset="0"/>
              <a:ea typeface="Tahoma" panose="020B0604030504040204" pitchFamily="34" charset="0"/>
              <a:cs typeface="Tahoma" panose="020B0604030504040204" pitchFamily="34" charset="0"/>
            </a:endParaRPr>
          </a:p>
          <a:p>
            <a:pPr marL="411480" marR="22860" lvl="0" indent="0" algn="ctr" defTabSz="914400" eaLnBrk="1" fontAlgn="auto" latinLnBrk="0" hangingPunct="1">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La tastiera dev'essere inclinabile e dissociata dallo </a:t>
            </a:r>
            <a:r>
              <a:rPr lang="it-IT" sz="2000" kern="0" spc="70" dirty="0" smtClean="0">
                <a:latin typeface="Tahoma" panose="020B0604030504040204" pitchFamily="34" charset="0"/>
                <a:ea typeface="Tahoma" panose="020B0604030504040204" pitchFamily="34" charset="0"/>
                <a:cs typeface="Tahoma" panose="020B0604030504040204" pitchFamily="34" charset="0"/>
              </a:rPr>
              <a:t>schermo. Lo </a:t>
            </a:r>
            <a:r>
              <a:rPr lang="it-IT" sz="2000" kern="0" spc="70" dirty="0">
                <a:latin typeface="Tahoma" panose="020B0604030504040204" pitchFamily="34" charset="0"/>
                <a:ea typeface="Tahoma" panose="020B0604030504040204" pitchFamily="34" charset="0"/>
                <a:cs typeface="Tahoma" panose="020B0604030504040204" pitchFamily="34" charset="0"/>
              </a:rPr>
              <a:t>spazio davanti alla tastiera dev'essere sufficiente onde consentire un appoggio per le mani e le braccia dell' utilizzatore. </a:t>
            </a:r>
          </a:p>
          <a:p>
            <a:pPr marL="411480" marR="22860" lvl="0" indent="0" algn="ctr" defTabSz="914400" eaLnBrk="1" fontAlgn="auto" latinLnBrk="0" hangingPunct="1">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La tastiera deve avere una superficie opaca onde evitare riflessi. </a:t>
            </a:r>
          </a:p>
          <a:p>
            <a:pPr marL="411480" marR="22860" lvl="0" indent="0" algn="ctr" defTabSz="914400" eaLnBrk="1" fontAlgn="auto" latinLnBrk="0" hangingPunct="1">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La disposizione della tastiera e le caratteristiche dei tasti devono tendere ad agevolare l'uso della tastiera stessa. </a:t>
            </a:r>
          </a:p>
          <a:p>
            <a:pPr marL="411480" marR="22860" lvl="0" indent="0" algn="ctr" defTabSz="914400" eaLnBrk="1" fontAlgn="auto" latinLnBrk="0" hangingPunct="1">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I simboli dei tasti devono presentare sufficiente contrasto ed essere leggibili dalla normale posizione di lavoro</a:t>
            </a:r>
          </a:p>
          <a:p>
            <a:pPr marL="411480" marR="22860" lvl="0" indent="0" algn="ctr" defTabSz="914400" eaLnBrk="1" fontAlgn="auto" latinLnBrk="0" hangingPunct="1">
              <a:lnSpc>
                <a:spcPts val="2200"/>
              </a:lnSpc>
              <a:spcBef>
                <a:spcPts val="0"/>
              </a:spcBef>
              <a:spcAft>
                <a:spcPts val="680"/>
              </a:spcAft>
              <a:buClrTx/>
              <a:buSzTx/>
              <a:buFontTx/>
              <a:buNone/>
              <a:tabLst/>
              <a:defRPr/>
            </a:pPr>
            <a:r>
              <a:rPr lang="it-IT" sz="2000" kern="0" spc="70" dirty="0" smtClean="0"/>
              <a:t> </a:t>
            </a:r>
            <a:endParaRPr lang="it-IT" sz="2000" kern="0" spc="70" dirty="0"/>
          </a:p>
        </p:txBody>
      </p:sp>
    </p:spTree>
    <p:extLst>
      <p:ext uri="{BB962C8B-B14F-4D97-AF65-F5344CB8AC3E}">
        <p14:creationId xmlns:p14="http://schemas.microsoft.com/office/powerpoint/2010/main" xmlns="" val="4046659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38910" y="316696"/>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
        <p:nvSpPr>
          <p:cNvPr id="6" name="Rettangolo 5"/>
          <p:cNvSpPr/>
          <p:nvPr/>
        </p:nvSpPr>
        <p:spPr>
          <a:xfrm>
            <a:off x="551711" y="1128915"/>
            <a:ext cx="7773582" cy="3503523"/>
          </a:xfrm>
          <a:prstGeom prst="rect">
            <a:avLst/>
          </a:prstGeom>
        </p:spPr>
        <p:txBody>
          <a:bodyPr wrap="square">
            <a:spAutoFit/>
          </a:bodyPr>
          <a:lstStyle/>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IL SEDILE </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I sedili debbono avere altezza regolabile. </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      II loro schienale deve essere regolabile in altezza e in inclinazione. </a:t>
            </a:r>
          </a:p>
          <a:p>
            <a:pPr marL="411480" marR="22860" lvl="0" indent="0" algn="ctr" defTabSz="914400" eaLnBrk="1" fontAlgn="auto" latinLnBrk="0" hangingPunct="1">
              <a:lnSpc>
                <a:spcPct val="150000"/>
              </a:lnSpc>
              <a:spcBef>
                <a:spcPts val="0"/>
              </a:spcBef>
              <a:spcAft>
                <a:spcPts val="680"/>
              </a:spcAft>
              <a:buClrTx/>
              <a:buSzTx/>
              <a:buFontTx/>
              <a:buNone/>
              <a:tabLst/>
              <a:defRPr/>
            </a:pPr>
            <a:r>
              <a:rPr lang="it-IT" sz="2000" kern="0" spc="70" dirty="0">
                <a:latin typeface="Tahoma" panose="020B0604030504040204" pitchFamily="34" charset="0"/>
                <a:ea typeface="Tahoma" panose="020B0604030504040204" pitchFamily="34" charset="0"/>
                <a:cs typeface="Tahoma" panose="020B0604030504040204" pitchFamily="34" charset="0"/>
              </a:rPr>
              <a:t>      Un poggiapiedi deve essere messo a disposizione di coloro che lo desiderino </a:t>
            </a:r>
          </a:p>
          <a:p>
            <a:pPr marL="411480" marR="22860" lvl="0" indent="0" algn="ctr" defTabSz="914400" eaLnBrk="1" fontAlgn="auto" latinLnBrk="0" hangingPunct="1">
              <a:lnSpc>
                <a:spcPts val="2200"/>
              </a:lnSpc>
              <a:spcBef>
                <a:spcPts val="0"/>
              </a:spcBef>
              <a:spcAft>
                <a:spcPts val="680"/>
              </a:spcAft>
              <a:buClrTx/>
              <a:buSzTx/>
              <a:buFontTx/>
              <a:buNone/>
              <a:tabLst/>
              <a:defRPr/>
            </a:pPr>
            <a:r>
              <a:rPr lang="it-IT" sz="2000" kern="0" spc="70" dirty="0" smtClean="0"/>
              <a:t> </a:t>
            </a:r>
            <a:endParaRPr lang="it-IT" sz="2000" kern="0" spc="70" dirty="0"/>
          </a:p>
        </p:txBody>
      </p:sp>
    </p:spTree>
    <p:extLst>
      <p:ext uri="{BB962C8B-B14F-4D97-AF65-F5344CB8AC3E}">
        <p14:creationId xmlns:p14="http://schemas.microsoft.com/office/powerpoint/2010/main" xmlns="" val="2205029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9337" y="812209"/>
            <a:ext cx="164378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i="0" u="none" strike="noStrike" kern="0" cap="none" spc="70" normalizeH="0" baseline="0" noProof="0" dirty="0" smtClean="0">
                <a:ln>
                  <a:noFill/>
                </a:ln>
                <a:effectLst/>
                <a:uLnTx/>
                <a:uFillTx/>
              </a:rPr>
              <a:t>I DISTURBI </a:t>
            </a:r>
            <a:endParaRPr kumimoji="0" lang="it-IT" sz="1800" i="0" u="none" strike="noStrike" kern="0" cap="none" spc="0" normalizeH="0" baseline="0" noProof="0" dirty="0" smtClean="0">
              <a:ln>
                <a:noFill/>
              </a:ln>
              <a:effectLst/>
              <a:uLnTx/>
              <a:uFillTx/>
            </a:endParaRPr>
          </a:p>
        </p:txBody>
      </p:sp>
      <p:sp>
        <p:nvSpPr>
          <p:cNvPr id="3" name="Rettangolo 2"/>
          <p:cNvSpPr/>
          <p:nvPr/>
        </p:nvSpPr>
        <p:spPr>
          <a:xfrm>
            <a:off x="1684867" y="1329267"/>
            <a:ext cx="5173132" cy="3311163"/>
          </a:xfrm>
          <a:prstGeom prst="rect">
            <a:avLst/>
          </a:prstGeom>
        </p:spPr>
        <p:txBody>
          <a:bodyPr wrap="square">
            <a:spAutoFit/>
          </a:bodyPr>
          <a:lstStyle/>
          <a:p>
            <a:pPr marL="91440" lvl="0" defTabSz="914400" fontAlgn="auto">
              <a:lnSpc>
                <a:spcPts val="2100"/>
              </a:lnSpc>
              <a:spcBef>
                <a:spcPts val="0"/>
              </a:spcBef>
              <a:spcAft>
                <a:spcPts val="0"/>
              </a:spcAft>
            </a:pPr>
            <a:endParaRPr lang="it-IT" sz="1850" kern="0" spc="40" dirty="0" smtClean="0">
              <a:latin typeface="Tahoma" panose="22635452340000000000" pitchFamily="2"/>
            </a:endParaRPr>
          </a:p>
          <a:p>
            <a:pPr marL="91440" lvl="0" defTabSz="914400" fontAlgn="auto">
              <a:lnSpc>
                <a:spcPts val="2100"/>
              </a:lnSpc>
              <a:spcBef>
                <a:spcPts val="0"/>
              </a:spcBef>
              <a:spcAft>
                <a:spcPts val="0"/>
              </a:spcAft>
            </a:pPr>
            <a:endParaRPr lang="it-IT" sz="2000" kern="0" spc="40" dirty="0" smtClean="0">
              <a:latin typeface="Tahoma" panose="020B0604030504040204" pitchFamily="34" charset="0"/>
              <a:ea typeface="Tahoma" panose="020B0604030504040204" pitchFamily="34" charset="0"/>
              <a:cs typeface="Tahoma" panose="020B0604030504040204" pitchFamily="34" charset="0"/>
            </a:endParaRPr>
          </a:p>
          <a:p>
            <a:pPr marL="91440" lvl="0" defTabSz="914400" fontAlgn="auto">
              <a:lnSpc>
                <a:spcPts val="2100"/>
              </a:lnSpc>
              <a:spcBef>
                <a:spcPts val="0"/>
              </a:spcBef>
              <a:spcAft>
                <a:spcPts val="0"/>
              </a:spcAft>
            </a:pPr>
            <a:r>
              <a:rPr lang="it-IT" sz="2000" kern="0" spc="40" dirty="0" smtClean="0">
                <a:latin typeface="Tahoma" panose="020B0604030504040204" pitchFamily="34" charset="0"/>
                <a:ea typeface="Tahoma" panose="020B0604030504040204" pitchFamily="34" charset="0"/>
                <a:cs typeface="Tahoma" panose="020B0604030504040204" pitchFamily="34" charset="0"/>
              </a:rPr>
              <a:t>E’ utile </a:t>
            </a:r>
            <a:r>
              <a:rPr lang="it-IT" sz="2000" i="1" u="sng" kern="0" spc="40" dirty="0" smtClean="0">
                <a:latin typeface="Tahoma" panose="020B0604030504040204" pitchFamily="34" charset="0"/>
                <a:ea typeface="Tahoma" panose="020B0604030504040204" pitchFamily="34" charset="0"/>
                <a:cs typeface="Tahoma" panose="020B0604030504040204" pitchFamily="34" charset="0"/>
              </a:rPr>
              <a:t>conoscere per prevenire: </a:t>
            </a:r>
          </a:p>
          <a:p>
            <a:pPr marL="822960" lvl="0" indent="502920" defTabSz="914400" fontAlgn="auto">
              <a:lnSpc>
                <a:spcPts val="2200"/>
              </a:lnSpc>
              <a:spcBef>
                <a:spcPts val="950"/>
              </a:spcBef>
              <a:spcAft>
                <a:spcPts val="0"/>
              </a:spcAft>
              <a:buFont typeface="Tahoma"/>
              <a:buAutoNum type="alphaLcPeriod"/>
            </a:pPr>
            <a:r>
              <a:rPr lang="it-IT" sz="2000" kern="0" spc="-25" dirty="0" smtClean="0">
                <a:latin typeface="Tahoma" panose="020B0604030504040204" pitchFamily="34" charset="0"/>
                <a:ea typeface="Tahoma" panose="020B0604030504040204" pitchFamily="34" charset="0"/>
                <a:cs typeface="Tahoma" panose="020B0604030504040204" pitchFamily="34" charset="0"/>
              </a:rPr>
              <a:t>disturbi oculo-visivi </a:t>
            </a:r>
          </a:p>
          <a:p>
            <a:pPr marL="822960" lvl="0" indent="502920" defTabSz="914400" fontAlgn="auto">
              <a:lnSpc>
                <a:spcPts val="2200"/>
              </a:lnSpc>
              <a:spcBef>
                <a:spcPts val="1195"/>
              </a:spcBef>
              <a:spcAft>
                <a:spcPts val="0"/>
              </a:spcAft>
              <a:buFont typeface="Tahoma"/>
              <a:buAutoNum type="alphaLcPeriod"/>
            </a:pPr>
            <a:r>
              <a:rPr lang="it-IT" sz="2000" kern="0" spc="-40" dirty="0" smtClean="0">
                <a:latin typeface="Tahoma" panose="020B0604030504040204" pitchFamily="34" charset="0"/>
                <a:ea typeface="Tahoma" panose="020B0604030504040204" pitchFamily="34" charset="0"/>
                <a:cs typeface="Tahoma" panose="020B0604030504040204" pitchFamily="34" charset="0"/>
              </a:rPr>
              <a:t>disturbi muscolo-scheletrici:</a:t>
            </a:r>
          </a:p>
          <a:p>
            <a:pPr marL="1165860" lvl="0" indent="-342900" defTabSz="914400" fontAlgn="auto">
              <a:lnSpc>
                <a:spcPts val="2300"/>
              </a:lnSpc>
              <a:spcBef>
                <a:spcPts val="985"/>
              </a:spcBef>
              <a:spcAft>
                <a:spcPts val="0"/>
              </a:spcAft>
              <a:buFont typeface="Wingdings" panose="05000000000000000000" pitchFamily="2" charset="2"/>
              <a:buChar char="v"/>
            </a:pPr>
            <a:r>
              <a:rPr lang="it-IT" sz="2000" i="1" kern="0" spc="-10" dirty="0" smtClean="0">
                <a:latin typeface="Tahoma" panose="020B0604030504040204" pitchFamily="34" charset="0"/>
                <a:ea typeface="Tahoma" panose="020B0604030504040204" pitchFamily="34" charset="0"/>
                <a:cs typeface="Tahoma" panose="020B0604030504040204" pitchFamily="34" charset="0"/>
              </a:rPr>
              <a:t>disturbi agli arti superiori </a:t>
            </a:r>
          </a:p>
          <a:p>
            <a:pPr marL="1165860" lvl="0" indent="-342900" defTabSz="914400" fontAlgn="auto">
              <a:lnSpc>
                <a:spcPts val="2300"/>
              </a:lnSpc>
              <a:spcBef>
                <a:spcPts val="900"/>
              </a:spcBef>
              <a:spcAft>
                <a:spcPts val="0"/>
              </a:spcAft>
              <a:buFont typeface="Wingdings" panose="05000000000000000000" pitchFamily="2" charset="2"/>
              <a:buChar char="v"/>
            </a:pPr>
            <a:r>
              <a:rPr lang="it-IT" sz="2000" i="1" kern="0" spc="-10" dirty="0" smtClean="0">
                <a:latin typeface="Tahoma" panose="020B0604030504040204" pitchFamily="34" charset="0"/>
                <a:ea typeface="Tahoma" panose="020B0604030504040204" pitchFamily="34" charset="0"/>
                <a:cs typeface="Tahoma" panose="020B0604030504040204" pitchFamily="34" charset="0"/>
              </a:rPr>
              <a:t>disturbi a collo e spalle </a:t>
            </a:r>
          </a:p>
          <a:p>
            <a:pPr marL="1165860" lvl="0" indent="-342900" defTabSz="914400" fontAlgn="auto">
              <a:lnSpc>
                <a:spcPts val="2200"/>
              </a:lnSpc>
              <a:spcBef>
                <a:spcPts val="895"/>
              </a:spcBef>
              <a:spcAft>
                <a:spcPts val="0"/>
              </a:spcAft>
              <a:buFont typeface="Wingdings" panose="05000000000000000000" pitchFamily="2" charset="2"/>
              <a:buChar char="v"/>
            </a:pPr>
            <a:r>
              <a:rPr lang="it-IT" sz="2000" i="1" kern="0" spc="-80" dirty="0" smtClean="0">
                <a:latin typeface="Tahoma" panose="020B0604030504040204" pitchFamily="34" charset="0"/>
                <a:ea typeface="Tahoma" panose="020B0604030504040204" pitchFamily="34" charset="0"/>
                <a:cs typeface="Tahoma" panose="020B0604030504040204" pitchFamily="34" charset="0"/>
              </a:rPr>
              <a:t>lombalgia </a:t>
            </a:r>
          </a:p>
          <a:p>
            <a:pPr marL="822960" lvl="0" defTabSz="914400" fontAlgn="auto">
              <a:lnSpc>
                <a:spcPts val="2200"/>
              </a:lnSpc>
              <a:spcBef>
                <a:spcPts val="420"/>
              </a:spcBef>
              <a:spcAft>
                <a:spcPts val="20"/>
              </a:spcAft>
            </a:pPr>
            <a:r>
              <a:rPr lang="it-IT" sz="2000" kern="0" spc="75" dirty="0" smtClean="0">
                <a:latin typeface="Tahoma" panose="020B0604030504040204" pitchFamily="34" charset="0"/>
                <a:ea typeface="Tahoma" panose="020B0604030504040204" pitchFamily="34" charset="0"/>
                <a:cs typeface="Tahoma" panose="020B0604030504040204" pitchFamily="34" charset="0"/>
              </a:rPr>
              <a:t>c. stress psico-fisico </a:t>
            </a:r>
            <a:endParaRPr lang="it-IT" sz="2000" kern="0" spc="75" dirty="0">
              <a:latin typeface="Tahoma" panose="020B0604030504040204" pitchFamily="34" charset="0"/>
              <a:ea typeface="Tahoma" panose="020B0604030504040204" pitchFamily="34" charset="0"/>
              <a:cs typeface="Tahoma" panose="020B0604030504040204" pitchFamily="34" charset="0"/>
            </a:endParaRPr>
          </a:p>
        </p:txBody>
      </p:sp>
      <p:sp>
        <p:nvSpPr>
          <p:cNvPr id="6" name="Rettangolo 5"/>
          <p:cNvSpPr/>
          <p:nvPr/>
        </p:nvSpPr>
        <p:spPr>
          <a:xfrm>
            <a:off x="279643" y="189696"/>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Tree>
    <p:extLst>
      <p:ext uri="{BB962C8B-B14F-4D97-AF65-F5344CB8AC3E}">
        <p14:creationId xmlns:p14="http://schemas.microsoft.com/office/powerpoint/2010/main" xmlns="" val="4161150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38910" y="2147981"/>
            <a:ext cx="4572001" cy="4657685"/>
          </a:xfrm>
          <a:prstGeom prst="rect">
            <a:avLst/>
          </a:prstGeom>
        </p:spPr>
        <p:txBody>
          <a:bodyPr>
            <a:spAutoFit/>
          </a:bodyPr>
          <a:lstStyle/>
          <a:p>
            <a:pPr marL="822960" lvl="0" defTabSz="914400" fontAlgn="auto">
              <a:lnSpc>
                <a:spcPct val="150000"/>
              </a:lnSpc>
              <a:spcBef>
                <a:spcPts val="950"/>
              </a:spcBef>
              <a:spcAft>
                <a:spcPts val="0"/>
              </a:spcAft>
            </a:pPr>
            <a:r>
              <a:rPr lang="it-IT" sz="2000" kern="0" spc="-25" dirty="0" smtClean="0">
                <a:latin typeface="Tahoma" panose="020B0604030504040204" pitchFamily="34" charset="0"/>
                <a:ea typeface="Tahoma" panose="020B0604030504040204" pitchFamily="34" charset="0"/>
                <a:cs typeface="Tahoma" panose="020B0604030504040204" pitchFamily="34" charset="0"/>
              </a:rPr>
              <a:t>DISTURBI OCULO-VISIVI</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25" dirty="0" smtClean="0">
                <a:latin typeface="Tahoma" panose="020B0604030504040204" pitchFamily="34" charset="0"/>
                <a:ea typeface="Tahoma" panose="020B0604030504040204" pitchFamily="34" charset="0"/>
                <a:cs typeface="Tahoma" panose="020B0604030504040204" pitchFamily="34" charset="0"/>
              </a:rPr>
              <a:t> </a:t>
            </a:r>
            <a:r>
              <a:rPr lang="it-IT" sz="2000" kern="0" dirty="0">
                <a:latin typeface="Tahoma" panose="020B0604030504040204" pitchFamily="34" charset="0"/>
                <a:ea typeface="Tahoma" panose="020B0604030504040204" pitchFamily="34" charset="0"/>
                <a:cs typeface="Tahoma" panose="020B0604030504040204" pitchFamily="34" charset="0"/>
              </a:rPr>
              <a:t>bruciore</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15" dirty="0">
                <a:latin typeface="Tahoma" panose="020B0604030504040204" pitchFamily="34" charset="0"/>
                <a:ea typeface="Tahoma" panose="020B0604030504040204" pitchFamily="34" charset="0"/>
                <a:cs typeface="Tahoma" panose="020B0604030504040204" pitchFamily="34" charset="0"/>
              </a:rPr>
              <a:t>ammiccamento frequente </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15" dirty="0">
                <a:latin typeface="Tahoma" panose="020B0604030504040204" pitchFamily="34" charset="0"/>
                <a:ea typeface="Tahoma" panose="020B0604030504040204" pitchFamily="34" charset="0"/>
                <a:cs typeface="Tahoma" panose="020B0604030504040204" pitchFamily="34" charset="0"/>
              </a:rPr>
              <a:t>lacrimazione </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15" dirty="0">
                <a:latin typeface="Tahoma" panose="020B0604030504040204" pitchFamily="34" charset="0"/>
                <a:ea typeface="Tahoma" panose="020B0604030504040204" pitchFamily="34" charset="0"/>
                <a:cs typeface="Tahoma" panose="020B0604030504040204" pitchFamily="34" charset="0"/>
              </a:rPr>
              <a:t>secchezza </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20" dirty="0">
                <a:latin typeface="Tahoma" panose="020B0604030504040204" pitchFamily="34" charset="0"/>
                <a:ea typeface="Tahoma" panose="020B0604030504040204" pitchFamily="34" charset="0"/>
                <a:cs typeface="Tahoma" panose="020B0604030504040204" pitchFamily="34" charset="0"/>
              </a:rPr>
              <a:t>stanchezza alla lettura </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20" dirty="0">
                <a:latin typeface="Tahoma" panose="020B0604030504040204" pitchFamily="34" charset="0"/>
                <a:ea typeface="Tahoma" panose="020B0604030504040204" pitchFamily="34" charset="0"/>
                <a:cs typeface="Tahoma" panose="020B0604030504040204" pitchFamily="34" charset="0"/>
              </a:rPr>
              <a:t>visione annebbiata </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20" dirty="0">
                <a:latin typeface="Tahoma" panose="020B0604030504040204" pitchFamily="34" charset="0"/>
                <a:ea typeface="Tahoma" panose="020B0604030504040204" pitchFamily="34" charset="0"/>
                <a:cs typeface="Tahoma" panose="020B0604030504040204" pitchFamily="34" charset="0"/>
              </a:rPr>
              <a:t>fastidio alla luce </a:t>
            </a:r>
          </a:p>
          <a:p>
            <a:pPr marL="1200150" lvl="1" indent="-285750" defTabSz="914400" fontAlgn="auto">
              <a:lnSpc>
                <a:spcPct val="150000"/>
              </a:lnSpc>
              <a:spcBef>
                <a:spcPts val="0"/>
              </a:spcBef>
              <a:spcAft>
                <a:spcPts val="0"/>
              </a:spcAft>
              <a:buFont typeface="Wingdings" panose="05000000000000000000" pitchFamily="2" charset="2"/>
              <a:buChar char="v"/>
              <a:defRPr/>
            </a:pPr>
            <a:r>
              <a:rPr lang="it-IT" sz="2000" kern="0" spc="85" dirty="0">
                <a:latin typeface="Tahoma" panose="020B0604030504040204" pitchFamily="34" charset="0"/>
                <a:ea typeface="Tahoma" panose="020B0604030504040204" pitchFamily="34" charset="0"/>
                <a:cs typeface="Tahoma" panose="020B0604030504040204" pitchFamily="34" charset="0"/>
              </a:rPr>
              <a:t>mal di testa </a:t>
            </a:r>
          </a:p>
          <a:p>
            <a:pPr marL="822960" lvl="0" defTabSz="914400" fontAlgn="auto">
              <a:lnSpc>
                <a:spcPts val="2200"/>
              </a:lnSpc>
              <a:spcBef>
                <a:spcPts val="950"/>
              </a:spcBef>
              <a:spcAft>
                <a:spcPts val="0"/>
              </a:spcAft>
            </a:pPr>
            <a:endParaRPr lang="it-IT" sz="2400" kern="0" spc="-25" dirty="0">
              <a:solidFill>
                <a:srgbClr val="002060"/>
              </a:solidFill>
            </a:endParaRPr>
          </a:p>
        </p:txBody>
      </p:sp>
      <p:sp>
        <p:nvSpPr>
          <p:cNvPr id="4" name="Rettangolo 3"/>
          <p:cNvSpPr/>
          <p:nvPr/>
        </p:nvSpPr>
        <p:spPr>
          <a:xfrm>
            <a:off x="254000" y="1059990"/>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Analisi di peculiari rischi generici/convenzionali</a:t>
            </a:r>
            <a:endParaRPr lang="it-IT" sz="1400" dirty="0"/>
          </a:p>
        </p:txBody>
      </p:sp>
      <p:sp>
        <p:nvSpPr>
          <p:cNvPr id="5" name="Rettangolo 4"/>
          <p:cNvSpPr/>
          <p:nvPr/>
        </p:nvSpPr>
        <p:spPr>
          <a:xfrm>
            <a:off x="338910" y="14427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Tree>
    <p:extLst>
      <p:ext uri="{BB962C8B-B14F-4D97-AF65-F5344CB8AC3E}">
        <p14:creationId xmlns:p14="http://schemas.microsoft.com/office/powerpoint/2010/main" xmlns="" val="858802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9852" y="2237837"/>
            <a:ext cx="8133906" cy="3439403"/>
          </a:xfrm>
          <a:prstGeom prst="rect">
            <a:avLst/>
          </a:prstGeom>
        </p:spPr>
        <p:txBody>
          <a:bodyPr wrap="square">
            <a:spAutoFit/>
          </a:bodyPr>
          <a:lstStyle/>
          <a:p>
            <a:pPr marL="182880" lvl="0" algn="ctr" defTabSz="914400" fontAlgn="auto">
              <a:lnSpc>
                <a:spcPct val="150000"/>
              </a:lnSpc>
              <a:spcBef>
                <a:spcPts val="0"/>
              </a:spcBef>
              <a:spcAft>
                <a:spcPts val="1490"/>
              </a:spcAft>
              <a:defRPr/>
            </a:pPr>
            <a:r>
              <a:rPr lang="it-IT" sz="2000" kern="0" spc="-40" dirty="0">
                <a:latin typeface="Tahoma" panose="020B0604030504040204" pitchFamily="34" charset="0"/>
                <a:ea typeface="Tahoma" panose="020B0604030504040204" pitchFamily="34" charset="0"/>
                <a:cs typeface="Tahoma" panose="020B0604030504040204" pitchFamily="34" charset="0"/>
              </a:rPr>
              <a:t>DISTURBI </a:t>
            </a:r>
            <a:r>
              <a:rPr lang="it-IT" sz="2000" kern="0" spc="-40" dirty="0" smtClean="0">
                <a:latin typeface="Tahoma" panose="020B0604030504040204" pitchFamily="34" charset="0"/>
                <a:ea typeface="Tahoma" panose="020B0604030504040204" pitchFamily="34" charset="0"/>
                <a:cs typeface="Tahoma" panose="020B0604030504040204" pitchFamily="34" charset="0"/>
              </a:rPr>
              <a:t>MUSCOLO-SCHELETRICI</a:t>
            </a:r>
          </a:p>
          <a:p>
            <a:pPr marL="182880" lvl="0" algn="ctr" defTabSz="914400" fontAlgn="auto">
              <a:lnSpc>
                <a:spcPct val="150000"/>
              </a:lnSpc>
              <a:spcBef>
                <a:spcPts val="0"/>
              </a:spcBef>
              <a:spcAft>
                <a:spcPts val="1490"/>
              </a:spcAft>
              <a:defRPr/>
            </a:pPr>
            <a:r>
              <a:rPr lang="it-IT" sz="2000" kern="0" spc="-40" dirty="0">
                <a:latin typeface="Tahoma" panose="020B0604030504040204" pitchFamily="34" charset="0"/>
                <a:ea typeface="Tahoma" panose="020B0604030504040204" pitchFamily="34" charset="0"/>
                <a:cs typeface="Tahoma" panose="020B0604030504040204" pitchFamily="34" charset="0"/>
              </a:rPr>
              <a:t>Lavorare a lungo al videoterminale sottopone alcuni muscoli ed articolazioni a posture fisse, mentre i muscoli delle mani e delle braccia si muovono frequentemente. Queste tensioni muscolari nel tempo possono favorire l'insorgenza di dolore. </a:t>
            </a:r>
          </a:p>
          <a:p>
            <a:pPr marL="182880" lvl="0" defTabSz="914400" fontAlgn="auto">
              <a:lnSpc>
                <a:spcPts val="1800"/>
              </a:lnSpc>
              <a:spcBef>
                <a:spcPts val="0"/>
              </a:spcBef>
              <a:spcAft>
                <a:spcPts val="1490"/>
              </a:spcAft>
              <a:defRPr/>
            </a:pPr>
            <a:endParaRPr lang="it-IT" sz="2000" kern="0" spc="-40" dirty="0" smtClean="0"/>
          </a:p>
          <a:p>
            <a:pPr marL="182880" lvl="0" defTabSz="914400" fontAlgn="auto">
              <a:lnSpc>
                <a:spcPts val="1800"/>
              </a:lnSpc>
              <a:spcBef>
                <a:spcPts val="0"/>
              </a:spcBef>
              <a:spcAft>
                <a:spcPts val="1490"/>
              </a:spcAft>
              <a:defRPr/>
            </a:pPr>
            <a:r>
              <a:rPr lang="it-IT" sz="2000" kern="0" spc="-40" dirty="0" smtClean="0"/>
              <a:t> </a:t>
            </a:r>
            <a:endParaRPr lang="it-IT" sz="2000" kern="0" spc="-40" dirty="0"/>
          </a:p>
        </p:txBody>
      </p:sp>
      <p:sp>
        <p:nvSpPr>
          <p:cNvPr id="5" name="Rettangolo 4"/>
          <p:cNvSpPr/>
          <p:nvPr/>
        </p:nvSpPr>
        <p:spPr>
          <a:xfrm>
            <a:off x="338910" y="14427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Tree>
    <p:extLst>
      <p:ext uri="{BB962C8B-B14F-4D97-AF65-F5344CB8AC3E}">
        <p14:creationId xmlns:p14="http://schemas.microsoft.com/office/powerpoint/2010/main" xmlns="" val="342280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95822" y="1745777"/>
            <a:ext cx="5748758" cy="2529493"/>
          </a:xfrm>
        </p:spPr>
        <p:txBody>
          <a:bodyPr/>
          <a:lstStyle/>
          <a:p>
            <a:pPr marL="0" indent="0" algn="ctr">
              <a:buNone/>
            </a:pPr>
            <a:endParaRPr lang="it-IT" altLang="it-IT" sz="2500" dirty="0" smtClean="0">
              <a:solidFill>
                <a:srgbClr val="647A9F"/>
              </a:solidFill>
              <a:latin typeface="Tahoma" pitchFamily="34" charset="0"/>
              <a:cs typeface="Tahoma" pitchFamily="34" charset="0"/>
            </a:endParaRPr>
          </a:p>
          <a:p>
            <a:pPr marL="0" indent="0" algn="ctr">
              <a:buNone/>
            </a:pPr>
            <a:endParaRPr lang="it-IT" altLang="it-IT" sz="2500" dirty="0">
              <a:solidFill>
                <a:srgbClr val="647A9F"/>
              </a:solidFill>
              <a:latin typeface="Tahoma" pitchFamily="34" charset="0"/>
              <a:cs typeface="Tahoma" pitchFamily="34" charset="0"/>
            </a:endParaRPr>
          </a:p>
          <a:p>
            <a:pPr marL="0" indent="0" algn="ctr">
              <a:buNone/>
            </a:pPr>
            <a:r>
              <a:rPr lang="it-IT" altLang="it-IT" sz="2500" dirty="0" smtClean="0">
                <a:latin typeface="Tahoma" pitchFamily="34" charset="0"/>
                <a:cs typeface="Tahoma" pitchFamily="34" charset="0"/>
              </a:rPr>
              <a:t>Introduzione</a:t>
            </a:r>
            <a:endParaRPr lang="it-IT" dirty="0"/>
          </a:p>
        </p:txBody>
      </p:sp>
    </p:spTree>
    <p:extLst>
      <p:ext uri="{BB962C8B-B14F-4D97-AF65-F5344CB8AC3E}">
        <p14:creationId xmlns:p14="http://schemas.microsoft.com/office/powerpoint/2010/main" xmlns="" val="10276909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25903" y="2582552"/>
            <a:ext cx="3424014" cy="2336537"/>
          </a:xfrm>
          <a:prstGeom prst="rect">
            <a:avLst/>
          </a:prstGeom>
        </p:spPr>
        <p:txBody>
          <a:bodyPr wrap="none">
            <a:spAutoFit/>
          </a:bodyPr>
          <a:lstStyle/>
          <a:p>
            <a:pPr lvl="0" defTabSz="914400" fontAlgn="auto">
              <a:lnSpc>
                <a:spcPts val="2200"/>
              </a:lnSpc>
              <a:spcBef>
                <a:spcPts val="0"/>
              </a:spcBef>
              <a:spcAft>
                <a:spcPts val="0"/>
              </a:spcAft>
              <a:defRPr/>
            </a:pPr>
            <a:r>
              <a:rPr lang="it-IT" sz="2000" kern="0" spc="80" dirty="0">
                <a:latin typeface="Tahoma" panose="020B0604030504040204" pitchFamily="34" charset="0"/>
                <a:ea typeface="Tahoma" panose="020B0604030504040204" pitchFamily="34" charset="0"/>
                <a:cs typeface="Tahoma" panose="020B0604030504040204" pitchFamily="34" charset="0"/>
              </a:rPr>
              <a:t>STRESS PSICO </a:t>
            </a:r>
            <a:r>
              <a:rPr lang="it-IT" sz="2000" kern="0" spc="80" dirty="0" smtClean="0">
                <a:latin typeface="Tahoma" panose="020B0604030504040204" pitchFamily="34" charset="0"/>
                <a:ea typeface="Tahoma" panose="020B0604030504040204" pitchFamily="34" charset="0"/>
                <a:cs typeface="Tahoma" panose="020B0604030504040204" pitchFamily="34" charset="0"/>
              </a:rPr>
              <a:t>– FISICO</a:t>
            </a:r>
          </a:p>
          <a:p>
            <a:pPr lvl="0" defTabSz="914400" fontAlgn="auto">
              <a:lnSpc>
                <a:spcPts val="2200"/>
              </a:lnSpc>
              <a:spcBef>
                <a:spcPts val="0"/>
              </a:spcBef>
              <a:spcAft>
                <a:spcPts val="0"/>
              </a:spcAft>
              <a:defRPr/>
            </a:pPr>
            <a:endParaRPr lang="it-IT" sz="2000" kern="0" spc="80" dirty="0" smtClean="0">
              <a:latin typeface="Tahoma" panose="020B0604030504040204" pitchFamily="34" charset="0"/>
              <a:ea typeface="Tahoma" panose="020B0604030504040204" pitchFamily="34" charset="0"/>
              <a:cs typeface="Tahoma" panose="020B0604030504040204" pitchFamily="34" charset="0"/>
            </a:endParaRPr>
          </a:p>
          <a:p>
            <a:pPr marL="788670" lvl="0" indent="-285750" defTabSz="914400" fontAlgn="auto">
              <a:lnSpc>
                <a:spcPts val="2200"/>
              </a:lnSpc>
              <a:spcBef>
                <a:spcPts val="2410"/>
              </a:spcBef>
              <a:spcAft>
                <a:spcPts val="0"/>
              </a:spcAft>
              <a:buFont typeface="Wingdings" panose="05000000000000000000" pitchFamily="2" charset="2"/>
              <a:buChar char="v"/>
              <a:defRPr/>
            </a:pPr>
            <a:r>
              <a:rPr lang="it-IT" sz="2000" kern="0" spc="80" dirty="0" smtClean="0">
                <a:latin typeface="Tahoma" panose="020B0604030504040204" pitchFamily="34" charset="0"/>
                <a:ea typeface="Tahoma" panose="020B0604030504040204" pitchFamily="34" charset="0"/>
                <a:cs typeface="Tahoma" panose="020B0604030504040204" pitchFamily="34" charset="0"/>
              </a:rPr>
              <a:t> </a:t>
            </a:r>
            <a:r>
              <a:rPr lang="it-IT" sz="2000" kern="0" spc="60" dirty="0">
                <a:solidFill>
                  <a:srgbClr val="000000"/>
                </a:solidFill>
                <a:latin typeface="Tahoma" panose="020B0604030504040204" pitchFamily="34" charset="0"/>
                <a:ea typeface="Tahoma" panose="020B0604030504040204" pitchFamily="34" charset="0"/>
                <a:cs typeface="Tahoma" panose="020B0604030504040204" pitchFamily="34" charset="0"/>
              </a:rPr>
              <a:t>Cefalea </a:t>
            </a:r>
          </a:p>
          <a:p>
            <a:pPr marL="788670" lvl="0" indent="-285750" defTabSz="914400" fontAlgn="auto">
              <a:lnSpc>
                <a:spcPts val="2200"/>
              </a:lnSpc>
              <a:spcBef>
                <a:spcPts val="945"/>
              </a:spcBef>
              <a:spcAft>
                <a:spcPts val="0"/>
              </a:spcAft>
              <a:buFont typeface="Wingdings" panose="05000000000000000000" pitchFamily="2" charset="2"/>
              <a:buChar char="v"/>
              <a:defRPr/>
            </a:pPr>
            <a:r>
              <a:rPr lang="it-IT" sz="2000" kern="0" spc="70" dirty="0">
                <a:solidFill>
                  <a:srgbClr val="000000"/>
                </a:solidFill>
                <a:latin typeface="Tahoma" panose="020B0604030504040204" pitchFamily="34" charset="0"/>
                <a:ea typeface="Tahoma" panose="020B0604030504040204" pitchFamily="34" charset="0"/>
                <a:cs typeface="Tahoma" panose="020B0604030504040204" pitchFamily="34" charset="0"/>
              </a:rPr>
              <a:t>Irritabilità </a:t>
            </a:r>
          </a:p>
          <a:p>
            <a:pPr marL="788670" lvl="0" indent="-285750" defTabSz="914400" fontAlgn="auto">
              <a:lnSpc>
                <a:spcPts val="2200"/>
              </a:lnSpc>
              <a:spcBef>
                <a:spcPts val="950"/>
              </a:spcBef>
              <a:spcAft>
                <a:spcPts val="0"/>
              </a:spcAft>
              <a:buFont typeface="Wingdings" panose="05000000000000000000" pitchFamily="2" charset="2"/>
              <a:buChar char="v"/>
              <a:defRPr/>
            </a:pPr>
            <a:r>
              <a:rPr lang="it-IT" sz="2000" kern="0" spc="50" dirty="0">
                <a:solidFill>
                  <a:srgbClr val="000000"/>
                </a:solidFill>
                <a:latin typeface="Tahoma" panose="020B0604030504040204" pitchFamily="34" charset="0"/>
                <a:ea typeface="Tahoma" panose="020B0604030504040204" pitchFamily="34" charset="0"/>
                <a:cs typeface="Tahoma" panose="020B0604030504040204" pitchFamily="34" charset="0"/>
              </a:rPr>
              <a:t>Demotivazione, etc</a:t>
            </a:r>
            <a:r>
              <a:rPr lang="it-IT" sz="2000" b="1" kern="0" spc="5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lvl="0" defTabSz="914400" fontAlgn="auto">
              <a:lnSpc>
                <a:spcPts val="2200"/>
              </a:lnSpc>
              <a:spcBef>
                <a:spcPts val="0"/>
              </a:spcBef>
              <a:spcAft>
                <a:spcPts val="0"/>
              </a:spcAft>
              <a:defRPr/>
            </a:pPr>
            <a:endParaRPr lang="it-IT" sz="2000" kern="0" spc="80" dirty="0"/>
          </a:p>
        </p:txBody>
      </p:sp>
      <p:sp>
        <p:nvSpPr>
          <p:cNvPr id="5" name="Rettangolo 4"/>
          <p:cNvSpPr/>
          <p:nvPr/>
        </p:nvSpPr>
        <p:spPr>
          <a:xfrm>
            <a:off x="338910" y="1442762"/>
            <a:ext cx="7064638" cy="477054"/>
          </a:xfrm>
          <a:prstGeom prst="rect">
            <a:avLst/>
          </a:prstGeom>
        </p:spPr>
        <p:txBody>
          <a:bodyPr wrap="square">
            <a:spAutoFit/>
          </a:bodyPr>
          <a:lstStyle/>
          <a:p>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Il videoterminale </a:t>
            </a:r>
          </a:p>
        </p:txBody>
      </p:sp>
    </p:spTree>
    <p:extLst>
      <p:ext uri="{BB962C8B-B14F-4D97-AF65-F5344CB8AC3E}">
        <p14:creationId xmlns:p14="http://schemas.microsoft.com/office/powerpoint/2010/main" xmlns="" val="1561441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8503" y="1785957"/>
            <a:ext cx="7064638" cy="523220"/>
          </a:xfrm>
          <a:prstGeom prst="rect">
            <a:avLst/>
          </a:prstGeom>
        </p:spPr>
        <p:txBody>
          <a:bodyPr wrap="square">
            <a:spAutoFit/>
          </a:bodyPr>
          <a:lstStyle/>
          <a:p>
            <a:pPr algn="ctr"/>
            <a:r>
              <a:rPr lang="it-IT" sz="2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86731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0733" y="2766301"/>
            <a:ext cx="6756400" cy="2336537"/>
          </a:xfrm>
          <a:prstGeom prst="rect">
            <a:avLst/>
          </a:prstGeom>
        </p:spPr>
        <p:txBody>
          <a:bodyPr wrap="square">
            <a:spAutoFit/>
          </a:bodyPr>
          <a:lstStyle/>
          <a:p>
            <a:pPr marL="0" marR="0" lvl="0" indent="0" algn="ctr" eaLnBrk="1" latinLnBrk="0" hangingPunct="1">
              <a:lnSpc>
                <a:spcPts val="2500"/>
              </a:lnSpc>
              <a:buClrTx/>
              <a:buSzTx/>
              <a:buFontTx/>
              <a:buNone/>
              <a:tabLst/>
              <a:defRPr/>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Gli esercizi di ginnastica e di stretching </a:t>
            </a:r>
          </a:p>
          <a:p>
            <a:pPr marL="0" marR="0" lvl="0" indent="0" algn="ctr" eaLnBrk="1" latinLnBrk="0" hangingPunct="1">
              <a:lnSpc>
                <a:spcPts val="2500"/>
              </a:lnSpc>
              <a:buClrTx/>
              <a:buSzTx/>
              <a:buFontTx/>
              <a:buNone/>
              <a:tabLst/>
              <a:defRPr/>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consentono di migliorare</a:t>
            </a:r>
          </a:p>
          <a:p>
            <a:pPr marL="0" marR="0" lvl="0" indent="0" algn="ctr" eaLnBrk="1" latinLnBrk="0" hangingPunct="1">
              <a:lnSpc>
                <a:spcPts val="2500"/>
              </a:lnSpc>
              <a:buClrTx/>
              <a:buSzTx/>
              <a:buFontTx/>
              <a:buNone/>
              <a:tabLst/>
              <a:defRPr/>
            </a:pPr>
            <a:r>
              <a:rPr lang="it-IT" sz="2500" dirty="0">
                <a:solidFill>
                  <a:prstClr val="black"/>
                </a:solidFill>
                <a:latin typeface="Tahoma" panose="020B0604030504040204" pitchFamily="34" charset="0"/>
                <a:ea typeface="Tahoma" panose="020B0604030504040204" pitchFamily="34" charset="0"/>
                <a:cs typeface="Tahoma" panose="020B0604030504040204" pitchFamily="34" charset="0"/>
              </a:rPr>
              <a:t>lo stato di salute.</a:t>
            </a:r>
            <a:r>
              <a:rPr kumimoji="0" lang="it-IT" sz="2100" b="1" i="0" u="none" strike="noStrike" kern="0" cap="none" spc="85" normalizeH="0" baseline="0" noProof="0" dirty="0" smtClean="0">
                <a:ln>
                  <a:noFill/>
                </a:ln>
                <a:solidFill>
                  <a:srgbClr val="000000"/>
                </a:solidFill>
                <a:effectLst/>
                <a:uLnTx/>
                <a:uFillTx/>
                <a:latin typeface="Tahoma" panose="22635452340000000000" pitchFamily="2"/>
              </a:rPr>
              <a:t> </a:t>
            </a:r>
          </a:p>
          <a:p>
            <a:pPr marL="0" marR="0" lvl="0" indent="0" eaLnBrk="1" latinLnBrk="0" hangingPunct="1">
              <a:lnSpc>
                <a:spcPts val="2500"/>
              </a:lnSpc>
              <a:buClrTx/>
              <a:buSzTx/>
              <a:buFontTx/>
              <a:buNone/>
              <a:tabLst/>
              <a:defRPr/>
            </a:pPr>
            <a:endParaRPr kumimoji="0" lang="it-IT" sz="105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eaLnBrk="1" latinLnBrk="0" hangingPunct="1">
              <a:lnSpc>
                <a:spcPts val="2500"/>
              </a:lnSpc>
              <a:buClrTx/>
              <a:buSzTx/>
              <a:buFontTx/>
              <a:buNone/>
              <a:tabLst/>
              <a:defRPr/>
            </a:pPr>
            <a:endParaRPr lang="it-IT" sz="105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eaLnBrk="1" latinLnBrk="0" hangingPunct="1">
              <a:lnSpc>
                <a:spcPts val="2500"/>
              </a:lnSpc>
              <a:buClrTx/>
              <a:buSzTx/>
              <a:buFontTx/>
              <a:buNone/>
              <a:tabLst/>
              <a:defRPr/>
            </a:pPr>
            <a:endParaRPr kumimoji="0" lang="it-IT" sz="105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eaLnBrk="1" latinLnBrk="0" hangingPunct="1">
              <a:lnSpc>
                <a:spcPts val="2500"/>
              </a:lnSpc>
              <a:buClrTx/>
              <a:buSzTx/>
              <a:buFontTx/>
              <a:buNone/>
              <a:tabLst/>
              <a:defRPr/>
            </a:pPr>
            <a:r>
              <a:rPr kumimoji="0" lang="it-IT" sz="105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Tratto da "Il Lavoro al Videoterminale" INAIL «</a:t>
            </a:r>
            <a:endParaRPr kumimoji="0" lang="it-IT" sz="105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ttangolo 2"/>
          <p:cNvSpPr/>
          <p:nvPr/>
        </p:nvSpPr>
        <p:spPr>
          <a:xfrm>
            <a:off x="158157" y="974929"/>
            <a:ext cx="7064638" cy="477054"/>
          </a:xfrm>
          <a:prstGeom prst="rect">
            <a:avLst/>
          </a:prstGeom>
        </p:spPr>
        <p:txBody>
          <a:bodyPr wrap="square">
            <a:spAutoFit/>
          </a:bodyPr>
          <a:lstStyle/>
          <a:p>
            <a:pPr algn="ctr"/>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411050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1" y="1318437"/>
            <a:ext cx="4724399" cy="513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52658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67467" y="889001"/>
            <a:ext cx="4631266" cy="5698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894891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6512" y="952530"/>
            <a:ext cx="4375890" cy="5140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833416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06714" y="873963"/>
            <a:ext cx="4365380" cy="5873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2655281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jpg"/>
          <p:cNvPicPr/>
          <p:nvPr/>
        </p:nvPicPr>
        <p:blipFill>
          <a:blip r:embed="rId2"/>
          <a:stretch>
            <a:fillRect/>
          </a:stretch>
        </p:blipFill>
        <p:spPr>
          <a:xfrm>
            <a:off x="1253065" y="1266343"/>
            <a:ext cx="5596468" cy="2916189"/>
          </a:xfrm>
          <a:prstGeom prst="rect">
            <a:avLst/>
          </a:prstGeom>
        </p:spPr>
      </p:pic>
      <p:sp>
        <p:nvSpPr>
          <p:cNvPr id="175" name="Segnaposto testo 174"/>
          <p:cNvSpPr>
            <a:spLocks noGrp="1"/>
          </p:cNvSpPr>
          <p:nvPr>
            <p:ph type="body" idx="10"/>
          </p:nvPr>
        </p:nvSpPr>
        <p:spPr>
          <a:xfrm>
            <a:off x="1039981" y="920237"/>
            <a:ext cx="6713025" cy="346107"/>
          </a:xfrm>
          <a:prstGeom prst="rect">
            <a:avLst/>
          </a:prstGeom>
          <a:noFill/>
          <a:ln w="0" cmpd="sng">
            <a:noFill/>
            <a:prstDash val="solid"/>
          </a:ln>
        </p:spPr>
        <p:txBody>
          <a:bodyPr vert="horz" lIns="0" tIns="12700" rIns="0" bIns="0" anchor="t">
            <a:normAutofit fontScale="92500"/>
          </a:bodyPr>
          <a:lstStyle/>
          <a:p>
            <a:pPr marL="91440" marR="0" indent="0" algn="l">
              <a:lnSpc>
                <a:spcPts val="2000"/>
              </a:lnSpc>
              <a:spcAft>
                <a:spcPts val="0"/>
              </a:spcAft>
            </a:pPr>
            <a:r>
              <a:rPr lang="it-IT" sz="1850" b="1" spc="20" dirty="0">
                <a:solidFill>
                  <a:srgbClr val="007F00"/>
                </a:solidFill>
                <a:latin typeface="Arial" panose="22635452340000000000" pitchFamily="2"/>
              </a:rPr>
              <a:t>Rilassamento della parte superiore della colonna </a:t>
            </a:r>
            <a:r>
              <a:rPr lang="it-IT" sz="1850" b="1" spc="20" dirty="0" smtClean="0">
                <a:solidFill>
                  <a:srgbClr val="007F00"/>
                </a:solidFill>
                <a:latin typeface="Arial" panose="22635452340000000000" pitchFamily="2"/>
              </a:rPr>
              <a:t>vertebrale</a:t>
            </a:r>
            <a:r>
              <a:rPr lang="it-IT" sz="1850" b="1" spc="20" dirty="0">
                <a:solidFill>
                  <a:srgbClr val="007F00"/>
                </a:solidFill>
                <a:latin typeface="Arial" panose="22635452340000000000" pitchFamily="2"/>
              </a:rPr>
              <a:t>... </a:t>
            </a:r>
          </a:p>
        </p:txBody>
      </p:sp>
      <p:sp>
        <p:nvSpPr>
          <p:cNvPr id="178" name="Segnaposto testo 177"/>
          <p:cNvSpPr>
            <a:spLocks noGrp="1"/>
          </p:cNvSpPr>
          <p:nvPr>
            <p:ph type="body" idx="10"/>
          </p:nvPr>
        </p:nvSpPr>
        <p:spPr>
          <a:xfrm>
            <a:off x="924769" y="4182533"/>
            <a:ext cx="7327489" cy="2463800"/>
          </a:xfrm>
          <a:prstGeom prst="rect">
            <a:avLst/>
          </a:prstGeom>
          <a:noFill/>
          <a:ln w="0" cmpd="sng">
            <a:noFill/>
            <a:prstDash val="solid"/>
          </a:ln>
        </p:spPr>
        <p:txBody>
          <a:bodyPr vert="horz" lIns="0" tIns="3175" rIns="0" bIns="0" anchor="t">
            <a:noAutofit/>
          </a:bodyPr>
          <a:lstStyle/>
          <a:p>
            <a:pPr marL="45720" marR="0" indent="0" algn="just">
              <a:spcAft>
                <a:spcPts val="0"/>
              </a:spcAft>
            </a:pPr>
            <a:r>
              <a:rPr lang="it-IT" sz="1200" b="1" spc="-15" dirty="0">
                <a:solidFill>
                  <a:srgbClr val="007F00"/>
                </a:solidFill>
                <a:latin typeface="Arial" panose="22635452340000000000" pitchFamily="2"/>
              </a:rPr>
              <a:t>Posizione di partenza </a:t>
            </a:r>
          </a:p>
          <a:p>
            <a:pPr marL="45720" marR="0" indent="0" algn="just">
              <a:spcBef>
                <a:spcPts val="10"/>
              </a:spcBef>
              <a:spcAft>
                <a:spcPts val="0"/>
              </a:spcAft>
            </a:pPr>
            <a:r>
              <a:rPr lang="it-IT" sz="1200" b="1" spc="10" dirty="0" smtClean="0">
                <a:solidFill>
                  <a:srgbClr val="000000"/>
                </a:solidFill>
                <a:latin typeface="Arial" panose="22635452340000000000" pitchFamily="2"/>
              </a:rPr>
              <a:t>Seduti con schiena diritta o in piedi in stazione eretta. </a:t>
            </a:r>
          </a:p>
          <a:p>
            <a:pPr marL="45720" marR="0" indent="0" algn="just">
              <a:spcBef>
                <a:spcPts val="0"/>
              </a:spcBef>
              <a:spcAft>
                <a:spcPts val="0"/>
              </a:spcAft>
            </a:pPr>
            <a:r>
              <a:rPr lang="it-IT" sz="1200" b="1" spc="5" dirty="0" smtClean="0">
                <a:solidFill>
                  <a:srgbClr val="000000"/>
                </a:solidFill>
                <a:latin typeface="Arial" panose="22635452340000000000" pitchFamily="2"/>
              </a:rPr>
              <a:t>Stendere </a:t>
            </a:r>
            <a:r>
              <a:rPr lang="it-IT" sz="1200" b="1" spc="5" dirty="0">
                <a:solidFill>
                  <a:srgbClr val="000000"/>
                </a:solidFill>
                <a:latin typeface="Arial" panose="22635452340000000000" pitchFamily="2"/>
              </a:rPr>
              <a:t>le braccia in fuori tenendo un pollice rivolto in </a:t>
            </a:r>
          </a:p>
          <a:p>
            <a:pPr marL="45720" marR="0" indent="0" algn="just">
              <a:spcBef>
                <a:spcPts val="15"/>
              </a:spcBef>
              <a:spcAft>
                <a:spcPts val="0"/>
              </a:spcAft>
            </a:pPr>
            <a:r>
              <a:rPr lang="it-IT" sz="1200" b="1" spc="10" dirty="0">
                <a:solidFill>
                  <a:srgbClr val="000000"/>
                </a:solidFill>
                <a:latin typeface="Arial" panose="22635452340000000000" pitchFamily="2"/>
              </a:rPr>
              <a:t>basso e l'altro in alto. Girare la testa dalla parte dove il </a:t>
            </a:r>
          </a:p>
          <a:p>
            <a:pPr marL="45720" marR="0" indent="0" algn="just">
              <a:spcBef>
                <a:spcPts val="0"/>
              </a:spcBef>
              <a:spcAft>
                <a:spcPts val="0"/>
              </a:spcAft>
            </a:pPr>
            <a:r>
              <a:rPr lang="it-IT" sz="1200" b="1" spc="-10" dirty="0">
                <a:solidFill>
                  <a:srgbClr val="000000"/>
                </a:solidFill>
                <a:latin typeface="Arial" panose="22635452340000000000" pitchFamily="2"/>
              </a:rPr>
              <a:t>pollice è rivolto verso il basso. </a:t>
            </a:r>
          </a:p>
          <a:p>
            <a:pPr marL="137160" marR="0" indent="0" algn="just">
              <a:spcBef>
                <a:spcPts val="1195"/>
              </a:spcBef>
              <a:spcAft>
                <a:spcPts val="0"/>
              </a:spcAft>
            </a:pPr>
            <a:endParaRPr lang="it-IT" sz="1200" b="1" spc="-15" dirty="0" smtClean="0">
              <a:solidFill>
                <a:srgbClr val="007F00"/>
              </a:solidFill>
              <a:latin typeface="Arial" panose="22635452340000000000" pitchFamily="2"/>
            </a:endParaRPr>
          </a:p>
          <a:p>
            <a:pPr marL="137160" marR="0" indent="0" algn="just">
              <a:spcBef>
                <a:spcPts val="1195"/>
              </a:spcBef>
              <a:spcAft>
                <a:spcPts val="0"/>
              </a:spcAft>
            </a:pPr>
            <a:r>
              <a:rPr lang="it-IT" sz="1200" b="1" spc="-15" dirty="0" smtClean="0">
                <a:solidFill>
                  <a:srgbClr val="007F00"/>
                </a:solidFill>
                <a:latin typeface="Arial" panose="22635452340000000000" pitchFamily="2"/>
              </a:rPr>
              <a:t>Esercizio </a:t>
            </a:r>
          </a:p>
          <a:p>
            <a:pPr marL="137160" marR="0" indent="0" algn="just">
              <a:spcBef>
                <a:spcPts val="0"/>
              </a:spcBef>
              <a:spcAft>
                <a:spcPts val="0"/>
              </a:spcAft>
            </a:pPr>
            <a:r>
              <a:rPr lang="it-IT" sz="1200" b="1" spc="5" dirty="0" smtClean="0">
                <a:solidFill>
                  <a:srgbClr val="000000"/>
                </a:solidFill>
                <a:latin typeface="Arial" panose="22635452340000000000" pitchFamily="2"/>
              </a:rPr>
              <a:t>Girare la testa alternando contemporaneamente la </a:t>
            </a:r>
          </a:p>
          <a:p>
            <a:pPr marL="137160" marR="0" indent="0" algn="just">
              <a:spcBef>
                <a:spcPts val="0"/>
              </a:spcBef>
              <a:spcAft>
                <a:spcPts val="0"/>
              </a:spcAft>
            </a:pPr>
            <a:r>
              <a:rPr lang="it-IT" sz="1200" b="1" spc="-25" dirty="0" smtClean="0">
                <a:solidFill>
                  <a:srgbClr val="000000"/>
                </a:solidFill>
                <a:latin typeface="Arial" panose="22635452340000000000" pitchFamily="2"/>
              </a:rPr>
              <a:t>posizione del pollice. Prima di ogni cambiamento di </a:t>
            </a:r>
          </a:p>
          <a:p>
            <a:pPr marL="137160" marR="0" indent="0" algn="just">
              <a:spcBef>
                <a:spcPts val="30"/>
              </a:spcBef>
              <a:spcAft>
                <a:spcPts val="0"/>
              </a:spcAft>
            </a:pPr>
            <a:r>
              <a:rPr lang="it-IT" sz="1200" b="1" spc="10" dirty="0" smtClean="0">
                <a:solidFill>
                  <a:srgbClr val="000000"/>
                </a:solidFill>
                <a:latin typeface="Arial" panose="22635452340000000000" pitchFamily="2"/>
              </a:rPr>
              <a:t>direzione rimanere brevemente nella rispettiva </a:t>
            </a:r>
          </a:p>
          <a:p>
            <a:pPr marL="137160" marR="0" indent="0" algn="just">
              <a:spcBef>
                <a:spcPts val="0"/>
              </a:spcBef>
              <a:spcAft>
                <a:spcPts val="30"/>
              </a:spcAft>
            </a:pPr>
            <a:r>
              <a:rPr lang="it-IT" sz="1200" b="1" spc="0" dirty="0" smtClean="0">
                <a:solidFill>
                  <a:srgbClr val="000000"/>
                </a:solidFill>
                <a:latin typeface="Arial" panose="22635452340000000000" pitchFamily="2"/>
              </a:rPr>
              <a:t>posizione. Ripetere l'esercizio da 10 a 15 volte. </a:t>
            </a:r>
            <a:endParaRPr lang="it-IT" sz="1200" b="1" spc="0" dirty="0">
              <a:solidFill>
                <a:srgbClr val="000000"/>
              </a:solidFill>
              <a:latin typeface="Arial" panose="22635452340000000000" pitchFamily="2"/>
            </a:endParaRPr>
          </a:p>
        </p:txBody>
      </p:sp>
      <p:sp>
        <p:nvSpPr>
          <p:cNvPr id="5" name="Rettangolo 4"/>
          <p:cNvSpPr/>
          <p:nvPr/>
        </p:nvSpPr>
        <p:spPr>
          <a:xfrm>
            <a:off x="209987" y="31700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2390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1000833"/>
            <a:ext cx="4445000" cy="575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670716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1148" y="841383"/>
            <a:ext cx="4680378" cy="57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18397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5968" y="622832"/>
            <a:ext cx="8269653" cy="3631763"/>
          </a:xfrm>
          <a:prstGeom prst="rect">
            <a:avLst/>
          </a:prstGeom>
        </p:spPr>
        <p:txBody>
          <a:bodyPr wrap="square">
            <a:spAutoFit/>
          </a:bodyPr>
          <a:lstStyle/>
          <a:p>
            <a:pPr lvl="0" algn="ctr">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Diritto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alla salute  vuole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significare diritto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alla vita e alla integrità personale</a:t>
            </a:r>
          </a:p>
          <a:p>
            <a:pPr lvl="0">
              <a:lnSpc>
                <a:spcPct val="150000"/>
              </a:lnSpc>
              <a:defRPr/>
            </a:pP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La vita  non è semplice stato biologico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contrapposto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alla morte, ma capacità della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persona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umana di provvedere alla sua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conservazione</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 sviluppo e riproduzione,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nonché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di stabilire e mantenere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relazioni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coscienti e feconde con l’ambiente </a:t>
            </a:r>
            <a:r>
              <a:rPr lang="it-IT"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che </a:t>
            </a: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la circonda e con gli altri uomini</a:t>
            </a:r>
          </a:p>
          <a:p>
            <a:pPr lvl="0">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5247" y="1065358"/>
            <a:ext cx="4348125" cy="5909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tangolo 2"/>
          <p:cNvSpPr/>
          <p:nvPr/>
        </p:nvSpPr>
        <p:spPr>
          <a:xfrm>
            <a:off x="168789" y="841383"/>
            <a:ext cx="7064638" cy="477054"/>
          </a:xfrm>
          <a:prstGeom prst="rect">
            <a:avLst/>
          </a:prstGeom>
        </p:spPr>
        <p:txBody>
          <a:bodyPr wrap="square">
            <a:spAutoFit/>
          </a:bodyPr>
          <a:lstStyle/>
          <a:p>
            <a:r>
              <a:rPr lang="it-IT" sz="2500" dirty="0" smtClean="0">
                <a:solidFill>
                  <a:prstClr val="black"/>
                </a:solidFill>
                <a:latin typeface="Tahoma" panose="020B0604030504040204" pitchFamily="34" charset="0"/>
                <a:ea typeface="Tahoma" panose="020B0604030504040204" pitchFamily="34" charset="0"/>
                <a:cs typeface="Tahoma" panose="020B0604030504040204" pitchFamily="34" charset="0"/>
              </a:rPr>
              <a:t>Esercizi di stretching e rilassamento</a:t>
            </a:r>
            <a:endParaRPr lang="it-IT" sz="25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42436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testo 1"/>
          <p:cNvSpPr>
            <a:spLocks noGrp="1"/>
          </p:cNvSpPr>
          <p:nvPr>
            <p:ph type="body" sz="quarter" idx="10"/>
          </p:nvPr>
        </p:nvSpPr>
        <p:spPr bwMode="auto">
          <a:xfrm>
            <a:off x="461964" y="3643315"/>
            <a:ext cx="8220075" cy="8080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sz="2500" dirty="0" smtClean="0">
                <a:latin typeface="Tahoma" pitchFamily="34" charset="0"/>
                <a:cs typeface="Tahoma" pitchFamily="34" charset="0"/>
              </a:rPr>
              <a:t>GRAZIE PER L’ ATTENZIONE</a:t>
            </a:r>
          </a:p>
          <a:p>
            <a:endParaRPr lang="it-IT" altLang="it-IT" dirty="0" smtClean="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1198361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testo 1"/>
          <p:cNvSpPr>
            <a:spLocks noGrp="1"/>
          </p:cNvSpPr>
          <p:nvPr>
            <p:ph type="body" sz="quarter" idx="11"/>
          </p:nvPr>
        </p:nvSpPr>
        <p:spPr bwMode="auto">
          <a:xfrm>
            <a:off x="374650" y="731801"/>
            <a:ext cx="8210550" cy="39528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20000"/>
          </a:bodyPr>
          <a:lstStyle/>
          <a:p>
            <a:r>
              <a:rPr lang="it-IT" altLang="it-IT" sz="2500" b="1" i="0" dirty="0" smtClean="0">
                <a:solidFill>
                  <a:schemeClr val="tx1"/>
                </a:solidFill>
                <a:latin typeface="Tahoma" pitchFamily="34" charset="0"/>
                <a:cs typeface="Tahoma" pitchFamily="34" charset="0"/>
              </a:rPr>
              <a:t>Ergonomia e progettazione dei sistemi di lavoro</a:t>
            </a:r>
          </a:p>
          <a:p>
            <a:endParaRPr lang="it-IT" altLang="it-IT" b="1" dirty="0" smtClean="0">
              <a:ea typeface="Lato Light" pitchFamily="34" charset="0"/>
            </a:endParaRPr>
          </a:p>
        </p:txBody>
      </p:sp>
      <p:sp>
        <p:nvSpPr>
          <p:cNvPr id="3" name="Rettangolo 2"/>
          <p:cNvSpPr/>
          <p:nvPr/>
        </p:nvSpPr>
        <p:spPr>
          <a:xfrm>
            <a:off x="828609" y="1275397"/>
            <a:ext cx="7104808" cy="3170099"/>
          </a:xfrm>
          <a:prstGeom prst="rect">
            <a:avLst/>
          </a:prstGeom>
        </p:spPr>
        <p:txBody>
          <a:bodyPr wrap="square">
            <a:spAutoFit/>
          </a:bodyPr>
          <a:lstStyle/>
          <a:p>
            <a:pPr marL="342900" lvl="0" indent="-342900">
              <a:lnSpc>
                <a:spcPct val="150000"/>
              </a:lnSpc>
              <a:buFont typeface="Arial" pitchFamily="34" charset="0"/>
              <a:buChar char="•"/>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Sistema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lnSpc>
                <a:spcPct val="150000"/>
              </a:lnSpc>
              <a:buFont typeface="Arial" pitchFamily="34" charset="0"/>
              <a:buChar cha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Compito lavorativo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Font typeface="Arial" pitchFamily="34" charset="0"/>
              <a:buChar char="•"/>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Attrezzature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lnSpc>
                <a:spcPct val="150000"/>
              </a:lnSpc>
              <a:buFont typeface="Arial" pitchFamily="34" charset="0"/>
              <a:buChar char="•"/>
              <a:defRPr/>
            </a:pP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Processo 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lnSpc>
                <a:spcPct val="150000"/>
              </a:lnSpc>
              <a:buFont typeface="Arial" pitchFamily="34" charset="0"/>
              <a:buChar cha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Spazio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buFont typeface="Arial" pitchFamily="34" charset="0"/>
              <a:buChar char="•"/>
              <a:defRPr/>
            </a:pP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Ambiente </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di </a:t>
            </a:r>
            <a:r>
              <a:rPr lang="it-IT"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lavoro</a:t>
            </a:r>
          </a:p>
          <a:p>
            <a:pPr marL="342900" lvl="0" indent="-342900">
              <a:buFont typeface="Arial" pitchFamily="34" charset="0"/>
              <a:buChar char="•"/>
              <a:defRPr/>
            </a:pPr>
            <a:endParaRPr 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62467" y="891739"/>
            <a:ext cx="8468848"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2000" b="0" strike="noStrike" kern="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DEFINIZIONI</a:t>
            </a:r>
            <a:r>
              <a:rPr kumimoji="0" lang="it-IT" altLang="it-IT" sz="2000" b="0" u="none" strike="noStrike" kern="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 (UNI EN 1050 – 3)</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altLang="it-IT" sz="2000" b="0" u="none" strike="noStrike" kern="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smtClean="0">
                <a:latin typeface="Tahoma" panose="020B0604030504040204" pitchFamily="34" charset="0"/>
                <a:ea typeface="Tahoma" panose="020B0604030504040204" pitchFamily="34" charset="0"/>
                <a:cs typeface="Tahoma" panose="020B0604030504040204" pitchFamily="34" charset="0"/>
              </a:rPr>
              <a:t>Danno</a:t>
            </a:r>
            <a:r>
              <a:rPr lang="it-IT" sz="2000" kern="0" dirty="0" smtClean="0">
                <a:latin typeface="Tahoma" panose="020B0604030504040204" pitchFamily="34" charset="0"/>
                <a:ea typeface="Tahoma" panose="020B0604030504040204" pitchFamily="34" charset="0"/>
                <a:cs typeface="Tahoma" panose="020B0604030504040204" pitchFamily="34" charset="0"/>
              </a:rPr>
              <a:t> </a:t>
            </a:r>
            <a:r>
              <a:rPr lang="it-IT" sz="2000" kern="0" dirty="0">
                <a:latin typeface="Tahoma" panose="020B0604030504040204" pitchFamily="34" charset="0"/>
                <a:ea typeface="Tahoma" panose="020B0604030504040204" pitchFamily="34" charset="0"/>
                <a:cs typeface="Tahoma" panose="020B0604030504040204" pitchFamily="34" charset="0"/>
              </a:rPr>
              <a:t>: lesione fisica e/o danno alla salute o ai beni</a:t>
            </a: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a:latin typeface="Tahoma" panose="020B0604030504040204" pitchFamily="34" charset="0"/>
                <a:ea typeface="Tahoma" panose="020B0604030504040204" pitchFamily="34" charset="0"/>
                <a:cs typeface="Tahoma" panose="020B0604030504040204" pitchFamily="34" charset="0"/>
              </a:rPr>
              <a:t>Pericolo </a:t>
            </a:r>
            <a:r>
              <a:rPr lang="it-IT" sz="2000" kern="0" dirty="0">
                <a:latin typeface="Tahoma" panose="020B0604030504040204" pitchFamily="34" charset="0"/>
                <a:ea typeface="Tahoma" panose="020B0604030504040204" pitchFamily="34" charset="0"/>
                <a:cs typeface="Tahoma" panose="020B0604030504040204" pitchFamily="34" charset="0"/>
              </a:rPr>
              <a:t>: fonte di possibili lesioni o danni alla salute (UNI EN 292/1-3.5) </a:t>
            </a: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a:latin typeface="Tahoma" panose="020B0604030504040204" pitchFamily="34" charset="0"/>
                <a:ea typeface="Tahoma" panose="020B0604030504040204" pitchFamily="34" charset="0"/>
                <a:cs typeface="Tahoma" panose="020B0604030504040204" pitchFamily="34" charset="0"/>
              </a:rPr>
              <a:t>Evento pericoloso </a:t>
            </a:r>
            <a:r>
              <a:rPr lang="it-IT" sz="2000" kern="0" dirty="0">
                <a:latin typeface="Tahoma" panose="020B0604030504040204" pitchFamily="34" charset="0"/>
                <a:ea typeface="Tahoma" panose="020B0604030504040204" pitchFamily="34" charset="0"/>
                <a:cs typeface="Tahoma" panose="020B0604030504040204" pitchFamily="34" charset="0"/>
              </a:rPr>
              <a:t>: evento che può causare danno</a:t>
            </a: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a:latin typeface="Tahoma" panose="020B0604030504040204" pitchFamily="34" charset="0"/>
                <a:ea typeface="Tahoma" panose="020B0604030504040204" pitchFamily="34" charset="0"/>
                <a:cs typeface="Tahoma" panose="020B0604030504040204" pitchFamily="34" charset="0"/>
              </a:rPr>
              <a:t>Situazione pericolosa </a:t>
            </a:r>
            <a:r>
              <a:rPr lang="it-IT" sz="2000" kern="0" dirty="0">
                <a:latin typeface="Tahoma" panose="020B0604030504040204" pitchFamily="34" charset="0"/>
                <a:ea typeface="Tahoma" panose="020B0604030504040204" pitchFamily="34" charset="0"/>
                <a:cs typeface="Tahoma" panose="020B0604030504040204" pitchFamily="34" charset="0"/>
              </a:rPr>
              <a:t>: qualsiasi situazione in cui una persona è esposta ad uno o più pericoli (UNI EN 292/1-3.6) </a:t>
            </a: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a:latin typeface="Tahoma" panose="020B0604030504040204" pitchFamily="34" charset="0"/>
                <a:ea typeface="Tahoma" panose="020B0604030504040204" pitchFamily="34" charset="0"/>
                <a:cs typeface="Tahoma" panose="020B0604030504040204" pitchFamily="34" charset="0"/>
              </a:rPr>
              <a:t>Rischio</a:t>
            </a:r>
            <a:r>
              <a:rPr lang="it-IT" sz="2000" kern="0" dirty="0">
                <a:latin typeface="Tahoma" panose="020B0604030504040204" pitchFamily="34" charset="0"/>
                <a:ea typeface="Tahoma" panose="020B0604030504040204" pitchFamily="34" charset="0"/>
                <a:cs typeface="Tahoma" panose="020B0604030504040204" pitchFamily="34" charset="0"/>
              </a:rPr>
              <a:t> : combinazione di probabilità e di gravità di possibili lesioni o danni alla salute in una situazione pericolosa (UNI EN 292/1-3.7) </a:t>
            </a:r>
          </a:p>
        </p:txBody>
      </p:sp>
      <p:sp>
        <p:nvSpPr>
          <p:cNvPr id="6" name="Rettangolo 5"/>
          <p:cNvSpPr/>
          <p:nvPr/>
        </p:nvSpPr>
        <p:spPr>
          <a:xfrm>
            <a:off x="262467" y="101600"/>
            <a:ext cx="8695266" cy="400110"/>
          </a:xfrm>
          <a:prstGeom prst="rect">
            <a:avLst/>
          </a:prstGeom>
        </p:spPr>
        <p:txBody>
          <a:bodyPr wrap="square">
            <a:spAutoFit/>
          </a:bodyPr>
          <a:lstStyle/>
          <a:p>
            <a:pPr lvl="0" algn="ctr"/>
            <a:r>
              <a:rPr lang="it-IT" sz="2000" b="1" dirty="0" smtClean="0">
                <a:latin typeface="Tahoma" panose="020B0604030504040204" pitchFamily="34" charset="0"/>
                <a:ea typeface="Tahoma" panose="020B0604030504040204" pitchFamily="34" charset="0"/>
                <a:cs typeface="Tahoma" panose="020B0604030504040204" pitchFamily="34" charset="0"/>
              </a:rPr>
              <a:t>Concetti di Pericolo</a:t>
            </a:r>
            <a:r>
              <a:rPr lang="it-IT" sz="2000" b="1" dirty="0">
                <a:latin typeface="Tahoma" panose="020B0604030504040204" pitchFamily="34" charset="0"/>
                <a:ea typeface="Tahoma" panose="020B0604030504040204" pitchFamily="34" charset="0"/>
                <a:cs typeface="Tahoma" panose="020B0604030504040204" pitchFamily="34" charset="0"/>
              </a:rPr>
              <a:t>, Danno, Rischio, Prevenzione e Protezione</a:t>
            </a:r>
          </a:p>
        </p:txBody>
      </p:sp>
    </p:spTree>
    <p:extLst>
      <p:ext uri="{BB962C8B-B14F-4D97-AF65-F5344CB8AC3E}">
        <p14:creationId xmlns:p14="http://schemas.microsoft.com/office/powerpoint/2010/main" xmlns="" val="107501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96687" y="375272"/>
            <a:ext cx="8468848" cy="36317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lang="it-IT" sz="2000" kern="0" dirty="0" smtClean="0">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smtClean="0">
                <a:latin typeface="Tahoma" panose="020B0604030504040204" pitchFamily="34" charset="0"/>
                <a:ea typeface="Tahoma" panose="020B0604030504040204" pitchFamily="34" charset="0"/>
                <a:cs typeface="Tahoma" panose="020B0604030504040204" pitchFamily="34" charset="0"/>
              </a:rPr>
              <a:t>Valutazione </a:t>
            </a:r>
            <a:r>
              <a:rPr lang="it-IT" sz="2000" i="1" kern="0" dirty="0">
                <a:latin typeface="Tahoma" panose="020B0604030504040204" pitchFamily="34" charset="0"/>
                <a:ea typeface="Tahoma" panose="020B0604030504040204" pitchFamily="34" charset="0"/>
                <a:cs typeface="Tahoma" panose="020B0604030504040204" pitchFamily="34" charset="0"/>
              </a:rPr>
              <a:t>del rischio </a:t>
            </a:r>
            <a:r>
              <a:rPr lang="it-IT" sz="2000" kern="0" dirty="0">
                <a:latin typeface="Tahoma" panose="020B0604030504040204" pitchFamily="34" charset="0"/>
                <a:ea typeface="Tahoma" panose="020B0604030504040204" pitchFamily="34" charset="0"/>
                <a:cs typeface="Tahoma" panose="020B0604030504040204" pitchFamily="34" charset="0"/>
              </a:rPr>
              <a:t>: valutazione globale della probabilità e della gravità di possibili lesioni o danni alla salute in una situazione pericolosa per scegliere le adeguate misure di sicurezza (UNI EN 292/1-3.8) </a:t>
            </a: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a:latin typeface="Tahoma" panose="020B0604030504040204" pitchFamily="34" charset="0"/>
                <a:ea typeface="Tahoma" panose="020B0604030504040204" pitchFamily="34" charset="0"/>
                <a:cs typeface="Tahoma" panose="020B0604030504040204" pitchFamily="34" charset="0"/>
              </a:rPr>
              <a:t>Misura di sicurezza </a:t>
            </a:r>
            <a:r>
              <a:rPr lang="it-IT" sz="2000" kern="0" dirty="0">
                <a:latin typeface="Tahoma" panose="020B0604030504040204" pitchFamily="34" charset="0"/>
                <a:ea typeface="Tahoma" panose="020B0604030504040204" pitchFamily="34" charset="0"/>
                <a:cs typeface="Tahoma" panose="020B0604030504040204" pitchFamily="34" charset="0"/>
              </a:rPr>
              <a:t>: mezzo che elimina un pericolo o riduce un rischio</a:t>
            </a:r>
          </a:p>
          <a:p>
            <a:pPr marL="0" marR="0" lvl="0" indent="0" defTabSz="914400" eaLnBrk="1" fontAlgn="auto" latinLnBrk="0" hangingPunct="1">
              <a:lnSpc>
                <a:spcPct val="150000"/>
              </a:lnSpc>
              <a:spcBef>
                <a:spcPts val="0"/>
              </a:spcBef>
              <a:spcAft>
                <a:spcPts val="0"/>
              </a:spcAft>
              <a:buClrTx/>
              <a:buSzTx/>
              <a:buFontTx/>
              <a:buNone/>
              <a:tabLst/>
              <a:defRPr/>
            </a:pPr>
            <a:r>
              <a:rPr lang="it-IT" sz="2000" i="1" kern="0" dirty="0">
                <a:latin typeface="Tahoma" panose="020B0604030504040204" pitchFamily="34" charset="0"/>
                <a:ea typeface="Tahoma" panose="020B0604030504040204" pitchFamily="34" charset="0"/>
                <a:cs typeface="Tahoma" panose="020B0604030504040204" pitchFamily="34" charset="0"/>
              </a:rPr>
              <a:t>Rischio residuo </a:t>
            </a:r>
            <a:r>
              <a:rPr lang="it-IT" sz="2000" kern="0" dirty="0">
                <a:latin typeface="Tahoma" panose="020B0604030504040204" pitchFamily="34" charset="0"/>
                <a:ea typeface="Tahoma" panose="020B0604030504040204" pitchFamily="34" charset="0"/>
                <a:cs typeface="Tahoma" panose="020B0604030504040204" pitchFamily="34" charset="0"/>
              </a:rPr>
              <a:t>: rischio che sussiste dopo avere adottato delle misure di sicurezza</a:t>
            </a:r>
          </a:p>
          <a:p>
            <a:pPr marL="0" marR="0" lvl="0" indent="0" defTabSz="914400" eaLnBrk="1" fontAlgn="auto" latinLnBrk="0" hangingPunct="1">
              <a:lnSpc>
                <a:spcPct val="100000"/>
              </a:lnSpc>
              <a:spcBef>
                <a:spcPts val="0"/>
              </a:spcBef>
              <a:spcAft>
                <a:spcPts val="0"/>
              </a:spcAft>
              <a:buClrTx/>
              <a:buSzTx/>
              <a:buFontTx/>
              <a:buNone/>
              <a:tabLst/>
              <a:defRPr/>
            </a:pPr>
            <a:endParaRPr lang="it-IT" sz="2000"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511698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4&quot;/&gt;&lt;property id=&quot;20307&quot; value=&quot;259&quot;/&gt;&lt;/object&gt;&lt;object type=&quot;3&quot; unique_id=&quot;10006&quot;&gt;&lt;property id=&quot;20148&quot; value=&quot;5&quot;/&gt;&lt;property id=&quot;20300&quot; value=&quot;Slide 5&quot;/&gt;&lt;property id=&quot;20307&quot; value=&quot;409&quot;/&gt;&lt;/object&gt;&lt;object type=&quot;3&quot; unique_id=&quot;10007&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2&quot;/&gt;&lt;/object&gt;&lt;object type=&quot;3&quot; unique_id=&quot;10069&quot;&gt;&lt;property id=&quot;20148&quot; value=&quot;5&quot;/&gt;&lt;property id=&quot;20300&quot; value=&quot;Slide 61&quot;/&gt;&lt;property id=&quot;20307&quot; value=&quot;414&quot;/&gt;&lt;/object&gt;&lt;object type=&quot;3&quot; unique_id=&quot;15562&quot;&gt;&lt;property id=&quot;20148&quot; value=&quot;5&quot;/&gt;&lt;property id=&quot;20300&quot; value=&quot;Slide 26&quot;/&gt;&lt;property id=&quot;20307&quot; value=&quot;480&quot;/&gt;&lt;/object&gt;&lt;object type=&quot;3&quot; unique_id=&quot;15563&quot;&gt;&lt;property id=&quot;20148&quot; value=&quot;5&quot;/&gt;&lt;property id=&quot;20300&quot; value=&quot;Slide 27&quot;/&gt;&lt;property id=&quot;20307&quot; value=&quot;481&quot;/&gt;&lt;/object&gt;&lt;object type=&quot;3&quot; unique_id=&quot;15710&quot;&gt;&lt;property id=&quot;20148&quot; value=&quot;5&quot;/&gt;&lt;property id=&quot;20300&quot; value=&quot;Slide 14&quot;/&gt;&lt;property id=&quot;20307&quot; value=&quot;484&quot;/&gt;&lt;/object&gt;&lt;object type=&quot;3&quot; unique_id=&quot;15711&quot;&gt;&lt;property id=&quot;20148&quot; value=&quot;5&quot;/&gt;&lt;property id=&quot;20300&quot; value=&quot;Slide 13&quot;/&gt;&lt;property id=&quot;20307&quot; value=&quot;486&quot;/&gt;&lt;/object&gt;&lt;object type=&quot;3&quot; unique_id=&quot;15713&quot;&gt;&lt;property id=&quot;20148&quot; value=&quot;5&quot;/&gt;&lt;property id=&quot;20300&quot; value=&quot;Slide 38&quot;/&gt;&lt;property id=&quot;20307&quot; value=&quot;487&quot;/&gt;&lt;/object&gt;&lt;object type=&quot;3&quot; unique_id=&quot;18436&quot;&gt;&lt;property id=&quot;20148&quot; value=&quot;5&quot;/&gt;&lt;property id=&quot;20300&quot; value=&quot;Slide 10&quot;/&gt;&lt;property id=&quot;20307&quot; value=&quot;488&quot;/&gt;&lt;/object&gt;&lt;object type=&quot;3&quot; unique_id=&quot;18437&quot;&gt;&lt;property id=&quot;20148&quot; value=&quot;5&quot;/&gt;&lt;property id=&quot;20300&quot; value=&quot;Slide 12&quot;/&gt;&lt;property id=&quot;20307&quot; value=&quot;489&quot;/&gt;&lt;/object&gt;&lt;object type=&quot;3&quot; unique_id=&quot;18440&quot;&gt;&lt;property id=&quot;20148&quot; value=&quot;5&quot;/&gt;&lt;property id=&quot;20300&quot; value=&quot;Slide 28&quot;/&gt;&lt;property id=&quot;20307&quot; value=&quot;542&quot;/&gt;&lt;/object&gt;&lt;object type=&quot;3&quot; unique_id=&quot;18441&quot;&gt;&lt;property id=&quot;20148&quot; value=&quot;5&quot;/&gt;&lt;property id=&quot;20300&quot; value=&quot;Slide 29&quot;/&gt;&lt;property id=&quot;20307&quot; value=&quot;537&quot;/&gt;&lt;/object&gt;&lt;object type=&quot;3&quot; unique_id=&quot;18442&quot;&gt;&lt;property id=&quot;20148&quot; value=&quot;5&quot;/&gt;&lt;property id=&quot;20300&quot; value=&quot;Slide 32&quot;/&gt;&lt;property id=&quot;20307&quot; value=&quot;536&quot;/&gt;&lt;/object&gt;&lt;object type=&quot;3&quot; unique_id=&quot;18443&quot;&gt;&lt;property id=&quot;20148&quot; value=&quot;5&quot;/&gt;&lt;property id=&quot;20300&quot; value=&quot;Slide 33&quot;/&gt;&lt;property id=&quot;20307&quot; value=&quot;494&quot;/&gt;&lt;/object&gt;&lt;object type=&quot;3&quot; unique_id=&quot;18444&quot;&gt;&lt;property id=&quot;20148&quot; value=&quot;5&quot;/&gt;&lt;property id=&quot;20300&quot; value=&quot;Slide 34&quot;/&gt;&lt;property id=&quot;20307&quot; value=&quot;538&quot;/&gt;&lt;/object&gt;&lt;object type=&quot;3&quot; unique_id=&quot;18445&quot;&gt;&lt;property id=&quot;20148&quot; value=&quot;5&quot;/&gt;&lt;property id=&quot;20300&quot; value=&quot;Slide 35&quot;/&gt;&lt;property id=&quot;20307&quot; value=&quot;539&quot;/&gt;&lt;/object&gt;&lt;object type=&quot;3&quot; unique_id=&quot;18448&quot;&gt;&lt;property id=&quot;20148&quot; value=&quot;5&quot;/&gt;&lt;property id=&quot;20300&quot; value=&quot;Slide 11&quot;/&gt;&lt;property id=&quot;20307&quot; value=&quot;514&quot;/&gt;&lt;/object&gt;&lt;object type=&quot;3&quot; unique_id=&quot;18454&quot;&gt;&lt;property id=&quot;20148&quot; value=&quot;5&quot;/&gt;&lt;property id=&quot;20300&quot; value=&quot;Slide 16&quot;/&gt;&lt;property id=&quot;20307&quot; value=&quot;505&quot;/&gt;&lt;/object&gt;&lt;object type=&quot;3&quot; unique_id=&quot;18466&quot;&gt;&lt;property id=&quot;20148&quot; value=&quot;5&quot;/&gt;&lt;property id=&quot;20300&quot; value=&quot;Slide 36&quot;/&gt;&lt;property id=&quot;20307&quot; value=&quot;493&quot;/&gt;&lt;/object&gt;&lt;object type=&quot;3&quot; unique_id=&quot;18467&quot;&gt;&lt;property id=&quot;20148&quot; value=&quot;5&quot;/&gt;&lt;property id=&quot;20300&quot; value=&quot;Slide 39&quot;/&gt;&lt;property id=&quot;20307&quot; value=&quot;524&quot;/&gt;&lt;/object&gt;&lt;object type=&quot;3&quot; unique_id=&quot;18468&quot;&gt;&lt;property id=&quot;20148&quot; value=&quot;5&quot;/&gt;&lt;property id=&quot;20300&quot; value=&quot;Slide 40&quot;/&gt;&lt;property id=&quot;20307&quot; value=&quot;525&quot;/&gt;&lt;/object&gt;&lt;object type=&quot;3&quot; unique_id=&quot;18469&quot;&gt;&lt;property id=&quot;20148&quot; value=&quot;5&quot;/&gt;&lt;property id=&quot;20300&quot; value=&quot;Slide 41&quot;/&gt;&lt;property id=&quot;20307&quot; value=&quot;526&quot;/&gt;&lt;/object&gt;&lt;object type=&quot;3&quot; unique_id=&quot;18471&quot;&gt;&lt;property id=&quot;20148&quot; value=&quot;5&quot;/&gt;&lt;property id=&quot;20300&quot; value=&quot;Slide 42&quot;/&gt;&lt;property id=&quot;20307&quot; value=&quot;528&quot;/&gt;&lt;/object&gt;&lt;object type=&quot;3&quot; unique_id=&quot;18472&quot;&gt;&lt;property id=&quot;20148&quot; value=&quot;5&quot;/&gt;&lt;property id=&quot;20300&quot; value=&quot;Slide 43&quot;/&gt;&lt;property id=&quot;20307&quot; value=&quot;529&quot;/&gt;&lt;/object&gt;&lt;object type=&quot;3&quot; unique_id=&quot;18473&quot;&gt;&lt;property id=&quot;20148&quot; value=&quot;5&quot;/&gt;&lt;property id=&quot;20300&quot; value=&quot;Slide 44&quot;/&gt;&lt;property id=&quot;20307&quot; value=&quot;530&quot;/&gt;&lt;/object&gt;&lt;object type=&quot;3&quot; unique_id=&quot;18474&quot;&gt;&lt;property id=&quot;20148&quot; value=&quot;5&quot;/&gt;&lt;property id=&quot;20300&quot; value=&quot;Slide 45&quot;/&gt;&lt;property id=&quot;20307&quot; value=&quot;531&quot;/&gt;&lt;/object&gt;&lt;object type=&quot;3&quot; unique_id=&quot;18475&quot;&gt;&lt;property id=&quot;20148&quot; value=&quot;5&quot;/&gt;&lt;property id=&quot;20300&quot; value=&quot;Slide 46&quot;/&gt;&lt;property id=&quot;20307&quot; value=&quot;532&quot;/&gt;&lt;/object&gt;&lt;object type=&quot;3&quot; unique_id=&quot;18476&quot;&gt;&lt;property id=&quot;20148&quot; value=&quot;5&quot;/&gt;&lt;property id=&quot;20300&quot; value=&quot;Slide 47&quot;/&gt;&lt;property id=&quot;20307&quot; value=&quot;533&quot;/&gt;&lt;/object&gt;&lt;object type=&quot;3&quot; unique_id=&quot;19121&quot;&gt;&lt;property id=&quot;20148&quot; value=&quot;5&quot;/&gt;&lt;property id=&quot;20300&quot; value=&quot;Slide 19&quot;/&gt;&lt;property id=&quot;20307&quot; value=&quot;543&quot;/&gt;&lt;/object&gt;&lt;object type=&quot;3&quot; unique_id=&quot;19602&quot;&gt;&lt;property id=&quot;20148&quot; value=&quot;5&quot;/&gt;&lt;property id=&quot;20300&quot; value=&quot;Slide 24 - &amp;quot;La stima del rischio&amp;quot;&quot;/&gt;&lt;property id=&quot;20307&quot; value=&quot;547&quot;/&gt;&lt;/object&gt;&lt;object type=&quot;3&quot; unique_id=&quot;19606&quot;&gt;&lt;property id=&quot;20148&quot; value=&quot;5&quot;/&gt;&lt;property id=&quot;20300&quot; value=&quot;Slide 20&quot;/&gt;&lt;property id=&quot;20307&quot; value=&quot;546&quot;/&gt;&lt;/object&gt;&lt;object type=&quot;3&quot; unique_id=&quot;20191&quot;&gt;&lt;property id=&quot;20148&quot; value=&quot;5&quot;/&gt;&lt;property id=&quot;20300&quot; value=&quot;Slide 25&quot;/&gt;&lt;property id=&quot;20307&quot; value=&quot;549&quot;/&gt;&lt;/object&gt;&lt;object type=&quot;3&quot; unique_id=&quot;20274&quot;&gt;&lt;property id=&quot;20148&quot; value=&quot;5&quot;/&gt;&lt;property id=&quot;20300&quot; value=&quot;Slide 37&quot;/&gt;&lt;property id=&quot;20307&quot; value=&quot;551&quot;/&gt;&lt;/object&gt;&lt;object type=&quot;3&quot; unique_id=&quot;20849&quot;&gt;&lt;property id=&quot;20148&quot; value=&quot;5&quot;/&gt;&lt;property id=&quot;20300&quot; value=&quot;Slide 48&quot;/&gt;&lt;property id=&quot;20307&quot; value=&quot;552&quot;/&gt;&lt;/object&gt;&lt;object type=&quot;3&quot; unique_id=&quot;20850&quot;&gt;&lt;property id=&quot;20148&quot; value=&quot;5&quot;/&gt;&lt;property id=&quot;20300&quot; value=&quot;Slide 49&quot;/&gt;&lt;property id=&quot;20307&quot; value=&quot;553&quot;/&gt;&lt;/object&gt;&lt;object type=&quot;3&quot; unique_id=&quot;20851&quot;&gt;&lt;property id=&quot;20148&quot; value=&quot;5&quot;/&gt;&lt;property id=&quot;20300&quot; value=&quot;Slide 50&quot;/&gt;&lt;property id=&quot;20307&quot; value=&quot;558&quot;/&gt;&lt;/object&gt;&lt;object type=&quot;3&quot; unique_id=&quot;20852&quot;&gt;&lt;property id=&quot;20148&quot; value=&quot;5&quot;/&gt;&lt;property id=&quot;20300&quot; value=&quot;Slide 52&quot;/&gt;&lt;property id=&quot;20307&quot; value=&quot;557&quot;/&gt;&lt;/object&gt;&lt;object type=&quot;3&quot; unique_id=&quot;20853&quot;&gt;&lt;property id=&quot;20148&quot; value=&quot;5&quot;/&gt;&lt;property id=&quot;20300&quot; value=&quot;Slide 53&quot;/&gt;&lt;property id=&quot;20307&quot; value=&quot;556&quot;/&gt;&lt;/object&gt;&lt;object type=&quot;3&quot; unique_id=&quot;20854&quot;&gt;&lt;property id=&quot;20148&quot; value=&quot;5&quot;/&gt;&lt;property id=&quot;20300&quot; value=&quot;Slide 54&quot;/&gt;&lt;property id=&quot;20307&quot; value=&quot;555&quot;/&gt;&lt;/object&gt;&lt;object type=&quot;3&quot; unique_id=&quot;20855&quot;&gt;&lt;property id=&quot;20148&quot; value=&quot;5&quot;/&gt;&lt;property id=&quot;20300&quot; value=&quot;Slide 56&quot;/&gt;&lt;property id=&quot;20307&quot; value=&quot;554&quot;/&gt;&lt;/object&gt;&lt;object type=&quot;3&quot; unique_id=&quot;20856&quot;&gt;&lt;property id=&quot;20148&quot; value=&quot;5&quot;/&gt;&lt;property id=&quot;20300&quot; value=&quot;Slide 58&quot;/&gt;&lt;property id=&quot;20307&quot; value=&quot;559&quot;/&gt;&lt;/object&gt;&lt;object type=&quot;3&quot; unique_id=&quot;20857&quot;&gt;&lt;property id=&quot;20148&quot; value=&quot;5&quot;/&gt;&lt;property id=&quot;20300&quot; value=&quot;Slide 59&quot;/&gt;&lt;property id=&quot;20307&quot; value=&quot;560&quot;/&gt;&lt;/object&gt;&lt;object type=&quot;3&quot; unique_id=&quot;20858&quot;&gt;&lt;property id=&quot;20148&quot; value=&quot;5&quot;/&gt;&lt;property id=&quot;20300&quot; value=&quot;Slide 60&quot;/&gt;&lt;property id=&quot;20307&quot; value=&quot;561&quot;/&gt;&lt;/object&gt;&lt;object type=&quot;3&quot; unique_id=&quot;21241&quot;&gt;&lt;property id=&quot;20148&quot; value=&quot;5&quot;/&gt;&lt;property id=&quot;20300&quot; value=&quot;Slide 57&quot;/&gt;&lt;property id=&quot;20307&quot; value=&quot;566&quot;/&gt;&lt;/object&gt;&lt;object type=&quot;3&quot; unique_id=&quot;21661&quot;&gt;&lt;property id=&quot;20148&quot; value=&quot;5&quot;/&gt;&lt;property id=&quot;20300&quot; value=&quot;Slide 8&quot;/&gt;&lt;property id=&quot;20307&quot; value=&quot;570&quot;/&gt;&lt;/object&gt;&lt;object type=&quot;3&quot; unique_id=&quot;21663&quot;&gt;&lt;property id=&quot;20148&quot; value=&quot;5&quot;/&gt;&lt;property id=&quot;20300&quot; value=&quot;Slide 9&quot;/&gt;&lt;property id=&quot;20307&quot; value=&quot;571&quot;/&gt;&lt;/object&gt;&lt;object type=&quot;3&quot; unique_id=&quot;21664&quot;&gt;&lt;property id=&quot;20148&quot; value=&quot;5&quot;/&gt;&lt;property id=&quot;20300&quot; value=&quot;Slide 15&quot;/&gt;&lt;property id=&quot;20307&quot; value=&quot;572&quot;/&gt;&lt;/object&gt;&lt;object type=&quot;3&quot; unique_id=&quot;21665&quot;&gt;&lt;property id=&quot;20148&quot; value=&quot;5&quot;/&gt;&lt;property id=&quot;20300&quot; value=&quot;Slide 17&quot;/&gt;&lt;property id=&quot;20307&quot; value=&quot;573&quot;/&gt;&lt;/object&gt;&lt;object type=&quot;3&quot; unique_id=&quot;21666&quot;&gt;&lt;property id=&quot;20148&quot; value=&quot;5&quot;/&gt;&lt;property id=&quot;20300&quot; value=&quot;Slide 18&quot;/&gt;&lt;property id=&quot;20307&quot; value=&quot;574&quot;/&gt;&lt;/object&gt;&lt;object type=&quot;3&quot; unique_id=&quot;21667&quot;&gt;&lt;property id=&quot;20148&quot; value=&quot;5&quot;/&gt;&lt;property id=&quot;20300&quot; value=&quot;Slide 21&quot;/&gt;&lt;property id=&quot;20307&quot; value=&quot;575&quot;/&gt;&lt;/object&gt;&lt;object type=&quot;3&quot; unique_id=&quot;21668&quot;&gt;&lt;property id=&quot;20148&quot; value=&quot;5&quot;/&gt;&lt;property id=&quot;20300&quot; value=&quot;Slide 22&quot;/&gt;&lt;property id=&quot;20307&quot; value=&quot;577&quot;/&gt;&lt;/object&gt;&lt;object type=&quot;3&quot; unique_id=&quot;21669&quot;&gt;&lt;property id=&quot;20148&quot; value=&quot;5&quot;/&gt;&lt;property id=&quot;20300&quot; value=&quot;Slide 23&quot;/&gt;&lt;property id=&quot;20307&quot; value=&quot;578&quot;/&gt;&lt;/object&gt;&lt;object type=&quot;3&quot; unique_id=&quot;21670&quot;&gt;&lt;property id=&quot;20148&quot; value=&quot;5&quot;/&gt;&lt;property id=&quot;20300&quot; value=&quot;Slide 30&quot;/&gt;&lt;property id=&quot;20307&quot; value=&quot;579&quot;/&gt;&lt;/object&gt;&lt;object type=&quot;3&quot; unique_id=&quot;21671&quot;&gt;&lt;property id=&quot;20148&quot; value=&quot;5&quot;/&gt;&lt;property id=&quot;20300&quot; value=&quot;Slide 31&quot;/&gt;&lt;property id=&quot;20307&quot; value=&quot;580&quot;/&gt;&lt;/object&gt;&lt;object type=&quot;3&quot; unique_id=&quot;21672&quot;&gt;&lt;property id=&quot;20148&quot; value=&quot;5&quot;/&gt;&lt;property id=&quot;20300&quot; value=&quot;Slide 51&quot;/&gt;&lt;property id=&quot;20307&quot; value=&quot;581&quot;/&gt;&lt;/object&gt;&lt;object type=&quot;3&quot; unique_id=&quot;21673&quot;&gt;&lt;property id=&quot;20148&quot; value=&quot;5&quot;/&gt;&lt;property id=&quot;20300&quot; value=&quot;Slide 55&quot;/&gt;&lt;property id=&quot;20307&quot; value=&quot;583&quot;/&gt;&lt;/object&gt;&lt;object type=&quot;3&quot; unique_id=&quot;21674&quot;&gt;&lt;property id=&quot;20148&quot; value=&quot;5&quot;/&gt;&lt;property id=&quot;20300&quot; value=&quot;Slide 1&quot;/&gt;&lt;property id=&quot;20307&quot; value=&quot;585&quot;/&gt;&lt;/object&gt;&lt;object type=&quot;3&quot; unique_id=&quot;21675&quot;&gt;&lt;property id=&quot;20148&quot; value=&quot;5&quot;/&gt;&lt;property id=&quot;20300&quot; value=&quot;Slide 3&quot;/&gt;&lt;property id=&quot;20307&quot; value=&quot;584&quot;/&gt;&lt;/object&gt;&lt;/object&gt;&lt;/object&gt;&lt;/database&gt;"/>
  <p:tag name="SECTOMILLISECCONVERTED" val="1"/>
</p:tagLst>
</file>

<file path=ppt/theme/_rels/them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12.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3.xml><?xml version="1.0" encoding="utf-8"?>
<a:theme xmlns:a="http://schemas.openxmlformats.org/drawingml/2006/main" name="Modello_Indire_Corre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ine Interne">
  <a:themeElements>
    <a:clrScheme name="colori Indire">
      <a:dk1>
        <a:srgbClr val="343434"/>
      </a:dk1>
      <a:lt1>
        <a:sysClr val="window" lastClr="FFFFFF"/>
      </a:lt1>
      <a:dk2>
        <a:srgbClr val="065388"/>
      </a:dk2>
      <a:lt2>
        <a:srgbClr val="EEECE1"/>
      </a:lt2>
      <a:accent1>
        <a:srgbClr val="1472A3"/>
      </a:accent1>
      <a:accent2>
        <a:srgbClr val="B3B3B3"/>
      </a:accent2>
      <a:accent3>
        <a:srgbClr val="54784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ine Interne Briciole">
  <a:themeElements>
    <a:clrScheme name="colori Indire">
      <a:dk1>
        <a:srgbClr val="343434"/>
      </a:dk1>
      <a:lt1>
        <a:sysClr val="window" lastClr="FFFFFF"/>
      </a:lt1>
      <a:dk2>
        <a:srgbClr val="065388"/>
      </a:dk2>
      <a:lt2>
        <a:srgbClr val="EEECE1"/>
      </a:lt2>
      <a:accent1>
        <a:srgbClr val="1472A3"/>
      </a:accent1>
      <a:accent2>
        <a:srgbClr val="B3B3B3"/>
      </a:accent2>
      <a:accent3>
        <a:srgbClr val="54784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itolo Cap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Modello_Indire_Corretto</Template>
  <TotalTime>4132</TotalTime>
  <Words>7215</Words>
  <Application>Microsoft Office PowerPoint</Application>
  <PresentationFormat>Presentazione su schermo (4:3)</PresentationFormat>
  <Paragraphs>854</Paragraphs>
  <Slides>61</Slides>
  <Notes>48</Notes>
  <HiddenSlides>0</HiddenSlides>
  <MMClips>0</MMClips>
  <ScaleCrop>false</ScaleCrop>
  <HeadingPairs>
    <vt:vector size="6" baseType="variant">
      <vt:variant>
        <vt:lpstr>Caratteri utilizzati</vt:lpstr>
      </vt:variant>
      <vt:variant>
        <vt:i4>31</vt:i4>
      </vt:variant>
      <vt:variant>
        <vt:lpstr>Tema</vt:lpstr>
      </vt:variant>
      <vt:variant>
        <vt:i4>13</vt:i4>
      </vt:variant>
      <vt:variant>
        <vt:lpstr>Titoli diapositive</vt:lpstr>
      </vt:variant>
      <vt:variant>
        <vt:i4>61</vt:i4>
      </vt:variant>
    </vt:vector>
  </HeadingPairs>
  <TitlesOfParts>
    <vt:vector size="105" baseType="lpstr">
      <vt:lpstr>Arial</vt:lpstr>
      <vt:lpstr>Arial Black</vt:lpstr>
      <vt:lpstr>Open Sans</vt:lpstr>
      <vt:lpstr>Tahoma</vt:lpstr>
      <vt:lpstr>Open Sans Condensed Light</vt:lpstr>
      <vt:lpstr>Wingdings</vt:lpstr>
      <vt:lpstr>Franklin Gothic Book</vt:lpstr>
      <vt:lpstr>Lato Light</vt:lpstr>
      <vt:lpstr>Century Schoolbook</vt:lpstr>
      <vt:lpstr>ＭＳ Ｐゴシック</vt:lpstr>
      <vt:lpstr>Calibri</vt:lpstr>
      <vt:lpstr>Arial-BoldMT</vt:lpstr>
      <vt:lpstr>Garamond</vt:lpstr>
      <vt:lpstr>Times New Roman</vt:lpstr>
      <vt:lpstr>Bookman Old Style</vt:lpstr>
      <vt:lpstr>Arial,Bold</vt:lpstr>
      <vt:lpstr>Lucida Sans Unicode</vt:lpstr>
      <vt:lpstr>Trebuchet MS</vt:lpstr>
      <vt:lpstr>Arial,Italic</vt:lpstr>
      <vt:lpstr>Symbol</vt:lpstr>
      <vt:lpstr>Verdana, Arial</vt:lpstr>
      <vt:lpstr>Franklin Gothic Medium</vt:lpstr>
      <vt:lpstr>Lato Thin</vt:lpstr>
      <vt:lpstr>Open Sans Cond Light</vt:lpstr>
      <vt:lpstr>Source Sans Pro Light</vt:lpstr>
      <vt:lpstr>Open Sans Light</vt:lpstr>
      <vt:lpstr>Arial Narrow</vt:lpstr>
      <vt:lpstr>Verdana</vt:lpstr>
      <vt:lpstr>Courier New</vt:lpstr>
      <vt:lpstr>Webdings</vt:lpstr>
      <vt:lpstr>Tunga</vt:lpstr>
      <vt:lpstr>Titolo Capitolo</vt:lpstr>
      <vt:lpstr>Pagine Interne</vt:lpstr>
      <vt:lpstr>Pagine Interne Briciole</vt:lpstr>
      <vt:lpstr>1_Titolo Capitolo</vt:lpstr>
      <vt:lpstr>2_Titolo Capitolo</vt:lpstr>
      <vt:lpstr>3_Titolo Capitolo</vt:lpstr>
      <vt:lpstr>Personalizza struttura</vt:lpstr>
      <vt:lpstr>1_Personalizza struttura</vt:lpstr>
      <vt:lpstr>2_Personalizza struttura</vt:lpstr>
      <vt:lpstr>3_Personalizza struttura</vt:lpstr>
      <vt:lpstr>1_Tema di Office</vt:lpstr>
      <vt:lpstr>Angoli</vt:lpstr>
      <vt:lpstr>Modello_Indire_Corretto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La stima del rischio</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Bertazzi</dc:creator>
  <cp:lastModifiedBy>Preside</cp:lastModifiedBy>
  <cp:revision>346</cp:revision>
  <cp:lastPrinted>2015-12-22T10:16:18Z</cp:lastPrinted>
  <dcterms:created xsi:type="dcterms:W3CDTF">2015-03-26T15:17:57Z</dcterms:created>
  <dcterms:modified xsi:type="dcterms:W3CDTF">2017-12-05T07:18:19Z</dcterms:modified>
</cp:coreProperties>
</file>