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350" r:id="rId3"/>
    <p:sldId id="384" r:id="rId4"/>
    <p:sldId id="369" r:id="rId5"/>
    <p:sldId id="353" r:id="rId6"/>
    <p:sldId id="351" r:id="rId7"/>
    <p:sldId id="361" r:id="rId8"/>
    <p:sldId id="381" r:id="rId9"/>
    <p:sldId id="362" r:id="rId10"/>
    <p:sldId id="386" r:id="rId11"/>
    <p:sldId id="388" r:id="rId12"/>
    <p:sldId id="356" r:id="rId13"/>
    <p:sldId id="357" r:id="rId14"/>
    <p:sldId id="358" r:id="rId15"/>
    <p:sldId id="359" r:id="rId16"/>
    <p:sldId id="390" r:id="rId17"/>
    <p:sldId id="392" r:id="rId18"/>
    <p:sldId id="394" r:id="rId19"/>
    <p:sldId id="382" r:id="rId20"/>
    <p:sldId id="383" r:id="rId21"/>
    <p:sldId id="365" r:id="rId22"/>
    <p:sldId id="367" r:id="rId23"/>
    <p:sldId id="368" r:id="rId24"/>
    <p:sldId id="372" r:id="rId25"/>
    <p:sldId id="408" r:id="rId26"/>
    <p:sldId id="363" r:id="rId27"/>
    <p:sldId id="364" r:id="rId28"/>
    <p:sldId id="366" r:id="rId29"/>
    <p:sldId id="396" r:id="rId30"/>
    <p:sldId id="398" r:id="rId31"/>
    <p:sldId id="400" r:id="rId32"/>
    <p:sldId id="402" r:id="rId33"/>
    <p:sldId id="404" r:id="rId34"/>
    <p:sldId id="406" r:id="rId35"/>
    <p:sldId id="352" r:id="rId36"/>
    <p:sldId id="258" r:id="rId37"/>
    <p:sldId id="410" r:id="rId38"/>
    <p:sldId id="412" r:id="rId39"/>
    <p:sldId id="414" r:id="rId40"/>
    <p:sldId id="416" r:id="rId41"/>
    <p:sldId id="418" r:id="rId42"/>
    <p:sldId id="420" r:id="rId43"/>
    <p:sldId id="422" r:id="rId44"/>
    <p:sldId id="424" r:id="rId45"/>
    <p:sldId id="426" r:id="rId46"/>
    <p:sldId id="428" r:id="rId47"/>
    <p:sldId id="430" r:id="rId48"/>
    <p:sldId id="432" r:id="rId49"/>
    <p:sldId id="259" r:id="rId50"/>
    <p:sldId id="370" r:id="rId51"/>
    <p:sldId id="373" r:id="rId52"/>
    <p:sldId id="374" r:id="rId53"/>
    <p:sldId id="375" r:id="rId54"/>
    <p:sldId id="378" r:id="rId55"/>
    <p:sldId id="379" r:id="rId56"/>
    <p:sldId id="380" r:id="rId57"/>
    <p:sldId id="376" r:id="rId58"/>
    <p:sldId id="377" r:id="rId59"/>
    <p:sldId id="434" r:id="rId60"/>
    <p:sldId id="436" r:id="rId61"/>
    <p:sldId id="260" r:id="rId62"/>
    <p:sldId id="261" r:id="rId63"/>
    <p:sldId id="262" r:id="rId64"/>
    <p:sldId id="263" r:id="rId65"/>
    <p:sldId id="264" r:id="rId66"/>
    <p:sldId id="265" r:id="rId67"/>
    <p:sldId id="267" r:id="rId68"/>
    <p:sldId id="268" r:id="rId69"/>
    <p:sldId id="345" r:id="rId70"/>
    <p:sldId id="346" r:id="rId71"/>
    <p:sldId id="347" r:id="rId72"/>
    <p:sldId id="348" r:id="rId73"/>
    <p:sldId id="337" r:id="rId74"/>
    <p:sldId id="338" r:id="rId75"/>
    <p:sldId id="339" r:id="rId76"/>
    <p:sldId id="266" r:id="rId77"/>
    <p:sldId id="354" r:id="rId78"/>
    <p:sldId id="355" r:id="rId79"/>
    <p:sldId id="270" r:id="rId80"/>
    <p:sldId id="336" r:id="rId81"/>
    <p:sldId id="271" r:id="rId82"/>
    <p:sldId id="272" r:id="rId83"/>
    <p:sldId id="273" r:id="rId84"/>
    <p:sldId id="274" r:id="rId85"/>
    <p:sldId id="275" r:id="rId86"/>
    <p:sldId id="276" r:id="rId87"/>
    <p:sldId id="277" r:id="rId88"/>
    <p:sldId id="310" r:id="rId89"/>
    <p:sldId id="311" r:id="rId90"/>
    <p:sldId id="312" r:id="rId91"/>
    <p:sldId id="313" r:id="rId92"/>
    <p:sldId id="314" r:id="rId93"/>
    <p:sldId id="315" r:id="rId94"/>
    <p:sldId id="316" r:id="rId95"/>
    <p:sldId id="317" r:id="rId96"/>
    <p:sldId id="318" r:id="rId97"/>
    <p:sldId id="320" r:id="rId98"/>
    <p:sldId id="321" r:id="rId99"/>
    <p:sldId id="322" r:id="rId100"/>
    <p:sldId id="323" r:id="rId101"/>
    <p:sldId id="324" r:id="rId102"/>
    <p:sldId id="325" r:id="rId103"/>
    <p:sldId id="326" r:id="rId104"/>
    <p:sldId id="327" r:id="rId105"/>
    <p:sldId id="305" r:id="rId106"/>
    <p:sldId id="306" r:id="rId107"/>
    <p:sldId id="307" r:id="rId108"/>
    <p:sldId id="308" r:id="rId109"/>
    <p:sldId id="309" r:id="rId110"/>
    <p:sldId id="284" r:id="rId111"/>
    <p:sldId id="285" r:id="rId112"/>
    <p:sldId id="287" r:id="rId113"/>
    <p:sldId id="288" r:id="rId114"/>
    <p:sldId id="328" r:id="rId115"/>
    <p:sldId id="330" r:id="rId116"/>
    <p:sldId id="335" r:id="rId117"/>
    <p:sldId id="331" r:id="rId118"/>
    <p:sldId id="332" r:id="rId119"/>
  </p:sldIdLst>
  <p:sldSz cx="9144000" cy="6858000" type="screen4x3"/>
  <p:notesSz cx="6858000" cy="9144000"/>
  <p:defaultTextStyle>
    <a:defPPr>
      <a:defRPr lang="it-IT"/>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3300"/>
    <a:srgbClr val="FF3300"/>
    <a:srgbClr val="FF33CC"/>
    <a:srgbClr val="FFFF00"/>
    <a:srgbClr val="0FFF9E"/>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71" autoAdjust="0"/>
  </p:normalViewPr>
  <p:slideViewPr>
    <p:cSldViewPr>
      <p:cViewPr varScale="1">
        <p:scale>
          <a:sx n="74" d="100"/>
          <a:sy n="74" d="100"/>
        </p:scale>
        <p:origin x="145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B6BD5-526F-4E5E-8F7E-A17E2141B5A2}" type="doc">
      <dgm:prSet loTypeId="urn:microsoft.com/office/officeart/2005/8/layout/orgChart1" loCatId="hierarchy" qsTypeId="urn:microsoft.com/office/officeart/2005/8/quickstyle/simple1" qsCatId="simple" csTypeId="urn:microsoft.com/office/officeart/2005/8/colors/accent1_2" csCatId="accent1"/>
      <dgm:spPr/>
    </dgm:pt>
    <dgm:pt modelId="{8B7053E0-6662-45C7-AA13-58F0C2358D84}">
      <dgm:prSet/>
      <dgm:spPr/>
      <dgm:t>
        <a:bodyPr/>
        <a:lstStyle/>
        <a:p>
          <a:endParaRPr lang="it-IT"/>
        </a:p>
      </dgm:t>
    </dgm:pt>
    <dgm:pt modelId="{3B27F1AB-167B-4BCF-BFAF-A392B2B46F75}" type="parTrans" cxnId="{C850F85D-E071-4CFD-901B-4290D7A370C4}">
      <dgm:prSet/>
      <dgm:spPr/>
    </dgm:pt>
    <dgm:pt modelId="{320D32FE-4E0D-47DA-96D6-C1151EE24666}" type="sibTrans" cxnId="{C850F85D-E071-4CFD-901B-4290D7A370C4}">
      <dgm:prSet/>
      <dgm:spPr/>
    </dgm:pt>
    <dgm:pt modelId="{75DEBB01-DC61-443B-90B1-151D3271F107}">
      <dgm:prSet/>
      <dgm:spPr/>
      <dgm:t>
        <a:bodyPr/>
        <a:lstStyle/>
        <a:p>
          <a:endParaRPr lang="it-IT"/>
        </a:p>
      </dgm:t>
    </dgm:pt>
    <dgm:pt modelId="{1AA80ECC-3C01-4809-BF66-85269DF6B69E}" type="parTrans" cxnId="{88449B46-2C29-4F6B-9493-19778AC528E3}">
      <dgm:prSet/>
      <dgm:spPr/>
    </dgm:pt>
    <dgm:pt modelId="{BBC4B555-2930-418D-A309-B43E96E007FB}" type="sibTrans" cxnId="{88449B46-2C29-4F6B-9493-19778AC528E3}">
      <dgm:prSet/>
      <dgm:spPr/>
    </dgm:pt>
    <dgm:pt modelId="{53376501-026F-4E62-9CB0-ED139D605A48}">
      <dgm:prSet/>
      <dgm:spPr/>
      <dgm:t>
        <a:bodyPr/>
        <a:lstStyle/>
        <a:p>
          <a:endParaRPr lang="it-IT"/>
        </a:p>
      </dgm:t>
    </dgm:pt>
    <dgm:pt modelId="{E957EA53-60E8-4670-8577-3B25E5B9E562}" type="parTrans" cxnId="{B147FDA1-31FD-416B-90F6-A263C291F542}">
      <dgm:prSet/>
      <dgm:spPr/>
    </dgm:pt>
    <dgm:pt modelId="{14D3B012-D828-496F-9CDE-409E26D89821}" type="sibTrans" cxnId="{B147FDA1-31FD-416B-90F6-A263C291F542}">
      <dgm:prSet/>
      <dgm:spPr/>
    </dgm:pt>
    <dgm:pt modelId="{6452D2A4-9BC7-4163-BED6-62789CB11C4B}">
      <dgm:prSet/>
      <dgm:spPr/>
      <dgm:t>
        <a:bodyPr/>
        <a:lstStyle/>
        <a:p>
          <a:endParaRPr lang="it-IT"/>
        </a:p>
      </dgm:t>
    </dgm:pt>
    <dgm:pt modelId="{530FFFEF-5DC9-46BE-AFE1-70DD14681F0D}" type="parTrans" cxnId="{95A13CD9-8B1F-4E42-A7E9-409ABB435206}">
      <dgm:prSet/>
      <dgm:spPr/>
    </dgm:pt>
    <dgm:pt modelId="{F8221EE9-C8C8-4286-984F-43891B9774BD}" type="sibTrans" cxnId="{95A13CD9-8B1F-4E42-A7E9-409ABB435206}">
      <dgm:prSet/>
      <dgm:spPr/>
    </dgm:pt>
    <dgm:pt modelId="{674C5975-8149-4327-925B-7841B70E40AC}" type="pres">
      <dgm:prSet presAssocID="{66DB6BD5-526F-4E5E-8F7E-A17E2141B5A2}" presName="hierChild1" presStyleCnt="0">
        <dgm:presLayoutVars>
          <dgm:orgChart val="1"/>
          <dgm:chPref val="1"/>
          <dgm:dir/>
          <dgm:animOne val="branch"/>
          <dgm:animLvl val="lvl"/>
          <dgm:resizeHandles/>
        </dgm:presLayoutVars>
      </dgm:prSet>
      <dgm:spPr/>
    </dgm:pt>
    <dgm:pt modelId="{255004F6-12AF-4E30-AE40-94B06B3D3640}" type="pres">
      <dgm:prSet presAssocID="{8B7053E0-6662-45C7-AA13-58F0C2358D84}" presName="hierRoot1" presStyleCnt="0">
        <dgm:presLayoutVars>
          <dgm:hierBranch/>
        </dgm:presLayoutVars>
      </dgm:prSet>
      <dgm:spPr/>
    </dgm:pt>
    <dgm:pt modelId="{7FE19800-9D82-4753-ADEC-45C78C6B44D9}" type="pres">
      <dgm:prSet presAssocID="{8B7053E0-6662-45C7-AA13-58F0C2358D84}" presName="rootComposite1" presStyleCnt="0"/>
      <dgm:spPr/>
    </dgm:pt>
    <dgm:pt modelId="{45F410D8-DE92-4CB3-A031-93499019CD69}" type="pres">
      <dgm:prSet presAssocID="{8B7053E0-6662-45C7-AA13-58F0C2358D84}" presName="rootText1" presStyleLbl="node0" presStyleIdx="0" presStyleCnt="1">
        <dgm:presLayoutVars>
          <dgm:chPref val="3"/>
        </dgm:presLayoutVars>
      </dgm:prSet>
      <dgm:spPr/>
      <dgm:t>
        <a:bodyPr/>
        <a:lstStyle/>
        <a:p>
          <a:endParaRPr lang="it-IT"/>
        </a:p>
      </dgm:t>
    </dgm:pt>
    <dgm:pt modelId="{542C796F-6D24-42DE-A1B7-606884BDF377}" type="pres">
      <dgm:prSet presAssocID="{8B7053E0-6662-45C7-AA13-58F0C2358D84}" presName="rootConnector1" presStyleLbl="node1" presStyleIdx="0" presStyleCnt="0"/>
      <dgm:spPr/>
      <dgm:t>
        <a:bodyPr/>
        <a:lstStyle/>
        <a:p>
          <a:endParaRPr lang="it-IT"/>
        </a:p>
      </dgm:t>
    </dgm:pt>
    <dgm:pt modelId="{D28B8605-4294-4B72-86A1-502D9711960A}" type="pres">
      <dgm:prSet presAssocID="{8B7053E0-6662-45C7-AA13-58F0C2358D84}" presName="hierChild2" presStyleCnt="0"/>
      <dgm:spPr/>
    </dgm:pt>
    <dgm:pt modelId="{86C002A9-40D4-482D-9F65-87FAFDB6B552}" type="pres">
      <dgm:prSet presAssocID="{1AA80ECC-3C01-4809-BF66-85269DF6B69E}" presName="Name35" presStyleLbl="parChTrans1D2" presStyleIdx="0" presStyleCnt="3"/>
      <dgm:spPr/>
    </dgm:pt>
    <dgm:pt modelId="{7469C47A-565B-409F-8B35-5569D87030DB}" type="pres">
      <dgm:prSet presAssocID="{75DEBB01-DC61-443B-90B1-151D3271F107}" presName="hierRoot2" presStyleCnt="0">
        <dgm:presLayoutVars>
          <dgm:hierBranch/>
        </dgm:presLayoutVars>
      </dgm:prSet>
      <dgm:spPr/>
    </dgm:pt>
    <dgm:pt modelId="{A302FC15-F82E-44C3-83A4-DD7ACD4682DF}" type="pres">
      <dgm:prSet presAssocID="{75DEBB01-DC61-443B-90B1-151D3271F107}" presName="rootComposite" presStyleCnt="0"/>
      <dgm:spPr/>
    </dgm:pt>
    <dgm:pt modelId="{4AA00BBB-2D39-4FF2-81B9-4EDAF36E58C4}" type="pres">
      <dgm:prSet presAssocID="{75DEBB01-DC61-443B-90B1-151D3271F107}" presName="rootText" presStyleLbl="node2" presStyleIdx="0" presStyleCnt="3">
        <dgm:presLayoutVars>
          <dgm:chPref val="3"/>
        </dgm:presLayoutVars>
      </dgm:prSet>
      <dgm:spPr/>
      <dgm:t>
        <a:bodyPr/>
        <a:lstStyle/>
        <a:p>
          <a:endParaRPr lang="it-IT"/>
        </a:p>
      </dgm:t>
    </dgm:pt>
    <dgm:pt modelId="{722DAF4D-BE4B-42CD-9971-7A64048243F2}" type="pres">
      <dgm:prSet presAssocID="{75DEBB01-DC61-443B-90B1-151D3271F107}" presName="rootConnector" presStyleLbl="node2" presStyleIdx="0" presStyleCnt="3"/>
      <dgm:spPr/>
      <dgm:t>
        <a:bodyPr/>
        <a:lstStyle/>
        <a:p>
          <a:endParaRPr lang="it-IT"/>
        </a:p>
      </dgm:t>
    </dgm:pt>
    <dgm:pt modelId="{B934EF11-A6E2-4BB0-90E2-DA5352F1A85A}" type="pres">
      <dgm:prSet presAssocID="{75DEBB01-DC61-443B-90B1-151D3271F107}" presName="hierChild4" presStyleCnt="0"/>
      <dgm:spPr/>
    </dgm:pt>
    <dgm:pt modelId="{166D3235-17BA-4EF5-9D86-964A0062A604}" type="pres">
      <dgm:prSet presAssocID="{75DEBB01-DC61-443B-90B1-151D3271F107}" presName="hierChild5" presStyleCnt="0"/>
      <dgm:spPr/>
    </dgm:pt>
    <dgm:pt modelId="{3AAB430B-3C08-4130-B842-704B36A5DF32}" type="pres">
      <dgm:prSet presAssocID="{E957EA53-60E8-4670-8577-3B25E5B9E562}" presName="Name35" presStyleLbl="parChTrans1D2" presStyleIdx="1" presStyleCnt="3"/>
      <dgm:spPr/>
    </dgm:pt>
    <dgm:pt modelId="{2E208FC2-8090-44DA-9906-FCD78E0DA488}" type="pres">
      <dgm:prSet presAssocID="{53376501-026F-4E62-9CB0-ED139D605A48}" presName="hierRoot2" presStyleCnt="0">
        <dgm:presLayoutVars>
          <dgm:hierBranch/>
        </dgm:presLayoutVars>
      </dgm:prSet>
      <dgm:spPr/>
    </dgm:pt>
    <dgm:pt modelId="{1749398F-643D-41DF-BAB4-B833F6AC9DC7}" type="pres">
      <dgm:prSet presAssocID="{53376501-026F-4E62-9CB0-ED139D605A48}" presName="rootComposite" presStyleCnt="0"/>
      <dgm:spPr/>
    </dgm:pt>
    <dgm:pt modelId="{0AC1B8D9-5888-4097-970B-340C8E1E4988}" type="pres">
      <dgm:prSet presAssocID="{53376501-026F-4E62-9CB0-ED139D605A48}" presName="rootText" presStyleLbl="node2" presStyleIdx="1" presStyleCnt="3">
        <dgm:presLayoutVars>
          <dgm:chPref val="3"/>
        </dgm:presLayoutVars>
      </dgm:prSet>
      <dgm:spPr/>
      <dgm:t>
        <a:bodyPr/>
        <a:lstStyle/>
        <a:p>
          <a:endParaRPr lang="it-IT"/>
        </a:p>
      </dgm:t>
    </dgm:pt>
    <dgm:pt modelId="{8741C1DD-6066-491E-94AA-E097580590D5}" type="pres">
      <dgm:prSet presAssocID="{53376501-026F-4E62-9CB0-ED139D605A48}" presName="rootConnector" presStyleLbl="node2" presStyleIdx="1" presStyleCnt="3"/>
      <dgm:spPr/>
      <dgm:t>
        <a:bodyPr/>
        <a:lstStyle/>
        <a:p>
          <a:endParaRPr lang="it-IT"/>
        </a:p>
      </dgm:t>
    </dgm:pt>
    <dgm:pt modelId="{48011F92-C7C8-42E2-9892-6473D8B6FC6E}" type="pres">
      <dgm:prSet presAssocID="{53376501-026F-4E62-9CB0-ED139D605A48}" presName="hierChild4" presStyleCnt="0"/>
      <dgm:spPr/>
    </dgm:pt>
    <dgm:pt modelId="{3530253C-231C-428E-B877-0375966E3C98}" type="pres">
      <dgm:prSet presAssocID="{53376501-026F-4E62-9CB0-ED139D605A48}" presName="hierChild5" presStyleCnt="0"/>
      <dgm:spPr/>
    </dgm:pt>
    <dgm:pt modelId="{28F5D633-A57F-42AB-8CD4-E0C00B337A30}" type="pres">
      <dgm:prSet presAssocID="{530FFFEF-5DC9-46BE-AFE1-70DD14681F0D}" presName="Name35" presStyleLbl="parChTrans1D2" presStyleIdx="2" presStyleCnt="3"/>
      <dgm:spPr/>
    </dgm:pt>
    <dgm:pt modelId="{5E2C2700-8FA6-4B6C-B2A1-271B8CA8881A}" type="pres">
      <dgm:prSet presAssocID="{6452D2A4-9BC7-4163-BED6-62789CB11C4B}" presName="hierRoot2" presStyleCnt="0">
        <dgm:presLayoutVars>
          <dgm:hierBranch/>
        </dgm:presLayoutVars>
      </dgm:prSet>
      <dgm:spPr/>
    </dgm:pt>
    <dgm:pt modelId="{BB186779-7BC8-45E4-8676-BC636D1C3807}" type="pres">
      <dgm:prSet presAssocID="{6452D2A4-9BC7-4163-BED6-62789CB11C4B}" presName="rootComposite" presStyleCnt="0"/>
      <dgm:spPr/>
    </dgm:pt>
    <dgm:pt modelId="{43AA3855-F46D-469C-B8AC-8BE070EF7785}" type="pres">
      <dgm:prSet presAssocID="{6452D2A4-9BC7-4163-BED6-62789CB11C4B}" presName="rootText" presStyleLbl="node2" presStyleIdx="2" presStyleCnt="3">
        <dgm:presLayoutVars>
          <dgm:chPref val="3"/>
        </dgm:presLayoutVars>
      </dgm:prSet>
      <dgm:spPr/>
      <dgm:t>
        <a:bodyPr/>
        <a:lstStyle/>
        <a:p>
          <a:endParaRPr lang="it-IT"/>
        </a:p>
      </dgm:t>
    </dgm:pt>
    <dgm:pt modelId="{8087EEC5-6E3E-456D-934B-67E9D45EAC86}" type="pres">
      <dgm:prSet presAssocID="{6452D2A4-9BC7-4163-BED6-62789CB11C4B}" presName="rootConnector" presStyleLbl="node2" presStyleIdx="2" presStyleCnt="3"/>
      <dgm:spPr/>
      <dgm:t>
        <a:bodyPr/>
        <a:lstStyle/>
        <a:p>
          <a:endParaRPr lang="it-IT"/>
        </a:p>
      </dgm:t>
    </dgm:pt>
    <dgm:pt modelId="{AE4140D3-9BB3-463E-91F0-3547E6F259BA}" type="pres">
      <dgm:prSet presAssocID="{6452D2A4-9BC7-4163-BED6-62789CB11C4B}" presName="hierChild4" presStyleCnt="0"/>
      <dgm:spPr/>
    </dgm:pt>
    <dgm:pt modelId="{DD5581AE-2204-40D2-842F-6A89937A00CE}" type="pres">
      <dgm:prSet presAssocID="{6452D2A4-9BC7-4163-BED6-62789CB11C4B}" presName="hierChild5" presStyleCnt="0"/>
      <dgm:spPr/>
    </dgm:pt>
    <dgm:pt modelId="{42725C3E-3A61-46B3-8BE3-7F5A9146338C}" type="pres">
      <dgm:prSet presAssocID="{8B7053E0-6662-45C7-AA13-58F0C2358D84}" presName="hierChild3" presStyleCnt="0"/>
      <dgm:spPr/>
    </dgm:pt>
  </dgm:ptLst>
  <dgm:cxnLst>
    <dgm:cxn modelId="{7904FF6F-3824-4BEB-BD3A-32B898497119}" type="presOf" srcId="{E957EA53-60E8-4670-8577-3B25E5B9E562}" destId="{3AAB430B-3C08-4130-B842-704B36A5DF32}" srcOrd="0" destOrd="0" presId="urn:microsoft.com/office/officeart/2005/8/layout/orgChart1"/>
    <dgm:cxn modelId="{8AA89851-83F3-4149-89BB-85BB5793C26F}" type="presOf" srcId="{75DEBB01-DC61-443B-90B1-151D3271F107}" destId="{4AA00BBB-2D39-4FF2-81B9-4EDAF36E58C4}" srcOrd="0" destOrd="0" presId="urn:microsoft.com/office/officeart/2005/8/layout/orgChart1"/>
    <dgm:cxn modelId="{4585DA4C-E4E4-45D8-8DD9-6DA29BE97DFE}" type="presOf" srcId="{8B7053E0-6662-45C7-AA13-58F0C2358D84}" destId="{45F410D8-DE92-4CB3-A031-93499019CD69}" srcOrd="0" destOrd="0" presId="urn:microsoft.com/office/officeart/2005/8/layout/orgChart1"/>
    <dgm:cxn modelId="{B147FDA1-31FD-416B-90F6-A263C291F542}" srcId="{8B7053E0-6662-45C7-AA13-58F0C2358D84}" destId="{53376501-026F-4E62-9CB0-ED139D605A48}" srcOrd="1" destOrd="0" parTransId="{E957EA53-60E8-4670-8577-3B25E5B9E562}" sibTransId="{14D3B012-D828-496F-9CDE-409E26D89821}"/>
    <dgm:cxn modelId="{7E86379F-59B7-4BB7-8BA7-C2577E090023}" type="presOf" srcId="{53376501-026F-4E62-9CB0-ED139D605A48}" destId="{0AC1B8D9-5888-4097-970B-340C8E1E4988}" srcOrd="0" destOrd="0" presId="urn:microsoft.com/office/officeart/2005/8/layout/orgChart1"/>
    <dgm:cxn modelId="{3F67C1FB-7566-47D9-A4B9-4C88F971A44E}" type="presOf" srcId="{53376501-026F-4E62-9CB0-ED139D605A48}" destId="{8741C1DD-6066-491E-94AA-E097580590D5}" srcOrd="1" destOrd="0" presId="urn:microsoft.com/office/officeart/2005/8/layout/orgChart1"/>
    <dgm:cxn modelId="{C850F85D-E071-4CFD-901B-4290D7A370C4}" srcId="{66DB6BD5-526F-4E5E-8F7E-A17E2141B5A2}" destId="{8B7053E0-6662-45C7-AA13-58F0C2358D84}" srcOrd="0" destOrd="0" parTransId="{3B27F1AB-167B-4BCF-BFAF-A392B2B46F75}" sibTransId="{320D32FE-4E0D-47DA-96D6-C1151EE24666}"/>
    <dgm:cxn modelId="{54609DBC-6630-4AD5-8DC4-A1199804D8FD}" type="presOf" srcId="{75DEBB01-DC61-443B-90B1-151D3271F107}" destId="{722DAF4D-BE4B-42CD-9971-7A64048243F2}" srcOrd="1" destOrd="0" presId="urn:microsoft.com/office/officeart/2005/8/layout/orgChart1"/>
    <dgm:cxn modelId="{8ABF0F2A-D7A7-42CE-BF0E-FA35BF2D855E}" type="presOf" srcId="{1AA80ECC-3C01-4809-BF66-85269DF6B69E}" destId="{86C002A9-40D4-482D-9F65-87FAFDB6B552}" srcOrd="0" destOrd="0" presId="urn:microsoft.com/office/officeart/2005/8/layout/orgChart1"/>
    <dgm:cxn modelId="{FCE3DB23-C48C-436D-8219-C316AA9423DC}" type="presOf" srcId="{8B7053E0-6662-45C7-AA13-58F0C2358D84}" destId="{542C796F-6D24-42DE-A1B7-606884BDF377}" srcOrd="1" destOrd="0" presId="urn:microsoft.com/office/officeart/2005/8/layout/orgChart1"/>
    <dgm:cxn modelId="{5E17BC4D-0000-429B-8ACF-99E05AA33656}" type="presOf" srcId="{6452D2A4-9BC7-4163-BED6-62789CB11C4B}" destId="{8087EEC5-6E3E-456D-934B-67E9D45EAC86}" srcOrd="1" destOrd="0" presId="urn:microsoft.com/office/officeart/2005/8/layout/orgChart1"/>
    <dgm:cxn modelId="{CB5BF8CF-1508-40D1-84AF-9C638A3802BA}" type="presOf" srcId="{530FFFEF-5DC9-46BE-AFE1-70DD14681F0D}" destId="{28F5D633-A57F-42AB-8CD4-E0C00B337A30}" srcOrd="0" destOrd="0" presId="urn:microsoft.com/office/officeart/2005/8/layout/orgChart1"/>
    <dgm:cxn modelId="{88449B46-2C29-4F6B-9493-19778AC528E3}" srcId="{8B7053E0-6662-45C7-AA13-58F0C2358D84}" destId="{75DEBB01-DC61-443B-90B1-151D3271F107}" srcOrd="0" destOrd="0" parTransId="{1AA80ECC-3C01-4809-BF66-85269DF6B69E}" sibTransId="{BBC4B555-2930-418D-A309-B43E96E007FB}"/>
    <dgm:cxn modelId="{4B73640B-24EE-4918-ABE0-8EB830928028}" type="presOf" srcId="{66DB6BD5-526F-4E5E-8F7E-A17E2141B5A2}" destId="{674C5975-8149-4327-925B-7841B70E40AC}" srcOrd="0" destOrd="0" presId="urn:microsoft.com/office/officeart/2005/8/layout/orgChart1"/>
    <dgm:cxn modelId="{B2EA8B64-C505-473B-B56A-141C70E29B04}" type="presOf" srcId="{6452D2A4-9BC7-4163-BED6-62789CB11C4B}" destId="{43AA3855-F46D-469C-B8AC-8BE070EF7785}" srcOrd="0" destOrd="0" presId="urn:microsoft.com/office/officeart/2005/8/layout/orgChart1"/>
    <dgm:cxn modelId="{95A13CD9-8B1F-4E42-A7E9-409ABB435206}" srcId="{8B7053E0-6662-45C7-AA13-58F0C2358D84}" destId="{6452D2A4-9BC7-4163-BED6-62789CB11C4B}" srcOrd="2" destOrd="0" parTransId="{530FFFEF-5DC9-46BE-AFE1-70DD14681F0D}" sibTransId="{F8221EE9-C8C8-4286-984F-43891B9774BD}"/>
    <dgm:cxn modelId="{5B1179B5-950A-4D19-A9AF-305DD73207B7}" type="presParOf" srcId="{674C5975-8149-4327-925B-7841B70E40AC}" destId="{255004F6-12AF-4E30-AE40-94B06B3D3640}" srcOrd="0" destOrd="0" presId="urn:microsoft.com/office/officeart/2005/8/layout/orgChart1"/>
    <dgm:cxn modelId="{B4250953-9247-4CD7-B183-707F229002D2}" type="presParOf" srcId="{255004F6-12AF-4E30-AE40-94B06B3D3640}" destId="{7FE19800-9D82-4753-ADEC-45C78C6B44D9}" srcOrd="0" destOrd="0" presId="urn:microsoft.com/office/officeart/2005/8/layout/orgChart1"/>
    <dgm:cxn modelId="{5EF72FC1-549A-496F-BE7B-90AE34B99FFF}" type="presParOf" srcId="{7FE19800-9D82-4753-ADEC-45C78C6B44D9}" destId="{45F410D8-DE92-4CB3-A031-93499019CD69}" srcOrd="0" destOrd="0" presId="urn:microsoft.com/office/officeart/2005/8/layout/orgChart1"/>
    <dgm:cxn modelId="{CA0CFD2F-548F-48A5-9088-20D70A837CB5}" type="presParOf" srcId="{7FE19800-9D82-4753-ADEC-45C78C6B44D9}" destId="{542C796F-6D24-42DE-A1B7-606884BDF377}" srcOrd="1" destOrd="0" presId="urn:microsoft.com/office/officeart/2005/8/layout/orgChart1"/>
    <dgm:cxn modelId="{1253B923-C6D4-4217-929B-3491D1B61F97}" type="presParOf" srcId="{255004F6-12AF-4E30-AE40-94B06B3D3640}" destId="{D28B8605-4294-4B72-86A1-502D9711960A}" srcOrd="1" destOrd="0" presId="urn:microsoft.com/office/officeart/2005/8/layout/orgChart1"/>
    <dgm:cxn modelId="{D7A38156-F59B-4765-9412-D42217B04E5B}" type="presParOf" srcId="{D28B8605-4294-4B72-86A1-502D9711960A}" destId="{86C002A9-40D4-482D-9F65-87FAFDB6B552}" srcOrd="0" destOrd="0" presId="urn:microsoft.com/office/officeart/2005/8/layout/orgChart1"/>
    <dgm:cxn modelId="{94D1621A-8506-4413-B3CF-6B6EAF6A1EB9}" type="presParOf" srcId="{D28B8605-4294-4B72-86A1-502D9711960A}" destId="{7469C47A-565B-409F-8B35-5569D87030DB}" srcOrd="1" destOrd="0" presId="urn:microsoft.com/office/officeart/2005/8/layout/orgChart1"/>
    <dgm:cxn modelId="{E36F866F-047D-4824-8338-E0AF292DBC71}" type="presParOf" srcId="{7469C47A-565B-409F-8B35-5569D87030DB}" destId="{A302FC15-F82E-44C3-83A4-DD7ACD4682DF}" srcOrd="0" destOrd="0" presId="urn:microsoft.com/office/officeart/2005/8/layout/orgChart1"/>
    <dgm:cxn modelId="{E0564CCF-39C9-41B8-8998-FBFAEE821A80}" type="presParOf" srcId="{A302FC15-F82E-44C3-83A4-DD7ACD4682DF}" destId="{4AA00BBB-2D39-4FF2-81B9-4EDAF36E58C4}" srcOrd="0" destOrd="0" presId="urn:microsoft.com/office/officeart/2005/8/layout/orgChart1"/>
    <dgm:cxn modelId="{A744CC5A-5EA1-4AB8-B862-1603785D74B0}" type="presParOf" srcId="{A302FC15-F82E-44C3-83A4-DD7ACD4682DF}" destId="{722DAF4D-BE4B-42CD-9971-7A64048243F2}" srcOrd="1" destOrd="0" presId="urn:microsoft.com/office/officeart/2005/8/layout/orgChart1"/>
    <dgm:cxn modelId="{F6904975-B943-4701-84F8-59D881C032AD}" type="presParOf" srcId="{7469C47A-565B-409F-8B35-5569D87030DB}" destId="{B934EF11-A6E2-4BB0-90E2-DA5352F1A85A}" srcOrd="1" destOrd="0" presId="urn:microsoft.com/office/officeart/2005/8/layout/orgChart1"/>
    <dgm:cxn modelId="{42E3F6C2-D6F4-45EB-AFD9-B4830262E912}" type="presParOf" srcId="{7469C47A-565B-409F-8B35-5569D87030DB}" destId="{166D3235-17BA-4EF5-9D86-964A0062A604}" srcOrd="2" destOrd="0" presId="urn:microsoft.com/office/officeart/2005/8/layout/orgChart1"/>
    <dgm:cxn modelId="{A4E567A4-CFD3-48C7-BC06-D357C65BB226}" type="presParOf" srcId="{D28B8605-4294-4B72-86A1-502D9711960A}" destId="{3AAB430B-3C08-4130-B842-704B36A5DF32}" srcOrd="2" destOrd="0" presId="urn:microsoft.com/office/officeart/2005/8/layout/orgChart1"/>
    <dgm:cxn modelId="{D2343D16-0A99-4815-935F-D1DE703AEC57}" type="presParOf" srcId="{D28B8605-4294-4B72-86A1-502D9711960A}" destId="{2E208FC2-8090-44DA-9906-FCD78E0DA488}" srcOrd="3" destOrd="0" presId="urn:microsoft.com/office/officeart/2005/8/layout/orgChart1"/>
    <dgm:cxn modelId="{954C84A8-54CD-4868-B77C-ECC47B4B6276}" type="presParOf" srcId="{2E208FC2-8090-44DA-9906-FCD78E0DA488}" destId="{1749398F-643D-41DF-BAB4-B833F6AC9DC7}" srcOrd="0" destOrd="0" presId="urn:microsoft.com/office/officeart/2005/8/layout/orgChart1"/>
    <dgm:cxn modelId="{E384128F-8736-41CD-90AE-DC0DC150B34F}" type="presParOf" srcId="{1749398F-643D-41DF-BAB4-B833F6AC9DC7}" destId="{0AC1B8D9-5888-4097-970B-340C8E1E4988}" srcOrd="0" destOrd="0" presId="urn:microsoft.com/office/officeart/2005/8/layout/orgChart1"/>
    <dgm:cxn modelId="{F686DC40-E383-482C-B682-DD6B790124F7}" type="presParOf" srcId="{1749398F-643D-41DF-BAB4-B833F6AC9DC7}" destId="{8741C1DD-6066-491E-94AA-E097580590D5}" srcOrd="1" destOrd="0" presId="urn:microsoft.com/office/officeart/2005/8/layout/orgChart1"/>
    <dgm:cxn modelId="{E5655702-7AC7-47F5-80C2-06A430C82963}" type="presParOf" srcId="{2E208FC2-8090-44DA-9906-FCD78E0DA488}" destId="{48011F92-C7C8-42E2-9892-6473D8B6FC6E}" srcOrd="1" destOrd="0" presId="urn:microsoft.com/office/officeart/2005/8/layout/orgChart1"/>
    <dgm:cxn modelId="{5D377D99-368B-420C-91D4-469BC13B8B37}" type="presParOf" srcId="{2E208FC2-8090-44DA-9906-FCD78E0DA488}" destId="{3530253C-231C-428E-B877-0375966E3C98}" srcOrd="2" destOrd="0" presId="urn:microsoft.com/office/officeart/2005/8/layout/orgChart1"/>
    <dgm:cxn modelId="{572C30B4-FDF2-4C78-BF95-401ED60612BA}" type="presParOf" srcId="{D28B8605-4294-4B72-86A1-502D9711960A}" destId="{28F5D633-A57F-42AB-8CD4-E0C00B337A30}" srcOrd="4" destOrd="0" presId="urn:microsoft.com/office/officeart/2005/8/layout/orgChart1"/>
    <dgm:cxn modelId="{31D6BB55-2263-4D56-A0CB-2F80D5E15BBF}" type="presParOf" srcId="{D28B8605-4294-4B72-86A1-502D9711960A}" destId="{5E2C2700-8FA6-4B6C-B2A1-271B8CA8881A}" srcOrd="5" destOrd="0" presId="urn:microsoft.com/office/officeart/2005/8/layout/orgChart1"/>
    <dgm:cxn modelId="{0F33D2A7-D272-479D-A0A1-31EFBA7D7D74}" type="presParOf" srcId="{5E2C2700-8FA6-4B6C-B2A1-271B8CA8881A}" destId="{BB186779-7BC8-45E4-8676-BC636D1C3807}" srcOrd="0" destOrd="0" presId="urn:microsoft.com/office/officeart/2005/8/layout/orgChart1"/>
    <dgm:cxn modelId="{60E8B540-6D0A-42BD-96B4-346A0B654187}" type="presParOf" srcId="{BB186779-7BC8-45E4-8676-BC636D1C3807}" destId="{43AA3855-F46D-469C-B8AC-8BE070EF7785}" srcOrd="0" destOrd="0" presId="urn:microsoft.com/office/officeart/2005/8/layout/orgChart1"/>
    <dgm:cxn modelId="{C5E1AE62-1F85-4047-A830-F7AEE8F296AE}" type="presParOf" srcId="{BB186779-7BC8-45E4-8676-BC636D1C3807}" destId="{8087EEC5-6E3E-456D-934B-67E9D45EAC86}" srcOrd="1" destOrd="0" presId="urn:microsoft.com/office/officeart/2005/8/layout/orgChart1"/>
    <dgm:cxn modelId="{817C6F5A-20AF-4B33-9D0D-E33339CD3CE6}" type="presParOf" srcId="{5E2C2700-8FA6-4B6C-B2A1-271B8CA8881A}" destId="{AE4140D3-9BB3-463E-91F0-3547E6F259BA}" srcOrd="1" destOrd="0" presId="urn:microsoft.com/office/officeart/2005/8/layout/orgChart1"/>
    <dgm:cxn modelId="{97CA1FC8-3CF8-4ABB-905D-A378A9F0D685}" type="presParOf" srcId="{5E2C2700-8FA6-4B6C-B2A1-271B8CA8881A}" destId="{DD5581AE-2204-40D2-842F-6A89937A00CE}" srcOrd="2" destOrd="0" presId="urn:microsoft.com/office/officeart/2005/8/layout/orgChart1"/>
    <dgm:cxn modelId="{87BCFB06-1C53-4B95-A40C-63E7E4A10927}" type="presParOf" srcId="{255004F6-12AF-4E30-AE40-94B06B3D3640}" destId="{42725C3E-3A61-46B3-8BE3-7F5A914633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22920B-C6E2-4793-8E78-0091E1F9B1A0}" type="datetimeFigureOut">
              <a:rPr lang="it-IT"/>
              <a:pPr>
                <a:defRPr/>
              </a:pPr>
              <a:t>04/05/2023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CBECDA-0663-449E-A5CC-17BC8D14EAC2}" type="slidenum">
              <a:rPr lang="it-IT"/>
              <a:pPr>
                <a:defRPr/>
              </a:pPr>
              <a:t>‹N›</a:t>
            </a:fld>
            <a:endParaRPr lang="it-IT"/>
          </a:p>
        </p:txBody>
      </p:sp>
    </p:spTree>
    <p:extLst>
      <p:ext uri="{BB962C8B-B14F-4D97-AF65-F5344CB8AC3E}">
        <p14:creationId xmlns:p14="http://schemas.microsoft.com/office/powerpoint/2010/main" val="3761962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EBBAC-0BBB-4E1E-AB81-5D412965E0D4}" type="slidenum">
              <a:rPr lang="it-IT"/>
              <a:pPr fontAlgn="base">
                <a:spcBef>
                  <a:spcPct val="0"/>
                </a:spcBef>
                <a:spcAft>
                  <a:spcPct val="0"/>
                </a:spcAft>
                <a:defRPr/>
              </a:pPr>
              <a:t>81</a:t>
            </a:fld>
            <a:endParaRPr lang="it-IT"/>
          </a:p>
        </p:txBody>
      </p:sp>
    </p:spTree>
    <p:extLst>
      <p:ext uri="{BB962C8B-B14F-4D97-AF65-F5344CB8AC3E}">
        <p14:creationId xmlns:p14="http://schemas.microsoft.com/office/powerpoint/2010/main" val="188922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AF69BA3-3913-40FD-BA6E-697810515EFC}" type="datetimeFigureOut">
              <a:rPr lang="it-IT"/>
              <a:pPr>
                <a:defRPr/>
              </a:pPr>
              <a:t>04/05/2023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A4ADD6-DF68-4F5B-BAC7-F1AB155657A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7D3148E-983B-4015-85BA-9BC7CD8C7003}" type="datetimeFigureOut">
              <a:rPr lang="it-IT"/>
              <a:pPr>
                <a:defRPr/>
              </a:pPr>
              <a:t>04/05/2023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16D73A-DE29-4688-B208-97AB9D6973C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DE23149-C0F4-4506-B754-617B5ED1C7B8}" type="datetimeFigureOut">
              <a:rPr lang="it-IT"/>
              <a:pPr>
                <a:defRPr/>
              </a:pPr>
              <a:t>04/05/2023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8737F9-480D-4578-8F37-B690AE12700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C18B635-7616-4CD2-A2C0-8D7A0F22AC88}" type="datetimeFigureOut">
              <a:rPr lang="it-IT"/>
              <a:pPr>
                <a:defRPr/>
              </a:pPr>
              <a:t>04/05/2023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D658B2-3DD0-4047-8F42-716B3BE391D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0D29FEB-5AB1-4E7B-AC51-2DEFEC4B2D7B}" type="datetimeFigureOut">
              <a:rPr lang="it-IT"/>
              <a:pPr>
                <a:defRPr/>
              </a:pPr>
              <a:t>04/05/2023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F52B73-588A-45DC-B4F9-DB7BF701EB4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0DB31DE-017D-4221-9EDC-2D2A65C040F9}" type="datetimeFigureOut">
              <a:rPr lang="it-IT"/>
              <a:pPr>
                <a:defRPr/>
              </a:pPr>
              <a:t>04/05/2023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BD1D71A-D1DD-4E7A-A9A6-43A759D82EA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B027786-FDEF-4B35-9A33-01DC73386549}" type="datetimeFigureOut">
              <a:rPr lang="it-IT"/>
              <a:pPr>
                <a:defRPr/>
              </a:pPr>
              <a:t>04/05/2023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A70C20D-02A1-4F29-BC00-CC802C397FE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640C3A1-8E2B-41C2-B0DA-3BC2FB7F2D68}" type="datetimeFigureOut">
              <a:rPr lang="it-IT"/>
              <a:pPr>
                <a:defRPr/>
              </a:pPr>
              <a:t>04/05/2023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CDFE6D6-6894-4A66-9576-F56E4A7F260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58D6CAF-6D0D-43CA-A8DF-C6A7BA28D6DD}" type="datetimeFigureOut">
              <a:rPr lang="it-IT"/>
              <a:pPr>
                <a:defRPr/>
              </a:pPr>
              <a:t>04/05/2023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DC1E429-6806-489A-909A-CFFFA37E974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5012E9C-8D4E-4CC4-83A2-052986094B97}" type="datetimeFigureOut">
              <a:rPr lang="it-IT"/>
              <a:pPr>
                <a:defRPr/>
              </a:pPr>
              <a:t>04/05/2023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7BDB16-0671-4E02-9917-6C4C050F687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C8057F-A4F0-4139-A1C5-3BA4D514A51A}" type="datetimeFigureOut">
              <a:rPr lang="it-IT"/>
              <a:pPr>
                <a:defRPr/>
              </a:pPr>
              <a:t>04/05/2023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45D881-F0B1-47AA-8D05-C26300EB400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DB8A398-BD2E-478B-AC74-532C4B972582}" type="datetimeFigureOut">
              <a:rPr lang="it-IT"/>
              <a:pPr>
                <a:defRPr/>
              </a:pPr>
              <a:t>04/05/2023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7B1A0D-E84C-49AC-8848-EDC9FBCCCC9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11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ttangolo 3"/>
          <p:cNvSpPr>
            <a:spLocks noChangeArrowheads="1"/>
          </p:cNvSpPr>
          <p:nvPr/>
        </p:nvSpPr>
        <p:spPr bwMode="auto">
          <a:xfrm>
            <a:off x="900113" y="404813"/>
            <a:ext cx="6840537" cy="2062103"/>
          </a:xfrm>
          <a:prstGeom prst="rect">
            <a:avLst/>
          </a:prstGeom>
          <a:noFill/>
          <a:ln w="9525">
            <a:noFill/>
            <a:miter lim="800000"/>
            <a:headEnd/>
            <a:tailEnd/>
          </a:ln>
        </p:spPr>
        <p:txBody>
          <a:bodyPr>
            <a:spAutoFit/>
          </a:bodyPr>
          <a:lstStyle/>
          <a:p>
            <a:pPr algn="ctr"/>
            <a:r>
              <a:rPr lang="it-IT" sz="3200" b="1" dirty="0">
                <a:solidFill>
                  <a:srgbClr val="FF0000"/>
                </a:solidFill>
                <a:latin typeface="Calibri" pitchFamily="34" charset="0"/>
              </a:rPr>
              <a:t> </a:t>
            </a:r>
            <a:r>
              <a:rPr lang="it-IT" sz="3200" b="1" dirty="0">
                <a:solidFill>
                  <a:srgbClr val="FF0000"/>
                </a:solidFill>
                <a:latin typeface="Comic Sans MS" pitchFamily="66" charset="0"/>
              </a:rPr>
              <a:t>SICUREZZA </a:t>
            </a:r>
            <a:r>
              <a:rPr lang="it-IT" sz="3200" b="1" dirty="0" smtClean="0">
                <a:solidFill>
                  <a:srgbClr val="FF0000"/>
                </a:solidFill>
                <a:latin typeface="Comic Sans MS" pitchFamily="66" charset="0"/>
              </a:rPr>
              <a:t>nella SCUOLA</a:t>
            </a:r>
          </a:p>
          <a:p>
            <a:pPr algn="ctr"/>
            <a:endParaRPr lang="it-IT" sz="3200" b="1" dirty="0" smtClean="0">
              <a:solidFill>
                <a:srgbClr val="FF0000"/>
              </a:solidFill>
              <a:latin typeface="Comic Sans MS" pitchFamily="66" charset="0"/>
            </a:endParaRPr>
          </a:p>
          <a:p>
            <a:pPr algn="ctr"/>
            <a:r>
              <a:rPr lang="it-IT" sz="3200" b="1" dirty="0" smtClean="0">
                <a:solidFill>
                  <a:srgbClr val="FF0000"/>
                </a:solidFill>
                <a:latin typeface="Comic Sans MS" pitchFamily="66" charset="0"/>
              </a:rPr>
              <a:t>CORSO DI FORMAZIONE GENERALE</a:t>
            </a:r>
            <a:endParaRPr lang="it-IT" sz="3200" dirty="0">
              <a:solidFill>
                <a:srgbClr val="FF0000"/>
              </a:solidFill>
              <a:latin typeface="Comic Sans MS" pitchFamily="66" charset="0"/>
            </a:endParaRPr>
          </a:p>
        </p:txBody>
      </p:sp>
      <p:sp>
        <p:nvSpPr>
          <p:cNvPr id="14339" name="Text Box 4"/>
          <p:cNvSpPr txBox="1">
            <a:spLocks noChangeArrowheads="1"/>
          </p:cNvSpPr>
          <p:nvPr/>
        </p:nvSpPr>
        <p:spPr bwMode="auto">
          <a:xfrm>
            <a:off x="-108744" y="5639457"/>
            <a:ext cx="8642350" cy="461665"/>
          </a:xfrm>
          <a:prstGeom prst="rect">
            <a:avLst/>
          </a:prstGeom>
          <a:noFill/>
          <a:ln w="9525">
            <a:noFill/>
            <a:miter lim="800000"/>
            <a:headEnd/>
            <a:tailEnd/>
          </a:ln>
        </p:spPr>
        <p:txBody>
          <a:bodyPr>
            <a:spAutoFit/>
          </a:bodyPr>
          <a:lstStyle/>
          <a:p>
            <a:pPr algn="ctr">
              <a:spcBef>
                <a:spcPct val="50000"/>
              </a:spcBef>
            </a:pPr>
            <a:r>
              <a:rPr lang="it-IT" sz="2400" b="1" i="1" dirty="0" smtClean="0">
                <a:solidFill>
                  <a:schemeClr val="hlink"/>
                </a:solidFill>
                <a:latin typeface="Comic Sans MS" pitchFamily="66" charset="0"/>
              </a:rPr>
              <a:t>I.I.S. Statale «C. DARWIN»  di Roma</a:t>
            </a:r>
            <a:endParaRPr lang="it-IT" sz="2400" b="1" i="1" dirty="0">
              <a:solidFill>
                <a:schemeClr val="hlink"/>
              </a:solidFill>
              <a:latin typeface="Comic Sans MS" pitchFamily="66" charset="0"/>
            </a:endParaRPr>
          </a:p>
        </p:txBody>
      </p:sp>
      <p:pic>
        <p:nvPicPr>
          <p:cNvPr id="5" name="Immagine 4" descr="Corsi in aula per formazione Salute e Sicurezza sul Lavoro"/>
          <p:cNvPicPr/>
          <p:nvPr/>
        </p:nvPicPr>
        <p:blipFill>
          <a:blip r:embed="rId2">
            <a:extLst>
              <a:ext uri="{28A0092B-C50C-407E-A947-70E740481C1C}">
                <a14:useLocalDpi xmlns:a14="http://schemas.microsoft.com/office/drawing/2010/main" val="0"/>
              </a:ext>
            </a:extLst>
          </a:blip>
          <a:srcRect/>
          <a:stretch>
            <a:fillRect/>
          </a:stretch>
        </p:blipFill>
        <p:spPr bwMode="auto">
          <a:xfrm>
            <a:off x="2880381" y="2636911"/>
            <a:ext cx="2880000" cy="268040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noChangeArrowheads="1"/>
          </p:cNvSpPr>
          <p:nvPr>
            <p:ph type="title"/>
          </p:nvPr>
        </p:nvSpPr>
        <p:spPr>
          <a:xfrm>
            <a:off x="762000" y="762000"/>
            <a:ext cx="8202613" cy="1143000"/>
          </a:xfrm>
        </p:spPr>
        <p:txBody>
          <a:bodyPr/>
          <a:lstStyle/>
          <a:p>
            <a:pPr algn="ctr"/>
            <a:r>
              <a:rPr lang="it-IT" altLang="it-IT" sz="2800" b="1" dirty="0" smtClean="0">
                <a:solidFill>
                  <a:srgbClr val="7030A0"/>
                </a:solidFill>
                <a:latin typeface="Comic Sans MS" panose="030F0702030302020204" pitchFamily="66" charset="0"/>
              </a:rPr>
              <a:t>CONTENUTI DEL CORSO DI</a:t>
            </a:r>
            <a:br>
              <a:rPr lang="it-IT" altLang="it-IT" sz="2800" b="1" dirty="0" smtClean="0">
                <a:solidFill>
                  <a:srgbClr val="7030A0"/>
                </a:solidFill>
                <a:latin typeface="Comic Sans MS" panose="030F0702030302020204" pitchFamily="66" charset="0"/>
              </a:rPr>
            </a:br>
            <a:r>
              <a:rPr lang="it-IT" altLang="it-IT" sz="2800" b="1" dirty="0" smtClean="0">
                <a:solidFill>
                  <a:srgbClr val="7030A0"/>
                </a:solidFill>
                <a:latin typeface="Comic Sans MS" panose="030F0702030302020204" pitchFamily="66" charset="0"/>
              </a:rPr>
              <a:t>FORMAZIONE GENERALE (durata 4 ore)</a:t>
            </a:r>
          </a:p>
        </p:txBody>
      </p:sp>
      <p:sp>
        <p:nvSpPr>
          <p:cNvPr id="3" name="Segnaposto contenuto 2">
            <a:extLst>
              <a:ext uri="{FF2B5EF4-FFF2-40B4-BE49-F238E27FC236}">
                <a16:creationId xmlns="" xmlns:a16="http://schemas.microsoft.com/office/drawing/2014/main" id="{884842E3-590F-4C2A-BD0A-A04A6A395862}"/>
              </a:ext>
            </a:extLst>
          </p:cNvPr>
          <p:cNvSpPr>
            <a:spLocks noGrp="1"/>
          </p:cNvSpPr>
          <p:nvPr>
            <p:ph idx="1"/>
          </p:nvPr>
        </p:nvSpPr>
        <p:spPr>
          <a:xfrm>
            <a:off x="838200" y="2362200"/>
            <a:ext cx="7910513" cy="4307160"/>
          </a:xfrm>
        </p:spPr>
        <p:txBody>
          <a:bodyPr/>
          <a:lstStyle/>
          <a:p>
            <a:pPr>
              <a:buFont typeface="Wingdings" panose="05000000000000000000" pitchFamily="2" charset="2"/>
              <a:buChar char="q"/>
              <a:defRPr/>
            </a:pPr>
            <a:r>
              <a:rPr lang="it-IT" sz="2400" b="1" dirty="0">
                <a:latin typeface="Comic Sans MS" panose="030F0702030302020204" pitchFamily="66" charset="0"/>
              </a:rPr>
              <a:t>Normativa generale in ambito di sicurezza sul lavoro;</a:t>
            </a:r>
          </a:p>
          <a:p>
            <a:pPr>
              <a:buFont typeface="Wingdings" panose="05000000000000000000" pitchFamily="2" charset="2"/>
              <a:buChar char="q"/>
              <a:defRPr/>
            </a:pPr>
            <a:r>
              <a:rPr lang="it-IT" sz="2400" b="1" dirty="0">
                <a:latin typeface="Comic Sans MS" panose="030F0702030302020204" pitchFamily="66" charset="0"/>
              </a:rPr>
              <a:t>Concetti di : </a:t>
            </a:r>
            <a:r>
              <a:rPr lang="it-IT" sz="2400" b="1" dirty="0" smtClean="0">
                <a:latin typeface="Comic Sans MS" panose="030F0702030302020204" pitchFamily="66" charset="0"/>
              </a:rPr>
              <a:t>Rischio</a:t>
            </a:r>
            <a:r>
              <a:rPr lang="it-IT" sz="2400" b="1" dirty="0">
                <a:latin typeface="Comic Sans MS" panose="030F0702030302020204" pitchFamily="66" charset="0"/>
              </a:rPr>
              <a:t>, </a:t>
            </a:r>
            <a:r>
              <a:rPr lang="it-IT" sz="2400" b="1" dirty="0" smtClean="0">
                <a:latin typeface="Comic Sans MS" panose="030F0702030302020204" pitchFamily="66" charset="0"/>
              </a:rPr>
              <a:t>Danno</a:t>
            </a:r>
            <a:r>
              <a:rPr lang="it-IT" sz="2400" b="1" dirty="0">
                <a:latin typeface="Comic Sans MS" panose="030F0702030302020204" pitchFamily="66" charset="0"/>
              </a:rPr>
              <a:t>, </a:t>
            </a:r>
            <a:r>
              <a:rPr lang="it-IT" sz="2400" b="1" dirty="0" smtClean="0">
                <a:latin typeface="Comic Sans MS" panose="030F0702030302020204" pitchFamily="66" charset="0"/>
              </a:rPr>
              <a:t>Prevenzione </a:t>
            </a:r>
            <a:r>
              <a:rPr lang="it-IT" sz="2400" b="1" dirty="0">
                <a:latin typeface="Comic Sans MS" panose="030F0702030302020204" pitchFamily="66" charset="0"/>
              </a:rPr>
              <a:t>e </a:t>
            </a:r>
            <a:r>
              <a:rPr lang="it-IT" sz="2400" b="1" dirty="0" smtClean="0">
                <a:latin typeface="Comic Sans MS" panose="030F0702030302020204" pitchFamily="66" charset="0"/>
              </a:rPr>
              <a:t>Protezione</a:t>
            </a:r>
            <a:r>
              <a:rPr lang="it-IT" sz="2400" b="1" dirty="0">
                <a:latin typeface="Comic Sans MS" panose="030F0702030302020204" pitchFamily="66" charset="0"/>
              </a:rPr>
              <a:t>;</a:t>
            </a:r>
          </a:p>
          <a:p>
            <a:pPr>
              <a:buFont typeface="Wingdings" panose="05000000000000000000" pitchFamily="2" charset="2"/>
              <a:buChar char="q"/>
              <a:defRPr/>
            </a:pPr>
            <a:r>
              <a:rPr lang="it-IT" sz="2400" b="1" dirty="0">
                <a:latin typeface="Comic Sans MS" panose="030F0702030302020204" pitchFamily="66" charset="0"/>
              </a:rPr>
              <a:t>Organizzazione della prevenzione nella scuola:          le figure della sicurezza</a:t>
            </a:r>
          </a:p>
          <a:p>
            <a:pPr>
              <a:buFont typeface="Wingdings" panose="05000000000000000000" pitchFamily="2" charset="2"/>
              <a:buChar char="q"/>
              <a:defRPr/>
            </a:pPr>
            <a:r>
              <a:rPr lang="it-IT" sz="2400" b="1" dirty="0">
                <a:latin typeface="Comic Sans MS" panose="030F0702030302020204" pitchFamily="66" charset="0"/>
              </a:rPr>
              <a:t>Diritti, doveri e sanzioni per i vari soggetti della scuola;</a:t>
            </a:r>
          </a:p>
          <a:p>
            <a:pPr>
              <a:buFont typeface="Wingdings" panose="05000000000000000000" pitchFamily="2" charset="2"/>
              <a:buChar char="q"/>
              <a:defRPr/>
            </a:pPr>
            <a:r>
              <a:rPr lang="it-IT" sz="2400" b="1" dirty="0">
                <a:latin typeface="Comic Sans MS" panose="030F0702030302020204" pitchFamily="66" charset="0"/>
              </a:rPr>
              <a:t>Organi di vigilanza e controllo;</a:t>
            </a:r>
          </a:p>
          <a:p>
            <a:pPr>
              <a:buFont typeface="Wingdings" panose="05000000000000000000" pitchFamily="2" charset="2"/>
              <a:buChar char="q"/>
              <a:defRPr/>
            </a:pPr>
            <a:r>
              <a:rPr lang="it-IT" sz="2400" b="1" dirty="0">
                <a:latin typeface="Comic Sans MS" panose="030F0702030302020204" pitchFamily="66" charset="0"/>
              </a:rPr>
              <a:t>Il Documento di Valutazione dei Rischi.</a:t>
            </a:r>
          </a:p>
          <a:p>
            <a:pPr>
              <a:buFont typeface="Wingdings" panose="05000000000000000000" pitchFamily="2" charset="2"/>
              <a:buChar char="q"/>
              <a:defRPr/>
            </a:pPr>
            <a:endParaRPr lang="it-IT" sz="2400" dirty="0"/>
          </a:p>
        </p:txBody>
      </p:sp>
      <p:pic>
        <p:nvPicPr>
          <p:cNvPr id="8196" name="Picture 2" descr="C:\Documents and Settings\Administrator\Impostazioni locali\Temporary Internet Files\Content.IE5\CWY54DQC\LOGO_Sicurezza-scuol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312" y="5097462"/>
            <a:ext cx="176212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62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ttangolo 1"/>
          <p:cNvSpPr>
            <a:spLocks noChangeArrowheads="1"/>
          </p:cNvSpPr>
          <p:nvPr/>
        </p:nvSpPr>
        <p:spPr bwMode="auto">
          <a:xfrm>
            <a:off x="323850" y="620713"/>
            <a:ext cx="8280400" cy="519112"/>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PIANO DI EMERGENZA ED EVACUAZIONE</a:t>
            </a:r>
          </a:p>
        </p:txBody>
      </p:sp>
      <p:sp>
        <p:nvSpPr>
          <p:cNvPr id="58370" name="Rettangolo 2"/>
          <p:cNvSpPr>
            <a:spLocks noChangeArrowheads="1"/>
          </p:cNvSpPr>
          <p:nvPr/>
        </p:nvSpPr>
        <p:spPr bwMode="auto">
          <a:xfrm>
            <a:off x="395536" y="1773238"/>
            <a:ext cx="8424936" cy="2954655"/>
          </a:xfrm>
          <a:prstGeom prst="rect">
            <a:avLst/>
          </a:prstGeom>
          <a:noFill/>
          <a:ln w="9525">
            <a:noFill/>
            <a:miter lim="800000"/>
            <a:headEnd/>
            <a:tailEnd/>
          </a:ln>
        </p:spPr>
        <p:txBody>
          <a:bodyPr wrap="square">
            <a:spAutoFit/>
          </a:bodyPr>
          <a:lstStyle/>
          <a:p>
            <a:pPr algn="just"/>
            <a:r>
              <a:rPr lang="it-IT" sz="2400" dirty="0">
                <a:latin typeface="Comic Sans MS" panose="030F0702030302020204" pitchFamily="66" charset="0"/>
              </a:rPr>
              <a:t>Il piano di emergenza ed evacuazione è il documento che illustra le procedure di lotta antincendio, emergenza, evacuazione dei lavoratori e primo soccorso.</a:t>
            </a:r>
          </a:p>
          <a:p>
            <a:pPr algn="just"/>
            <a:r>
              <a:rPr lang="it-IT" sz="2400" dirty="0">
                <a:latin typeface="Comic Sans MS" panose="030F0702030302020204" pitchFamily="66" charset="0"/>
              </a:rPr>
              <a:t> </a:t>
            </a:r>
            <a:r>
              <a:rPr lang="it-IT" sz="2400" dirty="0" smtClean="0">
                <a:latin typeface="Comic Sans MS" panose="030F0702030302020204" pitchFamily="66" charset="0"/>
              </a:rPr>
              <a:t>Il </a:t>
            </a:r>
            <a:r>
              <a:rPr lang="it-IT" sz="2400" dirty="0">
                <a:latin typeface="Comic Sans MS" panose="030F0702030302020204" pitchFamily="66" charset="0"/>
              </a:rPr>
              <a:t>piano è esposto in bacheca, in aula insegnanti, in Ufficio </a:t>
            </a:r>
            <a:r>
              <a:rPr lang="it-IT" sz="2400" dirty="0" smtClean="0">
                <a:latin typeface="Comic Sans MS" panose="030F0702030302020204" pitchFamily="66" charset="0"/>
              </a:rPr>
              <a:t>Tecnico (ove presente) </a:t>
            </a:r>
            <a:r>
              <a:rPr lang="it-IT" sz="2400" dirty="0">
                <a:latin typeface="Comic Sans MS" panose="030F0702030302020204" pitchFamily="66" charset="0"/>
              </a:rPr>
              <a:t>e sul sito </a:t>
            </a:r>
            <a:r>
              <a:rPr lang="it-IT" sz="2400" dirty="0" smtClean="0">
                <a:latin typeface="Comic Sans MS" panose="030F0702030302020204" pitchFamily="66" charset="0"/>
              </a:rPr>
              <a:t>della </a:t>
            </a:r>
            <a:r>
              <a:rPr lang="it-IT" sz="2400" dirty="0">
                <a:latin typeface="Comic Sans MS" panose="030F0702030302020204" pitchFamily="66" charset="0"/>
              </a:rPr>
              <a:t>scuola.</a:t>
            </a:r>
          </a:p>
          <a:p>
            <a:pPr algn="just"/>
            <a:r>
              <a:rPr lang="it-IT" sz="2400" dirty="0" smtClean="0">
                <a:latin typeface="Comic Sans MS" panose="030F0702030302020204" pitchFamily="66" charset="0"/>
              </a:rPr>
              <a:t>E</a:t>
            </a:r>
            <a:r>
              <a:rPr lang="it-IT" sz="2400" dirty="0">
                <a:latin typeface="Comic Sans MS" panose="030F0702030302020204" pitchFamily="66" charset="0"/>
              </a:rPr>
              <a:t>’ un documento che tutti i lavoratori, almeno per sommi capi, sono tenuti a conoscere.</a:t>
            </a:r>
          </a:p>
          <a:p>
            <a:pPr algn="just"/>
            <a:endParaRPr lang="it-IT" sz="1800" dirty="0">
              <a:latin typeface="Calibri" pitchFamily="34" charset="0"/>
            </a:endParaRPr>
          </a:p>
        </p:txBody>
      </p:sp>
      <p:pic>
        <p:nvPicPr>
          <p:cNvPr id="58371" name="Picture 4" descr="piano1"/>
          <p:cNvPicPr>
            <a:picLocks noChangeAspect="1" noChangeArrowheads="1"/>
          </p:cNvPicPr>
          <p:nvPr/>
        </p:nvPicPr>
        <p:blipFill>
          <a:blip r:embed="rId2" cstate="print"/>
          <a:srcRect/>
          <a:stretch>
            <a:fillRect/>
          </a:stretch>
        </p:blipFill>
        <p:spPr bwMode="auto">
          <a:xfrm>
            <a:off x="2987675" y="4941888"/>
            <a:ext cx="2990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1"/>
          <p:cNvSpPr>
            <a:spLocks noChangeArrowheads="1"/>
          </p:cNvSpPr>
          <p:nvPr/>
        </p:nvSpPr>
        <p:spPr bwMode="auto">
          <a:xfrm>
            <a:off x="1691680" y="476672"/>
            <a:ext cx="5037137" cy="579437"/>
          </a:xfrm>
          <a:prstGeom prst="rect">
            <a:avLst/>
          </a:prstGeom>
          <a:noFill/>
          <a:ln w="9525">
            <a:noFill/>
            <a:miter lim="800000"/>
            <a:headEnd/>
            <a:tailEnd/>
          </a:ln>
        </p:spPr>
        <p:txBody>
          <a:bodyPr wrap="none">
            <a:spAutoFit/>
          </a:bodyPr>
          <a:lstStyle/>
          <a:p>
            <a:r>
              <a:rPr lang="it-IT" sz="3200" b="1" dirty="0">
                <a:solidFill>
                  <a:srgbClr val="FF3300"/>
                </a:solidFill>
                <a:latin typeface="Comic Sans MS" pitchFamily="66" charset="0"/>
              </a:rPr>
              <a:t>OBIETTIVI DEL PIANO</a:t>
            </a:r>
          </a:p>
        </p:txBody>
      </p:sp>
      <p:sp>
        <p:nvSpPr>
          <p:cNvPr id="59394" name="Rettangolo 2"/>
          <p:cNvSpPr>
            <a:spLocks noChangeArrowheads="1"/>
          </p:cNvSpPr>
          <p:nvPr/>
        </p:nvSpPr>
        <p:spPr bwMode="auto">
          <a:xfrm>
            <a:off x="698550" y="1416050"/>
            <a:ext cx="5886400" cy="5170646"/>
          </a:xfrm>
          <a:prstGeom prst="rect">
            <a:avLst/>
          </a:prstGeom>
          <a:noFill/>
          <a:ln w="9525">
            <a:noFill/>
            <a:miter lim="800000"/>
            <a:headEnd/>
            <a:tailEnd/>
          </a:ln>
        </p:spPr>
        <p:txBody>
          <a:bodyPr wrap="square">
            <a:spAutoFit/>
          </a:bodyPr>
          <a:lstStyle/>
          <a:p>
            <a:pPr marL="342900" indent="-342900">
              <a:buFontTx/>
              <a:buChar char="•"/>
            </a:pPr>
            <a:r>
              <a:rPr lang="it-IT" sz="2400" dirty="0">
                <a:latin typeface="Comic Sans MS" panose="030F0702030302020204" pitchFamily="66" charset="0"/>
              </a:rPr>
              <a:t>Affrontare l’emergenza fin dal primo insorgere, per contenere gli effetti sulla popolazione scolastica e su eventuali Visitatori.</a:t>
            </a:r>
          </a:p>
          <a:p>
            <a:pPr marL="342900" indent="-342900"/>
            <a:endParaRPr lang="it-IT" sz="2400" dirty="0">
              <a:latin typeface="Comic Sans MS" panose="030F0702030302020204" pitchFamily="66" charset="0"/>
            </a:endParaRPr>
          </a:p>
          <a:p>
            <a:pPr marL="342900" indent="-342900">
              <a:buFontTx/>
              <a:buChar char="•"/>
            </a:pPr>
            <a:r>
              <a:rPr lang="it-IT" sz="2400" dirty="0">
                <a:latin typeface="Comic Sans MS" panose="030F0702030302020204" pitchFamily="66" charset="0"/>
              </a:rPr>
              <a:t>Pianificare le azioni necessarie per proteggere le persone da eventi esterni/interni</a:t>
            </a:r>
          </a:p>
          <a:p>
            <a:pPr marL="342900" indent="-342900"/>
            <a:endParaRPr lang="it-IT" sz="2400" dirty="0">
              <a:latin typeface="Comic Sans MS" panose="030F0702030302020204" pitchFamily="66" charset="0"/>
            </a:endParaRPr>
          </a:p>
          <a:p>
            <a:pPr marL="342900" indent="-342900">
              <a:buFontTx/>
              <a:buChar char="•"/>
            </a:pPr>
            <a:r>
              <a:rPr lang="it-IT" sz="2400" dirty="0">
                <a:latin typeface="Comic Sans MS" panose="030F0702030302020204" pitchFamily="66" charset="0"/>
              </a:rPr>
              <a:t>Coordinare tutte le relative operazioni</a:t>
            </a:r>
          </a:p>
          <a:p>
            <a:pPr marL="342900" indent="-342900"/>
            <a:endParaRPr lang="it-IT" sz="2400" dirty="0">
              <a:latin typeface="Comic Sans MS" panose="030F0702030302020204" pitchFamily="66" charset="0"/>
            </a:endParaRPr>
          </a:p>
          <a:p>
            <a:pPr marL="342900" indent="-342900">
              <a:buFontTx/>
              <a:buChar char="•"/>
            </a:pPr>
            <a:r>
              <a:rPr lang="it-IT" sz="2400" dirty="0">
                <a:latin typeface="Comic Sans MS" panose="030F0702030302020204" pitchFamily="66" charset="0"/>
              </a:rPr>
              <a:t>Fare informazione e prevenzione</a:t>
            </a:r>
          </a:p>
          <a:p>
            <a:pPr marL="342900" indent="-342900"/>
            <a:endParaRPr lang="it-IT" sz="1800" dirty="0">
              <a:latin typeface="Calibri" pitchFamily="34" charset="0"/>
            </a:endParaRPr>
          </a:p>
        </p:txBody>
      </p:sp>
      <p:pic>
        <p:nvPicPr>
          <p:cNvPr id="59395" name="Picture 4" descr="evac2"/>
          <p:cNvPicPr>
            <a:picLocks noChangeAspect="1" noChangeArrowheads="1"/>
          </p:cNvPicPr>
          <p:nvPr/>
        </p:nvPicPr>
        <p:blipFill>
          <a:blip r:embed="rId2" cstate="print"/>
          <a:srcRect/>
          <a:stretch>
            <a:fillRect/>
          </a:stretch>
        </p:blipFill>
        <p:spPr bwMode="auto">
          <a:xfrm>
            <a:off x="6300192" y="3861048"/>
            <a:ext cx="2420938"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1"/>
          <p:cNvSpPr>
            <a:spLocks noChangeArrowheads="1"/>
          </p:cNvSpPr>
          <p:nvPr/>
        </p:nvSpPr>
        <p:spPr bwMode="auto">
          <a:xfrm>
            <a:off x="1403350" y="9080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0418" name="Rettangolo 2"/>
          <p:cNvSpPr>
            <a:spLocks noChangeArrowheads="1"/>
          </p:cNvSpPr>
          <p:nvPr/>
        </p:nvSpPr>
        <p:spPr bwMode="auto">
          <a:xfrm>
            <a:off x="539552" y="1916113"/>
            <a:ext cx="8064896" cy="2616101"/>
          </a:xfrm>
          <a:prstGeom prst="rect">
            <a:avLst/>
          </a:prstGeom>
          <a:noFill/>
          <a:ln w="9525">
            <a:noFill/>
            <a:miter lim="800000"/>
            <a:headEnd/>
            <a:tailEnd/>
          </a:ln>
        </p:spPr>
        <p:txBody>
          <a:bodyPr wrap="square">
            <a:spAutoFit/>
          </a:bodyPr>
          <a:lstStyle/>
          <a:p>
            <a:pPr algn="just"/>
            <a:r>
              <a:rPr lang="it-IT" sz="2400" dirty="0">
                <a:solidFill>
                  <a:schemeClr val="hlink"/>
                </a:solidFill>
                <a:latin typeface="Comic Sans MS" panose="030F0702030302020204" pitchFamily="66" charset="0"/>
              </a:rPr>
              <a:t>In base al tipo di emergenza, il piano prevede norme comportamentali e procedure diverse.</a:t>
            </a:r>
          </a:p>
          <a:p>
            <a:pPr algn="just"/>
            <a:endParaRPr lang="it-IT" sz="2400" dirty="0">
              <a:solidFill>
                <a:schemeClr val="hlink"/>
              </a:solidFill>
              <a:latin typeface="Calibri" pitchFamily="34" charset="0"/>
            </a:endParaRPr>
          </a:p>
          <a:p>
            <a:pPr algn="just"/>
            <a:r>
              <a:rPr lang="it-IT" sz="2400" dirty="0" smtClean="0">
                <a:latin typeface="Comic Sans MS" panose="030F0702030302020204" pitchFamily="66" charset="0"/>
              </a:rPr>
              <a:t>Una </a:t>
            </a:r>
            <a:r>
              <a:rPr lang="it-IT" sz="2400" dirty="0">
                <a:latin typeface="Comic Sans MS" panose="030F0702030302020204" pitchFamily="66" charset="0"/>
              </a:rPr>
              <a:t>scheda riepilogativa, con le indicazioni generali e particolari per le principali emergenze dovrebbe essere  affissa in ogni locale dell’Istituto e nelle aree comuni</a:t>
            </a:r>
          </a:p>
          <a:p>
            <a:pPr algn="just"/>
            <a:endParaRPr lang="it-IT" sz="2000" dirty="0">
              <a:latin typeface="Calibri" pitchFamily="34" charset="0"/>
            </a:endParaRPr>
          </a:p>
        </p:txBody>
      </p:sp>
      <p:pic>
        <p:nvPicPr>
          <p:cNvPr id="60419" name="Picture 4" descr="evac1"/>
          <p:cNvPicPr>
            <a:picLocks noChangeAspect="1" noChangeArrowheads="1"/>
          </p:cNvPicPr>
          <p:nvPr/>
        </p:nvPicPr>
        <p:blipFill>
          <a:blip r:embed="rId2" cstate="print"/>
          <a:srcRect/>
          <a:stretch>
            <a:fillRect/>
          </a:stretch>
        </p:blipFill>
        <p:spPr bwMode="auto">
          <a:xfrm>
            <a:off x="2843213" y="4508500"/>
            <a:ext cx="3241675"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1"/>
          <p:cNvSpPr>
            <a:spLocks noChangeArrowheads="1"/>
          </p:cNvSpPr>
          <p:nvPr/>
        </p:nvSpPr>
        <p:spPr bwMode="auto">
          <a:xfrm>
            <a:off x="1835150" y="4762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1442" name="Rettangolo 2"/>
          <p:cNvSpPr>
            <a:spLocks noChangeArrowheads="1"/>
          </p:cNvSpPr>
          <p:nvPr/>
        </p:nvSpPr>
        <p:spPr bwMode="auto">
          <a:xfrm>
            <a:off x="395288" y="1268413"/>
            <a:ext cx="8137525" cy="5035550"/>
          </a:xfrm>
          <a:prstGeom prst="rect">
            <a:avLst/>
          </a:prstGeom>
          <a:noFill/>
          <a:ln w="9525">
            <a:noFill/>
            <a:miter lim="800000"/>
            <a:headEnd/>
            <a:tailEnd/>
          </a:ln>
        </p:spPr>
        <p:txBody>
          <a:bodyPr>
            <a:spAutoFit/>
          </a:bodyPr>
          <a:lstStyle/>
          <a:p>
            <a:pPr marL="342900" indent="-342900">
              <a:buFontTx/>
              <a:buChar char="•"/>
            </a:pPr>
            <a:r>
              <a:rPr lang="it-IT" sz="1800" b="1">
                <a:solidFill>
                  <a:schemeClr val="hlink"/>
                </a:solidFill>
                <a:latin typeface="Calibri" pitchFamily="34" charset="0"/>
              </a:rPr>
              <a:t>Al segnale di evacuazione interrompere ogni attività, mantenere la calma, non farsi prendere dal panico</a:t>
            </a:r>
          </a:p>
          <a:p>
            <a:pPr marL="342900" indent="-342900">
              <a:buFontTx/>
              <a:buChar char="•"/>
            </a:pPr>
            <a:r>
              <a:rPr lang="it-IT" sz="1800" b="1">
                <a:solidFill>
                  <a:srgbClr val="008000"/>
                </a:solidFill>
                <a:latin typeface="Calibri" pitchFamily="34" charset="0"/>
              </a:rPr>
              <a:t>Lasciare gli oggetti personali ove si trovano, prendere -se a portata di mano- un</a:t>
            </a:r>
          </a:p>
          <a:p>
            <a:pPr marL="342900" indent="-342900"/>
            <a:r>
              <a:rPr lang="it-IT" sz="1800" b="1">
                <a:solidFill>
                  <a:srgbClr val="008000"/>
                </a:solidFill>
                <a:latin typeface="Calibri" pitchFamily="34" charset="0"/>
              </a:rPr>
              <a:t>       indumento per proteggersi dal freddo</a:t>
            </a:r>
          </a:p>
          <a:p>
            <a:pPr marL="342900" indent="-342900">
              <a:buFontTx/>
              <a:buChar char="•"/>
            </a:pPr>
            <a:r>
              <a:rPr lang="it-IT" sz="1800" b="1">
                <a:solidFill>
                  <a:schemeClr val="hlink"/>
                </a:solidFill>
                <a:latin typeface="Calibri" pitchFamily="34" charset="0"/>
              </a:rPr>
              <a:t>Gli studenti devono uscire ordinatamente dalle classi incolonnandosi dietro gli</a:t>
            </a:r>
          </a:p>
          <a:p>
            <a:pPr marL="342900" indent="-342900"/>
            <a:r>
              <a:rPr lang="it-IT" sz="1800" b="1">
                <a:solidFill>
                  <a:schemeClr val="hlink"/>
                </a:solidFill>
                <a:latin typeface="Calibri" pitchFamily="34" charset="0"/>
              </a:rPr>
              <a:t>       apri-fila e procedere in fila indiana tenendosi in contatto con chi precede (mano</a:t>
            </a:r>
          </a:p>
          <a:p>
            <a:pPr marL="342900" indent="-342900"/>
            <a:r>
              <a:rPr lang="it-IT" sz="1800" b="1">
                <a:solidFill>
                  <a:schemeClr val="hlink"/>
                </a:solidFill>
                <a:latin typeface="Calibri" pitchFamily="34" charset="0"/>
              </a:rPr>
              <a:t>       sulla spalla o tenendosi per mano)</a:t>
            </a:r>
          </a:p>
          <a:p>
            <a:pPr marL="342900" indent="-342900">
              <a:buFontTx/>
              <a:buChar char="•"/>
            </a:pPr>
            <a:r>
              <a:rPr lang="it-IT" sz="1800" b="1">
                <a:solidFill>
                  <a:srgbClr val="008000"/>
                </a:solidFill>
                <a:latin typeface="Calibri" pitchFamily="34" charset="0"/>
              </a:rPr>
              <a:t>Seguire i percorsi di evacuazione previsti dal piano di emergenza fino al punto di</a:t>
            </a:r>
          </a:p>
          <a:p>
            <a:pPr marL="342900" indent="-342900"/>
            <a:r>
              <a:rPr lang="it-IT" sz="1800" b="1">
                <a:solidFill>
                  <a:srgbClr val="008000"/>
                </a:solidFill>
                <a:latin typeface="Calibri" pitchFamily="34" charset="0"/>
              </a:rPr>
              <a:t>      ritrovo assegnato</a:t>
            </a:r>
          </a:p>
          <a:p>
            <a:pPr marL="342900" indent="-342900">
              <a:buFontTx/>
              <a:buChar char="•"/>
            </a:pPr>
            <a:r>
              <a:rPr lang="it-IT" sz="1800" b="1">
                <a:solidFill>
                  <a:schemeClr val="hlink"/>
                </a:solidFill>
                <a:latin typeface="Calibri" pitchFamily="34" charset="0"/>
              </a:rPr>
              <a:t>Dare le precedenza, nelle vie di fuga già impegnate da altri</a:t>
            </a:r>
          </a:p>
          <a:p>
            <a:pPr marL="342900" indent="-342900">
              <a:buFontTx/>
              <a:buChar char="•"/>
            </a:pPr>
            <a:r>
              <a:rPr lang="it-IT" sz="1800" b="1">
                <a:solidFill>
                  <a:srgbClr val="008000"/>
                </a:solidFill>
                <a:latin typeface="Calibri" pitchFamily="34" charset="0"/>
              </a:rPr>
              <a:t>Mantenere la calma, non spingere, non correre</a:t>
            </a:r>
            <a:r>
              <a:rPr lang="it-IT" sz="1800" b="1">
                <a:latin typeface="Calibri" pitchFamily="34" charset="0"/>
              </a:rPr>
              <a:t>, </a:t>
            </a:r>
            <a:r>
              <a:rPr lang="it-IT" sz="1800" b="1">
                <a:solidFill>
                  <a:srgbClr val="008000"/>
                </a:solidFill>
                <a:latin typeface="Calibri" pitchFamily="34" charset="0"/>
              </a:rPr>
              <a:t>non urlare</a:t>
            </a:r>
          </a:p>
          <a:p>
            <a:pPr marL="342900" indent="-342900">
              <a:buFontTx/>
              <a:buChar char="•"/>
            </a:pPr>
            <a:r>
              <a:rPr lang="it-IT" sz="1800" b="1">
                <a:solidFill>
                  <a:schemeClr val="hlink"/>
                </a:solidFill>
                <a:latin typeface="Calibri" pitchFamily="34" charset="0"/>
              </a:rPr>
              <a:t>Gli studenti non in classe al momento dell’evacuazione devono comunque</a:t>
            </a:r>
          </a:p>
          <a:p>
            <a:pPr marL="342900" indent="-342900"/>
            <a:r>
              <a:rPr lang="it-IT" sz="1800" b="1">
                <a:solidFill>
                  <a:schemeClr val="hlink"/>
                </a:solidFill>
                <a:latin typeface="Calibri" pitchFamily="34" charset="0"/>
              </a:rPr>
              <a:t>      raggiungere, secondo le vie di fuga previste dalla zona in cui si trovano, la propria classe nel punto di ritrovo prestabilito</a:t>
            </a:r>
          </a:p>
          <a:p>
            <a:pPr marL="342900" indent="-342900">
              <a:buFontTx/>
              <a:buChar char="•"/>
            </a:pPr>
            <a:r>
              <a:rPr lang="it-IT" sz="1800" b="1">
                <a:solidFill>
                  <a:srgbClr val="008000"/>
                </a:solidFill>
                <a:latin typeface="Calibri" pitchFamily="34" charset="0"/>
              </a:rPr>
              <a:t>Fare riferimento al personale delle squadre di emergenza per ogni necessità</a:t>
            </a:r>
          </a:p>
          <a:p>
            <a:pPr marL="342900" indent="-342900">
              <a:buFontTx/>
              <a:buChar char="•"/>
            </a:pPr>
            <a:r>
              <a:rPr lang="it-IT" sz="1800" b="1">
                <a:solidFill>
                  <a:schemeClr val="hlink"/>
                </a:solidFill>
                <a:latin typeface="Calibri" pitchFamily="34" charset="0"/>
              </a:rPr>
              <a:t>Non utilizzare in alcun caso l’ascensore</a:t>
            </a:r>
          </a:p>
          <a:p>
            <a:pPr marL="342900" indent="-342900">
              <a:buFontTx/>
              <a:buChar char="•"/>
            </a:pPr>
            <a:r>
              <a:rPr lang="it-IT" sz="1800" b="1">
                <a:solidFill>
                  <a:srgbClr val="008000"/>
                </a:solidFill>
                <a:latin typeface="Calibri" pitchFamily="34" charset="0"/>
              </a:rPr>
              <a:t>Non rientrare per alcun motivo all’interno dell’edificio fino al cessato allarme dato dal Coordinatore dell’emergenza</a:t>
            </a:r>
            <a:endParaRPr lang="it-IT" sz="1800">
              <a:solidFill>
                <a:srgbClr val="008000"/>
              </a:solidFill>
              <a:latin typeface="Calibri" pitchFamily="34" charset="0"/>
            </a:endParaRPr>
          </a:p>
        </p:txBody>
      </p:sp>
      <p:pic>
        <p:nvPicPr>
          <p:cNvPr id="61443" name="Picture 4" descr="evac3"/>
          <p:cNvPicPr>
            <a:picLocks noChangeAspect="1" noChangeArrowheads="1"/>
          </p:cNvPicPr>
          <p:nvPr/>
        </p:nvPicPr>
        <p:blipFill>
          <a:blip r:embed="rId2" cstate="print"/>
          <a:srcRect/>
          <a:stretch>
            <a:fillRect/>
          </a:stretch>
        </p:blipFill>
        <p:spPr bwMode="auto">
          <a:xfrm>
            <a:off x="6804025" y="333375"/>
            <a:ext cx="1577975" cy="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827088" y="620713"/>
            <a:ext cx="7705725" cy="579437"/>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IN PARTICOLARE GLI STUDENTI….</a:t>
            </a:r>
          </a:p>
        </p:txBody>
      </p:sp>
      <p:sp>
        <p:nvSpPr>
          <p:cNvPr id="62466" name="Rectangle 5"/>
          <p:cNvSpPr>
            <a:spLocks noChangeArrowheads="1"/>
          </p:cNvSpPr>
          <p:nvPr/>
        </p:nvSpPr>
        <p:spPr bwMode="auto">
          <a:xfrm>
            <a:off x="251520" y="1844675"/>
            <a:ext cx="8640960" cy="3170099"/>
          </a:xfrm>
          <a:prstGeom prst="rect">
            <a:avLst/>
          </a:prstGeom>
          <a:noFill/>
          <a:ln w="9525">
            <a:noFill/>
            <a:miter lim="800000"/>
            <a:headEnd/>
            <a:tailEnd/>
          </a:ln>
        </p:spPr>
        <p:txBody>
          <a:bodyPr wrap="square">
            <a:spAutoFit/>
          </a:bodyPr>
          <a:lstStyle/>
          <a:p>
            <a:pPr marL="342900" indent="-342900" algn="just">
              <a:buFontTx/>
              <a:buChar char="•"/>
            </a:pPr>
            <a:r>
              <a:rPr lang="it-IT" sz="2400" dirty="0"/>
              <a:t>In caso di emergenza, all’ordine di evacuazione dell’edificio, mantenere la calma e seguire le istruzioni del docente e le procedure stabilite.</a:t>
            </a:r>
          </a:p>
          <a:p>
            <a:pPr marL="342900" indent="-342900"/>
            <a:endParaRPr lang="it-IT" sz="1050" dirty="0"/>
          </a:p>
          <a:p>
            <a:pPr marL="342900" indent="-342900" algn="just">
              <a:buFontTx/>
              <a:buChar char="•"/>
            </a:pPr>
            <a:r>
              <a:rPr lang="it-IT" sz="2400" dirty="0"/>
              <a:t>Nell’ambito della classe sono individuati gli studenti apri fila e chiudi fila  che operano secondo le procedure riportate nella apposita scheda e che sono state comunicate dal coordinatore di classe.</a:t>
            </a:r>
          </a:p>
          <a:p>
            <a:pPr marL="342900" indent="-342900">
              <a:buFontTx/>
              <a:buChar char="•"/>
            </a:pPr>
            <a:endParaRPr lang="it-IT" sz="2000" dirty="0"/>
          </a:p>
        </p:txBody>
      </p:sp>
      <p:pic>
        <p:nvPicPr>
          <p:cNvPr id="62467" name="Picture 4" descr="evac4"/>
          <p:cNvPicPr>
            <a:picLocks noChangeAspect="1" noChangeArrowheads="1"/>
          </p:cNvPicPr>
          <p:nvPr/>
        </p:nvPicPr>
        <p:blipFill>
          <a:blip r:embed="rId2" cstate="print"/>
          <a:srcRect/>
          <a:stretch>
            <a:fillRect/>
          </a:stretch>
        </p:blipFill>
        <p:spPr bwMode="auto">
          <a:xfrm>
            <a:off x="5724526" y="4640917"/>
            <a:ext cx="2808287"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68313" y="1916113"/>
            <a:ext cx="8066087" cy="1200329"/>
          </a:xfrm>
          <a:prstGeom prst="rect">
            <a:avLst/>
          </a:prstGeom>
          <a:noFill/>
          <a:ln w="9525">
            <a:noFill/>
            <a:miter lim="800000"/>
            <a:headEnd/>
            <a:tailEnd/>
          </a:ln>
        </p:spPr>
        <p:txBody>
          <a:bodyPr>
            <a:spAutoFit/>
          </a:bodyPr>
          <a:lstStyle/>
          <a:p>
            <a:r>
              <a:rPr lang="it-IT" sz="2400" i="1" dirty="0">
                <a:latin typeface="Comic Sans MS" panose="030F0702030302020204" pitchFamily="66" charset="0"/>
              </a:rPr>
              <a:t>In situazioni di emergenza, le vittime ed i feriti che si riscontrano possono essere spesso causati da precise alterazioni nei comportamenti dovute al </a:t>
            </a:r>
            <a:r>
              <a:rPr lang="it-IT" sz="2400" b="1" i="1" dirty="0">
                <a:solidFill>
                  <a:srgbClr val="FF3300"/>
                </a:solidFill>
                <a:latin typeface="Comic Sans MS" panose="030F0702030302020204" pitchFamily="66" charset="0"/>
              </a:rPr>
              <a:t>PANICO</a:t>
            </a:r>
            <a:r>
              <a:rPr lang="it-IT" sz="2400" i="1" dirty="0">
                <a:solidFill>
                  <a:srgbClr val="FF3300"/>
                </a:solidFill>
                <a:latin typeface="Comic Sans MS" panose="030F0702030302020204" pitchFamily="66" charset="0"/>
              </a:rPr>
              <a:t>. </a:t>
            </a:r>
          </a:p>
        </p:txBody>
      </p:sp>
      <p:pic>
        <p:nvPicPr>
          <p:cNvPr id="63490" name="Picture 3" descr="panico"/>
          <p:cNvPicPr>
            <a:picLocks noChangeAspect="1" noChangeArrowheads="1"/>
          </p:cNvPicPr>
          <p:nvPr/>
        </p:nvPicPr>
        <p:blipFill>
          <a:blip r:embed="rId2" cstate="print"/>
          <a:srcRect/>
          <a:stretch>
            <a:fillRect/>
          </a:stretch>
        </p:blipFill>
        <p:spPr bwMode="auto">
          <a:xfrm>
            <a:off x="2987675" y="3429000"/>
            <a:ext cx="2676525" cy="2933700"/>
          </a:xfrm>
          <a:prstGeom prst="rect">
            <a:avLst/>
          </a:prstGeom>
          <a:noFill/>
          <a:ln w="9525">
            <a:noFill/>
            <a:miter lim="800000"/>
            <a:headEnd/>
            <a:tailEnd/>
          </a:ln>
        </p:spPr>
      </p:pic>
      <p:sp>
        <p:nvSpPr>
          <p:cNvPr id="63491" name="Text Box 4"/>
          <p:cNvSpPr txBox="1">
            <a:spLocks noChangeArrowheads="1"/>
          </p:cNvSpPr>
          <p:nvPr/>
        </p:nvSpPr>
        <p:spPr bwMode="auto">
          <a:xfrm>
            <a:off x="2268538" y="404813"/>
            <a:ext cx="4176712" cy="579437"/>
          </a:xfrm>
          <a:prstGeom prst="rect">
            <a:avLst/>
          </a:prstGeom>
          <a:noFill/>
          <a:ln w="9525">
            <a:noFill/>
            <a:miter lim="800000"/>
            <a:headEnd/>
            <a:tailEnd/>
          </a:ln>
        </p:spPr>
        <p:txBody>
          <a:bodyPr>
            <a:spAutoFit/>
          </a:bodyPr>
          <a:lstStyle/>
          <a:p>
            <a:pPr>
              <a:spcBef>
                <a:spcPct val="50000"/>
              </a:spcBef>
            </a:pPr>
            <a:r>
              <a:rPr lang="it-IT" sz="3200" b="1">
                <a:solidFill>
                  <a:srgbClr val="FF3300"/>
                </a:solidFill>
                <a:latin typeface="Comic Sans MS" pitchFamily="66" charset="0"/>
              </a:rPr>
              <a:t>COSA  EVITARE ?</a:t>
            </a:r>
          </a:p>
        </p:txBody>
      </p:sp>
      <p:sp>
        <p:nvSpPr>
          <p:cNvPr id="63492" name="Text Box 5"/>
          <p:cNvSpPr txBox="1">
            <a:spLocks noChangeArrowheads="1"/>
          </p:cNvSpPr>
          <p:nvPr/>
        </p:nvSpPr>
        <p:spPr bwMode="auto">
          <a:xfrm>
            <a:off x="2771775" y="1196975"/>
            <a:ext cx="3455988" cy="579438"/>
          </a:xfrm>
          <a:prstGeom prst="rect">
            <a:avLst/>
          </a:prstGeom>
          <a:noFill/>
          <a:ln w="9525">
            <a:noFill/>
            <a:miter lim="800000"/>
            <a:headEnd/>
            <a:tailEnd/>
          </a:ln>
        </p:spPr>
        <p:txBody>
          <a:bodyPr>
            <a:spAutoFit/>
          </a:bodyPr>
          <a:lstStyle/>
          <a:p>
            <a:pPr>
              <a:spcBef>
                <a:spcPct val="50000"/>
              </a:spcBef>
            </a:pPr>
            <a:r>
              <a:rPr lang="it-IT" sz="3200" b="1">
                <a:solidFill>
                  <a:srgbClr val="000099"/>
                </a:solidFill>
                <a:latin typeface="Comic Sans MS" pitchFamily="66" charset="0"/>
              </a:rPr>
              <a:t>IL PANICO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4859338" y="908050"/>
            <a:ext cx="3887787" cy="4121150"/>
          </a:xfrm>
          <a:prstGeom prst="rect">
            <a:avLst/>
          </a:prstGeom>
          <a:noFill/>
          <a:ln w="12700">
            <a:solidFill>
              <a:srgbClr val="000080"/>
            </a:solidFill>
            <a:miter lim="800000"/>
            <a:headEnd/>
            <a:tailEnd/>
          </a:ln>
        </p:spPr>
        <p:txBody>
          <a:bodyPr>
            <a:spAutoFit/>
          </a:bodyPr>
          <a:lstStyle/>
          <a:p>
            <a:pPr algn="ctr"/>
            <a:r>
              <a:rPr lang="it-IT" sz="2400"/>
              <a:t>Per</a:t>
            </a:r>
            <a:r>
              <a:rPr lang="it-IT" sz="2400" b="1"/>
              <a:t> </a:t>
            </a:r>
            <a:r>
              <a:rPr lang="it-IT" sz="2400" b="1">
                <a:solidFill>
                  <a:srgbClr val="FF3300"/>
                </a:solidFill>
              </a:rPr>
              <a:t>PANICO</a:t>
            </a:r>
          </a:p>
          <a:p>
            <a:pPr algn="ctr"/>
            <a:r>
              <a:rPr lang="it-IT" sz="2400"/>
              <a:t> s'intende una particolare condizione dell'uomo che fa perdere alcune capacità fondamentali per la sua sopravvivenza, quali </a:t>
            </a:r>
            <a:r>
              <a:rPr lang="it-IT" sz="2400" b="1">
                <a:solidFill>
                  <a:srgbClr val="FF3300"/>
                </a:solidFill>
              </a:rPr>
              <a:t>l'attenzione,la capacità del corpo di rispondere ai comandi del cervello</a:t>
            </a:r>
          </a:p>
          <a:p>
            <a:pPr algn="ctr"/>
            <a:r>
              <a:rPr lang="it-IT" sz="2400" b="1">
                <a:solidFill>
                  <a:srgbClr val="FF3300"/>
                </a:solidFill>
              </a:rPr>
              <a:t> e la facoltà di ragionamento</a:t>
            </a:r>
            <a:r>
              <a:rPr lang="it-IT" sz="2400"/>
              <a:t> </a:t>
            </a:r>
          </a:p>
        </p:txBody>
      </p:sp>
      <p:pic>
        <p:nvPicPr>
          <p:cNvPr id="64514" name="Picture 3" descr="panico1"/>
          <p:cNvPicPr>
            <a:picLocks noChangeAspect="1" noChangeArrowheads="1"/>
          </p:cNvPicPr>
          <p:nvPr/>
        </p:nvPicPr>
        <p:blipFill>
          <a:blip r:embed="rId2" cstate="print"/>
          <a:srcRect/>
          <a:stretch>
            <a:fillRect/>
          </a:stretch>
        </p:blipFill>
        <p:spPr bwMode="auto">
          <a:xfrm>
            <a:off x="323850" y="3284538"/>
            <a:ext cx="4229100" cy="2592387"/>
          </a:xfrm>
          <a:prstGeom prst="rect">
            <a:avLst/>
          </a:prstGeom>
          <a:noFill/>
          <a:ln w="9525">
            <a:noFill/>
            <a:miter lim="800000"/>
            <a:headEnd/>
            <a:tailEnd/>
          </a:ln>
        </p:spPr>
      </p:pic>
      <p:sp>
        <p:nvSpPr>
          <p:cNvPr id="64515" name="Text Box 4"/>
          <p:cNvSpPr txBox="1">
            <a:spLocks noChangeArrowheads="1"/>
          </p:cNvSpPr>
          <p:nvPr/>
        </p:nvSpPr>
        <p:spPr bwMode="auto">
          <a:xfrm>
            <a:off x="2124075" y="1052513"/>
            <a:ext cx="2447925"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Definizione: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755650" y="692150"/>
            <a:ext cx="7632700" cy="3540125"/>
          </a:xfrm>
          <a:prstGeom prst="rect">
            <a:avLst/>
          </a:prstGeom>
          <a:noFill/>
          <a:ln w="9525">
            <a:noFill/>
            <a:miter lim="800000"/>
            <a:headEnd/>
            <a:tailEnd/>
          </a:ln>
        </p:spPr>
        <p:txBody>
          <a:bodyPr>
            <a:spAutoFit/>
          </a:bodyPr>
          <a:lstStyle/>
          <a:p>
            <a:pPr marL="533400" indent="-533400"/>
            <a:r>
              <a:rPr lang="it-IT" sz="1800" b="1">
                <a:solidFill>
                  <a:srgbClr val="FF3300"/>
                </a:solidFill>
              </a:rPr>
              <a:t>Il panico</a:t>
            </a:r>
            <a:r>
              <a:rPr lang="it-IT" sz="1800"/>
              <a:t> presenta  </a:t>
            </a:r>
            <a:r>
              <a:rPr lang="it-IT" sz="1800">
                <a:solidFill>
                  <a:srgbClr val="FF0000"/>
                </a:solidFill>
              </a:rPr>
              <a:t>due spontanee manifestazioni</a:t>
            </a:r>
            <a:r>
              <a:rPr lang="it-IT" sz="1800"/>
              <a:t> che se non controllate costituiscono di per sé un elemento di grave pericolo:</a:t>
            </a:r>
          </a:p>
          <a:p>
            <a:pPr marL="533400" indent="-533400"/>
            <a:endParaRPr lang="it-IT" sz="1800"/>
          </a:p>
          <a:p>
            <a:pPr marL="533400" indent="-533400"/>
            <a:r>
              <a:rPr lang="it-IT" sz="1800"/>
              <a:t> </a:t>
            </a:r>
          </a:p>
          <a:p>
            <a:pPr marL="533400" indent="-533400">
              <a:buFontTx/>
              <a:buChar char="•"/>
            </a:pPr>
            <a:r>
              <a:rPr lang="it-IT" sz="1800" b="1">
                <a:solidFill>
                  <a:srgbClr val="FF3300"/>
                </a:solidFill>
              </a:rPr>
              <a:t>istinto di coinvolgere gli altri nell'ansia generale </a:t>
            </a:r>
          </a:p>
          <a:p>
            <a:pPr marL="533400" indent="-533400"/>
            <a:r>
              <a:rPr lang="it-IT" sz="1800"/>
              <a:t>         ( invocazione di aiuto, grida, atti di disperazione,</a:t>
            </a:r>
            <a:r>
              <a:rPr lang="it-IT" sz="1800">
                <a:sym typeface="Symbol" pitchFamily="18" charset="2"/>
              </a:rPr>
              <a:t></a:t>
            </a:r>
            <a:r>
              <a:rPr lang="it-IT" sz="1800"/>
              <a:t>); </a:t>
            </a:r>
          </a:p>
          <a:p>
            <a:pPr marL="533400" indent="-533400">
              <a:buFontTx/>
              <a:buChar char="•"/>
            </a:pPr>
            <a:endParaRPr lang="it-IT" sz="1800"/>
          </a:p>
          <a:p>
            <a:pPr marL="533400" indent="-533400">
              <a:buFontTx/>
              <a:buChar char="•"/>
            </a:pPr>
            <a:endParaRPr lang="it-IT" sz="1800">
              <a:sym typeface="Symbol" pitchFamily="18" charset="2"/>
            </a:endParaRPr>
          </a:p>
          <a:p>
            <a:pPr marL="533400" indent="-533400">
              <a:buFontTx/>
              <a:buChar char="•"/>
            </a:pPr>
            <a:r>
              <a:rPr lang="it-IT" sz="1800" b="1">
                <a:solidFill>
                  <a:srgbClr val="FF0000"/>
                </a:solidFill>
                <a:sym typeface="Symbol" pitchFamily="18" charset="2"/>
              </a:rPr>
              <a:t>istinto alla fuga</a:t>
            </a:r>
            <a:r>
              <a:rPr lang="it-IT" sz="1800">
                <a:sym typeface="Symbol" pitchFamily="18" charset="2"/>
              </a:rPr>
              <a:t>, in cui predomina l'autodifesa, </a:t>
            </a:r>
            <a:r>
              <a:rPr lang="it-IT" sz="1800" b="1">
                <a:solidFill>
                  <a:srgbClr val="FF3300"/>
                </a:solidFill>
                <a:sym typeface="Symbol" pitchFamily="18" charset="2"/>
              </a:rPr>
              <a:t>con tentativo di</a:t>
            </a:r>
            <a:r>
              <a:rPr lang="it-IT" sz="1800">
                <a:solidFill>
                  <a:srgbClr val="FF0000"/>
                </a:solidFill>
                <a:sym typeface="Symbol" pitchFamily="18" charset="2"/>
              </a:rPr>
              <a:t> </a:t>
            </a:r>
            <a:r>
              <a:rPr lang="it-IT" sz="1800" b="1">
                <a:solidFill>
                  <a:srgbClr val="FF3300"/>
                </a:solidFill>
                <a:sym typeface="Symbol" pitchFamily="18" charset="2"/>
              </a:rPr>
              <a:t>esclusione anche violenta degli altri con spinte</a:t>
            </a:r>
            <a:r>
              <a:rPr lang="it-IT" sz="1800">
                <a:sym typeface="Symbol" pitchFamily="18" charset="2"/>
              </a:rPr>
              <a:t>, corse in avanti ed  affermazione dei posti conquistati verso la via della salvezza.</a:t>
            </a:r>
          </a:p>
          <a:p>
            <a:pPr marL="533400" indent="-533400"/>
            <a:r>
              <a:rPr lang="it-IT">
                <a:sym typeface="Symbol" pitchFamily="18" charset="2"/>
              </a:rPr>
              <a:t> </a:t>
            </a:r>
          </a:p>
        </p:txBody>
      </p:sp>
      <p:pic>
        <p:nvPicPr>
          <p:cNvPr id="65538" name="Picture 4" descr="panico2"/>
          <p:cNvPicPr>
            <a:picLocks noChangeAspect="1" noChangeArrowheads="1"/>
          </p:cNvPicPr>
          <p:nvPr/>
        </p:nvPicPr>
        <p:blipFill>
          <a:blip r:embed="rId2" cstate="print"/>
          <a:srcRect/>
          <a:stretch>
            <a:fillRect/>
          </a:stretch>
        </p:blipFill>
        <p:spPr bwMode="auto">
          <a:xfrm>
            <a:off x="3059113" y="4032250"/>
            <a:ext cx="338455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250825" y="765175"/>
            <a:ext cx="8493125"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ridurre i rischi e l’eventuale panico?</a:t>
            </a:r>
          </a:p>
        </p:txBody>
      </p:sp>
      <p:sp>
        <p:nvSpPr>
          <p:cNvPr id="66562" name="Litebulb"/>
          <p:cNvSpPr>
            <a:spLocks noEditPoints="1" noChangeArrowheads="1"/>
          </p:cNvSpPr>
          <p:nvPr/>
        </p:nvSpPr>
        <p:spPr bwMode="auto">
          <a:xfrm>
            <a:off x="3059113" y="2205038"/>
            <a:ext cx="2690812" cy="27416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539552" y="404664"/>
            <a:ext cx="7705080" cy="1508105"/>
          </a:xfrm>
          <a:prstGeom prst="rect">
            <a:avLst/>
          </a:prstGeom>
          <a:noFill/>
          <a:ln w="9525">
            <a:noFill/>
            <a:miter lim="800000"/>
            <a:headEnd/>
            <a:tailEnd/>
          </a:ln>
        </p:spPr>
        <p:txBody>
          <a:bodyPr wrap="square">
            <a:spAutoFit/>
          </a:bodyPr>
          <a:lstStyle/>
          <a:p>
            <a:pPr algn="ctr"/>
            <a:r>
              <a:rPr lang="it-IT" b="1" dirty="0">
                <a:solidFill>
                  <a:schemeClr val="hlink"/>
                </a:solidFill>
                <a:latin typeface="Comic Sans MS" pitchFamily="66" charset="0"/>
              </a:rPr>
              <a:t>Attuando correttamente il </a:t>
            </a:r>
          </a:p>
          <a:p>
            <a:pPr algn="ctr"/>
            <a:endParaRPr lang="it-IT" b="1" dirty="0">
              <a:solidFill>
                <a:schemeClr val="hlink"/>
              </a:solidFill>
              <a:latin typeface="Comic Sans MS" pitchFamily="66" charset="0"/>
            </a:endParaRPr>
          </a:p>
          <a:p>
            <a:pPr algn="ctr"/>
            <a:r>
              <a:rPr lang="it-IT" sz="3600" b="1" dirty="0">
                <a:solidFill>
                  <a:srgbClr val="FF3300"/>
                </a:solidFill>
                <a:latin typeface="Comic Sans MS" pitchFamily="66" charset="0"/>
              </a:rPr>
              <a:t>PIANO di EMERGENZA !!!</a:t>
            </a:r>
          </a:p>
        </p:txBody>
      </p:sp>
      <p:pic>
        <p:nvPicPr>
          <p:cNvPr id="67586" name="Picture 3" descr="piano5"/>
          <p:cNvPicPr>
            <a:picLocks noChangeAspect="1" noChangeArrowheads="1"/>
          </p:cNvPicPr>
          <p:nvPr/>
        </p:nvPicPr>
        <p:blipFill>
          <a:blip r:embed="rId2" cstate="print"/>
          <a:srcRect/>
          <a:stretch>
            <a:fillRect/>
          </a:stretch>
        </p:blipFill>
        <p:spPr bwMode="auto">
          <a:xfrm>
            <a:off x="3707899" y="2924940"/>
            <a:ext cx="2304000" cy="3184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algn="ctr" eaLnBrk="1" hangingPunct="1"/>
            <a:r>
              <a:rPr lang="it-IT" altLang="it-IT" sz="2800" b="1" dirty="0" smtClean="0">
                <a:solidFill>
                  <a:srgbClr val="7030A0"/>
                </a:solidFill>
                <a:latin typeface="Comic Sans MS" panose="030F0702030302020204" pitchFamily="66" charset="0"/>
              </a:rPr>
              <a:t>LE FIGURE COINVOLTE NELLA SICUREZZA</a:t>
            </a:r>
          </a:p>
        </p:txBody>
      </p:sp>
      <p:sp>
        <p:nvSpPr>
          <p:cNvPr id="29699" name="Rectangle 3"/>
          <p:cNvSpPr>
            <a:spLocks noGrp="1" noChangeArrowheads="1"/>
          </p:cNvSpPr>
          <p:nvPr>
            <p:ph type="body" idx="1"/>
          </p:nvPr>
        </p:nvSpPr>
        <p:spPr>
          <a:xfrm>
            <a:off x="539552" y="1268760"/>
            <a:ext cx="8147248" cy="5400600"/>
          </a:xfrm>
          <a:ln>
            <a:solidFill>
              <a:schemeClr val="accent1"/>
            </a:solidFill>
            <a:miter lim="800000"/>
            <a:headEnd/>
            <a:tailEnd/>
          </a:ln>
        </p:spPr>
        <p:txBody>
          <a:bodyPr/>
          <a:lstStyle/>
          <a:p>
            <a:pPr algn="just" eaLnBrk="1" hangingPunct="1"/>
            <a:r>
              <a:rPr lang="it-IT" altLang="it-IT" sz="2400" b="1" dirty="0" smtClean="0">
                <a:solidFill>
                  <a:srgbClr val="000000"/>
                </a:solidFill>
                <a:latin typeface="Comic Sans MS" panose="030F0702030302020204" pitchFamily="66" charset="0"/>
              </a:rPr>
              <a:t>Datore di lavoro</a:t>
            </a:r>
          </a:p>
          <a:p>
            <a:pPr algn="just" eaLnBrk="1" hangingPunct="1"/>
            <a:r>
              <a:rPr lang="it-IT" altLang="it-IT" sz="2400" b="1" dirty="0" smtClean="0">
                <a:latin typeface="Comic Sans MS" panose="030F0702030302020204" pitchFamily="66" charset="0"/>
              </a:rPr>
              <a:t>Preposti</a:t>
            </a:r>
          </a:p>
          <a:p>
            <a:pPr algn="just" eaLnBrk="1" hangingPunct="1"/>
            <a:r>
              <a:rPr lang="it-IT" altLang="it-IT" sz="2400" b="1" dirty="0" smtClean="0">
                <a:solidFill>
                  <a:srgbClr val="000000"/>
                </a:solidFill>
                <a:latin typeface="Comic Sans MS" panose="030F0702030302020204" pitchFamily="66" charset="0"/>
              </a:rPr>
              <a:t>Lavoratori</a:t>
            </a:r>
          </a:p>
          <a:p>
            <a:pPr algn="just" eaLnBrk="1" hangingPunct="1"/>
            <a:r>
              <a:rPr lang="it-IT" altLang="it-IT" sz="2400" b="1" dirty="0" smtClean="0">
                <a:latin typeface="Comic Sans MS" panose="030F0702030302020204" pitchFamily="66" charset="0"/>
              </a:rPr>
              <a:t>Medico competente</a:t>
            </a:r>
          </a:p>
          <a:p>
            <a:pPr algn="just" eaLnBrk="1" hangingPunct="1"/>
            <a:r>
              <a:rPr lang="it-IT" altLang="it-IT" sz="2400" b="1" dirty="0" smtClean="0">
                <a:solidFill>
                  <a:srgbClr val="000000"/>
                </a:solidFill>
                <a:latin typeface="Comic Sans MS" panose="030F0702030302020204" pitchFamily="66" charset="0"/>
              </a:rPr>
              <a:t>RSPP: Responsabile del Servizio di Prevenzione e Protezione </a:t>
            </a:r>
          </a:p>
          <a:p>
            <a:pPr algn="just" eaLnBrk="1" hangingPunct="1"/>
            <a:r>
              <a:rPr lang="it-IT" altLang="it-IT" sz="2400" b="1" dirty="0" smtClean="0">
                <a:latin typeface="Comic Sans MS" panose="030F0702030302020204" pitchFamily="66" charset="0"/>
              </a:rPr>
              <a:t>Servizio di Prevenzione e Protezione: (ASPP- Addetti all’antincendio – Addetti al primo soccorso)</a:t>
            </a:r>
          </a:p>
          <a:p>
            <a:pPr algn="just" eaLnBrk="1" hangingPunct="1"/>
            <a:r>
              <a:rPr lang="it-IT" altLang="it-IT" sz="2400" b="1" dirty="0" smtClean="0">
                <a:solidFill>
                  <a:srgbClr val="000000"/>
                </a:solidFill>
                <a:latin typeface="Comic Sans MS" panose="030F0702030302020204" pitchFamily="66" charset="0"/>
              </a:rPr>
              <a:t>RLS: Rappresentante dei Lavoratori per la Sicurezza</a:t>
            </a:r>
          </a:p>
        </p:txBody>
      </p:sp>
      <p:pic>
        <p:nvPicPr>
          <p:cNvPr id="29700" name="Picture 9" descr="C:\Documents and Settings\Administrator\Impostazioni locali\Temporary Internet Files\Content.IE5\M3JPE7IB\sicurezza-scuo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113610"/>
            <a:ext cx="13668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80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ttangolo 1"/>
          <p:cNvSpPr>
            <a:spLocks noChangeArrowheads="1"/>
          </p:cNvSpPr>
          <p:nvPr/>
        </p:nvSpPr>
        <p:spPr bwMode="auto">
          <a:xfrm>
            <a:off x="827088" y="620713"/>
            <a:ext cx="7272337"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ABBINAMENT0</a:t>
            </a:r>
          </a:p>
          <a:p>
            <a:pPr algn="ctr"/>
            <a:r>
              <a:rPr lang="it-IT" sz="3200" b="1">
                <a:solidFill>
                  <a:srgbClr val="FF3300"/>
                </a:solidFill>
                <a:latin typeface="Comic Sans MS" pitchFamily="66" charset="0"/>
              </a:rPr>
              <a:t>LOCALI - AREE DI RACCOLTA</a:t>
            </a:r>
          </a:p>
        </p:txBody>
      </p:sp>
      <p:sp>
        <p:nvSpPr>
          <p:cNvPr id="68610" name="Rettangolo 2"/>
          <p:cNvSpPr>
            <a:spLocks noChangeArrowheads="1"/>
          </p:cNvSpPr>
          <p:nvPr/>
        </p:nvSpPr>
        <p:spPr bwMode="auto">
          <a:xfrm>
            <a:off x="1187450" y="2276475"/>
            <a:ext cx="6624638" cy="2289175"/>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Ogni aula o locale della scuola è abbinato ad un percorso di esodo che porta  alla relativa area di raccolta.</a:t>
            </a:r>
          </a:p>
          <a:p>
            <a:pPr marL="342900" indent="-342900"/>
            <a:endParaRPr lang="it-IT" sz="1800">
              <a:latin typeface="Calibri" pitchFamily="34" charset="0"/>
            </a:endParaRPr>
          </a:p>
          <a:p>
            <a:pPr marL="342900" indent="-342900">
              <a:buFontTx/>
              <a:buChar char="•"/>
            </a:pPr>
            <a:r>
              <a:rPr lang="it-IT" sz="1800">
                <a:latin typeface="Calibri" pitchFamily="34" charset="0"/>
              </a:rPr>
              <a:t>Prendere visione della planimetria affissa nel locale e del percorso da seguire.</a:t>
            </a:r>
          </a:p>
          <a:p>
            <a:pPr marL="342900" indent="-342900"/>
            <a:r>
              <a:rPr lang="it-IT" sz="1800">
                <a:latin typeface="Calibri" pitchFamily="34" charset="0"/>
              </a:rPr>
              <a:t> </a:t>
            </a:r>
          </a:p>
          <a:p>
            <a:pPr marL="342900" indent="-342900">
              <a:buFontTx/>
              <a:buChar char="•"/>
            </a:pPr>
            <a:r>
              <a:rPr lang="it-IT" sz="1800">
                <a:latin typeface="Calibri" pitchFamily="34" charset="0"/>
              </a:rPr>
              <a:t>Se permangono dubbi chiedere al Coordinatore di Classe.</a:t>
            </a:r>
          </a:p>
          <a:p>
            <a:pPr marL="342900" indent="-342900"/>
            <a:endParaRPr lang="it-IT" sz="1800">
              <a:latin typeface="Calibri" pitchFamily="34" charset="0"/>
            </a:endParaRPr>
          </a:p>
        </p:txBody>
      </p:sp>
      <p:pic>
        <p:nvPicPr>
          <p:cNvPr id="68611" name="Picture 4" descr="esodo"/>
          <p:cNvPicPr>
            <a:picLocks noChangeAspect="1" noChangeArrowheads="1"/>
          </p:cNvPicPr>
          <p:nvPr/>
        </p:nvPicPr>
        <p:blipFill>
          <a:blip r:embed="rId2" cstate="print"/>
          <a:srcRect/>
          <a:stretch>
            <a:fillRect/>
          </a:stretch>
        </p:blipFill>
        <p:spPr bwMode="auto">
          <a:xfrm>
            <a:off x="1187450" y="4672013"/>
            <a:ext cx="4032250" cy="1889125"/>
          </a:xfrm>
          <a:prstGeom prst="rect">
            <a:avLst/>
          </a:prstGeom>
          <a:noFill/>
          <a:ln w="9525">
            <a:noFill/>
            <a:miter lim="800000"/>
            <a:headEnd/>
            <a:tailEnd/>
          </a:ln>
        </p:spPr>
      </p:pic>
      <p:pic>
        <p:nvPicPr>
          <p:cNvPr id="68612" name="Picture 5" descr="punto6"/>
          <p:cNvPicPr>
            <a:picLocks noChangeAspect="1" noChangeArrowheads="1"/>
          </p:cNvPicPr>
          <p:nvPr/>
        </p:nvPicPr>
        <p:blipFill>
          <a:blip r:embed="rId3" cstate="print"/>
          <a:srcRect/>
          <a:stretch>
            <a:fillRect/>
          </a:stretch>
        </p:blipFill>
        <p:spPr bwMode="auto">
          <a:xfrm>
            <a:off x="6443663" y="4652963"/>
            <a:ext cx="16891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ttangolo 2"/>
          <p:cNvSpPr>
            <a:spLocks noChangeArrowheads="1"/>
          </p:cNvSpPr>
          <p:nvPr/>
        </p:nvSpPr>
        <p:spPr bwMode="auto">
          <a:xfrm>
            <a:off x="1979613" y="692150"/>
            <a:ext cx="458946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PUNTI DI RACCOLTA</a:t>
            </a:r>
            <a:endParaRPr lang="it-IT" sz="3200">
              <a:solidFill>
                <a:srgbClr val="FF3300"/>
              </a:solidFill>
              <a:latin typeface="Comic Sans MS" pitchFamily="66" charset="0"/>
            </a:endParaRPr>
          </a:p>
        </p:txBody>
      </p:sp>
      <p:sp>
        <p:nvSpPr>
          <p:cNvPr id="69634" name="Rectangle 4"/>
          <p:cNvSpPr>
            <a:spLocks noChangeArrowheads="1"/>
          </p:cNvSpPr>
          <p:nvPr/>
        </p:nvSpPr>
        <p:spPr bwMode="auto">
          <a:xfrm>
            <a:off x="395536" y="1411426"/>
            <a:ext cx="8424935" cy="2462213"/>
          </a:xfrm>
          <a:prstGeom prst="rect">
            <a:avLst/>
          </a:prstGeom>
          <a:noFill/>
          <a:ln w="9525">
            <a:noFill/>
            <a:miter lim="800000"/>
            <a:headEnd/>
            <a:tailEnd/>
          </a:ln>
        </p:spPr>
        <p:txBody>
          <a:bodyPr wrap="square">
            <a:spAutoFit/>
          </a:bodyPr>
          <a:lstStyle/>
          <a:p>
            <a:endParaRPr lang="it-IT" sz="3200" b="1" dirty="0" smtClean="0">
              <a:solidFill>
                <a:srgbClr val="C00000"/>
              </a:solidFill>
              <a:latin typeface="Comic Sans MS" panose="030F0702030302020204" pitchFamily="66" charset="0"/>
            </a:endParaRPr>
          </a:p>
          <a:p>
            <a:r>
              <a:rPr lang="it-IT" sz="3200" b="1" dirty="0" smtClean="0">
                <a:solidFill>
                  <a:srgbClr val="C00000"/>
                </a:solidFill>
                <a:latin typeface="Comic Sans MS" panose="030F0702030302020204" pitchFamily="66" charset="0"/>
              </a:rPr>
              <a:t>L</a:t>
            </a:r>
            <a:r>
              <a:rPr lang="it-IT" sz="3200" b="1" dirty="0">
                <a:solidFill>
                  <a:srgbClr val="C00000"/>
                </a:solidFill>
                <a:latin typeface="Comic Sans MS" panose="030F0702030302020204" pitchFamily="66" charset="0"/>
              </a:rPr>
              <a:t>’ area di raccolta esterna della sede </a:t>
            </a:r>
            <a:r>
              <a:rPr lang="it-IT" sz="3200" b="1" dirty="0" smtClean="0">
                <a:solidFill>
                  <a:srgbClr val="C00000"/>
                </a:solidFill>
                <a:latin typeface="Comic Sans MS" panose="030F0702030302020204" pitchFamily="66" charset="0"/>
              </a:rPr>
              <a:t> dell’Istituto  si  trova </a:t>
            </a:r>
            <a:r>
              <a:rPr lang="it-IT" sz="3200" b="1">
                <a:solidFill>
                  <a:srgbClr val="C00000"/>
                </a:solidFill>
                <a:latin typeface="Comic Sans MS" panose="030F0702030302020204" pitchFamily="66" charset="0"/>
              </a:rPr>
              <a:t>i</a:t>
            </a:r>
            <a:r>
              <a:rPr lang="it-IT" sz="3200" b="1" smtClean="0">
                <a:solidFill>
                  <a:srgbClr val="C00000"/>
                </a:solidFill>
                <a:latin typeface="Comic Sans MS" panose="030F0702030302020204" pitchFamily="66" charset="0"/>
              </a:rPr>
              <a:t>n : ?</a:t>
            </a:r>
            <a:endParaRPr lang="it-IT" sz="3200" b="1" dirty="0">
              <a:solidFill>
                <a:srgbClr val="C00000"/>
              </a:solidFill>
              <a:latin typeface="Comic Sans MS" panose="030F0702030302020204" pitchFamily="66" charset="0"/>
            </a:endParaRPr>
          </a:p>
          <a:p>
            <a:endParaRPr lang="it-IT" sz="1800" dirty="0"/>
          </a:p>
          <a:p>
            <a:endParaRPr lang="it-IT" sz="2000" b="1" dirty="0">
              <a:latin typeface="Comic Sans MS" panose="030F0702030302020204" pitchFamily="66" charset="0"/>
            </a:endParaRPr>
          </a:p>
          <a:p>
            <a:r>
              <a:rPr lang="it-IT" sz="2000" b="1" dirty="0" smtClean="0">
                <a:latin typeface="Comic Sans MS" panose="030F0702030302020204" pitchFamily="66" charset="0"/>
              </a:rPr>
              <a:t>Il  </a:t>
            </a:r>
            <a:r>
              <a:rPr lang="it-IT" sz="2000" b="1" dirty="0">
                <a:latin typeface="Comic Sans MS" panose="030F0702030302020204" pitchFamily="66" charset="0"/>
              </a:rPr>
              <a:t>punto di raccolta </a:t>
            </a:r>
            <a:r>
              <a:rPr lang="it-IT" sz="2000" b="1" dirty="0" smtClean="0">
                <a:latin typeface="Comic Sans MS" panose="030F0702030302020204" pitchFamily="66" charset="0"/>
              </a:rPr>
              <a:t>deve essere conosciuto </a:t>
            </a:r>
            <a:r>
              <a:rPr lang="it-IT" sz="2000" b="1" dirty="0">
                <a:latin typeface="Comic Sans MS" panose="030F0702030302020204" pitchFamily="66" charset="0"/>
              </a:rPr>
              <a:t>da tutti gli utenti.</a:t>
            </a:r>
          </a:p>
        </p:txBody>
      </p:sp>
      <p:pic>
        <p:nvPicPr>
          <p:cNvPr id="69635" name="Picture 4" descr="RACC"/>
          <p:cNvPicPr>
            <a:picLocks noChangeAspect="1" noChangeArrowheads="1"/>
          </p:cNvPicPr>
          <p:nvPr/>
        </p:nvPicPr>
        <p:blipFill>
          <a:blip r:embed="rId2" cstate="print"/>
          <a:srcRect/>
          <a:stretch>
            <a:fillRect/>
          </a:stretch>
        </p:blipFill>
        <p:spPr bwMode="auto">
          <a:xfrm>
            <a:off x="3409950" y="4869160"/>
            <a:ext cx="1728787"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619672" y="404664"/>
            <a:ext cx="5112568" cy="579438"/>
          </a:xfrm>
          <a:prstGeom prst="rect">
            <a:avLst/>
          </a:prstGeom>
          <a:noFill/>
          <a:ln w="9525">
            <a:noFill/>
            <a:miter lim="800000"/>
            <a:headEnd/>
            <a:tailEnd/>
          </a:ln>
        </p:spPr>
        <p:txBody>
          <a:bodyPr wrap="square">
            <a:spAutoFit/>
          </a:bodyPr>
          <a:lstStyle/>
          <a:p>
            <a:pPr algn="ctr"/>
            <a:r>
              <a:rPr lang="it-IT" sz="3200" b="1" dirty="0">
                <a:solidFill>
                  <a:srgbClr val="FF3300"/>
                </a:solidFill>
                <a:latin typeface="Comic Sans MS" pitchFamily="66" charset="0"/>
              </a:rPr>
              <a:t>SEGNALI E AVVISI</a:t>
            </a:r>
          </a:p>
        </p:txBody>
      </p:sp>
      <p:sp>
        <p:nvSpPr>
          <p:cNvPr id="71682" name="Rectangle 3"/>
          <p:cNvSpPr>
            <a:spLocks noChangeArrowheads="1"/>
          </p:cNvSpPr>
          <p:nvPr/>
        </p:nvSpPr>
        <p:spPr bwMode="auto">
          <a:xfrm>
            <a:off x="395536" y="1344613"/>
            <a:ext cx="8568952" cy="3801041"/>
          </a:xfrm>
          <a:prstGeom prst="rect">
            <a:avLst/>
          </a:prstGeom>
          <a:noFill/>
          <a:ln w="9525">
            <a:noFill/>
            <a:miter lim="800000"/>
            <a:headEnd/>
            <a:tailEnd/>
          </a:ln>
        </p:spPr>
        <p:txBody>
          <a:bodyPr wrap="square">
            <a:spAutoFit/>
          </a:bodyPr>
          <a:lstStyle/>
          <a:p>
            <a:r>
              <a:rPr lang="it-IT" sz="2400" dirty="0">
                <a:latin typeface="Comic Sans MS" panose="030F0702030302020204" pitchFamily="66" charset="0"/>
              </a:rPr>
              <a:t>Nell’attività di prevenzione viene data grande importanza alla comunicazione ed alla informazione, attuata anche mediante cartelli di segnalazione. </a:t>
            </a:r>
          </a:p>
          <a:p>
            <a:endParaRPr lang="it-IT" sz="2000" dirty="0">
              <a:latin typeface="Comic Sans MS" panose="030F0702030302020204" pitchFamily="66" charset="0"/>
            </a:endParaRPr>
          </a:p>
          <a:p>
            <a:endParaRPr lang="it-IT" sz="1100" dirty="0">
              <a:latin typeface="Comic Sans MS" panose="030F0702030302020204" pitchFamily="66" charset="0"/>
            </a:endParaRPr>
          </a:p>
          <a:p>
            <a:pPr algn="just"/>
            <a:r>
              <a:rPr lang="it-IT" sz="2400" b="1" dirty="0">
                <a:latin typeface="Comic Sans MS" panose="030F0702030302020204" pitchFamily="66" charset="0"/>
              </a:rPr>
              <a:t>In generale si definisce</a:t>
            </a:r>
            <a:r>
              <a:rPr lang="it-IT" sz="2400" dirty="0">
                <a:latin typeface="Comic Sans MS" panose="030F0702030302020204" pitchFamily="66" charset="0"/>
              </a:rPr>
              <a:t> </a:t>
            </a:r>
            <a:r>
              <a:rPr lang="it-IT" sz="2400" b="1" dirty="0">
                <a:solidFill>
                  <a:srgbClr val="FF3300"/>
                </a:solidFill>
                <a:latin typeface="Comic Sans MS" panose="030F0702030302020204" pitchFamily="66" charset="0"/>
              </a:rPr>
              <a:t>segnaletica di sicurezza</a:t>
            </a:r>
            <a:r>
              <a:rPr lang="it-IT" sz="2400" dirty="0">
                <a:latin typeface="Comic Sans MS" panose="030F0702030302020204" pitchFamily="66" charset="0"/>
              </a:rPr>
              <a:t> </a:t>
            </a:r>
            <a:r>
              <a:rPr lang="it-IT" sz="2400" b="1" dirty="0">
                <a:solidFill>
                  <a:srgbClr val="000099"/>
                </a:solidFill>
                <a:latin typeface="Comic Sans MS" panose="030F0702030302020204" pitchFamily="66" charset="0"/>
              </a:rPr>
              <a:t>il sistema di segnalazione che, riferito ad una determinata macchina o situazione, trasmette mediante un colore o un simbolo,</a:t>
            </a:r>
          </a:p>
          <a:p>
            <a:pPr algn="just"/>
            <a:r>
              <a:rPr lang="it-IT" sz="2400" b="1" dirty="0">
                <a:solidFill>
                  <a:srgbClr val="000099"/>
                </a:solidFill>
                <a:latin typeface="Comic Sans MS" panose="030F0702030302020204" pitchFamily="66" charset="0"/>
              </a:rPr>
              <a:t>un messaggio di sicurezza.</a:t>
            </a:r>
          </a:p>
          <a:p>
            <a:pPr algn="just"/>
            <a:endParaRPr lang="it-IT" sz="1800" b="1" dirty="0">
              <a:solidFill>
                <a:srgbClr val="000099"/>
              </a:solidFill>
            </a:endParaRPr>
          </a:p>
        </p:txBody>
      </p:sp>
      <p:pic>
        <p:nvPicPr>
          <p:cNvPr id="71683" name="Picture 4" descr="segnaletica"/>
          <p:cNvPicPr>
            <a:picLocks noChangeAspect="1" noChangeArrowheads="1"/>
          </p:cNvPicPr>
          <p:nvPr/>
        </p:nvPicPr>
        <p:blipFill>
          <a:blip r:embed="rId2" cstate="print"/>
          <a:srcRect/>
          <a:stretch>
            <a:fillRect/>
          </a:stretch>
        </p:blipFill>
        <p:spPr bwMode="auto">
          <a:xfrm>
            <a:off x="5508104" y="4774179"/>
            <a:ext cx="3168650"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547813" y="620713"/>
            <a:ext cx="42497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2706" name="Rectangle 3"/>
          <p:cNvSpPr>
            <a:spLocks noChangeArrowheads="1"/>
          </p:cNvSpPr>
          <p:nvPr/>
        </p:nvSpPr>
        <p:spPr bwMode="auto">
          <a:xfrm>
            <a:off x="971550" y="1628775"/>
            <a:ext cx="7416800" cy="3937000"/>
          </a:xfrm>
          <a:prstGeom prst="rect">
            <a:avLst/>
          </a:prstGeom>
          <a:noFill/>
          <a:ln w="9525">
            <a:noFill/>
            <a:miter lim="800000"/>
            <a:headEnd/>
            <a:tailEnd/>
          </a:ln>
        </p:spPr>
        <p:txBody>
          <a:bodyPr>
            <a:spAutoFit/>
          </a:bodyPr>
          <a:lstStyle/>
          <a:p>
            <a:r>
              <a:rPr lang="it-IT" sz="1800"/>
              <a:t>I cartelli di segnalazione sono divisi in cinque categorie:</a:t>
            </a:r>
          </a:p>
          <a:p>
            <a:endParaRPr lang="it-IT" sz="1800" b="1"/>
          </a:p>
          <a:p>
            <a:r>
              <a:rPr lang="it-IT" sz="1800" b="1">
                <a:solidFill>
                  <a:srgbClr val="FF3300"/>
                </a:solidFill>
                <a:latin typeface="Comic Sans MS" pitchFamily="66" charset="0"/>
              </a:rPr>
              <a:t> DIVIETO</a:t>
            </a:r>
            <a:r>
              <a:rPr lang="it-IT" sz="1800"/>
              <a:t>  (rotondi - pittogramma nero - bordo rosso)</a:t>
            </a:r>
          </a:p>
          <a:p>
            <a:endParaRPr lang="it-IT" sz="1800"/>
          </a:p>
          <a:p>
            <a:r>
              <a:rPr lang="it-IT" sz="1800" b="1">
                <a:solidFill>
                  <a:schemeClr val="hlink"/>
                </a:solidFill>
                <a:latin typeface="Comic Sans MS" pitchFamily="66" charset="0"/>
              </a:rPr>
              <a:t> PRESCRIZIONE</a:t>
            </a:r>
            <a:r>
              <a:rPr lang="it-IT" sz="1800"/>
              <a:t> (rotondi - pittogramma bianco – sfondo blu)</a:t>
            </a:r>
          </a:p>
          <a:p>
            <a:endParaRPr lang="it-IT" sz="1800"/>
          </a:p>
          <a:p>
            <a:r>
              <a:rPr lang="it-IT" sz="1800" b="1">
                <a:latin typeface="Comic Sans MS" pitchFamily="66" charset="0"/>
              </a:rPr>
              <a:t> AVVERTIMENTO</a:t>
            </a:r>
            <a:r>
              <a:rPr lang="it-IT" sz="1800"/>
              <a:t> (triangolari - pittogramma nero – sfondo giallo)</a:t>
            </a:r>
          </a:p>
          <a:p>
            <a:endParaRPr lang="it-IT" sz="1800"/>
          </a:p>
          <a:p>
            <a:r>
              <a:rPr lang="it-IT" sz="1800" b="1">
                <a:solidFill>
                  <a:srgbClr val="008000"/>
                </a:solidFill>
                <a:latin typeface="Comic Sans MS" pitchFamily="66" charset="0"/>
              </a:rPr>
              <a:t> SALVATAGGIO E SOCCORSO</a:t>
            </a:r>
            <a:r>
              <a:rPr lang="it-IT" sz="1800"/>
              <a:t> (verdi- quadrati o rettangolari – </a:t>
            </a:r>
          </a:p>
          <a:p>
            <a:r>
              <a:rPr lang="it-IT" sz="1800"/>
              <a:t>                                                           pittogramma bianco)</a:t>
            </a:r>
          </a:p>
          <a:p>
            <a:endParaRPr lang="it-IT" sz="1800"/>
          </a:p>
          <a:p>
            <a:r>
              <a:rPr lang="it-IT" sz="1800" b="1">
                <a:solidFill>
                  <a:srgbClr val="FF3300"/>
                </a:solidFill>
                <a:latin typeface="Comic Sans MS" pitchFamily="66" charset="0"/>
              </a:rPr>
              <a:t> ATTREZZATURE ANTINCENDIO</a:t>
            </a:r>
            <a:r>
              <a:rPr lang="it-IT" sz="1800"/>
              <a:t> (rossi – quadrati o rettangolari -  </a:t>
            </a:r>
          </a:p>
          <a:p>
            <a:r>
              <a:rPr lang="it-IT" sz="1800"/>
              <a:t>                                                                 pittogramma bianco)</a:t>
            </a:r>
          </a:p>
          <a:p>
            <a:endParaRPr lang="it-IT" sz="1800"/>
          </a:p>
        </p:txBody>
      </p:sp>
      <p:pic>
        <p:nvPicPr>
          <p:cNvPr id="72707" name="Picture 4" descr="3a"/>
          <p:cNvPicPr>
            <a:picLocks noChangeAspect="1" noChangeArrowheads="1"/>
          </p:cNvPicPr>
          <p:nvPr/>
        </p:nvPicPr>
        <p:blipFill>
          <a:blip r:embed="rId2" cstate="print"/>
          <a:srcRect/>
          <a:stretch>
            <a:fillRect/>
          </a:stretch>
        </p:blipFill>
        <p:spPr bwMode="auto">
          <a:xfrm>
            <a:off x="7019925" y="2133600"/>
            <a:ext cx="457200" cy="457200"/>
          </a:xfrm>
          <a:prstGeom prst="rect">
            <a:avLst/>
          </a:prstGeom>
          <a:noFill/>
          <a:ln w="9525">
            <a:noFill/>
            <a:miter lim="800000"/>
            <a:headEnd/>
            <a:tailEnd/>
          </a:ln>
        </p:spPr>
      </p:pic>
      <p:pic>
        <p:nvPicPr>
          <p:cNvPr id="72708" name="Picture 5" descr="54"/>
          <p:cNvPicPr>
            <a:picLocks noChangeAspect="1" noChangeArrowheads="1"/>
          </p:cNvPicPr>
          <p:nvPr/>
        </p:nvPicPr>
        <p:blipFill>
          <a:blip r:embed="rId3" cstate="print"/>
          <a:srcRect/>
          <a:stretch>
            <a:fillRect/>
          </a:stretch>
        </p:blipFill>
        <p:spPr bwMode="auto">
          <a:xfrm>
            <a:off x="7596188" y="2636838"/>
            <a:ext cx="720725" cy="571500"/>
          </a:xfrm>
          <a:prstGeom prst="rect">
            <a:avLst/>
          </a:prstGeom>
          <a:noFill/>
          <a:ln w="9525">
            <a:noFill/>
            <a:miter lim="800000"/>
            <a:headEnd/>
            <a:tailEnd/>
          </a:ln>
        </p:spPr>
      </p:pic>
      <p:pic>
        <p:nvPicPr>
          <p:cNvPr id="72709" name="Picture 6" descr="pericolo"/>
          <p:cNvPicPr>
            <a:picLocks noChangeAspect="1" noChangeArrowheads="1"/>
          </p:cNvPicPr>
          <p:nvPr/>
        </p:nvPicPr>
        <p:blipFill>
          <a:blip r:embed="rId4" cstate="print"/>
          <a:srcRect/>
          <a:stretch>
            <a:fillRect/>
          </a:stretch>
        </p:blipFill>
        <p:spPr bwMode="auto">
          <a:xfrm>
            <a:off x="8172450" y="3213100"/>
            <a:ext cx="533400" cy="474663"/>
          </a:xfrm>
          <a:prstGeom prst="rect">
            <a:avLst/>
          </a:prstGeom>
          <a:noFill/>
          <a:ln w="9525">
            <a:noFill/>
            <a:miter lim="800000"/>
            <a:headEnd/>
            <a:tailEnd/>
          </a:ln>
        </p:spPr>
      </p:pic>
      <p:pic>
        <p:nvPicPr>
          <p:cNvPr id="72710" name="Picture 7" descr="26"/>
          <p:cNvPicPr>
            <a:picLocks noChangeAspect="1" noChangeArrowheads="1"/>
          </p:cNvPicPr>
          <p:nvPr/>
        </p:nvPicPr>
        <p:blipFill>
          <a:blip r:embed="rId5" cstate="print"/>
          <a:srcRect/>
          <a:stretch>
            <a:fillRect/>
          </a:stretch>
        </p:blipFill>
        <p:spPr bwMode="auto">
          <a:xfrm>
            <a:off x="8027988" y="4005263"/>
            <a:ext cx="574675" cy="574675"/>
          </a:xfrm>
          <a:prstGeom prst="rect">
            <a:avLst/>
          </a:prstGeom>
          <a:noFill/>
          <a:ln w="9525">
            <a:noFill/>
            <a:miter lim="800000"/>
            <a:headEnd/>
            <a:tailEnd/>
          </a:ln>
        </p:spPr>
      </p:pic>
      <p:pic>
        <p:nvPicPr>
          <p:cNvPr id="72711" name="Picture 8" descr="51"/>
          <p:cNvPicPr>
            <a:picLocks noChangeAspect="1" noChangeArrowheads="1"/>
          </p:cNvPicPr>
          <p:nvPr/>
        </p:nvPicPr>
        <p:blipFill>
          <a:blip r:embed="rId6" cstate="print"/>
          <a:srcRect/>
          <a:stretch>
            <a:fillRect/>
          </a:stretch>
        </p:blipFill>
        <p:spPr bwMode="auto">
          <a:xfrm>
            <a:off x="7812088" y="5157788"/>
            <a:ext cx="504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defRPr/>
            </a:pPr>
            <a:r>
              <a:rPr lang="it-IT" sz="2000" b="1" i="1">
                <a:effectLst>
                  <a:outerShdw blurRad="38100" dist="38100" dir="2700000" algn="tl">
                    <a:srgbClr val="C0C0C0"/>
                  </a:outerShdw>
                </a:effectLst>
                <a:latin typeface="Calibri" pitchFamily="34" charset="0"/>
              </a:rPr>
              <a:t> </a:t>
            </a:r>
            <a:r>
              <a:rPr lang="it-IT" sz="2000" b="1">
                <a:effectLst>
                  <a:outerShdw blurRad="38100" dist="38100" dir="2700000" algn="tl">
                    <a:srgbClr val="C0C0C0"/>
                  </a:outerShdw>
                </a:effectLst>
                <a:latin typeface="Calibri" pitchFamily="34" charset="0"/>
              </a:rPr>
              <a:t>Segnale di </a:t>
            </a:r>
            <a:r>
              <a:rPr lang="it-IT" sz="2400" b="1">
                <a:solidFill>
                  <a:srgbClr val="FF0000"/>
                </a:solidFill>
                <a:effectLst>
                  <a:outerShdw blurRad="38100" dist="38100" dir="2700000" algn="tl">
                    <a:srgbClr val="C0C0C0"/>
                  </a:outerShdw>
                </a:effectLst>
                <a:latin typeface="Calibri" pitchFamily="34" charset="0"/>
              </a:rPr>
              <a:t>divieto</a:t>
            </a:r>
            <a:r>
              <a:rPr lang="it-IT" sz="2000" b="1">
                <a:effectLst>
                  <a:outerShdw blurRad="38100" dist="38100" dir="2700000" algn="tl">
                    <a:srgbClr val="C0C0C0"/>
                  </a:outerShdw>
                </a:effectLst>
                <a:latin typeface="Calibri" pitchFamily="34" charset="0"/>
              </a:rPr>
              <a:t>: un segnale che vieta un comportamento che potrebbe far correre o causare un pericolo.</a:t>
            </a:r>
          </a:p>
          <a:p>
            <a:pPr marL="342900" indent="-342900" eaLnBrk="0" hangingPunct="0">
              <a:spcBef>
                <a:spcPct val="20000"/>
              </a:spcBef>
              <a:buFont typeface="Arial" charset="0"/>
              <a:buChar char="•"/>
              <a:defRPr/>
            </a:pPr>
            <a:r>
              <a:rPr lang="it-IT" sz="1800" b="1">
                <a:effectLst>
                  <a:outerShdw blurRad="38100" dist="38100" dir="2700000" algn="tl">
                    <a:srgbClr val="C0C0C0"/>
                  </a:outerShdw>
                </a:effectLst>
                <a:latin typeface="Calibri" pitchFamily="34" charset="0"/>
              </a:rPr>
              <a:t>I CARTELLI DI </a:t>
            </a:r>
            <a:r>
              <a:rPr lang="it-IT" sz="1800" b="1" i="1" u="sng">
                <a:solidFill>
                  <a:srgbClr val="FF0000"/>
                </a:solidFill>
                <a:effectLst>
                  <a:outerShdw blurRad="38100" dist="38100" dir="2700000" algn="tl">
                    <a:srgbClr val="C0C0C0"/>
                  </a:outerShdw>
                </a:effectLst>
                <a:latin typeface="Calibri" pitchFamily="34" charset="0"/>
              </a:rPr>
              <a:t>DIVIETO</a:t>
            </a:r>
            <a:r>
              <a:rPr lang="it-IT" sz="1800" b="1">
                <a:effectLst>
                  <a:outerShdw blurRad="38100" dist="38100" dir="2700000" algn="tl">
                    <a:srgbClr val="C0C0C0"/>
                  </a:outerShdw>
                </a:effectLst>
                <a:latin typeface="Calibri" pitchFamily="34" charset="0"/>
              </a:rPr>
              <a:t> SONO DI FORMA CIRCOLARE CON PITTOGRAMMI NERI SU FONDO BIANCO E BORDO ROSSO CON STRISCIA TRASVERSALE ROSSA</a:t>
            </a:r>
          </a:p>
          <a:p>
            <a:pPr marL="342900" indent="-342900" eaLnBrk="0" hangingPunct="0">
              <a:spcBef>
                <a:spcPct val="20000"/>
              </a:spcBef>
              <a:buFont typeface="Arial" charset="0"/>
              <a:buChar char="•"/>
              <a:defRPr/>
            </a:pPr>
            <a:endParaRPr lang="it-IT" sz="1800" b="1">
              <a:effectLst>
                <a:outerShdw blurRad="38100" dist="38100" dir="2700000" algn="tl">
                  <a:srgbClr val="C0C0C0"/>
                </a:outerShdw>
              </a:effectLst>
              <a:latin typeface="Calibri" pitchFamily="34" charset="0"/>
            </a:endParaRPr>
          </a:p>
        </p:txBody>
      </p:sp>
      <p:pic>
        <p:nvPicPr>
          <p:cNvPr id="73730" name="Picture 5" descr="segnaletica02"/>
          <p:cNvPicPr>
            <a:picLocks noChangeAspect="1" noChangeArrowheads="1"/>
          </p:cNvPicPr>
          <p:nvPr/>
        </p:nvPicPr>
        <p:blipFill>
          <a:blip r:embed="rId2" cstate="print"/>
          <a:srcRect/>
          <a:stretch>
            <a:fillRect/>
          </a:stretch>
        </p:blipFill>
        <p:spPr bwMode="auto">
          <a:xfrm>
            <a:off x="1331913" y="3306763"/>
            <a:ext cx="6553200" cy="2581275"/>
          </a:xfrm>
          <a:prstGeom prst="rect">
            <a:avLst/>
          </a:prstGeom>
          <a:noFill/>
          <a:ln w="9525">
            <a:noFill/>
            <a:miter lim="800000"/>
            <a:headEnd/>
            <a:tailEnd/>
          </a:ln>
        </p:spPr>
      </p:pic>
      <p:sp>
        <p:nvSpPr>
          <p:cNvPr id="73731" name="Text Box 6"/>
          <p:cNvSpPr txBox="1">
            <a:spLocks noChangeArrowheads="1"/>
          </p:cNvSpPr>
          <p:nvPr/>
        </p:nvSpPr>
        <p:spPr bwMode="auto">
          <a:xfrm>
            <a:off x="827088" y="692150"/>
            <a:ext cx="3744912"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Segnali di divieto</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95288" y="981075"/>
            <a:ext cx="8208962"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33CC"/>
                </a:solidFill>
                <a:effectLst>
                  <a:outerShdw blurRad="38100" dist="38100" dir="2700000" algn="tl">
                    <a:srgbClr val="C0C0C0"/>
                  </a:outerShdw>
                </a:effectLst>
                <a:latin typeface="Calibri" pitchFamily="34" charset="0"/>
              </a:rPr>
              <a:t>Prescrizione</a:t>
            </a:r>
            <a:r>
              <a:rPr lang="it-IT" sz="2000" b="1">
                <a:effectLst>
                  <a:outerShdw blurRad="38100" dist="38100" dir="2700000" algn="tl">
                    <a:srgbClr val="C0C0C0"/>
                  </a:outerShdw>
                </a:effectLst>
                <a:latin typeface="Calibri" pitchFamily="34" charset="0"/>
              </a:rPr>
              <a:t>: segnale che prescrive un determinato comportamento.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33CC"/>
                </a:solidFill>
                <a:effectLst>
                  <a:outerShdw blurRad="38100" dist="38100" dir="2700000" algn="tl">
                    <a:srgbClr val="C0C0C0"/>
                  </a:outerShdw>
                </a:effectLst>
                <a:latin typeface="Calibri" pitchFamily="34" charset="0"/>
              </a:rPr>
              <a:t>PRESCRIZIONE </a:t>
            </a:r>
            <a:r>
              <a:rPr lang="it-IT" sz="2000" b="1">
                <a:effectLst>
                  <a:outerShdw blurRad="38100" dist="38100" dir="2700000" algn="tl">
                    <a:srgbClr val="C0C0C0"/>
                  </a:outerShdw>
                </a:effectLst>
                <a:latin typeface="Calibri" pitchFamily="34" charset="0"/>
              </a:rPr>
              <a:t>SONO DI FORMA CIRCOLARE CON PITTOGRAMMI BIANCHI SU </a:t>
            </a:r>
            <a:r>
              <a:rPr lang="it-IT" sz="2000" b="1">
                <a:solidFill>
                  <a:srgbClr val="0033CC"/>
                </a:solidFill>
                <a:effectLst>
                  <a:outerShdw blurRad="38100" dist="38100" dir="2700000" algn="tl">
                    <a:srgbClr val="C0C0C0"/>
                  </a:outerShdw>
                </a:effectLst>
                <a:latin typeface="Calibri" pitchFamily="34" charset="0"/>
              </a:rPr>
              <a:t>FONDO AZZURRO</a:t>
            </a:r>
          </a:p>
        </p:txBody>
      </p:sp>
      <p:pic>
        <p:nvPicPr>
          <p:cNvPr id="74754" name="Picture 3" descr="segnaletica04"/>
          <p:cNvPicPr>
            <a:picLocks noChangeAspect="1" noChangeArrowheads="1"/>
          </p:cNvPicPr>
          <p:nvPr/>
        </p:nvPicPr>
        <p:blipFill>
          <a:blip r:embed="rId2" cstate="print"/>
          <a:srcRect/>
          <a:stretch>
            <a:fillRect/>
          </a:stretch>
        </p:blipFill>
        <p:spPr bwMode="auto">
          <a:xfrm>
            <a:off x="971550" y="2874963"/>
            <a:ext cx="7488238" cy="3705225"/>
          </a:xfrm>
          <a:prstGeom prst="rect">
            <a:avLst/>
          </a:prstGeom>
          <a:noFill/>
          <a:ln w="9525">
            <a:noFill/>
            <a:miter lim="800000"/>
            <a:headEnd/>
            <a:tailEnd/>
          </a:ln>
        </p:spPr>
      </p:pic>
      <p:sp>
        <p:nvSpPr>
          <p:cNvPr id="74755" name="Text Box 4"/>
          <p:cNvSpPr txBox="1">
            <a:spLocks noChangeArrowheads="1"/>
          </p:cNvSpPr>
          <p:nvPr/>
        </p:nvSpPr>
        <p:spPr bwMode="auto">
          <a:xfrm>
            <a:off x="827088" y="404813"/>
            <a:ext cx="5184775" cy="457200"/>
          </a:xfrm>
          <a:prstGeom prst="rect">
            <a:avLst/>
          </a:prstGeom>
          <a:noFill/>
          <a:ln w="9525">
            <a:noFill/>
            <a:miter lim="800000"/>
            <a:headEnd/>
            <a:tailEnd/>
          </a:ln>
        </p:spPr>
        <p:txBody>
          <a:bodyPr>
            <a:spAutoFit/>
          </a:bodyPr>
          <a:lstStyle/>
          <a:p>
            <a:pPr>
              <a:spcBef>
                <a:spcPct val="50000"/>
              </a:spcBef>
            </a:pPr>
            <a:r>
              <a:rPr lang="it-IT" sz="2400" b="1">
                <a:solidFill>
                  <a:schemeClr val="hlink"/>
                </a:solidFill>
                <a:latin typeface="Comic Sans MS" pitchFamily="66" charset="0"/>
              </a:rPr>
              <a:t>Segnali di prescrizione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5288" y="1412875"/>
            <a:ext cx="8281987"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FF3300"/>
                </a:solidFill>
                <a:effectLst>
                  <a:outerShdw blurRad="38100" dist="38100" dir="2700000" algn="tl">
                    <a:srgbClr val="C0C0C0"/>
                  </a:outerShdw>
                </a:effectLst>
                <a:latin typeface="Calibri" pitchFamily="34" charset="0"/>
              </a:rPr>
              <a:t>Avvertimento:</a:t>
            </a:r>
            <a:r>
              <a:rPr lang="it-IT" sz="2000" b="1">
                <a:effectLst>
                  <a:outerShdw blurRad="38100" dist="38100" dir="2700000" algn="tl">
                    <a:srgbClr val="C0C0C0"/>
                  </a:outerShdw>
                </a:effectLst>
                <a:latin typeface="Calibri" pitchFamily="34" charset="0"/>
              </a:rPr>
              <a:t> un segnale che avverte di un rischio o pericolo.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FF0000"/>
                </a:solidFill>
                <a:effectLst>
                  <a:outerShdw blurRad="38100" dist="38100" dir="2700000" algn="tl">
                    <a:srgbClr val="C0C0C0"/>
                  </a:outerShdw>
                </a:effectLst>
                <a:latin typeface="Calibri" pitchFamily="34" charset="0"/>
              </a:rPr>
              <a:t>AVVERTIMENTO </a:t>
            </a:r>
            <a:r>
              <a:rPr lang="it-IT" sz="2000" b="1">
                <a:effectLst>
                  <a:outerShdw blurRad="38100" dist="38100" dir="2700000" algn="tl">
                    <a:srgbClr val="C0C0C0"/>
                  </a:outerShdw>
                </a:effectLst>
                <a:latin typeface="Calibri" pitchFamily="34" charset="0"/>
              </a:rPr>
              <a:t>SONO DI FORMA TRIANGOLARE CON PITTOGRAMMI NERI SU FONDO GIALLO E BORDO NERO</a:t>
            </a:r>
          </a:p>
        </p:txBody>
      </p:sp>
      <p:pic>
        <p:nvPicPr>
          <p:cNvPr id="75778" name="Picture 3" descr="segnaletica03"/>
          <p:cNvPicPr>
            <a:picLocks noChangeAspect="1" noChangeArrowheads="1"/>
          </p:cNvPicPr>
          <p:nvPr/>
        </p:nvPicPr>
        <p:blipFill>
          <a:blip r:embed="rId2" cstate="print"/>
          <a:srcRect/>
          <a:stretch>
            <a:fillRect/>
          </a:stretch>
        </p:blipFill>
        <p:spPr bwMode="auto">
          <a:xfrm>
            <a:off x="1476375" y="3429000"/>
            <a:ext cx="5976938" cy="2640013"/>
          </a:xfrm>
          <a:prstGeom prst="rect">
            <a:avLst/>
          </a:prstGeom>
          <a:noFill/>
          <a:ln w="9525">
            <a:noFill/>
            <a:miter lim="800000"/>
            <a:headEnd/>
            <a:tailEnd/>
          </a:ln>
        </p:spPr>
      </p:pic>
      <p:sp>
        <p:nvSpPr>
          <p:cNvPr id="75779" name="Text Box 4"/>
          <p:cNvSpPr txBox="1">
            <a:spLocks noChangeArrowheads="1"/>
          </p:cNvSpPr>
          <p:nvPr/>
        </p:nvSpPr>
        <p:spPr bwMode="auto">
          <a:xfrm>
            <a:off x="755650" y="692150"/>
            <a:ext cx="5545138" cy="457200"/>
          </a:xfrm>
          <a:prstGeom prst="rect">
            <a:avLst/>
          </a:prstGeom>
          <a:noFill/>
          <a:ln w="9525">
            <a:noFill/>
            <a:miter lim="800000"/>
            <a:headEnd/>
            <a:tailEnd/>
          </a:ln>
        </p:spPr>
        <p:txBody>
          <a:bodyPr>
            <a:spAutoFit/>
          </a:bodyPr>
          <a:lstStyle/>
          <a:p>
            <a:pPr>
              <a:spcBef>
                <a:spcPct val="50000"/>
              </a:spcBef>
            </a:pPr>
            <a:r>
              <a:rPr lang="it-IT" sz="2400" b="1">
                <a:latin typeface="Comic Sans MS" pitchFamily="66" charset="0"/>
              </a:rPr>
              <a:t>Segnali di avvertimento</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9750" y="1052513"/>
            <a:ext cx="7991475" cy="16160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9900"/>
                </a:solidFill>
                <a:effectLst>
                  <a:outerShdw blurRad="38100" dist="38100" dir="2700000" algn="tl">
                    <a:srgbClr val="C0C0C0"/>
                  </a:outerShdw>
                </a:effectLst>
                <a:latin typeface="Calibri" pitchFamily="34" charset="0"/>
              </a:rPr>
              <a:t>Salvataggio o di Soccorso</a:t>
            </a:r>
            <a:r>
              <a:rPr lang="it-IT" sz="2000" b="1">
                <a:effectLst>
                  <a:outerShdw blurRad="38100" dist="38100" dir="2700000" algn="tl">
                    <a:srgbClr val="C0C0C0"/>
                  </a:outerShdw>
                </a:effectLst>
                <a:latin typeface="Calibri" pitchFamily="34" charset="0"/>
              </a:rPr>
              <a:t>: un segnale che fornisce indicazioni relative alle uscite di sicurezza o ai mezzi di soccorso o di salvataggio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9900"/>
                </a:solidFill>
                <a:effectLst>
                  <a:outerShdw blurRad="38100" dist="38100" dir="2700000" algn="tl">
                    <a:srgbClr val="C0C0C0"/>
                  </a:outerShdw>
                </a:effectLst>
                <a:latin typeface="Calibri" pitchFamily="34" charset="0"/>
              </a:rPr>
              <a:t>SALVATAGGIO</a:t>
            </a:r>
            <a:r>
              <a:rPr lang="it-IT" sz="2000" b="1">
                <a:effectLst>
                  <a:outerShdw blurRad="38100" dist="38100" dir="2700000" algn="tl">
                    <a:srgbClr val="C0C0C0"/>
                  </a:outerShdw>
                </a:effectLst>
                <a:latin typeface="Calibri" pitchFamily="34" charset="0"/>
              </a:rPr>
              <a:t> SONO DI FORMA RETTANGOLARE-QUADRATA CON PITTOGRAMMI BIANCHI SU FONDO VERDE</a:t>
            </a:r>
          </a:p>
        </p:txBody>
      </p:sp>
      <p:pic>
        <p:nvPicPr>
          <p:cNvPr id="76802" name="Picture 3" descr="segnaletica05"/>
          <p:cNvPicPr>
            <a:picLocks noChangeAspect="1" noChangeArrowheads="1"/>
          </p:cNvPicPr>
          <p:nvPr/>
        </p:nvPicPr>
        <p:blipFill>
          <a:blip r:embed="rId2" cstate="print"/>
          <a:srcRect/>
          <a:stretch>
            <a:fillRect/>
          </a:stretch>
        </p:blipFill>
        <p:spPr bwMode="auto">
          <a:xfrm>
            <a:off x="1258888" y="2800350"/>
            <a:ext cx="6769100" cy="3870325"/>
          </a:xfrm>
          <a:prstGeom prst="rect">
            <a:avLst/>
          </a:prstGeom>
          <a:noFill/>
          <a:ln w="9525">
            <a:noFill/>
            <a:miter lim="800000"/>
            <a:headEnd/>
            <a:tailEnd/>
          </a:ln>
        </p:spPr>
      </p:pic>
      <p:sp>
        <p:nvSpPr>
          <p:cNvPr id="76803" name="Text Box 4"/>
          <p:cNvSpPr txBox="1">
            <a:spLocks noChangeArrowheads="1"/>
          </p:cNvSpPr>
          <p:nvPr/>
        </p:nvSpPr>
        <p:spPr bwMode="auto">
          <a:xfrm>
            <a:off x="1042988" y="476250"/>
            <a:ext cx="5761037" cy="457200"/>
          </a:xfrm>
          <a:prstGeom prst="rect">
            <a:avLst/>
          </a:prstGeom>
          <a:noFill/>
          <a:ln w="9525">
            <a:noFill/>
            <a:miter lim="800000"/>
            <a:headEnd/>
            <a:tailEnd/>
          </a:ln>
        </p:spPr>
        <p:txBody>
          <a:bodyPr>
            <a:spAutoFit/>
          </a:bodyPr>
          <a:lstStyle/>
          <a:p>
            <a:pPr>
              <a:spcBef>
                <a:spcPct val="50000"/>
              </a:spcBef>
            </a:pPr>
            <a:r>
              <a:rPr lang="it-IT" sz="2400" b="1">
                <a:solidFill>
                  <a:srgbClr val="008000"/>
                </a:solidFill>
                <a:latin typeface="Comic Sans MS" pitchFamily="66" charset="0"/>
              </a:rPr>
              <a:t>Segnali di salvataggio e soccorso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55650" y="1196975"/>
            <a:ext cx="7705725"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per le </a:t>
            </a:r>
            <a:r>
              <a:rPr lang="it-IT" sz="2000" b="1">
                <a:solidFill>
                  <a:srgbClr val="FF0000"/>
                </a:solidFill>
                <a:effectLst>
                  <a:outerShdw blurRad="38100" dist="38100" dir="2700000" algn="tl">
                    <a:srgbClr val="C0C0C0"/>
                  </a:outerShdw>
                </a:effectLst>
                <a:latin typeface="Calibri" pitchFamily="34" charset="0"/>
              </a:rPr>
              <a:t>Attrezzature Antincendio</a:t>
            </a:r>
          </a:p>
          <a:p>
            <a:pPr marL="533400" indent="-533400">
              <a:buFontTx/>
              <a:buChar char="•"/>
              <a:defRPr/>
            </a:pPr>
            <a:r>
              <a:rPr lang="it-IT" sz="2000" b="1">
                <a:effectLst>
                  <a:outerShdw blurRad="38100" dist="38100" dir="2700000" algn="tl">
                    <a:srgbClr val="C0C0C0"/>
                  </a:outerShdw>
                </a:effectLst>
                <a:latin typeface="Calibri" pitchFamily="34" charset="0"/>
              </a:rPr>
              <a:t>I CARTELLI PER LE </a:t>
            </a:r>
            <a:r>
              <a:rPr lang="it-IT" sz="2000" b="1">
                <a:solidFill>
                  <a:srgbClr val="FF0000"/>
                </a:solidFill>
                <a:effectLst>
                  <a:outerShdw blurRad="38100" dist="38100" dir="2700000" algn="tl">
                    <a:srgbClr val="C0C0C0"/>
                  </a:outerShdw>
                </a:effectLst>
                <a:latin typeface="Calibri" pitchFamily="34" charset="0"/>
              </a:rPr>
              <a:t>ATTREZZATURE ANTINCENDIO</a:t>
            </a:r>
            <a:r>
              <a:rPr lang="it-IT" sz="2000" b="1">
                <a:effectLst>
                  <a:outerShdw blurRad="38100" dist="38100" dir="2700000" algn="tl">
                    <a:srgbClr val="C0C0C0"/>
                  </a:outerShdw>
                </a:effectLst>
                <a:latin typeface="Calibri" pitchFamily="34" charset="0"/>
              </a:rPr>
              <a:t> SONO DI FORMA RETTANGOLARE-QUADRATA CON PITTOGRAMMI BIANCHI SU FONDO ROSSO</a:t>
            </a:r>
          </a:p>
        </p:txBody>
      </p:sp>
      <p:pic>
        <p:nvPicPr>
          <p:cNvPr id="77826" name="Picture 3" descr="segnaletica06"/>
          <p:cNvPicPr>
            <a:picLocks noChangeAspect="1" noChangeArrowheads="1"/>
          </p:cNvPicPr>
          <p:nvPr/>
        </p:nvPicPr>
        <p:blipFill>
          <a:blip r:embed="rId2" cstate="print"/>
          <a:srcRect/>
          <a:stretch>
            <a:fillRect/>
          </a:stretch>
        </p:blipFill>
        <p:spPr bwMode="auto">
          <a:xfrm>
            <a:off x="1403350" y="2636838"/>
            <a:ext cx="5905500" cy="3741737"/>
          </a:xfrm>
          <a:prstGeom prst="rect">
            <a:avLst/>
          </a:prstGeom>
          <a:noFill/>
          <a:ln w="9525">
            <a:noFill/>
            <a:miter lim="800000"/>
            <a:headEnd/>
            <a:tailEnd/>
          </a:ln>
        </p:spPr>
      </p:pic>
      <p:sp>
        <p:nvSpPr>
          <p:cNvPr id="77827" name="Text Box 4"/>
          <p:cNvSpPr txBox="1">
            <a:spLocks noChangeArrowheads="1"/>
          </p:cNvSpPr>
          <p:nvPr/>
        </p:nvSpPr>
        <p:spPr bwMode="auto">
          <a:xfrm>
            <a:off x="1187450" y="476250"/>
            <a:ext cx="4248150"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Attrezzature antincendio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b="1" dirty="0" smtClean="0">
                <a:solidFill>
                  <a:srgbClr val="C00000"/>
                </a:solidFill>
                <a:latin typeface="Comic Sans MS" panose="030F0702030302020204" pitchFamily="66" charset="0"/>
              </a:rPr>
              <a:t>DEFINIZIONI (art.2): Lavoratore </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395536" y="836712"/>
            <a:ext cx="8507288" cy="5832648"/>
          </a:xfrm>
        </p:spPr>
        <p:txBody>
          <a:bodyPr/>
          <a:lstStyle/>
          <a:p>
            <a:pPr marL="0" indent="0" algn="just">
              <a:buNone/>
            </a:pPr>
            <a:r>
              <a:rPr lang="it-IT" sz="2000" dirty="0" smtClean="0">
                <a:latin typeface="Comic Sans MS" panose="030F0702030302020204" pitchFamily="66" charset="0"/>
              </a:rPr>
              <a:t>Il </a:t>
            </a:r>
            <a:r>
              <a:rPr lang="it-IT" sz="2000" dirty="0">
                <a:latin typeface="Comic Sans MS" panose="030F0702030302020204" pitchFamily="66" charset="0"/>
              </a:rPr>
              <a:t>lavoratore è una persona che svolge un’attività lavorativa nell’ambito dell’organizzazione di un datore di lavoro pubblico o privato, con o senza retribuzione, anche al sol fine di apprendere un mestiere, un’arte o una professione, esclusi gli addetti ai servizi domestici e familiari. Vengono equiparati alla figura del lavoratore: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i lavoratori di cooperative o di società, anche di fatto;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l’associato in partecipazione di cui all’art. 2549 e seguenti del </a:t>
            </a:r>
            <a:r>
              <a:rPr lang="it-IT" sz="2000" dirty="0" err="1">
                <a:latin typeface="Comic Sans MS" panose="030F0702030302020204" pitchFamily="66" charset="0"/>
              </a:rPr>
              <a:t>c.c</a:t>
            </a:r>
            <a:r>
              <a:rPr lang="it-IT" sz="2000" dirty="0">
                <a:latin typeface="Comic Sans MS" panose="030F0702030302020204" pitchFamily="66" charset="0"/>
              </a:rPr>
              <a:t>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soggetto beneficiario delle iniziative di tirocini formativi;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l’allievo degli istituti di istruzione ed universitari e il partecipante ai corsi di formazione professionale nei quali si faccia uso di laboratori, attrezzature di lavoro in genere, agenti chimici, fisici e biologici (con riferimento alla sola valutazione dei rischi indicati nel Documento di Valutazione dei Rischi</a:t>
            </a:r>
            <a:r>
              <a:rPr lang="it-IT" sz="2000" dirty="0" smtClean="0">
                <a:latin typeface="Comic Sans MS" panose="030F0702030302020204" pitchFamily="66" charset="0"/>
              </a:rPr>
              <a:t>).</a:t>
            </a:r>
          </a:p>
          <a:p>
            <a:pPr marL="0" indent="0" algn="just">
              <a:buNone/>
            </a:pPr>
            <a:r>
              <a:rPr lang="it-IT" sz="2000" dirty="0" smtClean="0">
                <a:latin typeface="Comic Sans MS" panose="030F0702030302020204" pitchFamily="66" charset="0"/>
              </a:rPr>
              <a:t>Ogni </a:t>
            </a:r>
            <a:r>
              <a:rPr lang="it-IT" sz="2000" dirty="0">
                <a:latin typeface="Comic Sans MS" panose="030F0702030302020204" pitchFamily="66" charset="0"/>
              </a:rPr>
              <a:t>lavoratore deve prendersi cura della propria salute e sicurezza e di quella delle altre persone presenti sul luogo di lavoro, che possono subire gli effetti delle sue azioni o omissioni, in linea con la sua formazione, le istruzioni e i mezzi forniti dal Datore di Lavoro.</a:t>
            </a:r>
          </a:p>
        </p:txBody>
      </p:sp>
    </p:spTree>
    <p:extLst>
      <p:ext uri="{BB962C8B-B14F-4D97-AF65-F5344CB8AC3E}">
        <p14:creationId xmlns:p14="http://schemas.microsoft.com/office/powerpoint/2010/main" val="104640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000" b="1" dirty="0" smtClean="0">
                <a:solidFill>
                  <a:srgbClr val="C00000"/>
                </a:solidFill>
                <a:latin typeface="Comic Sans MS" panose="030F0702030302020204" pitchFamily="66" charset="0"/>
              </a:rPr>
              <a:t>DEFINIZIONI (art.2): Datore di Lavoro</a:t>
            </a:r>
            <a:endParaRPr lang="it-IT" sz="30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79512" y="980728"/>
            <a:ext cx="8784976" cy="5616624"/>
          </a:xfrm>
        </p:spPr>
        <p:txBody>
          <a:bodyPr/>
          <a:lstStyle/>
          <a:p>
            <a:pPr marL="0" indent="0" algn="just">
              <a:buNone/>
            </a:pPr>
            <a:r>
              <a:rPr lang="it-IT" sz="2400" dirty="0">
                <a:latin typeface="Comic Sans MS" panose="030F0702030302020204" pitchFamily="66" charset="0"/>
              </a:rPr>
              <a:t>Il datore di lavoro è il soggetto titolare del rapporto di lavoro con il lavoratore o, comunque, il soggetto che, secondo il tipo e l’assetto dell’organizzazione nel cui ambito il lavoratore presta la propria attività, ha la responsabilità dell’organizzazione stessa o dell’unità produttiva in quanto </a:t>
            </a:r>
            <a:r>
              <a:rPr lang="it-IT" sz="2400" dirty="0" smtClean="0">
                <a:latin typeface="Comic Sans MS" panose="030F0702030302020204" pitchFamily="66" charset="0"/>
              </a:rPr>
              <a:t>esercita </a:t>
            </a:r>
            <a:r>
              <a:rPr lang="it-IT" sz="2400" dirty="0">
                <a:latin typeface="Comic Sans MS" panose="030F0702030302020204" pitchFamily="66" charset="0"/>
              </a:rPr>
              <a:t>i poteri decisionali e di spesa</a:t>
            </a:r>
            <a:r>
              <a:rPr lang="it-IT" sz="2400" dirty="0" smtClean="0">
                <a:latin typeface="Comic Sans MS" panose="030F0702030302020204" pitchFamily="66" charset="0"/>
              </a:rPr>
              <a:t>.</a:t>
            </a:r>
          </a:p>
          <a:p>
            <a:pPr marL="0" indent="0" algn="just">
              <a:buNone/>
            </a:pPr>
            <a:r>
              <a:rPr lang="it-IT" sz="2400" dirty="0">
                <a:latin typeface="Comic Sans MS" panose="030F0702030302020204" pitchFamily="66" charset="0"/>
              </a:rPr>
              <a:t>Nel caso degli Istituti Scolastici la figura del Datore di Lavoro coincide con quella del Dirigente Scolastico anche se quest’ultimo non ha potere di spesa in riferimento alle esigenze strutturali ed impiantistiche del luogo di lavoro stesso. Il Dirigente Scolastico ha </a:t>
            </a:r>
            <a:r>
              <a:rPr lang="it-IT" sz="2400" dirty="0" smtClean="0">
                <a:latin typeface="Comic Sans MS" panose="030F0702030302020204" pitchFamily="66" charset="0"/>
              </a:rPr>
              <a:t>l'obbligo </a:t>
            </a:r>
            <a:r>
              <a:rPr lang="it-IT" sz="2400" dirty="0">
                <a:latin typeface="Comic Sans MS" panose="030F0702030302020204" pitchFamily="66" charset="0"/>
              </a:rPr>
              <a:t>di fare richiesta all'amministrazione competente per gli interventi strutturali e di manutenzione necessari per la sicurezza dei locali e degli edifici (D. </a:t>
            </a:r>
            <a:r>
              <a:rPr lang="it-IT" sz="2400" dirty="0" err="1">
                <a:latin typeface="Comic Sans MS" panose="030F0702030302020204" pitchFamily="66" charset="0"/>
              </a:rPr>
              <a:t>Lgs</a:t>
            </a:r>
            <a:r>
              <a:rPr lang="it-IT" sz="2400" dirty="0">
                <a:latin typeface="Comic Sans MS" panose="030F0702030302020204" pitchFamily="66" charset="0"/>
              </a:rPr>
              <a:t>. 81/08, Art. 18, comma 3).</a:t>
            </a:r>
          </a:p>
        </p:txBody>
      </p:sp>
    </p:spTree>
    <p:extLst>
      <p:ext uri="{BB962C8B-B14F-4D97-AF65-F5344CB8AC3E}">
        <p14:creationId xmlns:p14="http://schemas.microsoft.com/office/powerpoint/2010/main" val="957737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b="1" dirty="0" smtClean="0">
                <a:solidFill>
                  <a:srgbClr val="C00000"/>
                </a:solidFill>
                <a:latin typeface="Comic Sans MS" panose="030F0702030302020204" pitchFamily="66" charset="0"/>
              </a:rPr>
              <a:t>DEFINIZIONI (art.2): Dirigente</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79512" y="908720"/>
            <a:ext cx="8784976" cy="5760640"/>
          </a:xfrm>
        </p:spPr>
        <p:txBody>
          <a:bodyPr/>
          <a:lstStyle/>
          <a:p>
            <a:pPr marL="0" indent="0" algn="just">
              <a:buNone/>
            </a:pPr>
            <a:r>
              <a:rPr lang="it-IT" sz="2400" dirty="0" smtClean="0">
                <a:latin typeface="Comic Sans MS" panose="030F0702030302020204" pitchFamily="66" charset="0"/>
              </a:rPr>
              <a:t>Persona </a:t>
            </a:r>
            <a:r>
              <a:rPr lang="it-IT" sz="2400" dirty="0">
                <a:latin typeface="Comic Sans MS" panose="030F0702030302020204" pitchFamily="66" charset="0"/>
              </a:rPr>
              <a:t>che, in ragione delle competenze professionali e di poteri gerarchici e funzionali adeguati alla natura dell’incarico conferitogli, attua le direttive del datore di lavoro organizzando l’attività lavorativa e vigilando su di </a:t>
            </a:r>
            <a:r>
              <a:rPr lang="it-IT" sz="2400" dirty="0" smtClean="0">
                <a:latin typeface="Comic Sans MS" panose="030F0702030302020204" pitchFamily="66" charset="0"/>
              </a:rPr>
              <a:t>essa.</a:t>
            </a:r>
          </a:p>
          <a:p>
            <a:pPr marL="0" indent="0" algn="just">
              <a:buNone/>
            </a:pPr>
            <a:r>
              <a:rPr lang="it-IT" sz="2400" dirty="0" smtClean="0">
                <a:latin typeface="Comic Sans MS" panose="030F0702030302020204" pitchFamily="66" charset="0"/>
              </a:rPr>
              <a:t>Il </a:t>
            </a:r>
            <a:r>
              <a:rPr lang="it-IT" sz="2400" dirty="0">
                <a:latin typeface="Comic Sans MS" panose="030F0702030302020204" pitchFamily="66" charset="0"/>
              </a:rPr>
              <a:t>dirigente è il soggetto che dirige le attività produttive pur senza i poteri tipici del DL </a:t>
            </a:r>
            <a:r>
              <a:rPr lang="it-IT" sz="2400" dirty="0" smtClean="0">
                <a:latin typeface="Comic Sans MS" panose="030F0702030302020204" pitchFamily="66" charset="0"/>
              </a:rPr>
              <a:t>. Il </a:t>
            </a:r>
            <a:r>
              <a:rPr lang="it-IT" sz="2400" dirty="0">
                <a:latin typeface="Comic Sans MS" panose="030F0702030302020204" pitchFamily="66" charset="0"/>
              </a:rPr>
              <a:t>dirigente organizza il lavoro, controlla la conformità, segnala le anomalie e interviene a correggerle laddove il suo potere di spesa lo </a:t>
            </a:r>
            <a:r>
              <a:rPr lang="it-IT" sz="2400" dirty="0" smtClean="0">
                <a:latin typeface="Comic Sans MS" panose="030F0702030302020204" pitchFamily="66" charset="0"/>
              </a:rPr>
              <a:t>permette.  </a:t>
            </a:r>
            <a:r>
              <a:rPr lang="it-IT" sz="2400" dirty="0">
                <a:latin typeface="Comic Sans MS" panose="030F0702030302020204" pitchFamily="66" charset="0"/>
              </a:rPr>
              <a:t>In un sistema bene organizzato esistono deleghe e attribuzioni che delineano bene il campo di attività e i poteri dei vari </a:t>
            </a:r>
            <a:r>
              <a:rPr lang="it-IT" sz="2400" dirty="0" smtClean="0">
                <a:latin typeface="Comic Sans MS" panose="030F0702030302020204" pitchFamily="66" charset="0"/>
              </a:rPr>
              <a:t>dirigenti.</a:t>
            </a:r>
          </a:p>
          <a:p>
            <a:pPr marL="0" indent="0" algn="just">
              <a:buNone/>
            </a:pPr>
            <a:endParaRPr lang="it-IT" sz="2400" dirty="0">
              <a:latin typeface="Comic Sans MS" panose="030F0702030302020204" pitchFamily="66" charset="0"/>
            </a:endParaRPr>
          </a:p>
          <a:p>
            <a:pPr marL="0" indent="0" algn="just">
              <a:buNone/>
            </a:pPr>
            <a:r>
              <a:rPr lang="it-IT" sz="2200" b="1" dirty="0" smtClean="0">
                <a:solidFill>
                  <a:srgbClr val="C00000"/>
                </a:solidFill>
                <a:latin typeface="Comic Sans MS" panose="030F0702030302020204" pitchFamily="66" charset="0"/>
              </a:rPr>
              <a:t>QUESTA FIGURA NON HA EQUIVALENTI NELLA SCUOLA</a:t>
            </a:r>
            <a:endParaRPr lang="it-IT" sz="22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732039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b="1" dirty="0" smtClean="0">
                <a:solidFill>
                  <a:srgbClr val="C00000"/>
                </a:solidFill>
                <a:latin typeface="Comic Sans MS" panose="030F0702030302020204" pitchFamily="66" charset="0"/>
              </a:rPr>
              <a:t>DEFINIZIONI (art.2): Preposto</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07504" y="908720"/>
            <a:ext cx="8784976" cy="5760640"/>
          </a:xfrm>
        </p:spPr>
        <p:txBody>
          <a:bodyPr/>
          <a:lstStyle/>
          <a:p>
            <a:pPr marL="0" indent="0" algn="just">
              <a:buNone/>
            </a:pPr>
            <a:r>
              <a:rPr lang="it-IT" sz="2200" dirty="0" smtClean="0">
                <a:latin typeface="Comic Sans MS" panose="030F0702030302020204" pitchFamily="66" charset="0"/>
              </a:rPr>
              <a:t>Persona </a:t>
            </a:r>
            <a:r>
              <a:rPr lang="it-IT" sz="2200" dirty="0">
                <a:latin typeface="Comic Sans MS" panose="030F0702030302020204" pitchFamily="66" charset="0"/>
              </a:rPr>
              <a:t>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a:t>
            </a:r>
            <a:r>
              <a:rPr lang="it-IT" sz="2200" dirty="0" smtClean="0">
                <a:latin typeface="Comic Sans MS" panose="030F0702030302020204" pitchFamily="66" charset="0"/>
              </a:rPr>
              <a:t>iniziativa. </a:t>
            </a:r>
            <a:r>
              <a:rPr lang="it-IT" sz="2200" dirty="0">
                <a:latin typeface="Comic Sans MS" panose="030F0702030302020204" pitchFamily="66" charset="0"/>
              </a:rPr>
              <a:t>I preposti sono le interfacce tra </a:t>
            </a:r>
            <a:r>
              <a:rPr lang="it-IT" sz="2200" dirty="0" smtClean="0">
                <a:latin typeface="Comic Sans MS" panose="030F0702030302020204" pitchFamily="66" charset="0"/>
              </a:rPr>
              <a:t>DL, </a:t>
            </a:r>
            <a:r>
              <a:rPr lang="it-IT" sz="2200" dirty="0">
                <a:latin typeface="Comic Sans MS" panose="030F0702030302020204" pitchFamily="66" charset="0"/>
              </a:rPr>
              <a:t>dirigenti e </a:t>
            </a:r>
            <a:r>
              <a:rPr lang="it-IT" sz="2200" dirty="0" smtClean="0">
                <a:latin typeface="Comic Sans MS" panose="030F0702030302020204" pitchFamily="66" charset="0"/>
              </a:rPr>
              <a:t> lavoratori. I </a:t>
            </a:r>
            <a:r>
              <a:rPr lang="it-IT" sz="2200" dirty="0">
                <a:latin typeface="Comic Sans MS" panose="030F0702030302020204" pitchFamily="66" charset="0"/>
              </a:rPr>
              <a:t>preposti hanno obblighi di vigilanza e </a:t>
            </a:r>
            <a:r>
              <a:rPr lang="it-IT" sz="2200" dirty="0" smtClean="0">
                <a:latin typeface="Comic Sans MS" panose="030F0702030302020204" pitchFamily="66" charset="0"/>
              </a:rPr>
              <a:t>controllo; se </a:t>
            </a:r>
            <a:r>
              <a:rPr lang="it-IT" sz="2200" dirty="0">
                <a:latin typeface="Comic Sans MS" panose="030F0702030302020204" pitchFamily="66" charset="0"/>
              </a:rPr>
              <a:t>il preposto viene a conoscenza di situazioni che possono mettere a rischio i lavoratori ha l’obbligo di intervenire, segnalare o interrompere le lavorazioni a seconda dei </a:t>
            </a:r>
            <a:r>
              <a:rPr lang="it-IT" sz="2200" dirty="0" smtClean="0">
                <a:latin typeface="Comic Sans MS" panose="030F0702030302020204" pitchFamily="66" charset="0"/>
              </a:rPr>
              <a:t>casi. </a:t>
            </a:r>
            <a:r>
              <a:rPr lang="it-IT" sz="2200" dirty="0">
                <a:latin typeface="Comic Sans MS" panose="030F0702030302020204" pitchFamily="66" charset="0"/>
              </a:rPr>
              <a:t>Anche nel caso del preposto la qualifica, </a:t>
            </a:r>
            <a:r>
              <a:rPr lang="it-IT" sz="2200" dirty="0" smtClean="0">
                <a:latin typeface="Comic Sans MS" panose="030F0702030302020204" pitchFamily="66" charset="0"/>
              </a:rPr>
              <a:t>pur </a:t>
            </a:r>
            <a:r>
              <a:rPr lang="it-IT" sz="2200" dirty="0">
                <a:latin typeface="Comic Sans MS" panose="030F0702030302020204" pitchFamily="66" charset="0"/>
              </a:rPr>
              <a:t>in assenza di specifica attribuzione, è testimoniata dagli effettivi poteri (principio di effettività</a:t>
            </a:r>
            <a:r>
              <a:rPr lang="it-IT" sz="2200" dirty="0" smtClean="0">
                <a:latin typeface="Comic Sans MS" panose="030F0702030302020204" pitchFamily="66" charset="0"/>
              </a:rPr>
              <a:t>). </a:t>
            </a:r>
            <a:r>
              <a:rPr lang="it-IT" sz="2200" b="1" i="1" dirty="0">
                <a:solidFill>
                  <a:srgbClr val="CC3300"/>
                </a:solidFill>
                <a:latin typeface="Comic Sans MS" panose="030F0702030302020204" pitchFamily="66" charset="0"/>
              </a:rPr>
              <a:t>All’interno delle Istituzioni Scolastiche la posizione di preposto può essere ricondotta </a:t>
            </a:r>
            <a:r>
              <a:rPr lang="it-IT" sz="2200" b="1" i="1" dirty="0" smtClean="0">
                <a:solidFill>
                  <a:srgbClr val="CC3300"/>
                </a:solidFill>
                <a:latin typeface="Comic Sans MS" panose="030F0702030302020204" pitchFamily="66" charset="0"/>
              </a:rPr>
              <a:t>a: Collaboratori della Dirigenza, Referenti di Plesso, DSGA, Coordinatori di Laboratori e della Palestra, Ufficio Tecnico.</a:t>
            </a:r>
            <a:endParaRPr lang="it-IT" sz="2200" b="1" i="1" dirty="0">
              <a:solidFill>
                <a:srgbClr val="CC3300"/>
              </a:solidFill>
              <a:latin typeface="Comic Sans MS" panose="030F0702030302020204" pitchFamily="66" charset="0"/>
            </a:endParaRPr>
          </a:p>
        </p:txBody>
      </p:sp>
    </p:spTree>
    <p:extLst>
      <p:ext uri="{BB962C8B-B14F-4D97-AF65-F5344CB8AC3E}">
        <p14:creationId xmlns:p14="http://schemas.microsoft.com/office/powerpoint/2010/main" val="7894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noChangeArrowheads="1"/>
          </p:cNvSpPr>
          <p:nvPr>
            <p:ph type="title"/>
          </p:nvPr>
        </p:nvSpPr>
        <p:spPr/>
        <p:txBody>
          <a:bodyPr/>
          <a:lstStyle/>
          <a:p>
            <a:r>
              <a:rPr lang="it-IT" altLang="it-IT" sz="2800" b="1" dirty="0" smtClean="0">
                <a:solidFill>
                  <a:srgbClr val="7030A0"/>
                </a:solidFill>
                <a:latin typeface="Comic Sans MS" panose="030F0702030302020204" pitchFamily="66" charset="0"/>
              </a:rPr>
              <a:t>Esempi di individuazione del preposto tra le varie figure scolastiche</a:t>
            </a:r>
          </a:p>
        </p:txBody>
      </p:sp>
      <p:graphicFrame>
        <p:nvGraphicFramePr>
          <p:cNvPr id="4" name="Segnaposto contenuto 3">
            <a:extLst>
              <a:ext uri="{FF2B5EF4-FFF2-40B4-BE49-F238E27FC236}">
                <a16:creationId xmlns="" xmlns:a16="http://schemas.microsoft.com/office/drawing/2014/main" id="{A02D5E8F-87E2-4562-B17F-31E922B64214}"/>
              </a:ext>
            </a:extLst>
          </p:cNvPr>
          <p:cNvGraphicFramePr>
            <a:graphicFrameLocks noGrp="1"/>
          </p:cNvGraphicFramePr>
          <p:nvPr>
            <p:ph idx="1"/>
            <p:extLst>
              <p:ext uri="{D42A27DB-BD31-4B8C-83A1-F6EECF244321}">
                <p14:modId xmlns:p14="http://schemas.microsoft.com/office/powerpoint/2010/main" val="2717385247"/>
              </p:ext>
            </p:extLst>
          </p:nvPr>
        </p:nvGraphicFramePr>
        <p:xfrm>
          <a:off x="251520" y="1417638"/>
          <a:ext cx="8641654" cy="4688605"/>
        </p:xfrm>
        <a:graphic>
          <a:graphicData uri="http://schemas.openxmlformats.org/drawingml/2006/table">
            <a:tbl>
              <a:tblPr firstRow="1" bandRow="1">
                <a:tableStyleId>{5C22544A-7EE6-4342-B048-85BDC9FD1C3A}</a:tableStyleId>
              </a:tblPr>
              <a:tblGrid>
                <a:gridCol w="1920093">
                  <a:extLst>
                    <a:ext uri="{9D8B030D-6E8A-4147-A177-3AD203B41FA5}">
                      <a16:colId xmlns="" xmlns:a16="http://schemas.microsoft.com/office/drawing/2014/main" val="20000"/>
                    </a:ext>
                  </a:extLst>
                </a:gridCol>
                <a:gridCol w="1467927">
                  <a:extLst>
                    <a:ext uri="{9D8B030D-6E8A-4147-A177-3AD203B41FA5}">
                      <a16:colId xmlns="" xmlns:a16="http://schemas.microsoft.com/office/drawing/2014/main" val="20001"/>
                    </a:ext>
                  </a:extLst>
                </a:gridCol>
                <a:gridCol w="3399410">
                  <a:extLst>
                    <a:ext uri="{9D8B030D-6E8A-4147-A177-3AD203B41FA5}">
                      <a16:colId xmlns="" xmlns:a16="http://schemas.microsoft.com/office/drawing/2014/main" val="20002"/>
                    </a:ext>
                  </a:extLst>
                </a:gridCol>
                <a:gridCol w="1854224">
                  <a:extLst>
                    <a:ext uri="{9D8B030D-6E8A-4147-A177-3AD203B41FA5}">
                      <a16:colId xmlns="" xmlns:a16="http://schemas.microsoft.com/office/drawing/2014/main" val="20003"/>
                    </a:ext>
                  </a:extLst>
                </a:gridCol>
              </a:tblGrid>
              <a:tr h="1003250">
                <a:tc>
                  <a:txBody>
                    <a:bodyPr/>
                    <a:lstStyle/>
                    <a:p>
                      <a:pPr algn="ctr"/>
                      <a:r>
                        <a:rPr lang="it-IT" sz="1600" dirty="0">
                          <a:solidFill>
                            <a:schemeClr val="tx1">
                              <a:lumMod val="50000"/>
                            </a:schemeClr>
                          </a:solidFill>
                          <a:latin typeface="Comic Sans MS" panose="030F0702030302020204" pitchFamily="66" charset="0"/>
                        </a:rPr>
                        <a:t>FIGURA</a:t>
                      </a:r>
                      <a:r>
                        <a:rPr lang="it-IT" sz="1600" baseline="0" dirty="0">
                          <a:solidFill>
                            <a:schemeClr val="tx1">
                              <a:lumMod val="50000"/>
                            </a:schemeClr>
                          </a:solidFill>
                          <a:latin typeface="Comic Sans MS" panose="030F0702030302020204" pitchFamily="66" charset="0"/>
                        </a:rPr>
                        <a:t> SCOLASTICA</a:t>
                      </a:r>
                      <a:endParaRPr lang="it-IT" sz="1600" dirty="0">
                        <a:solidFill>
                          <a:schemeClr val="tx1">
                            <a:lumMod val="50000"/>
                          </a:schemeClr>
                        </a:solidFill>
                        <a:latin typeface="Comic Sans MS" panose="030F0702030302020204" pitchFamily="66" charset="0"/>
                      </a:endParaRPr>
                    </a:p>
                  </a:txBody>
                  <a:tcPr marL="91448" marR="91448" marT="45652" marB="45652">
                    <a:solidFill>
                      <a:schemeClr val="tx2">
                        <a:lumMod val="20000"/>
                        <a:lumOff val="80000"/>
                      </a:schemeClr>
                    </a:solidFill>
                  </a:tcPr>
                </a:tc>
                <a:tc>
                  <a:txBody>
                    <a:bodyPr/>
                    <a:lstStyle/>
                    <a:p>
                      <a:pPr algn="ctr"/>
                      <a:r>
                        <a:rPr lang="it-IT" sz="1400" dirty="0">
                          <a:solidFill>
                            <a:schemeClr val="tx1">
                              <a:lumMod val="50000"/>
                            </a:schemeClr>
                          </a:solidFill>
                          <a:latin typeface="Comic Sans MS" panose="030F0702030302020204" pitchFamily="66" charset="0"/>
                        </a:rPr>
                        <a:t>RUOLO NEL SISTEMA SICUREZZA</a:t>
                      </a:r>
                    </a:p>
                  </a:txBody>
                  <a:tcPr marL="91448" marR="91448" marT="45652" marB="45652">
                    <a:solidFill>
                      <a:schemeClr val="tx2">
                        <a:lumMod val="20000"/>
                        <a:lumOff val="80000"/>
                      </a:schemeClr>
                    </a:solidFill>
                  </a:tcPr>
                </a:tc>
                <a:tc>
                  <a:txBody>
                    <a:bodyPr/>
                    <a:lstStyle/>
                    <a:p>
                      <a:pPr algn="ctr"/>
                      <a:r>
                        <a:rPr lang="it-IT" sz="1400" dirty="0">
                          <a:solidFill>
                            <a:schemeClr val="tx1">
                              <a:lumMod val="50000"/>
                            </a:schemeClr>
                          </a:solidFill>
                          <a:latin typeface="Comic Sans MS" panose="030F0702030302020204" pitchFamily="66" charset="0"/>
                        </a:rPr>
                        <a:t>COMPITI E RESPONSABILITA’ IN MATERIA </a:t>
                      </a:r>
                      <a:r>
                        <a:rPr lang="it-IT" sz="1400" dirty="0" err="1">
                          <a:solidFill>
                            <a:schemeClr val="tx1">
                              <a:lumMod val="50000"/>
                            </a:schemeClr>
                          </a:solidFill>
                          <a:latin typeface="Comic Sans MS" panose="030F0702030302020204" pitchFamily="66" charset="0"/>
                        </a:rPr>
                        <a:t>DI</a:t>
                      </a:r>
                      <a:r>
                        <a:rPr lang="it-IT" sz="1400" baseline="0" dirty="0">
                          <a:solidFill>
                            <a:schemeClr val="tx1">
                              <a:lumMod val="50000"/>
                            </a:schemeClr>
                          </a:solidFill>
                          <a:latin typeface="Comic Sans MS" panose="030F0702030302020204" pitchFamily="66" charset="0"/>
                        </a:rPr>
                        <a:t> SICUREZZA SUL LAVORO</a:t>
                      </a:r>
                      <a:endParaRPr lang="it-IT" sz="1400" dirty="0">
                        <a:solidFill>
                          <a:schemeClr val="tx1">
                            <a:lumMod val="50000"/>
                          </a:schemeClr>
                        </a:solidFill>
                        <a:latin typeface="Comic Sans MS" panose="030F0702030302020204" pitchFamily="66" charset="0"/>
                      </a:endParaRPr>
                    </a:p>
                  </a:txBody>
                  <a:tcPr marL="91448" marR="91448" marT="45652" marB="45652">
                    <a:solidFill>
                      <a:schemeClr val="tx2">
                        <a:lumMod val="20000"/>
                        <a:lumOff val="80000"/>
                      </a:schemeClr>
                    </a:solidFill>
                  </a:tcPr>
                </a:tc>
                <a:tc>
                  <a:txBody>
                    <a:bodyPr/>
                    <a:lstStyle/>
                    <a:p>
                      <a:pPr algn="ctr"/>
                      <a:r>
                        <a:rPr lang="it-IT" sz="1200" dirty="0">
                          <a:solidFill>
                            <a:schemeClr val="tx1">
                              <a:lumMod val="50000"/>
                            </a:schemeClr>
                          </a:solidFill>
                          <a:latin typeface="Comic Sans MS" panose="030F0702030302020204" pitchFamily="66" charset="0"/>
                        </a:rPr>
                        <a:t>SOGGETTI NEI CONFRONTI</a:t>
                      </a:r>
                      <a:r>
                        <a:rPr lang="it-IT" sz="1200" baseline="0" dirty="0">
                          <a:solidFill>
                            <a:schemeClr val="tx1">
                              <a:lumMod val="50000"/>
                            </a:schemeClr>
                          </a:solidFill>
                          <a:latin typeface="Comic Sans MS" panose="030F0702030302020204" pitchFamily="66" charset="0"/>
                        </a:rPr>
                        <a:t> DEI QUALI VIENE ESERCITATO IL RUOLO </a:t>
                      </a:r>
                      <a:r>
                        <a:rPr lang="it-IT" sz="1200" baseline="0" dirty="0" err="1">
                          <a:solidFill>
                            <a:schemeClr val="tx1">
                              <a:lumMod val="50000"/>
                            </a:schemeClr>
                          </a:solidFill>
                          <a:latin typeface="Comic Sans MS" panose="030F0702030302020204" pitchFamily="66" charset="0"/>
                        </a:rPr>
                        <a:t>DI</a:t>
                      </a:r>
                      <a:r>
                        <a:rPr lang="it-IT" sz="1200" baseline="0" dirty="0">
                          <a:solidFill>
                            <a:schemeClr val="tx1">
                              <a:lumMod val="50000"/>
                            </a:schemeClr>
                          </a:solidFill>
                          <a:latin typeface="Comic Sans MS" panose="030F0702030302020204" pitchFamily="66" charset="0"/>
                        </a:rPr>
                        <a:t> PREPOSTO</a:t>
                      </a:r>
                      <a:endParaRPr lang="it-IT" sz="1200" dirty="0">
                        <a:solidFill>
                          <a:schemeClr val="tx1">
                            <a:lumMod val="50000"/>
                          </a:schemeClr>
                        </a:solidFill>
                        <a:latin typeface="Comic Sans MS" panose="030F0702030302020204" pitchFamily="66" charset="0"/>
                      </a:endParaRPr>
                    </a:p>
                  </a:txBody>
                  <a:tcPr marL="91448" marR="91448" marT="45652" marB="45652">
                    <a:solidFill>
                      <a:schemeClr val="tx2">
                        <a:lumMod val="20000"/>
                        <a:lumOff val="80000"/>
                      </a:schemeClr>
                    </a:solidFill>
                  </a:tcPr>
                </a:tc>
                <a:extLst>
                  <a:ext uri="{0D108BD9-81ED-4DB2-BD59-A6C34878D82A}">
                    <a16:rowId xmlns="" xmlns:a16="http://schemas.microsoft.com/office/drawing/2014/main" val="10000"/>
                  </a:ext>
                </a:extLst>
              </a:tr>
              <a:tr h="3500021">
                <a:tc>
                  <a:txBody>
                    <a:bodyPr/>
                    <a:lstStyle/>
                    <a:p>
                      <a:r>
                        <a:rPr lang="it-IT" sz="1200" b="1" dirty="0">
                          <a:latin typeface="Comic Sans MS" panose="030F0702030302020204" pitchFamily="66" charset="0"/>
                        </a:rPr>
                        <a:t>Insegnanti tecnico-pratici e </a:t>
                      </a:r>
                      <a:r>
                        <a:rPr lang="it-IT" sz="1200" b="1" dirty="0" smtClean="0">
                          <a:latin typeface="Comic Sans MS" panose="030F0702030302020204" pitchFamily="66" charset="0"/>
                        </a:rPr>
                        <a:t>insegnanti </a:t>
                      </a:r>
                      <a:r>
                        <a:rPr lang="it-IT" sz="1200" b="1" dirty="0">
                          <a:latin typeface="Comic Sans MS" panose="030F0702030302020204" pitchFamily="66" charset="0"/>
                        </a:rPr>
                        <a:t>teorici che insegnano discipline tecniche o tecnico-scientifiche, durante l’utilizzo dei laboratori</a:t>
                      </a:r>
                    </a:p>
                  </a:txBody>
                  <a:tcPr marL="91448" marR="91448" marT="45652" marB="45652"/>
                </a:tc>
                <a:tc>
                  <a:txBody>
                    <a:bodyPr/>
                    <a:lstStyle/>
                    <a:p>
                      <a:r>
                        <a:rPr lang="it-IT" sz="1200" b="1" dirty="0">
                          <a:latin typeface="Comic Sans MS" panose="030F0702030302020204" pitchFamily="66" charset="0"/>
                        </a:rPr>
                        <a:t>Preposto</a:t>
                      </a:r>
                    </a:p>
                  </a:txBody>
                  <a:tcPr marL="91448" marR="91448" marT="45652" marB="45652"/>
                </a:tc>
                <a:tc>
                  <a:txBody>
                    <a:bodyPr/>
                    <a:lstStyle/>
                    <a:p>
                      <a:pPr>
                        <a:buFont typeface="Arial" pitchFamily="34" charset="0"/>
                        <a:buChar char="•"/>
                      </a:pPr>
                      <a:r>
                        <a:rPr lang="it-IT" sz="1200" b="1" kern="1200" baseline="0" dirty="0">
                          <a:solidFill>
                            <a:schemeClr val="dk1"/>
                          </a:solidFill>
                          <a:latin typeface="Comic Sans MS" panose="030F0702030302020204" pitchFamily="66" charset="0"/>
                          <a:ea typeface="+mn-ea"/>
                          <a:cs typeface="+mn-cs"/>
                        </a:rPr>
                        <a:t>addestrare gli allievi all'uso di</a:t>
                      </a:r>
                    </a:p>
                    <a:p>
                      <a:r>
                        <a:rPr lang="it-IT" sz="1200" b="1" kern="1200" baseline="0" dirty="0">
                          <a:solidFill>
                            <a:schemeClr val="dk1"/>
                          </a:solidFill>
                          <a:latin typeface="Comic Sans MS" panose="030F0702030302020204" pitchFamily="66" charset="0"/>
                          <a:ea typeface="+mn-ea"/>
                          <a:cs typeface="+mn-cs"/>
                        </a:rPr>
                        <a:t>attrezzature, macchine e tecniche di</a:t>
                      </a:r>
                    </a:p>
                    <a:p>
                      <a:r>
                        <a:rPr lang="it-IT" sz="1200" b="1" kern="1200" baseline="0" dirty="0">
                          <a:solidFill>
                            <a:schemeClr val="dk1"/>
                          </a:solidFill>
                          <a:latin typeface="Comic Sans MS" panose="030F0702030302020204" pitchFamily="66" charset="0"/>
                          <a:ea typeface="+mn-ea"/>
                          <a:cs typeface="+mn-cs"/>
                        </a:rPr>
                        <a:t>lavorazione</a:t>
                      </a:r>
                    </a:p>
                    <a:p>
                      <a:r>
                        <a:rPr lang="it-IT" sz="1200" b="1" kern="1200" baseline="0" dirty="0">
                          <a:solidFill>
                            <a:schemeClr val="dk1"/>
                          </a:solidFill>
                          <a:latin typeface="Comic Sans MS" panose="030F0702030302020204" pitchFamily="66" charset="0"/>
                          <a:ea typeface="+mn-ea"/>
                          <a:cs typeface="+mn-cs"/>
                        </a:rPr>
                        <a:t>• sviluppare negli allievi</a:t>
                      </a:r>
                    </a:p>
                    <a:p>
                      <a:r>
                        <a:rPr lang="it-IT" sz="1200" b="1" kern="1200" baseline="0" dirty="0">
                          <a:solidFill>
                            <a:schemeClr val="dk1"/>
                          </a:solidFill>
                          <a:latin typeface="Comic Sans MS" panose="030F0702030302020204" pitchFamily="66" charset="0"/>
                          <a:ea typeface="+mn-ea"/>
                          <a:cs typeface="+mn-cs"/>
                        </a:rPr>
                        <a:t>comportamenti di autotutela della</a:t>
                      </a:r>
                    </a:p>
                    <a:p>
                      <a:r>
                        <a:rPr lang="it-IT" sz="1200" b="1" kern="1200" baseline="0" dirty="0">
                          <a:solidFill>
                            <a:schemeClr val="dk1"/>
                          </a:solidFill>
                          <a:latin typeface="Comic Sans MS" panose="030F0702030302020204" pitchFamily="66" charset="0"/>
                          <a:ea typeface="+mn-ea"/>
                          <a:cs typeface="+mn-cs"/>
                        </a:rPr>
                        <a:t>salute</a:t>
                      </a:r>
                    </a:p>
                    <a:p>
                      <a:r>
                        <a:rPr lang="it-IT" sz="1200" b="1" kern="1200" baseline="0" dirty="0">
                          <a:solidFill>
                            <a:schemeClr val="dk1"/>
                          </a:solidFill>
                          <a:latin typeface="Comic Sans MS" panose="030F0702030302020204" pitchFamily="66" charset="0"/>
                          <a:ea typeface="+mn-ea"/>
                          <a:cs typeface="+mn-cs"/>
                        </a:rPr>
                        <a:t>• promuovere la conoscenza dei rischi</a:t>
                      </a:r>
                    </a:p>
                    <a:p>
                      <a:r>
                        <a:rPr lang="it-IT" sz="1200" b="1" kern="1200" baseline="0" dirty="0">
                          <a:solidFill>
                            <a:schemeClr val="dk1"/>
                          </a:solidFill>
                          <a:latin typeface="Comic Sans MS" panose="030F0702030302020204" pitchFamily="66" charset="0"/>
                          <a:ea typeface="+mn-ea"/>
                          <a:cs typeface="+mn-cs"/>
                        </a:rPr>
                        <a:t>e delle norme di prevenzione e</a:t>
                      </a:r>
                    </a:p>
                    <a:p>
                      <a:r>
                        <a:rPr lang="it-IT" sz="1200" b="1" kern="1200" baseline="0" dirty="0">
                          <a:solidFill>
                            <a:schemeClr val="dk1"/>
                          </a:solidFill>
                          <a:latin typeface="Comic Sans MS" panose="030F0702030302020204" pitchFamily="66" charset="0"/>
                          <a:ea typeface="+mn-ea"/>
                          <a:cs typeface="+mn-cs"/>
                        </a:rPr>
                        <a:t>sicurezza nei luoghi di lavoro, ai</a:t>
                      </a:r>
                    </a:p>
                    <a:p>
                      <a:r>
                        <a:rPr lang="it-IT" sz="1200" b="1" kern="1200" baseline="0" dirty="0">
                          <a:solidFill>
                            <a:schemeClr val="dk1"/>
                          </a:solidFill>
                          <a:latin typeface="Comic Sans MS" panose="030F0702030302020204" pitchFamily="66" charset="0"/>
                          <a:ea typeface="+mn-ea"/>
                          <a:cs typeface="+mn-cs"/>
                        </a:rPr>
                        <a:t>quali i laboratori sono assimilabili</a:t>
                      </a:r>
                    </a:p>
                    <a:p>
                      <a:r>
                        <a:rPr lang="it-IT" sz="1200" b="1" kern="1200" baseline="0" dirty="0">
                          <a:solidFill>
                            <a:schemeClr val="dk1"/>
                          </a:solidFill>
                          <a:latin typeface="Comic Sans MS" panose="030F0702030302020204" pitchFamily="66" charset="0"/>
                          <a:ea typeface="+mn-ea"/>
                          <a:cs typeface="+mn-cs"/>
                        </a:rPr>
                        <a:t>• informare gli studenti sugli obblighi</a:t>
                      </a:r>
                    </a:p>
                    <a:p>
                      <a:r>
                        <a:rPr lang="it-IT" sz="1200" b="1" kern="1200" baseline="0" dirty="0">
                          <a:solidFill>
                            <a:schemeClr val="dk1"/>
                          </a:solidFill>
                          <a:latin typeface="Comic Sans MS" panose="030F0702030302020204" pitchFamily="66" charset="0"/>
                          <a:ea typeface="+mn-ea"/>
                          <a:cs typeface="+mn-cs"/>
                        </a:rPr>
                        <a:t>che la legge prescrive per la</a:t>
                      </a:r>
                    </a:p>
                    <a:p>
                      <a:r>
                        <a:rPr lang="it-IT" sz="1200" b="1" kern="1200" baseline="0" dirty="0">
                          <a:solidFill>
                            <a:schemeClr val="dk1"/>
                          </a:solidFill>
                          <a:latin typeface="Comic Sans MS" panose="030F0702030302020204" pitchFamily="66" charset="0"/>
                          <a:ea typeface="+mn-ea"/>
                          <a:cs typeface="+mn-cs"/>
                        </a:rPr>
                        <a:t>sicurezza nei laboratori</a:t>
                      </a:r>
                    </a:p>
                    <a:p>
                      <a:r>
                        <a:rPr lang="it-IT" sz="1200" b="1" kern="1200" baseline="0" dirty="0">
                          <a:solidFill>
                            <a:schemeClr val="dk1"/>
                          </a:solidFill>
                          <a:latin typeface="Comic Sans MS" panose="030F0702030302020204" pitchFamily="66" charset="0"/>
                          <a:ea typeface="+mn-ea"/>
                          <a:cs typeface="+mn-cs"/>
                        </a:rPr>
                        <a:t>• segnalare eventuali anomalie</a:t>
                      </a:r>
                    </a:p>
                    <a:p>
                      <a:r>
                        <a:rPr lang="it-IT" sz="1200" b="1" kern="1200" baseline="0" dirty="0">
                          <a:solidFill>
                            <a:schemeClr val="dk1"/>
                          </a:solidFill>
                          <a:latin typeface="Comic Sans MS" panose="030F0702030302020204" pitchFamily="66" charset="0"/>
                          <a:ea typeface="+mn-ea"/>
                          <a:cs typeface="+mn-cs"/>
                        </a:rPr>
                        <a:t>all'interno dei laboratori</a:t>
                      </a:r>
                      <a:endParaRPr lang="it-IT" sz="1200" b="1" dirty="0">
                        <a:latin typeface="Comic Sans MS" panose="030F0702030302020204" pitchFamily="66" charset="0"/>
                      </a:endParaRPr>
                    </a:p>
                  </a:txBody>
                  <a:tcPr marL="91448" marR="91448" marT="45652" marB="45652"/>
                </a:tc>
                <a:tc>
                  <a:txBody>
                    <a:bodyPr/>
                    <a:lstStyle/>
                    <a:p>
                      <a:r>
                        <a:rPr lang="it-IT" sz="1200" b="1" kern="1200" baseline="0" dirty="0">
                          <a:solidFill>
                            <a:schemeClr val="dk1"/>
                          </a:solidFill>
                          <a:latin typeface="Comic Sans MS" panose="030F0702030302020204" pitchFamily="66" charset="0"/>
                          <a:ea typeface="+mn-ea"/>
                          <a:cs typeface="+mn-cs"/>
                        </a:rPr>
                        <a:t>Limitatamente alle</a:t>
                      </a:r>
                    </a:p>
                    <a:p>
                      <a:r>
                        <a:rPr lang="it-IT" sz="1200" b="1" kern="1200" baseline="0" dirty="0">
                          <a:solidFill>
                            <a:schemeClr val="dk1"/>
                          </a:solidFill>
                          <a:latin typeface="Comic Sans MS" panose="030F0702030302020204" pitchFamily="66" charset="0"/>
                          <a:ea typeface="+mn-ea"/>
                          <a:cs typeface="+mn-cs"/>
                        </a:rPr>
                        <a:t>condizioni nelle quali i</a:t>
                      </a:r>
                    </a:p>
                    <a:p>
                      <a:r>
                        <a:rPr lang="it-IT" sz="1200" b="1" kern="1200" baseline="0" dirty="0">
                          <a:solidFill>
                            <a:schemeClr val="dk1"/>
                          </a:solidFill>
                          <a:latin typeface="Comic Sans MS" panose="030F0702030302020204" pitchFamily="66" charset="0"/>
                          <a:ea typeface="+mn-ea"/>
                          <a:cs typeface="+mn-cs"/>
                        </a:rPr>
                        <a:t>propri studenti sono</a:t>
                      </a:r>
                    </a:p>
                    <a:p>
                      <a:r>
                        <a:rPr lang="it-IT" sz="1200" b="1" kern="1200" baseline="0" dirty="0">
                          <a:solidFill>
                            <a:schemeClr val="dk1"/>
                          </a:solidFill>
                          <a:latin typeface="Comic Sans MS" panose="030F0702030302020204" pitchFamily="66" charset="0"/>
                          <a:ea typeface="+mn-ea"/>
                          <a:cs typeface="+mn-cs"/>
                        </a:rPr>
                        <a:t>equiparati a lavoratori</a:t>
                      </a:r>
                    </a:p>
                    <a:p>
                      <a:r>
                        <a:rPr lang="it-IT" sz="1200" b="1" kern="1200" baseline="0" dirty="0">
                          <a:solidFill>
                            <a:schemeClr val="dk1"/>
                          </a:solidFill>
                          <a:latin typeface="Comic Sans MS" panose="030F0702030302020204" pitchFamily="66" charset="0"/>
                          <a:ea typeface="+mn-ea"/>
                          <a:cs typeface="+mn-cs"/>
                        </a:rPr>
                        <a:t>(quando frequentano i</a:t>
                      </a:r>
                    </a:p>
                    <a:p>
                      <a:r>
                        <a:rPr lang="it-IT" sz="1200" b="1" kern="1200" baseline="0" dirty="0">
                          <a:solidFill>
                            <a:schemeClr val="dk1"/>
                          </a:solidFill>
                          <a:latin typeface="Comic Sans MS" panose="030F0702030302020204" pitchFamily="66" charset="0"/>
                          <a:ea typeface="+mn-ea"/>
                          <a:cs typeface="+mn-cs"/>
                        </a:rPr>
                        <a:t>laboratori)</a:t>
                      </a:r>
                      <a:endParaRPr lang="it-IT" sz="1200" b="1" dirty="0">
                        <a:latin typeface="Comic Sans MS" panose="030F0702030302020204" pitchFamily="66" charset="0"/>
                      </a:endParaRPr>
                    </a:p>
                  </a:txBody>
                  <a:tcPr marL="91448" marR="91448" marT="45652" marB="45652"/>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3678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noChangeArrowheads="1"/>
          </p:cNvSpPr>
          <p:nvPr>
            <p:ph type="title"/>
          </p:nvPr>
        </p:nvSpPr>
        <p:spPr/>
        <p:txBody>
          <a:bodyPr/>
          <a:lstStyle/>
          <a:p>
            <a:r>
              <a:rPr lang="it-IT" altLang="it-IT" sz="2800" b="1" dirty="0" smtClean="0">
                <a:solidFill>
                  <a:srgbClr val="7030A0"/>
                </a:solidFill>
                <a:latin typeface="Comic Sans MS" panose="030F0702030302020204" pitchFamily="66" charset="0"/>
              </a:rPr>
              <a:t>Esempi di individuazione del preposto tra le varie figure scolastiche</a:t>
            </a:r>
          </a:p>
        </p:txBody>
      </p:sp>
      <p:graphicFrame>
        <p:nvGraphicFramePr>
          <p:cNvPr id="4" name="Segnaposto contenuto 3">
            <a:extLst>
              <a:ext uri="{FF2B5EF4-FFF2-40B4-BE49-F238E27FC236}">
                <a16:creationId xmlns="" xmlns:a16="http://schemas.microsoft.com/office/drawing/2014/main" id="{148C781F-3131-49C9-9B92-AED4027B3478}"/>
              </a:ext>
            </a:extLst>
          </p:cNvPr>
          <p:cNvGraphicFramePr>
            <a:graphicFrameLocks noGrp="1"/>
          </p:cNvGraphicFramePr>
          <p:nvPr>
            <p:ph idx="1"/>
            <p:extLst>
              <p:ext uri="{D42A27DB-BD31-4B8C-83A1-F6EECF244321}">
                <p14:modId xmlns:p14="http://schemas.microsoft.com/office/powerpoint/2010/main" val="1915131574"/>
              </p:ext>
            </p:extLst>
          </p:nvPr>
        </p:nvGraphicFramePr>
        <p:xfrm>
          <a:off x="323528" y="1417638"/>
          <a:ext cx="8569646" cy="5151437"/>
        </p:xfrm>
        <a:graphic>
          <a:graphicData uri="http://schemas.openxmlformats.org/drawingml/2006/table">
            <a:tbl>
              <a:tblPr firstRow="1" bandRow="1">
                <a:tableStyleId>{5C22544A-7EE6-4342-B048-85BDC9FD1C3A}</a:tableStyleId>
              </a:tblPr>
              <a:tblGrid>
                <a:gridCol w="1904093">
                  <a:extLst>
                    <a:ext uri="{9D8B030D-6E8A-4147-A177-3AD203B41FA5}">
                      <a16:colId xmlns="" xmlns:a16="http://schemas.microsoft.com/office/drawing/2014/main" val="20000"/>
                    </a:ext>
                  </a:extLst>
                </a:gridCol>
                <a:gridCol w="1455696">
                  <a:extLst>
                    <a:ext uri="{9D8B030D-6E8A-4147-A177-3AD203B41FA5}">
                      <a16:colId xmlns="" xmlns:a16="http://schemas.microsoft.com/office/drawing/2014/main" val="20001"/>
                    </a:ext>
                  </a:extLst>
                </a:gridCol>
                <a:gridCol w="3371084">
                  <a:extLst>
                    <a:ext uri="{9D8B030D-6E8A-4147-A177-3AD203B41FA5}">
                      <a16:colId xmlns="" xmlns:a16="http://schemas.microsoft.com/office/drawing/2014/main" val="20002"/>
                    </a:ext>
                  </a:extLst>
                </a:gridCol>
                <a:gridCol w="1838773">
                  <a:extLst>
                    <a:ext uri="{9D8B030D-6E8A-4147-A177-3AD203B41FA5}">
                      <a16:colId xmlns="" xmlns:a16="http://schemas.microsoft.com/office/drawing/2014/main" val="20003"/>
                    </a:ext>
                  </a:extLst>
                </a:gridCol>
              </a:tblGrid>
              <a:tr h="1455840">
                <a:tc>
                  <a:txBody>
                    <a:bodyPr/>
                    <a:lstStyle/>
                    <a:p>
                      <a:pPr algn="ctr"/>
                      <a:r>
                        <a:rPr lang="it-IT" sz="1600" b="1" dirty="0">
                          <a:solidFill>
                            <a:schemeClr val="tx1">
                              <a:lumMod val="50000"/>
                            </a:schemeClr>
                          </a:solidFill>
                          <a:latin typeface="Comic Sans MS" panose="030F0702030302020204" pitchFamily="66" charset="0"/>
                        </a:rPr>
                        <a:t>FIGURA</a:t>
                      </a:r>
                      <a:r>
                        <a:rPr lang="it-IT" sz="1600" b="1" baseline="0" dirty="0">
                          <a:solidFill>
                            <a:schemeClr val="tx1">
                              <a:lumMod val="50000"/>
                            </a:schemeClr>
                          </a:solidFill>
                          <a:latin typeface="Comic Sans MS" panose="030F0702030302020204" pitchFamily="66" charset="0"/>
                        </a:rPr>
                        <a:t> SCOLASTICA</a:t>
                      </a:r>
                      <a:endParaRPr lang="it-IT" sz="1600" b="1" dirty="0">
                        <a:solidFill>
                          <a:schemeClr val="tx1">
                            <a:lumMod val="50000"/>
                          </a:schemeClr>
                        </a:solidFill>
                        <a:latin typeface="Comic Sans MS" panose="030F0702030302020204" pitchFamily="66" charset="0"/>
                      </a:endParaRPr>
                    </a:p>
                  </a:txBody>
                  <a:tcPr marL="91448" marR="91448" marT="45727" marB="45727">
                    <a:solidFill>
                      <a:schemeClr val="accent1">
                        <a:lumMod val="20000"/>
                        <a:lumOff val="80000"/>
                      </a:schemeClr>
                    </a:solidFill>
                  </a:tcPr>
                </a:tc>
                <a:tc>
                  <a:txBody>
                    <a:bodyPr/>
                    <a:lstStyle/>
                    <a:p>
                      <a:pPr algn="ctr"/>
                      <a:r>
                        <a:rPr lang="it-IT" sz="1400" b="1" dirty="0">
                          <a:solidFill>
                            <a:schemeClr val="tx1">
                              <a:lumMod val="50000"/>
                            </a:schemeClr>
                          </a:solidFill>
                          <a:latin typeface="Comic Sans MS" panose="030F0702030302020204" pitchFamily="66" charset="0"/>
                        </a:rPr>
                        <a:t>RUOLO NEL SISTEMA SICUREZZA</a:t>
                      </a:r>
                    </a:p>
                  </a:txBody>
                  <a:tcPr marL="91448" marR="91448" marT="45727" marB="45727">
                    <a:solidFill>
                      <a:schemeClr val="accent1">
                        <a:lumMod val="20000"/>
                        <a:lumOff val="80000"/>
                      </a:schemeClr>
                    </a:solidFill>
                  </a:tcPr>
                </a:tc>
                <a:tc>
                  <a:txBody>
                    <a:bodyPr/>
                    <a:lstStyle/>
                    <a:p>
                      <a:pPr algn="ctr"/>
                      <a:r>
                        <a:rPr lang="it-IT" sz="1400" b="1" dirty="0">
                          <a:solidFill>
                            <a:schemeClr val="tx1">
                              <a:lumMod val="50000"/>
                            </a:schemeClr>
                          </a:solidFill>
                          <a:latin typeface="Comic Sans MS" panose="030F0702030302020204" pitchFamily="66" charset="0"/>
                        </a:rPr>
                        <a:t>COMPITI E RESPONSABILITA’ IN MATERIA </a:t>
                      </a:r>
                      <a:r>
                        <a:rPr lang="it-IT" sz="1400" b="1" dirty="0" err="1">
                          <a:solidFill>
                            <a:schemeClr val="tx1">
                              <a:lumMod val="50000"/>
                            </a:schemeClr>
                          </a:solidFill>
                          <a:latin typeface="Comic Sans MS" panose="030F0702030302020204" pitchFamily="66" charset="0"/>
                        </a:rPr>
                        <a:t>DI</a:t>
                      </a:r>
                      <a:r>
                        <a:rPr lang="it-IT" sz="1400" b="1" baseline="0" dirty="0">
                          <a:solidFill>
                            <a:schemeClr val="tx1">
                              <a:lumMod val="50000"/>
                            </a:schemeClr>
                          </a:solidFill>
                          <a:latin typeface="Comic Sans MS" panose="030F0702030302020204" pitchFamily="66" charset="0"/>
                        </a:rPr>
                        <a:t> SICUREZZA SUL LAVORO</a:t>
                      </a:r>
                      <a:endParaRPr lang="it-IT" sz="1400" b="1" dirty="0">
                        <a:solidFill>
                          <a:schemeClr val="tx1">
                            <a:lumMod val="50000"/>
                          </a:schemeClr>
                        </a:solidFill>
                        <a:latin typeface="Comic Sans MS" panose="030F0702030302020204" pitchFamily="66" charset="0"/>
                      </a:endParaRPr>
                    </a:p>
                  </a:txBody>
                  <a:tcPr marL="91448" marR="91448" marT="45727" marB="45727">
                    <a:solidFill>
                      <a:schemeClr val="accent1">
                        <a:lumMod val="20000"/>
                        <a:lumOff val="80000"/>
                      </a:schemeClr>
                    </a:solidFill>
                  </a:tcPr>
                </a:tc>
                <a:tc>
                  <a:txBody>
                    <a:bodyPr/>
                    <a:lstStyle/>
                    <a:p>
                      <a:pPr algn="ctr"/>
                      <a:r>
                        <a:rPr lang="it-IT" sz="1200" b="1" dirty="0">
                          <a:solidFill>
                            <a:schemeClr val="tx1">
                              <a:lumMod val="50000"/>
                            </a:schemeClr>
                          </a:solidFill>
                          <a:latin typeface="Comic Sans MS" panose="030F0702030302020204" pitchFamily="66" charset="0"/>
                        </a:rPr>
                        <a:t>SOGGETTI NEI CONFRONTI</a:t>
                      </a:r>
                      <a:r>
                        <a:rPr lang="it-IT" sz="1200" b="1" baseline="0" dirty="0">
                          <a:solidFill>
                            <a:schemeClr val="tx1">
                              <a:lumMod val="50000"/>
                            </a:schemeClr>
                          </a:solidFill>
                          <a:latin typeface="Comic Sans MS" panose="030F0702030302020204" pitchFamily="66" charset="0"/>
                        </a:rPr>
                        <a:t> DEI QUALI VIENE ESERCITATO IL RUOLO </a:t>
                      </a:r>
                      <a:r>
                        <a:rPr lang="it-IT" sz="1200" b="1" baseline="0" dirty="0" err="1">
                          <a:solidFill>
                            <a:schemeClr val="tx1">
                              <a:lumMod val="50000"/>
                            </a:schemeClr>
                          </a:solidFill>
                          <a:latin typeface="Comic Sans MS" panose="030F0702030302020204" pitchFamily="66" charset="0"/>
                        </a:rPr>
                        <a:t>DI</a:t>
                      </a:r>
                      <a:r>
                        <a:rPr lang="it-IT" sz="1200" b="1" baseline="0" dirty="0">
                          <a:solidFill>
                            <a:schemeClr val="tx1">
                              <a:lumMod val="50000"/>
                            </a:schemeClr>
                          </a:solidFill>
                          <a:latin typeface="Comic Sans MS" panose="030F0702030302020204" pitchFamily="66" charset="0"/>
                        </a:rPr>
                        <a:t> PREPOSTO</a:t>
                      </a:r>
                      <a:endParaRPr lang="it-IT" sz="1200" b="1" dirty="0">
                        <a:solidFill>
                          <a:schemeClr val="tx1">
                            <a:lumMod val="50000"/>
                          </a:schemeClr>
                        </a:solidFill>
                        <a:latin typeface="Comic Sans MS" panose="030F0702030302020204" pitchFamily="66" charset="0"/>
                      </a:endParaRPr>
                    </a:p>
                  </a:txBody>
                  <a:tcPr marL="91448" marR="91448" marT="45727" marB="45727">
                    <a:solidFill>
                      <a:schemeClr val="accent1">
                        <a:lumMod val="20000"/>
                        <a:lumOff val="80000"/>
                      </a:schemeClr>
                    </a:solidFill>
                  </a:tcPr>
                </a:tc>
                <a:extLst>
                  <a:ext uri="{0D108BD9-81ED-4DB2-BD59-A6C34878D82A}">
                    <a16:rowId xmlns="" xmlns:a16="http://schemas.microsoft.com/office/drawing/2014/main" val="10000"/>
                  </a:ext>
                </a:extLst>
              </a:tr>
              <a:tr h="3695597">
                <a:tc>
                  <a:txBody>
                    <a:bodyPr/>
                    <a:lstStyle/>
                    <a:p>
                      <a:pPr algn="ctr"/>
                      <a:r>
                        <a:rPr lang="it-IT" sz="1800" b="1" dirty="0">
                          <a:latin typeface="Comic Sans MS" panose="030F0702030302020204" pitchFamily="66" charset="0"/>
                        </a:rPr>
                        <a:t>DSGA</a:t>
                      </a:r>
                    </a:p>
                  </a:txBody>
                  <a:tcPr marL="91448" marR="91448" marT="45727" marB="45727"/>
                </a:tc>
                <a:tc>
                  <a:txBody>
                    <a:bodyPr/>
                    <a:lstStyle/>
                    <a:p>
                      <a:pPr algn="ctr"/>
                      <a:r>
                        <a:rPr lang="it-IT" sz="1800" b="1" dirty="0">
                          <a:latin typeface="Comic Sans MS" panose="030F0702030302020204" pitchFamily="66" charset="0"/>
                        </a:rPr>
                        <a:t>Preposto</a:t>
                      </a:r>
                    </a:p>
                  </a:txBody>
                  <a:tcPr marL="91448" marR="91448" marT="45727" marB="45727"/>
                </a:tc>
                <a:tc>
                  <a:txBody>
                    <a:bodyPr/>
                    <a:lstStyle/>
                    <a:p>
                      <a:pPr algn="ctr">
                        <a:buFont typeface="Arial" pitchFamily="34" charset="0"/>
                        <a:buChar char="•"/>
                      </a:pPr>
                      <a:r>
                        <a:rPr lang="it-IT" sz="1600" b="1" kern="1200" dirty="0">
                          <a:solidFill>
                            <a:schemeClr val="dk1"/>
                          </a:solidFill>
                          <a:latin typeface="Comic Sans MS" panose="030F0702030302020204" pitchFamily="66" charset="0"/>
                          <a:ea typeface="+mn-ea"/>
                          <a:cs typeface="+mn-cs"/>
                        </a:rPr>
                        <a:t>Sovrintendere il lavoro del personale</a:t>
                      </a:r>
                    </a:p>
                    <a:p>
                      <a:pPr algn="ctr"/>
                      <a:r>
                        <a:rPr lang="it-IT" sz="1600" b="1" kern="1200" dirty="0">
                          <a:solidFill>
                            <a:schemeClr val="dk1"/>
                          </a:solidFill>
                          <a:latin typeface="Comic Sans MS" panose="030F0702030302020204" pitchFamily="66" charset="0"/>
                          <a:ea typeface="+mn-ea"/>
                          <a:cs typeface="+mn-cs"/>
                        </a:rPr>
                        <a:t>amministrativo</a:t>
                      </a:r>
                    </a:p>
                    <a:p>
                      <a:pPr algn="ctr"/>
                      <a:r>
                        <a:rPr lang="it-IT" sz="1600" b="1" kern="1200" dirty="0">
                          <a:solidFill>
                            <a:schemeClr val="dk1"/>
                          </a:solidFill>
                          <a:latin typeface="Comic Sans MS" panose="030F0702030302020204" pitchFamily="66" charset="0"/>
                          <a:ea typeface="+mn-ea"/>
                          <a:cs typeface="+mn-cs"/>
                        </a:rPr>
                        <a:t>• Sorvegliare che il lavoro d’ufficio venga</a:t>
                      </a:r>
                      <a:r>
                        <a:rPr lang="it-IT" sz="1600" b="1" kern="1200" baseline="0" dirty="0">
                          <a:solidFill>
                            <a:schemeClr val="dk1"/>
                          </a:solidFill>
                          <a:latin typeface="Comic Sans MS" panose="030F0702030302020204" pitchFamily="66" charset="0"/>
                          <a:ea typeface="+mn-ea"/>
                          <a:cs typeface="+mn-cs"/>
                        </a:rPr>
                        <a:t> </a:t>
                      </a:r>
                      <a:r>
                        <a:rPr lang="it-IT" sz="1600" b="1" kern="1200" dirty="0">
                          <a:solidFill>
                            <a:schemeClr val="dk1"/>
                          </a:solidFill>
                          <a:latin typeface="Comic Sans MS" panose="030F0702030302020204" pitchFamily="66" charset="0"/>
                          <a:ea typeface="+mn-ea"/>
                          <a:cs typeface="+mn-cs"/>
                        </a:rPr>
                        <a:t>svolto secondo le procedure di sicurezza</a:t>
                      </a:r>
                      <a:r>
                        <a:rPr lang="it-IT" sz="1600" b="1" kern="1200" baseline="0" dirty="0">
                          <a:solidFill>
                            <a:schemeClr val="dk1"/>
                          </a:solidFill>
                          <a:latin typeface="Comic Sans MS" panose="030F0702030302020204" pitchFamily="66" charset="0"/>
                          <a:ea typeface="+mn-ea"/>
                          <a:cs typeface="+mn-cs"/>
                        </a:rPr>
                        <a:t> </a:t>
                      </a:r>
                      <a:r>
                        <a:rPr lang="it-IT" sz="1600" b="1" kern="1200" dirty="0">
                          <a:solidFill>
                            <a:schemeClr val="dk1"/>
                          </a:solidFill>
                          <a:latin typeface="Comic Sans MS" panose="030F0702030302020204" pitchFamily="66" charset="0"/>
                          <a:ea typeface="+mn-ea"/>
                          <a:cs typeface="+mn-cs"/>
                        </a:rPr>
                        <a:t>definite dal DS</a:t>
                      </a:r>
                    </a:p>
                    <a:p>
                      <a:pPr algn="ctr"/>
                      <a:r>
                        <a:rPr lang="it-IT" sz="1600" b="1" kern="1200" dirty="0">
                          <a:solidFill>
                            <a:schemeClr val="dk1"/>
                          </a:solidFill>
                          <a:latin typeface="Comic Sans MS" panose="030F0702030302020204" pitchFamily="66" charset="0"/>
                          <a:ea typeface="+mn-ea"/>
                          <a:cs typeface="+mn-cs"/>
                        </a:rPr>
                        <a:t>• Assicurarsi che le postazioni di VDT</a:t>
                      </a:r>
                    </a:p>
                    <a:p>
                      <a:pPr algn="ctr"/>
                      <a:r>
                        <a:rPr lang="it-IT" sz="1600" b="1" kern="1200" dirty="0">
                          <a:solidFill>
                            <a:schemeClr val="dk1"/>
                          </a:solidFill>
                          <a:latin typeface="Comic Sans MS" panose="030F0702030302020204" pitchFamily="66" charset="0"/>
                          <a:ea typeface="+mn-ea"/>
                          <a:cs typeface="+mn-cs"/>
                        </a:rPr>
                        <a:t>siano rispondenti a quanto indicato dal</a:t>
                      </a:r>
                      <a:r>
                        <a:rPr lang="it-IT" sz="1600" b="1" kern="1200" baseline="0" dirty="0">
                          <a:solidFill>
                            <a:schemeClr val="dk1"/>
                          </a:solidFill>
                          <a:latin typeface="Comic Sans MS" panose="030F0702030302020204" pitchFamily="66" charset="0"/>
                          <a:ea typeface="+mn-ea"/>
                          <a:cs typeface="+mn-cs"/>
                        </a:rPr>
                        <a:t> </a:t>
                      </a:r>
                      <a:r>
                        <a:rPr lang="it-IT" sz="1600" b="1" kern="1200" dirty="0">
                          <a:solidFill>
                            <a:schemeClr val="dk1"/>
                          </a:solidFill>
                          <a:latin typeface="Comic Sans MS" panose="030F0702030302020204" pitchFamily="66" charset="0"/>
                          <a:ea typeface="+mn-ea"/>
                          <a:cs typeface="+mn-cs"/>
                        </a:rPr>
                        <a:t>RSPP e che non vengano modificate</a:t>
                      </a:r>
                    </a:p>
                  </a:txBody>
                  <a:tcPr marL="91448" marR="91448" marT="45727" marB="45727"/>
                </a:tc>
                <a:tc>
                  <a:txBody>
                    <a:bodyPr/>
                    <a:lstStyle/>
                    <a:p>
                      <a:pPr algn="ctr"/>
                      <a:r>
                        <a:rPr lang="it-IT" sz="1600" b="1" kern="1200" dirty="0" smtClean="0">
                          <a:solidFill>
                            <a:schemeClr val="dk1"/>
                          </a:solidFill>
                          <a:latin typeface="Comic Sans MS" panose="030F0702030302020204" pitchFamily="66" charset="0"/>
                          <a:ea typeface="+mn-ea"/>
                          <a:cs typeface="+mn-cs"/>
                        </a:rPr>
                        <a:t>ATA/AA</a:t>
                      </a:r>
                    </a:p>
                    <a:p>
                      <a:pPr algn="ctr"/>
                      <a:r>
                        <a:rPr lang="it-IT" sz="1600" b="1" kern="1200" dirty="0" smtClean="0">
                          <a:solidFill>
                            <a:schemeClr val="dk1"/>
                          </a:solidFill>
                          <a:latin typeface="Comic Sans MS" panose="030F0702030302020204" pitchFamily="66" charset="0"/>
                          <a:ea typeface="+mn-ea"/>
                          <a:cs typeface="+mn-cs"/>
                        </a:rPr>
                        <a:t>ATA/AT</a:t>
                      </a:r>
                    </a:p>
                    <a:p>
                      <a:pPr algn="ctr"/>
                      <a:r>
                        <a:rPr lang="it-IT" sz="1600" b="1" kern="1200" dirty="0" smtClean="0">
                          <a:solidFill>
                            <a:schemeClr val="dk1"/>
                          </a:solidFill>
                          <a:latin typeface="Comic Sans MS" panose="030F0702030302020204" pitchFamily="66" charset="0"/>
                          <a:ea typeface="+mn-ea"/>
                          <a:cs typeface="+mn-cs"/>
                        </a:rPr>
                        <a:t>ATA/CS</a:t>
                      </a:r>
                      <a:endParaRPr lang="it-IT" sz="1600" b="1" kern="1200" dirty="0">
                        <a:solidFill>
                          <a:schemeClr val="dk1"/>
                        </a:solidFill>
                        <a:latin typeface="Comic Sans MS" panose="030F0702030302020204" pitchFamily="66" charset="0"/>
                        <a:ea typeface="+mn-ea"/>
                        <a:cs typeface="+mn-cs"/>
                      </a:endParaRPr>
                    </a:p>
                  </a:txBody>
                  <a:tcPr marL="91448" marR="91448" marT="45727" marB="45727"/>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341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noChangeArrowheads="1"/>
          </p:cNvSpPr>
          <p:nvPr>
            <p:ph type="title"/>
          </p:nvPr>
        </p:nvSpPr>
        <p:spPr/>
        <p:txBody>
          <a:bodyPr/>
          <a:lstStyle/>
          <a:p>
            <a:r>
              <a:rPr lang="it-IT" altLang="it-IT" sz="2800" b="1" dirty="0" smtClean="0">
                <a:solidFill>
                  <a:srgbClr val="7030A0"/>
                </a:solidFill>
                <a:latin typeface="Comic Sans MS" panose="030F0702030302020204" pitchFamily="66" charset="0"/>
              </a:rPr>
              <a:t>Esempi di individuazione del preposto tra le varie figure scolastiche</a:t>
            </a:r>
          </a:p>
        </p:txBody>
      </p:sp>
      <p:graphicFrame>
        <p:nvGraphicFramePr>
          <p:cNvPr id="4" name="Segnaposto contenuto 3">
            <a:extLst>
              <a:ext uri="{FF2B5EF4-FFF2-40B4-BE49-F238E27FC236}">
                <a16:creationId xmlns="" xmlns:a16="http://schemas.microsoft.com/office/drawing/2014/main" id="{1C2696BE-FA0A-4F0F-8C61-1666BEFBA99C}"/>
              </a:ext>
            </a:extLst>
          </p:cNvPr>
          <p:cNvGraphicFramePr>
            <a:graphicFrameLocks noGrp="1"/>
          </p:cNvGraphicFramePr>
          <p:nvPr>
            <p:ph idx="1"/>
            <p:extLst>
              <p:ext uri="{D42A27DB-BD31-4B8C-83A1-F6EECF244321}">
                <p14:modId xmlns:p14="http://schemas.microsoft.com/office/powerpoint/2010/main" val="1554802335"/>
              </p:ext>
            </p:extLst>
          </p:nvPr>
        </p:nvGraphicFramePr>
        <p:xfrm>
          <a:off x="323529" y="1484784"/>
          <a:ext cx="8568060" cy="4102905"/>
        </p:xfrm>
        <a:graphic>
          <a:graphicData uri="http://schemas.openxmlformats.org/drawingml/2006/table">
            <a:tbl>
              <a:tblPr firstRow="1" bandRow="1">
                <a:tableStyleId>{5C22544A-7EE6-4342-B048-85BDC9FD1C3A}</a:tableStyleId>
              </a:tblPr>
              <a:tblGrid>
                <a:gridCol w="2141645">
                  <a:extLst>
                    <a:ext uri="{9D8B030D-6E8A-4147-A177-3AD203B41FA5}">
                      <a16:colId xmlns="" xmlns:a16="http://schemas.microsoft.com/office/drawing/2014/main" val="20000"/>
                    </a:ext>
                  </a:extLst>
                </a:gridCol>
                <a:gridCol w="1403470">
                  <a:extLst>
                    <a:ext uri="{9D8B030D-6E8A-4147-A177-3AD203B41FA5}">
                      <a16:colId xmlns="" xmlns:a16="http://schemas.microsoft.com/office/drawing/2014/main" val="20001"/>
                    </a:ext>
                  </a:extLst>
                </a:gridCol>
                <a:gridCol w="3250141">
                  <a:extLst>
                    <a:ext uri="{9D8B030D-6E8A-4147-A177-3AD203B41FA5}">
                      <a16:colId xmlns="" xmlns:a16="http://schemas.microsoft.com/office/drawing/2014/main" val="20002"/>
                    </a:ext>
                  </a:extLst>
                </a:gridCol>
                <a:gridCol w="1772804">
                  <a:extLst>
                    <a:ext uri="{9D8B030D-6E8A-4147-A177-3AD203B41FA5}">
                      <a16:colId xmlns="" xmlns:a16="http://schemas.microsoft.com/office/drawing/2014/main" val="20003"/>
                    </a:ext>
                  </a:extLst>
                </a:gridCol>
              </a:tblGrid>
              <a:tr h="1498986">
                <a:tc>
                  <a:txBody>
                    <a:bodyPr/>
                    <a:lstStyle/>
                    <a:p>
                      <a:pPr algn="ctr"/>
                      <a:r>
                        <a:rPr lang="it-IT" sz="1600" b="1" dirty="0">
                          <a:solidFill>
                            <a:schemeClr val="tx1"/>
                          </a:solidFill>
                          <a:latin typeface="Comic Sans MS" panose="030F0702030302020204" pitchFamily="66" charset="0"/>
                        </a:rPr>
                        <a:t>FIGURA</a:t>
                      </a:r>
                      <a:r>
                        <a:rPr lang="it-IT" sz="1600" b="1" baseline="0" dirty="0">
                          <a:solidFill>
                            <a:schemeClr val="tx1"/>
                          </a:solidFill>
                          <a:latin typeface="Comic Sans MS" panose="030F0702030302020204" pitchFamily="66" charset="0"/>
                        </a:rPr>
                        <a:t> SCOLASTICA</a:t>
                      </a:r>
                      <a:endParaRPr lang="it-IT" sz="1600" b="1" dirty="0">
                        <a:solidFill>
                          <a:schemeClr val="tx1"/>
                        </a:solidFill>
                        <a:latin typeface="Comic Sans MS" panose="030F0702030302020204" pitchFamily="66" charset="0"/>
                      </a:endParaRPr>
                    </a:p>
                  </a:txBody>
                  <a:tcPr marL="91436" marR="91436" marT="45716" marB="45716">
                    <a:solidFill>
                      <a:schemeClr val="accent1">
                        <a:lumMod val="20000"/>
                        <a:lumOff val="80000"/>
                      </a:schemeClr>
                    </a:solidFill>
                  </a:tcPr>
                </a:tc>
                <a:tc>
                  <a:txBody>
                    <a:bodyPr/>
                    <a:lstStyle/>
                    <a:p>
                      <a:pPr algn="ctr"/>
                      <a:r>
                        <a:rPr lang="it-IT" sz="1400" b="1" dirty="0">
                          <a:solidFill>
                            <a:schemeClr val="tx1"/>
                          </a:solidFill>
                          <a:latin typeface="Comic Sans MS" panose="030F0702030302020204" pitchFamily="66" charset="0"/>
                        </a:rPr>
                        <a:t>RUOLO NEL SISTEMA SICUREZZA</a:t>
                      </a:r>
                    </a:p>
                  </a:txBody>
                  <a:tcPr marL="91436" marR="91436" marT="45716" marB="45716">
                    <a:solidFill>
                      <a:schemeClr val="accent1">
                        <a:lumMod val="20000"/>
                        <a:lumOff val="80000"/>
                      </a:schemeClr>
                    </a:solidFill>
                  </a:tcPr>
                </a:tc>
                <a:tc>
                  <a:txBody>
                    <a:bodyPr/>
                    <a:lstStyle/>
                    <a:p>
                      <a:pPr algn="ctr"/>
                      <a:r>
                        <a:rPr lang="it-IT" sz="1400" b="1" dirty="0">
                          <a:solidFill>
                            <a:schemeClr val="tx1"/>
                          </a:solidFill>
                          <a:latin typeface="Comic Sans MS" panose="030F0702030302020204" pitchFamily="66" charset="0"/>
                        </a:rPr>
                        <a:t>COMPITI E RESPONSABILITA’ IN MATERIA </a:t>
                      </a:r>
                      <a:r>
                        <a:rPr lang="it-IT" sz="1400" b="1" dirty="0" err="1">
                          <a:solidFill>
                            <a:schemeClr val="tx1"/>
                          </a:solidFill>
                          <a:latin typeface="Comic Sans MS" panose="030F0702030302020204" pitchFamily="66" charset="0"/>
                        </a:rPr>
                        <a:t>DI</a:t>
                      </a:r>
                      <a:r>
                        <a:rPr lang="it-IT" sz="1400" b="1" baseline="0" dirty="0">
                          <a:solidFill>
                            <a:schemeClr val="tx1"/>
                          </a:solidFill>
                          <a:latin typeface="Comic Sans MS" panose="030F0702030302020204" pitchFamily="66" charset="0"/>
                        </a:rPr>
                        <a:t> SICUREZZA SUL LAVORO</a:t>
                      </a:r>
                      <a:endParaRPr lang="it-IT" sz="1400" b="1" dirty="0">
                        <a:solidFill>
                          <a:schemeClr val="tx1"/>
                        </a:solidFill>
                        <a:latin typeface="Comic Sans MS" panose="030F0702030302020204" pitchFamily="66" charset="0"/>
                      </a:endParaRPr>
                    </a:p>
                  </a:txBody>
                  <a:tcPr marL="91436" marR="91436" marT="45716" marB="45716">
                    <a:solidFill>
                      <a:schemeClr val="accent1">
                        <a:lumMod val="20000"/>
                        <a:lumOff val="80000"/>
                      </a:schemeClr>
                    </a:solidFill>
                  </a:tcPr>
                </a:tc>
                <a:tc>
                  <a:txBody>
                    <a:bodyPr/>
                    <a:lstStyle/>
                    <a:p>
                      <a:pPr algn="ctr"/>
                      <a:r>
                        <a:rPr lang="it-IT" sz="1200" b="1" dirty="0">
                          <a:solidFill>
                            <a:schemeClr val="tx1"/>
                          </a:solidFill>
                          <a:latin typeface="Comic Sans MS" panose="030F0702030302020204" pitchFamily="66" charset="0"/>
                        </a:rPr>
                        <a:t>SOGGETTI NEI CONFRONTI</a:t>
                      </a:r>
                      <a:r>
                        <a:rPr lang="it-IT" sz="1200" b="1" baseline="0" dirty="0">
                          <a:solidFill>
                            <a:schemeClr val="tx1"/>
                          </a:solidFill>
                          <a:latin typeface="Comic Sans MS" panose="030F0702030302020204" pitchFamily="66" charset="0"/>
                        </a:rPr>
                        <a:t> DEI QUALI VIENE ESERCITATO IL RUOLO </a:t>
                      </a:r>
                      <a:r>
                        <a:rPr lang="it-IT" sz="1200" b="1" baseline="0" dirty="0" err="1">
                          <a:solidFill>
                            <a:schemeClr val="tx1"/>
                          </a:solidFill>
                          <a:latin typeface="Comic Sans MS" panose="030F0702030302020204" pitchFamily="66" charset="0"/>
                        </a:rPr>
                        <a:t>DI</a:t>
                      </a:r>
                      <a:r>
                        <a:rPr lang="it-IT" sz="1200" b="1" baseline="0" dirty="0">
                          <a:solidFill>
                            <a:schemeClr val="tx1"/>
                          </a:solidFill>
                          <a:latin typeface="Comic Sans MS" panose="030F0702030302020204" pitchFamily="66" charset="0"/>
                        </a:rPr>
                        <a:t> PREPOSTO</a:t>
                      </a:r>
                      <a:endParaRPr lang="it-IT" sz="1200" b="1" dirty="0">
                        <a:solidFill>
                          <a:schemeClr val="tx1"/>
                        </a:solidFill>
                        <a:latin typeface="Comic Sans MS" panose="030F0702030302020204" pitchFamily="66" charset="0"/>
                      </a:endParaRPr>
                    </a:p>
                  </a:txBody>
                  <a:tcPr marL="91436" marR="91436" marT="45716" marB="45716">
                    <a:solidFill>
                      <a:schemeClr val="accent1">
                        <a:lumMod val="20000"/>
                        <a:lumOff val="80000"/>
                      </a:schemeClr>
                    </a:solidFill>
                  </a:tcPr>
                </a:tc>
                <a:extLst>
                  <a:ext uri="{0D108BD9-81ED-4DB2-BD59-A6C34878D82A}">
                    <a16:rowId xmlns="" xmlns:a16="http://schemas.microsoft.com/office/drawing/2014/main" val="10000"/>
                  </a:ext>
                </a:extLst>
              </a:tr>
              <a:tr h="905708">
                <a:tc>
                  <a:txBody>
                    <a:bodyPr/>
                    <a:lstStyle/>
                    <a:p>
                      <a:pPr algn="l"/>
                      <a:r>
                        <a:rPr lang="it-IT" sz="1400" b="1" baseline="0" dirty="0">
                          <a:solidFill>
                            <a:schemeClr val="tx1"/>
                          </a:solidFill>
                          <a:latin typeface="Comic Sans MS" panose="030F0702030302020204" pitchFamily="66" charset="0"/>
                        </a:rPr>
                        <a:t>Responsabile </a:t>
                      </a:r>
                      <a:r>
                        <a:rPr lang="it-IT" sz="1400" b="1" baseline="0" dirty="0" smtClean="0">
                          <a:solidFill>
                            <a:schemeClr val="tx1"/>
                          </a:solidFill>
                          <a:latin typeface="Comic Sans MS" panose="030F0702030302020204" pitchFamily="66" charset="0"/>
                        </a:rPr>
                        <a:t>dello </a:t>
                      </a:r>
                      <a:endParaRPr lang="it-IT" sz="1400" b="1" baseline="0" dirty="0">
                        <a:solidFill>
                          <a:schemeClr val="tx1"/>
                        </a:solidFill>
                        <a:latin typeface="Comic Sans MS" panose="030F0702030302020204" pitchFamily="66" charset="0"/>
                      </a:endParaRPr>
                    </a:p>
                    <a:p>
                      <a:pPr algn="l"/>
                      <a:r>
                        <a:rPr lang="it-IT" sz="1400" b="1" baseline="0" dirty="0" smtClean="0">
                          <a:solidFill>
                            <a:schemeClr val="tx1"/>
                          </a:solidFill>
                          <a:latin typeface="Comic Sans MS" panose="030F0702030302020204" pitchFamily="66" charset="0"/>
                        </a:rPr>
                        <a:t>Ufficio Tecnico</a:t>
                      </a:r>
                    </a:p>
                    <a:p>
                      <a:pPr algn="l"/>
                      <a:r>
                        <a:rPr lang="it-IT" sz="1400" b="1" u="sng" baseline="0" dirty="0" smtClean="0">
                          <a:solidFill>
                            <a:schemeClr val="tx1"/>
                          </a:solidFill>
                          <a:latin typeface="Comic Sans MS" panose="030F0702030302020204" pitchFamily="66" charset="0"/>
                        </a:rPr>
                        <a:t>Dove esistente</a:t>
                      </a:r>
                      <a:endParaRPr lang="it-IT" sz="1400" b="1" u="sng" baseline="0" dirty="0">
                        <a:solidFill>
                          <a:schemeClr val="tx1"/>
                        </a:solidFill>
                        <a:latin typeface="Comic Sans MS" panose="030F0702030302020204" pitchFamily="66" charset="0"/>
                      </a:endParaRPr>
                    </a:p>
                  </a:txBody>
                  <a:tcPr marL="91436" marR="91436" marT="45716" marB="45716"/>
                </a:tc>
                <a:tc>
                  <a:txBody>
                    <a:bodyPr/>
                    <a:lstStyle/>
                    <a:p>
                      <a:pPr algn="l"/>
                      <a:r>
                        <a:rPr lang="it-IT" sz="1400" b="1" baseline="0" dirty="0">
                          <a:solidFill>
                            <a:schemeClr val="tx1"/>
                          </a:solidFill>
                          <a:latin typeface="Comic Sans MS" panose="030F0702030302020204" pitchFamily="66" charset="0"/>
                        </a:rPr>
                        <a:t>Preposto</a:t>
                      </a:r>
                    </a:p>
                    <a:p>
                      <a:pPr algn="l"/>
                      <a:endParaRPr lang="it-IT" sz="1800" b="1" dirty="0">
                        <a:solidFill>
                          <a:schemeClr val="tx1"/>
                        </a:solidFill>
                        <a:latin typeface="Comic Sans MS" panose="030F0702030302020204" pitchFamily="66" charset="0"/>
                      </a:endParaRPr>
                    </a:p>
                  </a:txBody>
                  <a:tcPr marL="91436" marR="91436" marT="45716" marB="45716"/>
                </a:tc>
                <a:tc>
                  <a:txBody>
                    <a:bodyPr/>
                    <a:lstStyle/>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Persona particolarmente </a:t>
                      </a:r>
                      <a:r>
                        <a:rPr lang="it-IT" sz="1400" b="1" kern="1200" baseline="0" dirty="0" smtClean="0">
                          <a:solidFill>
                            <a:schemeClr val="tx1"/>
                          </a:solidFill>
                          <a:latin typeface="Comic Sans MS" panose="030F0702030302020204" pitchFamily="66" charset="0"/>
                          <a:ea typeface="+mn-ea"/>
                          <a:cs typeface="+mn-cs"/>
                        </a:rPr>
                        <a:t>qualificata</a:t>
                      </a:r>
                      <a:endParaRPr lang="it-IT" sz="1400" b="1" kern="1200" baseline="0" dirty="0">
                        <a:solidFill>
                          <a:schemeClr val="tx1"/>
                        </a:solidFill>
                        <a:latin typeface="Comic Sans MS" panose="030F0702030302020204" pitchFamily="66" charset="0"/>
                        <a:ea typeface="+mn-ea"/>
                        <a:cs typeface="+mn-cs"/>
                      </a:endParaRPr>
                    </a:p>
                  </a:txBody>
                  <a:tcPr marL="91436" marR="91436" marT="45716" marB="45716"/>
                </a:tc>
                <a:tc>
                  <a:txBody>
                    <a:bodyPr/>
                    <a:lstStyle/>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Personale addetto </a:t>
                      </a:r>
                      <a:r>
                        <a:rPr lang="it-IT" sz="1400" b="1" kern="1200" baseline="0" dirty="0" smtClean="0">
                          <a:solidFill>
                            <a:schemeClr val="tx1"/>
                          </a:solidFill>
                          <a:latin typeface="Comic Sans MS" panose="030F0702030302020204" pitchFamily="66" charset="0"/>
                          <a:ea typeface="+mn-ea"/>
                          <a:cs typeface="+mn-cs"/>
                        </a:rPr>
                        <a:t>all’ Ufficio</a:t>
                      </a:r>
                      <a:endParaRPr lang="it-IT" sz="1400" b="1" kern="1200" baseline="0" dirty="0">
                        <a:solidFill>
                          <a:schemeClr val="tx1"/>
                        </a:solidFill>
                        <a:latin typeface="Comic Sans MS" panose="030F0702030302020204" pitchFamily="66" charset="0"/>
                        <a:ea typeface="+mn-ea"/>
                        <a:cs typeface="+mn-cs"/>
                      </a:endParaRPr>
                    </a:p>
                    <a:p>
                      <a:pPr marL="0" algn="l" defTabSz="914400" rtl="0" eaLnBrk="1" latinLnBrk="0" hangingPunct="1"/>
                      <a:r>
                        <a:rPr lang="it-IT" sz="1400" b="1" kern="1200" baseline="0" dirty="0" smtClean="0">
                          <a:solidFill>
                            <a:schemeClr val="tx1"/>
                          </a:solidFill>
                          <a:latin typeface="Comic Sans MS" panose="030F0702030302020204" pitchFamily="66" charset="0"/>
                          <a:ea typeface="+mn-ea"/>
                          <a:cs typeface="+mn-cs"/>
                        </a:rPr>
                        <a:t>Tecnico</a:t>
                      </a:r>
                      <a:endParaRPr lang="it-IT" sz="1400" b="1" kern="1200" baseline="0" dirty="0">
                        <a:solidFill>
                          <a:schemeClr val="tx1"/>
                        </a:solidFill>
                        <a:latin typeface="Comic Sans MS" panose="030F0702030302020204" pitchFamily="66" charset="0"/>
                        <a:ea typeface="+mn-ea"/>
                        <a:cs typeface="+mn-cs"/>
                      </a:endParaRPr>
                    </a:p>
                  </a:txBody>
                  <a:tcPr marL="91436" marR="91436" marT="45716" marB="45716"/>
                </a:tc>
                <a:extLst>
                  <a:ext uri="{0D108BD9-81ED-4DB2-BD59-A6C34878D82A}">
                    <a16:rowId xmlns="" xmlns:a16="http://schemas.microsoft.com/office/drawing/2014/main" val="10001"/>
                  </a:ext>
                </a:extLst>
              </a:tr>
              <a:tr h="1698211">
                <a:tc>
                  <a:txBody>
                    <a:bodyPr/>
                    <a:lstStyle/>
                    <a:p>
                      <a:pPr marL="0" algn="l" defTabSz="914400" rtl="0" eaLnBrk="1" latinLnBrk="0" hangingPunct="1"/>
                      <a:r>
                        <a:rPr lang="it-IT" sz="1400" b="1" kern="1200" baseline="0" dirty="0" smtClean="0">
                          <a:solidFill>
                            <a:schemeClr val="tx1"/>
                          </a:solidFill>
                          <a:latin typeface="Comic Sans MS" panose="030F0702030302020204" pitchFamily="66" charset="0"/>
                          <a:ea typeface="+mn-ea"/>
                          <a:cs typeface="+mn-cs"/>
                        </a:rPr>
                        <a:t>Collaboratore del D.S.</a:t>
                      </a:r>
                      <a:endParaRPr lang="it-IT" sz="1400" b="1" kern="1200" baseline="0" dirty="0">
                        <a:solidFill>
                          <a:schemeClr val="tx1"/>
                        </a:solidFill>
                        <a:latin typeface="Comic Sans MS" panose="030F0702030302020204" pitchFamily="66" charset="0"/>
                        <a:ea typeface="+mn-ea"/>
                        <a:cs typeface="+mn-cs"/>
                      </a:endParaRPr>
                    </a:p>
                    <a:p>
                      <a:pPr marL="0" algn="l" defTabSz="914400" rtl="0" eaLnBrk="1" latinLnBrk="0" hangingPunct="1"/>
                      <a:r>
                        <a:rPr lang="it-IT" sz="1400" b="1" kern="1200" baseline="0" dirty="0" smtClean="0">
                          <a:solidFill>
                            <a:schemeClr val="tx1"/>
                          </a:solidFill>
                          <a:latin typeface="Comic Sans MS" panose="030F0702030302020204" pitchFamily="66" charset="0"/>
                          <a:ea typeface="+mn-ea"/>
                          <a:cs typeface="+mn-cs"/>
                        </a:rPr>
                        <a:t>Responsabile di Plesso</a:t>
                      </a:r>
                      <a:endParaRPr lang="it-IT" sz="1400" b="1" kern="1200" baseline="0" dirty="0">
                        <a:solidFill>
                          <a:schemeClr val="tx1"/>
                        </a:solidFill>
                        <a:latin typeface="Comic Sans MS" panose="030F0702030302020204" pitchFamily="66" charset="0"/>
                        <a:ea typeface="+mn-ea"/>
                        <a:cs typeface="+mn-cs"/>
                      </a:endParaRPr>
                    </a:p>
                  </a:txBody>
                  <a:tcPr marL="91436" marR="91436" marT="45716" marB="45716"/>
                </a:tc>
                <a:tc>
                  <a:txBody>
                    <a:bodyPr/>
                    <a:lstStyle/>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Preposto</a:t>
                      </a:r>
                    </a:p>
                  </a:txBody>
                  <a:tcPr marL="91436" marR="91436" marT="45716" marB="45716"/>
                </a:tc>
                <a:tc>
                  <a:txBody>
                    <a:bodyPr/>
                    <a:lstStyle/>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Persona particolarmente qualificata, </a:t>
                      </a:r>
                      <a:r>
                        <a:rPr lang="it-IT" sz="1400" b="1" kern="1200" baseline="0" dirty="0" smtClean="0">
                          <a:solidFill>
                            <a:schemeClr val="tx1"/>
                          </a:solidFill>
                          <a:latin typeface="Comic Sans MS" panose="030F0702030302020204" pitchFamily="66" charset="0"/>
                          <a:ea typeface="+mn-ea"/>
                          <a:cs typeface="+mn-cs"/>
                        </a:rPr>
                        <a:t>con autonomia </a:t>
                      </a:r>
                      <a:r>
                        <a:rPr lang="it-IT" sz="1400" b="1" kern="1200" baseline="0" dirty="0">
                          <a:solidFill>
                            <a:schemeClr val="tx1"/>
                          </a:solidFill>
                          <a:latin typeface="Comic Sans MS" panose="030F0702030302020204" pitchFamily="66" charset="0"/>
                          <a:ea typeface="+mn-ea"/>
                          <a:cs typeface="+mn-cs"/>
                        </a:rPr>
                        <a:t>gestionale e decisionale</a:t>
                      </a:r>
                      <a:r>
                        <a:rPr lang="it-IT" sz="1400" b="1" kern="1200" baseline="0" dirty="0" smtClean="0">
                          <a:solidFill>
                            <a:schemeClr val="tx1"/>
                          </a:solidFill>
                          <a:latin typeface="Comic Sans MS" panose="030F0702030302020204" pitchFamily="66" charset="0"/>
                          <a:ea typeface="+mn-ea"/>
                          <a:cs typeface="+mn-cs"/>
                        </a:rPr>
                        <a:t>, con </a:t>
                      </a:r>
                      <a:r>
                        <a:rPr lang="it-IT" sz="1400" b="1" kern="1200" baseline="0" dirty="0">
                          <a:solidFill>
                            <a:schemeClr val="tx1"/>
                          </a:solidFill>
                          <a:latin typeface="Comic Sans MS" panose="030F0702030302020204" pitchFamily="66" charset="0"/>
                          <a:ea typeface="+mn-ea"/>
                          <a:cs typeface="+mn-cs"/>
                        </a:rPr>
                        <a:t>margini di discrezionalità </a:t>
                      </a:r>
                      <a:r>
                        <a:rPr lang="it-IT" sz="1400" b="1" kern="1200" baseline="0" dirty="0" smtClean="0">
                          <a:solidFill>
                            <a:schemeClr val="tx1"/>
                          </a:solidFill>
                          <a:latin typeface="Comic Sans MS" panose="030F0702030302020204" pitchFamily="66" charset="0"/>
                          <a:ea typeface="+mn-ea"/>
                          <a:cs typeface="+mn-cs"/>
                        </a:rPr>
                        <a:t>e influenza </a:t>
                      </a:r>
                      <a:r>
                        <a:rPr lang="it-IT" sz="1400" b="1" kern="1200" baseline="0" dirty="0">
                          <a:solidFill>
                            <a:schemeClr val="tx1"/>
                          </a:solidFill>
                          <a:latin typeface="Comic Sans MS" panose="030F0702030302020204" pitchFamily="66" charset="0"/>
                          <a:ea typeface="+mn-ea"/>
                          <a:cs typeface="+mn-cs"/>
                        </a:rPr>
                        <a:t>sull’organizzazione del</a:t>
                      </a:r>
                    </a:p>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lavoro</a:t>
                      </a:r>
                    </a:p>
                  </a:txBody>
                  <a:tcPr marL="91436" marR="91436" marT="45716" marB="45716"/>
                </a:tc>
                <a:tc>
                  <a:txBody>
                    <a:bodyPr/>
                    <a:lstStyle/>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Tutto il personale</a:t>
                      </a:r>
                    </a:p>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dipendente della scuola</a:t>
                      </a:r>
                    </a:p>
                    <a:p>
                      <a:pPr marL="0" algn="l" defTabSz="914400" rtl="0" eaLnBrk="1" latinLnBrk="0" hangingPunct="1"/>
                      <a:r>
                        <a:rPr lang="it-IT" sz="1400" b="1" kern="1200" baseline="0" dirty="0">
                          <a:solidFill>
                            <a:schemeClr val="tx1"/>
                          </a:solidFill>
                          <a:latin typeface="Comic Sans MS" panose="030F0702030302020204" pitchFamily="66" charset="0"/>
                          <a:ea typeface="+mn-ea"/>
                          <a:cs typeface="+mn-cs"/>
                        </a:rPr>
                        <a:t>o del plesso</a:t>
                      </a:r>
                    </a:p>
                  </a:txBody>
                  <a:tcPr marL="91436" marR="91436" marT="45716" marB="45716"/>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8687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b="1" dirty="0" smtClean="0">
                <a:solidFill>
                  <a:srgbClr val="7030A0"/>
                </a:solidFill>
                <a:latin typeface="Comic Sans MS" panose="030F0702030302020204" pitchFamily="66" charset="0"/>
              </a:rPr>
              <a:t>DOCENTE = PREPOSTO</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457200" y="1600200"/>
            <a:ext cx="8229600" cy="4525963"/>
          </a:xfrm>
        </p:spPr>
        <p:txBody>
          <a:bodyPr/>
          <a:lstStyle/>
          <a:p>
            <a:pPr marL="0" indent="0">
              <a:buNone/>
            </a:pPr>
            <a:r>
              <a:rPr lang="it-IT" sz="2800" b="1" dirty="0">
                <a:latin typeface="Comic Sans MS" panose="030F0702030302020204" pitchFamily="66" charset="0"/>
              </a:rPr>
              <a:t>Il Docente è corrispondente alla figura </a:t>
            </a:r>
            <a:r>
              <a:rPr lang="it-IT" sz="2800" b="1" dirty="0" smtClean="0">
                <a:latin typeface="Comic Sans MS" panose="030F0702030302020204" pitchFamily="66" charset="0"/>
              </a:rPr>
              <a:t>di Preposto nei confronti degli alunni.</a:t>
            </a:r>
            <a:r>
              <a:rPr lang="it-IT" sz="2800" b="1" dirty="0">
                <a:latin typeface="Comic Sans MS" panose="030F0702030302020204" pitchFamily="66" charset="0"/>
              </a:rPr>
              <a:t/>
            </a:r>
            <a:br>
              <a:rPr lang="it-IT" sz="2800" b="1" dirty="0">
                <a:latin typeface="Comic Sans MS" panose="030F0702030302020204" pitchFamily="66" charset="0"/>
              </a:rPr>
            </a:br>
            <a:r>
              <a:rPr lang="it-IT" sz="2800" b="1" dirty="0">
                <a:latin typeface="Comic Sans MS" panose="030F0702030302020204" pitchFamily="66" charset="0"/>
              </a:rPr>
              <a:t>È responsabile degli alunni e degli atti da essi commessi ai sensi dell'art. 2048 del </a:t>
            </a:r>
            <a:r>
              <a:rPr lang="it-IT" sz="2800" b="1" dirty="0" smtClean="0">
                <a:latin typeface="Comic Sans MS" panose="030F0702030302020204" pitchFamily="66" charset="0"/>
              </a:rPr>
              <a:t>Codice </a:t>
            </a:r>
            <a:r>
              <a:rPr lang="it-IT" sz="2800" b="1" dirty="0">
                <a:latin typeface="Comic Sans MS" panose="030F0702030302020204" pitchFamily="66" charset="0"/>
              </a:rPr>
              <a:t>C</a:t>
            </a:r>
            <a:r>
              <a:rPr lang="it-IT" sz="2800" b="1" dirty="0" smtClean="0">
                <a:latin typeface="Comic Sans MS" panose="030F0702030302020204" pitchFamily="66" charset="0"/>
              </a:rPr>
              <a:t>ivile. </a:t>
            </a:r>
            <a:r>
              <a:rPr lang="it-IT" sz="2800" b="1" dirty="0">
                <a:latin typeface="Comic Sans MS" panose="030F0702030302020204" pitchFamily="66" charset="0"/>
              </a:rPr>
              <a:t/>
            </a:r>
            <a:br>
              <a:rPr lang="it-IT" sz="2800" b="1" dirty="0">
                <a:latin typeface="Comic Sans MS" panose="030F0702030302020204" pitchFamily="66" charset="0"/>
              </a:rPr>
            </a:br>
            <a:r>
              <a:rPr lang="it-IT" sz="2800" b="1" dirty="0">
                <a:latin typeface="Comic Sans MS" panose="030F0702030302020204" pitchFamily="66" charset="0"/>
              </a:rPr>
              <a:t>Responsabilità dei genitori, dei tutori, dei precettori (docenti - istruzione) e dei maestri d'arte (apprendistato</a:t>
            </a:r>
            <a:r>
              <a:rPr lang="it-IT" sz="2800" b="1" dirty="0" smtClean="0">
                <a:latin typeface="Comic Sans MS" panose="030F0702030302020204" pitchFamily="66" charset="0"/>
              </a:rPr>
              <a:t>).</a:t>
            </a:r>
            <a:endParaRPr lang="it-IT" sz="2800" b="1" dirty="0">
              <a:latin typeface="Comic Sans MS" panose="030F0702030302020204" pitchFamily="66" charset="0"/>
            </a:endParaRPr>
          </a:p>
        </p:txBody>
      </p:sp>
    </p:spTree>
    <p:extLst>
      <p:ext uri="{BB962C8B-B14F-4D97-AF65-F5344CB8AC3E}">
        <p14:creationId xmlns:p14="http://schemas.microsoft.com/office/powerpoint/2010/main" val="302081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ttangolo 3"/>
          <p:cNvSpPr>
            <a:spLocks noChangeArrowheads="1"/>
          </p:cNvSpPr>
          <p:nvPr/>
        </p:nvSpPr>
        <p:spPr bwMode="auto">
          <a:xfrm>
            <a:off x="323529" y="404813"/>
            <a:ext cx="8496944" cy="4678204"/>
          </a:xfrm>
          <a:prstGeom prst="rect">
            <a:avLst/>
          </a:prstGeom>
          <a:noFill/>
          <a:ln w="9525">
            <a:noFill/>
            <a:miter lim="800000"/>
            <a:headEnd/>
            <a:tailEnd/>
          </a:ln>
        </p:spPr>
        <p:txBody>
          <a:bodyPr wrap="square">
            <a:spAutoFit/>
          </a:bodyPr>
          <a:lstStyle/>
          <a:p>
            <a:pPr algn="ctr"/>
            <a:r>
              <a:rPr lang="it-IT" sz="3200" b="1" dirty="0">
                <a:solidFill>
                  <a:srgbClr val="FF0000"/>
                </a:solidFill>
                <a:latin typeface="Calibri" pitchFamily="34" charset="0"/>
              </a:rPr>
              <a:t> </a:t>
            </a:r>
            <a:endParaRPr lang="it-IT" sz="3200" b="1" dirty="0" smtClean="0">
              <a:solidFill>
                <a:srgbClr val="FF0000"/>
              </a:solidFill>
              <a:latin typeface="Calibri" pitchFamily="34" charset="0"/>
            </a:endParaRPr>
          </a:p>
          <a:p>
            <a:pPr algn="ctr"/>
            <a:endParaRPr lang="it-IT" sz="3200" b="1" dirty="0">
              <a:solidFill>
                <a:srgbClr val="FF0000"/>
              </a:solidFill>
              <a:latin typeface="Calibri" pitchFamily="34" charset="0"/>
            </a:endParaRPr>
          </a:p>
          <a:p>
            <a:pPr algn="ctr"/>
            <a:endParaRPr lang="it-IT" sz="3200" b="1" dirty="0" smtClean="0">
              <a:solidFill>
                <a:srgbClr val="FF0000"/>
              </a:solidFill>
              <a:latin typeface="Calibri" pitchFamily="34" charset="0"/>
            </a:endParaRPr>
          </a:p>
          <a:p>
            <a:pPr algn="ctr"/>
            <a:r>
              <a:rPr lang="it-IT" sz="3200" b="1" dirty="0" smtClean="0">
                <a:solidFill>
                  <a:srgbClr val="FF0000"/>
                </a:solidFill>
                <a:latin typeface="Comic Sans MS" pitchFamily="66" charset="0"/>
              </a:rPr>
              <a:t>Docente Formatore</a:t>
            </a:r>
          </a:p>
          <a:p>
            <a:pPr algn="ctr"/>
            <a:endParaRPr lang="it-IT" sz="3200" b="1" dirty="0">
              <a:solidFill>
                <a:srgbClr val="FF0000"/>
              </a:solidFill>
              <a:latin typeface="Comic Sans MS" pitchFamily="66" charset="0"/>
            </a:endParaRPr>
          </a:p>
          <a:p>
            <a:pPr algn="ctr"/>
            <a:r>
              <a:rPr lang="it-IT" sz="2400" b="1" dirty="0" err="1" smtClean="0">
                <a:solidFill>
                  <a:srgbClr val="002060"/>
                </a:solidFill>
                <a:latin typeface="Comic Sans MS" pitchFamily="66" charset="0"/>
              </a:rPr>
              <a:t>Dott.Chim</a:t>
            </a:r>
            <a:r>
              <a:rPr lang="it-IT" sz="2400" b="1" dirty="0" smtClean="0">
                <a:solidFill>
                  <a:srgbClr val="002060"/>
                </a:solidFill>
                <a:latin typeface="Comic Sans MS" pitchFamily="66" charset="0"/>
              </a:rPr>
              <a:t>. Pasqualino </a:t>
            </a:r>
            <a:r>
              <a:rPr lang="it-IT" sz="2400" b="1" dirty="0" err="1" smtClean="0">
                <a:solidFill>
                  <a:srgbClr val="002060"/>
                </a:solidFill>
                <a:latin typeface="Comic Sans MS" pitchFamily="66" charset="0"/>
              </a:rPr>
              <a:t>Appolloni</a:t>
            </a:r>
            <a:endParaRPr lang="it-IT" sz="2400" b="1" dirty="0" smtClean="0">
              <a:solidFill>
                <a:srgbClr val="002060"/>
              </a:solidFill>
              <a:latin typeface="Comic Sans MS" pitchFamily="66" charset="0"/>
            </a:endParaRPr>
          </a:p>
          <a:p>
            <a:pPr algn="ctr"/>
            <a:endParaRPr lang="it-IT" sz="2400" b="1" dirty="0" smtClean="0">
              <a:solidFill>
                <a:srgbClr val="002060"/>
              </a:solidFill>
              <a:latin typeface="Comic Sans MS" pitchFamily="66" charset="0"/>
            </a:endParaRPr>
          </a:p>
          <a:p>
            <a:pPr algn="ctr">
              <a:lnSpc>
                <a:spcPct val="150000"/>
              </a:lnSpc>
            </a:pPr>
            <a:r>
              <a:rPr lang="it-IT" sz="2000" b="1" dirty="0" smtClean="0">
                <a:solidFill>
                  <a:srgbClr val="002060"/>
                </a:solidFill>
                <a:latin typeface="Comic Sans MS" pitchFamily="66" charset="0"/>
              </a:rPr>
              <a:t>Formatore sulla Sicurezza (ex D.I. 6/3/2013)</a:t>
            </a:r>
          </a:p>
          <a:p>
            <a:pPr algn="ctr">
              <a:lnSpc>
                <a:spcPct val="150000"/>
              </a:lnSpc>
            </a:pPr>
            <a:r>
              <a:rPr lang="it-IT" sz="2000" b="1" dirty="0" smtClean="0">
                <a:solidFill>
                  <a:srgbClr val="002060"/>
                </a:solidFill>
                <a:latin typeface="Comic Sans MS" pitchFamily="66" charset="0"/>
              </a:rPr>
              <a:t>Responsabile di Servizio Prevenzione e Protezione</a:t>
            </a:r>
          </a:p>
          <a:p>
            <a:pPr algn="ctr">
              <a:lnSpc>
                <a:spcPct val="150000"/>
              </a:lnSpc>
            </a:pPr>
            <a:r>
              <a:rPr lang="it-IT" sz="2000" b="1" dirty="0" smtClean="0">
                <a:solidFill>
                  <a:srgbClr val="002060"/>
                </a:solidFill>
                <a:latin typeface="Comic Sans MS" pitchFamily="66" charset="0"/>
              </a:rPr>
              <a:t>Perfezionato in funzione direttiva ed ispettiva nelle scuole</a:t>
            </a:r>
            <a:endParaRPr lang="it-IT" sz="2000" dirty="0">
              <a:solidFill>
                <a:srgbClr val="002060"/>
              </a:solidFill>
              <a:latin typeface="Comic Sans MS" pitchFamily="66" charset="0"/>
            </a:endParaRPr>
          </a:p>
        </p:txBody>
      </p:sp>
    </p:spTree>
    <p:extLst>
      <p:ext uri="{BB962C8B-B14F-4D97-AF65-F5344CB8AC3E}">
        <p14:creationId xmlns:p14="http://schemas.microsoft.com/office/powerpoint/2010/main" val="1330310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b="1" dirty="0" smtClean="0">
                <a:solidFill>
                  <a:srgbClr val="7030A0"/>
                </a:solidFill>
                <a:latin typeface="Comic Sans MS" panose="030F0702030302020204" pitchFamily="66" charset="0"/>
              </a:rPr>
              <a:t>Docente = Preposto</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altLang="it-IT" b="1" dirty="0">
                <a:latin typeface="Comic Sans MS" panose="030F0702030302020204" pitchFamily="66" charset="0"/>
              </a:rPr>
              <a:t>“……..I precettori (DOCENTI)</a:t>
            </a:r>
          </a:p>
          <a:p>
            <a:r>
              <a:rPr lang="it-IT" altLang="it-IT" b="1" dirty="0">
                <a:latin typeface="Comic Sans MS" panose="030F0702030302020204" pitchFamily="66" charset="0"/>
              </a:rPr>
              <a:t>e coloro che insegnano un mestiere o</a:t>
            </a:r>
          </a:p>
          <a:p>
            <a:r>
              <a:rPr lang="it-IT" altLang="it-IT" b="1" dirty="0">
                <a:latin typeface="Comic Sans MS" panose="030F0702030302020204" pitchFamily="66" charset="0"/>
              </a:rPr>
              <a:t>un'arte sono responsabili del danno (art.2056 C.C.) cagionato dal fatto illecito dei loro allievi e apprendisti nel tempo in cui sono sotto la loro vigilanza</a:t>
            </a:r>
          </a:p>
          <a:p>
            <a:r>
              <a:rPr lang="it-IT" altLang="it-IT" b="1" dirty="0">
                <a:latin typeface="Comic Sans MS" panose="030F0702030302020204" pitchFamily="66" charset="0"/>
              </a:rPr>
              <a:t>(omessa vigilanza)……..”</a:t>
            </a:r>
          </a:p>
          <a:p>
            <a:pPr marL="0" indent="0">
              <a:buNone/>
            </a:pPr>
            <a:endParaRPr lang="it-IT" dirty="0"/>
          </a:p>
        </p:txBody>
      </p:sp>
    </p:spTree>
    <p:extLst>
      <p:ext uri="{BB962C8B-B14F-4D97-AF65-F5344CB8AC3E}">
        <p14:creationId xmlns:p14="http://schemas.microsoft.com/office/powerpoint/2010/main" val="230524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C00000"/>
                </a:solidFill>
                <a:latin typeface="Comic Sans MS" panose="030F0702030302020204" pitchFamily="66" charset="0"/>
              </a:rPr>
              <a:t>DEFINIZIONI (art.2): il R.L.S.</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79512" y="908720"/>
            <a:ext cx="8856984" cy="5760640"/>
          </a:xfrm>
        </p:spPr>
        <p:txBody>
          <a:bodyPr/>
          <a:lstStyle/>
          <a:p>
            <a:pPr marL="0" indent="0" algn="ctr">
              <a:buNone/>
            </a:pPr>
            <a:r>
              <a:rPr lang="it-IT" sz="2400" b="1" dirty="0" smtClean="0">
                <a:latin typeface="Comic Sans MS" panose="030F0702030302020204" pitchFamily="66" charset="0"/>
              </a:rPr>
              <a:t>La RSU d’Istituto designa </a:t>
            </a:r>
            <a:r>
              <a:rPr lang="it-IT" sz="2400" b="1" dirty="0">
                <a:latin typeface="Comic Sans MS" panose="030F0702030302020204" pitchFamily="66" charset="0"/>
              </a:rPr>
              <a:t>il Rappresentante dei Lavoratori per la </a:t>
            </a:r>
            <a:r>
              <a:rPr lang="it-IT" sz="2400" b="1" dirty="0" smtClean="0">
                <a:latin typeface="Comic Sans MS" panose="030F0702030302020204" pitchFamily="66" charset="0"/>
              </a:rPr>
              <a:t>Sicurezza (R.L.S.)</a:t>
            </a:r>
          </a:p>
          <a:p>
            <a:pPr algn="just"/>
            <a:r>
              <a:rPr lang="it-IT" sz="2200" dirty="0">
                <a:latin typeface="Comic Sans MS" panose="030F0702030302020204" pitchFamily="66" charset="0"/>
              </a:rPr>
              <a:t>Persona </a:t>
            </a:r>
            <a:r>
              <a:rPr lang="it-IT" sz="2200" dirty="0" smtClean="0">
                <a:latin typeface="Comic Sans MS" panose="030F0702030302020204" pitchFamily="66" charset="0"/>
              </a:rPr>
              <a:t>eletta/designata </a:t>
            </a:r>
            <a:r>
              <a:rPr lang="it-IT" sz="2200" dirty="0">
                <a:latin typeface="Comic Sans MS" panose="030F0702030302020204" pitchFamily="66" charset="0"/>
              </a:rPr>
              <a:t>a rappresentare i lavoratori per </a:t>
            </a:r>
            <a:r>
              <a:rPr lang="it-IT" sz="2200" dirty="0" smtClean="0">
                <a:latin typeface="Comic Sans MS" panose="030F0702030302020204" pitchFamily="66" charset="0"/>
              </a:rPr>
              <a:t>sugli </a:t>
            </a:r>
            <a:r>
              <a:rPr lang="it-IT" sz="2200" dirty="0">
                <a:latin typeface="Comic Sans MS" panose="030F0702030302020204" pitchFamily="66" charset="0"/>
              </a:rPr>
              <a:t>aspetti della salute e della sicurezza sul lavoro</a:t>
            </a:r>
          </a:p>
          <a:p>
            <a:pPr algn="just"/>
            <a:r>
              <a:rPr lang="it-IT" sz="2200" dirty="0">
                <a:latin typeface="Comic Sans MS" panose="030F0702030302020204" pitchFamily="66" charset="0"/>
              </a:rPr>
              <a:t>Accede a tutti luoghi di lavoro</a:t>
            </a:r>
          </a:p>
          <a:p>
            <a:pPr algn="just"/>
            <a:r>
              <a:rPr lang="it-IT" sz="2200" dirty="0">
                <a:latin typeface="Comic Sans MS" panose="030F0702030302020204" pitchFamily="66" charset="0"/>
              </a:rPr>
              <a:t>È consultato preventivamente su: valutazione dei rischi, sulla designazione degli addetti al servizio di prevenzione, attività antincendio, primo soccorso, evacuazione in emergenza</a:t>
            </a:r>
          </a:p>
          <a:p>
            <a:pPr algn="just"/>
            <a:r>
              <a:rPr lang="it-IT" sz="2200" dirty="0" smtClean="0">
                <a:latin typeface="Comic Sans MS" panose="030F0702030302020204" pitchFamily="66" charset="0"/>
              </a:rPr>
              <a:t>Ha accesso a tutti i documenti sulla sicurezza</a:t>
            </a:r>
          </a:p>
          <a:p>
            <a:pPr algn="just"/>
            <a:r>
              <a:rPr lang="it-IT" sz="2200" dirty="0">
                <a:latin typeface="Comic Sans MS" panose="030F0702030302020204" pitchFamily="66" charset="0"/>
              </a:rPr>
              <a:t>Riceve le informazioni e la documentazione inerente la valutazione dei rischi e le misure di prevenzione </a:t>
            </a:r>
            <a:r>
              <a:rPr lang="it-IT" sz="2200" dirty="0" smtClean="0">
                <a:latin typeface="Comic Sans MS" panose="030F0702030302020204" pitchFamily="66" charset="0"/>
              </a:rPr>
              <a:t>adottate</a:t>
            </a:r>
          </a:p>
          <a:p>
            <a:pPr algn="just"/>
            <a:r>
              <a:rPr lang="it-IT" sz="2200" dirty="0">
                <a:latin typeface="Comic Sans MS" panose="030F0702030302020204" pitchFamily="66" charset="0"/>
              </a:rPr>
              <a:t>Può fare ricorso alle autorità competenti qualora ritenga che le misure di prevenzione e protezione dai rischi adottate dal datore di lavoro e i mezzi impiegati per attuarle non sono idonei a garantire la sicurezza e la salute durante il lavoro</a:t>
            </a:r>
            <a:endParaRPr lang="it-IT" sz="2200" b="1" dirty="0">
              <a:latin typeface="Comic Sans MS" panose="030F0702030302020204" pitchFamily="66" charset="0"/>
            </a:endParaRPr>
          </a:p>
        </p:txBody>
      </p:sp>
    </p:spTree>
    <p:extLst>
      <p:ext uri="{BB962C8B-B14F-4D97-AF65-F5344CB8AC3E}">
        <p14:creationId xmlns:p14="http://schemas.microsoft.com/office/powerpoint/2010/main" val="2930623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12968" cy="562074"/>
          </a:xfrm>
        </p:spPr>
        <p:txBody>
          <a:bodyPr/>
          <a:lstStyle/>
          <a:p>
            <a:r>
              <a:rPr lang="it-IT" sz="3000" b="1" dirty="0" smtClean="0">
                <a:solidFill>
                  <a:srgbClr val="C00000"/>
                </a:solidFill>
                <a:latin typeface="Comic Sans MS" panose="030F0702030302020204" pitchFamily="66" charset="0"/>
              </a:rPr>
              <a:t>DEFINIZIONI (art.2): il Medico Competente</a:t>
            </a:r>
            <a:endParaRPr lang="it-IT" sz="30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251520" y="836712"/>
            <a:ext cx="8712968" cy="5832648"/>
          </a:xfrm>
        </p:spPr>
        <p:txBody>
          <a:bodyPr/>
          <a:lstStyle/>
          <a:p>
            <a:pPr marL="0" indent="0" algn="ctr">
              <a:buNone/>
            </a:pPr>
            <a:r>
              <a:rPr lang="it-IT" sz="2800" b="1" dirty="0" smtClean="0">
                <a:latin typeface="Comic Sans MS" panose="030F0702030302020204" pitchFamily="66" charset="0"/>
              </a:rPr>
              <a:t>E’ nominato dal datore di Lavoro</a:t>
            </a:r>
          </a:p>
          <a:p>
            <a:pPr marL="0" indent="0" algn="ctr">
              <a:buNone/>
            </a:pPr>
            <a:endParaRPr lang="it-IT" sz="2400" b="1" dirty="0" smtClean="0">
              <a:latin typeface="Comic Sans MS" panose="030F0702030302020204" pitchFamily="66" charset="0"/>
            </a:endParaRPr>
          </a:p>
          <a:p>
            <a:pPr marL="0" indent="0" algn="just">
              <a:buNone/>
            </a:pPr>
            <a:r>
              <a:rPr lang="it-IT" sz="2200" dirty="0" smtClean="0">
                <a:latin typeface="Comic Sans MS" panose="030F0702030302020204" pitchFamily="66" charset="0"/>
              </a:rPr>
              <a:t>Il M.C. è </a:t>
            </a:r>
            <a:r>
              <a:rPr lang="it-IT" sz="2200" dirty="0">
                <a:latin typeface="Comic Sans MS" panose="030F0702030302020204" pitchFamily="66" charset="0"/>
              </a:rPr>
              <a:t>il medico in possesso di uno dei titoli e dei requisiti formativi e professionali indicati nell’art. 38 del </a:t>
            </a:r>
            <a:r>
              <a:rPr lang="it-IT" sz="2200" dirty="0" err="1">
                <a:latin typeface="Comic Sans MS" panose="030F0702030302020204" pitchFamily="66" charset="0"/>
              </a:rPr>
              <a:t>D.Lgs.</a:t>
            </a:r>
            <a:r>
              <a:rPr lang="it-IT" sz="2200" dirty="0">
                <a:latin typeface="Comic Sans MS" panose="030F0702030302020204" pitchFamily="66" charset="0"/>
              </a:rPr>
              <a:t> 81/08, che collabora, secondo quanto previsto dall’art. </a:t>
            </a:r>
            <a:r>
              <a:rPr lang="it-IT" sz="2200" dirty="0" smtClean="0">
                <a:latin typeface="Comic Sans MS" panose="030F0702030302020204" pitchFamily="66" charset="0"/>
              </a:rPr>
              <a:t>29,1 </a:t>
            </a:r>
            <a:r>
              <a:rPr lang="it-IT" sz="2200" dirty="0">
                <a:latin typeface="Comic Sans MS" panose="030F0702030302020204" pitchFamily="66" charset="0"/>
              </a:rPr>
              <a:t>del </a:t>
            </a:r>
            <a:r>
              <a:rPr lang="it-IT" sz="2200" dirty="0" err="1">
                <a:latin typeface="Comic Sans MS" panose="030F0702030302020204" pitchFamily="66" charset="0"/>
              </a:rPr>
              <a:t>D.Lgs.</a:t>
            </a:r>
            <a:r>
              <a:rPr lang="it-IT" sz="2200" dirty="0">
                <a:latin typeface="Comic Sans MS" panose="030F0702030302020204" pitchFamily="66" charset="0"/>
              </a:rPr>
              <a:t> 81/08 con il </a:t>
            </a:r>
            <a:r>
              <a:rPr lang="it-IT" sz="2200" dirty="0" smtClean="0">
                <a:latin typeface="Comic Sans MS" panose="030F0702030302020204" pitchFamily="66" charset="0"/>
              </a:rPr>
              <a:t>Datore </a:t>
            </a:r>
            <a:r>
              <a:rPr lang="it-IT" sz="2200" dirty="0">
                <a:latin typeface="Comic Sans MS" panose="030F0702030302020204" pitchFamily="66" charset="0"/>
              </a:rPr>
              <a:t>di </a:t>
            </a:r>
            <a:r>
              <a:rPr lang="it-IT" sz="2200" dirty="0" smtClean="0">
                <a:latin typeface="Comic Sans MS" panose="030F0702030302020204" pitchFamily="66" charset="0"/>
              </a:rPr>
              <a:t>Lavoro </a:t>
            </a:r>
            <a:r>
              <a:rPr lang="it-IT" sz="2200" dirty="0">
                <a:latin typeface="Comic Sans MS" panose="030F0702030302020204" pitchFamily="66" charset="0"/>
              </a:rPr>
              <a:t>ai fini della valutazione dei rischi ed è nominato dallo stesso per effettuare la sorveglianza sanitaria e per tutti gli altri compiti di cui al </a:t>
            </a:r>
            <a:r>
              <a:rPr lang="it-IT" sz="2200" dirty="0" err="1">
                <a:latin typeface="Comic Sans MS" panose="030F0702030302020204" pitchFamily="66" charset="0"/>
              </a:rPr>
              <a:t>D.Lgs.</a:t>
            </a:r>
            <a:r>
              <a:rPr lang="it-IT" sz="2200" dirty="0">
                <a:latin typeface="Comic Sans MS" panose="030F0702030302020204" pitchFamily="66" charset="0"/>
              </a:rPr>
              <a:t> 81/08. </a:t>
            </a:r>
            <a:endParaRPr lang="it-IT" sz="2200" dirty="0" smtClean="0">
              <a:latin typeface="Comic Sans MS" panose="030F0702030302020204" pitchFamily="66" charset="0"/>
            </a:endParaRPr>
          </a:p>
          <a:p>
            <a:pPr marL="0" indent="0" algn="just">
              <a:buNone/>
            </a:pPr>
            <a:r>
              <a:rPr lang="it-IT" sz="2200" b="1" dirty="0" smtClean="0">
                <a:solidFill>
                  <a:srgbClr val="009900"/>
                </a:solidFill>
                <a:latin typeface="Comic Sans MS" panose="030F0702030302020204" pitchFamily="66" charset="0"/>
              </a:rPr>
              <a:t>La </a:t>
            </a:r>
            <a:r>
              <a:rPr lang="it-IT" sz="2200" b="1" dirty="0">
                <a:solidFill>
                  <a:srgbClr val="009900"/>
                </a:solidFill>
                <a:latin typeface="Comic Sans MS" panose="030F0702030302020204" pitchFamily="66" charset="0"/>
              </a:rPr>
              <a:t>sorveglianza sanitaria </a:t>
            </a:r>
            <a:r>
              <a:rPr lang="it-IT" sz="2200" dirty="0">
                <a:latin typeface="Comic Sans MS" panose="030F0702030302020204" pitchFamily="66" charset="0"/>
              </a:rPr>
              <a:t>è </a:t>
            </a:r>
            <a:r>
              <a:rPr lang="it-IT" sz="2200" dirty="0" smtClean="0">
                <a:latin typeface="Comic Sans MS" panose="030F0702030302020204" pitchFamily="66" charset="0"/>
              </a:rPr>
              <a:t>l’insieme </a:t>
            </a:r>
            <a:r>
              <a:rPr lang="it-IT" sz="2200" dirty="0">
                <a:latin typeface="Comic Sans MS" panose="030F0702030302020204" pitchFamily="66" charset="0"/>
              </a:rPr>
              <a:t>di atti medici finalizzati alla tutela della salute e sicurezza dei lavoratori, in relazione all’ambiente di lavoro, ai fattori di rischio professionali e alle modalità di svolgimento dell’attività </a:t>
            </a:r>
            <a:r>
              <a:rPr lang="it-IT" sz="2200" dirty="0" smtClean="0">
                <a:latin typeface="Comic Sans MS" panose="030F0702030302020204" pitchFamily="66" charset="0"/>
              </a:rPr>
              <a:t>lavorativa; è </a:t>
            </a:r>
            <a:r>
              <a:rPr lang="it-IT" sz="2200" dirty="0">
                <a:latin typeface="Comic Sans MS" panose="030F0702030302020204" pitchFamily="66" charset="0"/>
              </a:rPr>
              <a:t>un’attività che COMPORTA la partecipazione del medico alla valutazione del </a:t>
            </a:r>
            <a:r>
              <a:rPr lang="it-IT" sz="2200" dirty="0" smtClean="0">
                <a:latin typeface="Comic Sans MS" panose="030F0702030302020204" pitchFamily="66" charset="0"/>
              </a:rPr>
              <a:t>rischio.</a:t>
            </a:r>
            <a:endParaRPr lang="it-IT" sz="2200" b="1" dirty="0">
              <a:latin typeface="Comic Sans MS" panose="030F0702030302020204" pitchFamily="66" charset="0"/>
            </a:endParaRPr>
          </a:p>
        </p:txBody>
      </p:sp>
    </p:spTree>
    <p:extLst>
      <p:ext uri="{BB962C8B-B14F-4D97-AF65-F5344CB8AC3E}">
        <p14:creationId xmlns:p14="http://schemas.microsoft.com/office/powerpoint/2010/main" val="3950205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b="1" dirty="0" smtClean="0">
                <a:solidFill>
                  <a:srgbClr val="C00000"/>
                </a:solidFill>
                <a:latin typeface="Comic Sans MS" panose="030F0702030302020204" pitchFamily="66" charset="0"/>
              </a:rPr>
              <a:t>Il Medico Competente</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79512" y="908720"/>
            <a:ext cx="8784976" cy="5832648"/>
          </a:xfrm>
        </p:spPr>
        <p:txBody>
          <a:bodyPr/>
          <a:lstStyle/>
          <a:p>
            <a:pPr marL="0" indent="0">
              <a:buNone/>
            </a:pPr>
            <a:r>
              <a:rPr lang="it-IT" sz="2800" dirty="0" smtClean="0">
                <a:latin typeface="Comic Sans MS" panose="030F0702030302020204" pitchFamily="66" charset="0"/>
              </a:rPr>
              <a:t>• </a:t>
            </a:r>
            <a:r>
              <a:rPr lang="it-IT" sz="2200" dirty="0">
                <a:latin typeface="Comic Sans MS" panose="030F0702030302020204" pitchFamily="66" charset="0"/>
              </a:rPr>
              <a:t>Programma ed effettua la sorveglianza sanitaria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Istituisce la cartella sanitaria e di rischio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Consegna al DL / al lavoratore / all’ISPESL (se richiesto) la documentazione sanitaria alla cessazione del rapporto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Informa sul significato sorveglianza sanitaria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Visita gli ambienti di lavoro almeno una volta all’anno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Partecipa alla programmazione del controllo dell’esposizione ai </a:t>
            </a:r>
            <a:r>
              <a:rPr lang="it-IT" sz="2200" dirty="0" smtClean="0">
                <a:latin typeface="Comic Sans MS" panose="030F0702030302020204" pitchFamily="66" charset="0"/>
              </a:rPr>
              <a:t>fini </a:t>
            </a:r>
            <a:r>
              <a:rPr lang="it-IT" sz="2200" dirty="0">
                <a:latin typeface="Comic Sans MS" panose="030F0702030302020204" pitchFamily="66" charset="0"/>
              </a:rPr>
              <a:t>della sorveglianza sanitaria </a:t>
            </a:r>
            <a:endParaRPr lang="it-IT" sz="2200" dirty="0" smtClean="0">
              <a:latin typeface="Comic Sans MS" panose="030F0702030302020204" pitchFamily="66" charset="0"/>
            </a:endParaRPr>
          </a:p>
          <a:p>
            <a:r>
              <a:rPr lang="it-IT" sz="2200" dirty="0">
                <a:latin typeface="Comic Sans MS" panose="030F0702030302020204" pitchFamily="66" charset="0"/>
              </a:rPr>
              <a:t>Allega gli esiti delle visite alla cartella sanitaria e di rischio </a:t>
            </a:r>
          </a:p>
          <a:p>
            <a:pPr marL="0" indent="0">
              <a:buNone/>
            </a:pPr>
            <a:r>
              <a:rPr lang="it-IT" sz="2200" dirty="0" smtClean="0">
                <a:latin typeface="Comic Sans MS" panose="030F0702030302020204" pitchFamily="66" charset="0"/>
              </a:rPr>
              <a:t>(IDONEITA</a:t>
            </a:r>
            <a:r>
              <a:rPr lang="it-IT" sz="2200" dirty="0">
                <a:latin typeface="Comic Sans MS" panose="030F0702030302020204" pitchFamily="66" charset="0"/>
              </a:rPr>
              <a:t>’ </a:t>
            </a:r>
            <a:r>
              <a:rPr lang="it-IT" sz="2200" dirty="0" smtClean="0">
                <a:latin typeface="Comic Sans MS" panose="030F0702030302020204" pitchFamily="66" charset="0"/>
              </a:rPr>
              <a:t>- NON </a:t>
            </a:r>
            <a:r>
              <a:rPr lang="it-IT" sz="2200" dirty="0">
                <a:latin typeface="Comic Sans MS" panose="030F0702030302020204" pitchFamily="66" charset="0"/>
              </a:rPr>
              <a:t>IDONEITA’ </a:t>
            </a:r>
            <a:r>
              <a:rPr lang="it-IT" sz="2200" dirty="0" smtClean="0">
                <a:latin typeface="Comic Sans MS" panose="030F0702030302020204" pitchFamily="66" charset="0"/>
              </a:rPr>
              <a:t>- IDONEITA</a:t>
            </a:r>
            <a:r>
              <a:rPr lang="it-IT" sz="2200" dirty="0">
                <a:latin typeface="Comic Sans MS" panose="030F0702030302020204" pitchFamily="66" charset="0"/>
              </a:rPr>
              <a:t>’ CON PRESCRIZIONI O LIMITAZIONI </a:t>
            </a:r>
            <a:r>
              <a:rPr lang="it-IT" sz="2200" dirty="0" smtClean="0">
                <a:latin typeface="Comic Sans MS" panose="030F0702030302020204" pitchFamily="66" charset="0"/>
              </a:rPr>
              <a:t>)</a:t>
            </a:r>
            <a:endParaRPr lang="it-IT" sz="2200" dirty="0">
              <a:latin typeface="Comic Sans MS" panose="030F0702030302020204" pitchFamily="66" charset="0"/>
            </a:endParaRPr>
          </a:p>
          <a:p>
            <a:pPr marL="0" indent="0">
              <a:buNone/>
            </a:pPr>
            <a:r>
              <a:rPr lang="it-IT" sz="2200" dirty="0">
                <a:latin typeface="Comic Sans MS" panose="030F0702030302020204" pitchFamily="66" charset="0"/>
              </a:rPr>
              <a:t>•Trasmette al Servizio Sanitario competente per territorio le informazioni sulla sorveglianza sanitaria con le informazioni di rischio </a:t>
            </a:r>
          </a:p>
        </p:txBody>
      </p:sp>
    </p:spTree>
    <p:extLst>
      <p:ext uri="{BB962C8B-B14F-4D97-AF65-F5344CB8AC3E}">
        <p14:creationId xmlns:p14="http://schemas.microsoft.com/office/powerpoint/2010/main" val="1851743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7886700" cy="340111"/>
          </a:xfrm>
        </p:spPr>
        <p:txBody>
          <a:bodyPr>
            <a:noAutofit/>
          </a:bodyPr>
          <a:lstStyle/>
          <a:p>
            <a:pPr algn="ctr"/>
            <a:r>
              <a:rPr lang="it-IT" sz="3200" b="1" dirty="0">
                <a:solidFill>
                  <a:srgbClr val="7030A0"/>
                </a:solidFill>
                <a:latin typeface="Comic Sans MS" panose="030F0702030302020204" pitchFamily="66" charset="0"/>
              </a:rPr>
              <a:t>Alcuni esami per alcuni rischi</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393261445"/>
              </p:ext>
            </p:extLst>
          </p:nvPr>
        </p:nvGraphicFramePr>
        <p:xfrm>
          <a:off x="107504" y="2006783"/>
          <a:ext cx="8928992" cy="3550920"/>
        </p:xfrm>
        <a:graphic>
          <a:graphicData uri="http://schemas.openxmlformats.org/drawingml/2006/table">
            <a:tbl>
              <a:tblPr firstRow="1" bandRow="1">
                <a:tableStyleId>{5C22544A-7EE6-4342-B048-85BDC9FD1C3A}</a:tableStyleId>
              </a:tblPr>
              <a:tblGrid>
                <a:gridCol w="2664296"/>
                <a:gridCol w="3672408"/>
                <a:gridCol w="2592288"/>
              </a:tblGrid>
              <a:tr h="334191">
                <a:tc>
                  <a:txBody>
                    <a:bodyPr/>
                    <a:lstStyle/>
                    <a:p>
                      <a:pPr algn="ctr"/>
                      <a:r>
                        <a:rPr lang="it-IT" sz="2000" dirty="0" smtClean="0">
                          <a:solidFill>
                            <a:srgbClr val="C00000"/>
                          </a:solidFill>
                          <a:latin typeface="Comic Sans MS" panose="030F0702030302020204" pitchFamily="66" charset="0"/>
                        </a:rPr>
                        <a:t>Rischio</a:t>
                      </a:r>
                      <a:endParaRPr lang="it-IT" sz="2000" dirty="0">
                        <a:solidFill>
                          <a:srgbClr val="C00000"/>
                        </a:solidFill>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2000" dirty="0" smtClean="0">
                          <a:solidFill>
                            <a:srgbClr val="C00000"/>
                          </a:solidFill>
                          <a:latin typeface="Comic Sans MS" panose="030F0702030302020204" pitchFamily="66" charset="0"/>
                        </a:rPr>
                        <a:t>Patologie</a:t>
                      </a:r>
                      <a:endParaRPr lang="it-IT" sz="2000" dirty="0">
                        <a:solidFill>
                          <a:srgbClr val="C00000"/>
                        </a:solidFill>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2000" dirty="0" smtClean="0">
                          <a:solidFill>
                            <a:srgbClr val="C00000"/>
                          </a:solidFill>
                          <a:latin typeface="Comic Sans MS" panose="030F0702030302020204" pitchFamily="66" charset="0"/>
                        </a:rPr>
                        <a:t>Esami medici</a:t>
                      </a:r>
                      <a:endParaRPr lang="it-IT" sz="2000" dirty="0">
                        <a:solidFill>
                          <a:srgbClr val="C00000"/>
                        </a:solidFill>
                        <a:latin typeface="Comic Sans MS" panose="030F0702030302020204" pitchFamily="66" charset="0"/>
                      </a:endParaRPr>
                    </a:p>
                  </a:txBody>
                  <a:tcPr marL="68580" marR="68580" marT="34290" marB="34290">
                    <a:solidFill>
                      <a:schemeClr val="accent5">
                        <a:lumMod val="20000"/>
                        <a:lumOff val="80000"/>
                      </a:schemeClr>
                    </a:solidFill>
                  </a:tcPr>
                </a:tc>
              </a:tr>
              <a:tr h="334191">
                <a:tc>
                  <a:txBody>
                    <a:bodyPr/>
                    <a:lstStyle/>
                    <a:p>
                      <a:pPr algn="ctr"/>
                      <a:r>
                        <a:rPr lang="it-IT" sz="2000" b="1" dirty="0" smtClean="0">
                          <a:latin typeface="Comic Sans MS" panose="030F0702030302020204" pitchFamily="66" charset="0"/>
                        </a:rPr>
                        <a:t>Rumore</a:t>
                      </a:r>
                      <a:endParaRPr lang="it-IT" sz="20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2000" b="1" dirty="0" smtClean="0">
                          <a:latin typeface="Comic Sans MS" panose="030F0702030302020204" pitchFamily="66" charset="0"/>
                        </a:rPr>
                        <a:t>Ipoacusia</a:t>
                      </a:r>
                      <a:endParaRPr lang="it-IT" sz="20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2000" b="1" dirty="0" smtClean="0">
                          <a:latin typeface="Comic Sans MS" panose="030F0702030302020204" pitchFamily="66" charset="0"/>
                        </a:rPr>
                        <a:t>Esame audiometrico</a:t>
                      </a:r>
                      <a:endParaRPr lang="it-IT" sz="2000" b="1" dirty="0">
                        <a:latin typeface="Comic Sans MS" panose="030F0702030302020204" pitchFamily="66" charset="0"/>
                      </a:endParaRPr>
                    </a:p>
                  </a:txBody>
                  <a:tcPr marL="68580" marR="68580" marT="34290" marB="34290">
                    <a:solidFill>
                      <a:schemeClr val="accent5">
                        <a:lumMod val="20000"/>
                        <a:lumOff val="80000"/>
                      </a:schemeClr>
                    </a:solidFill>
                  </a:tcPr>
                </a:tc>
              </a:tr>
              <a:tr h="480060">
                <a:tc>
                  <a:txBody>
                    <a:bodyPr/>
                    <a:lstStyle/>
                    <a:p>
                      <a:pPr algn="ctr"/>
                      <a:r>
                        <a:rPr lang="it-IT" sz="1800" b="1" dirty="0" smtClean="0">
                          <a:latin typeface="Comic Sans MS" panose="030F0702030302020204" pitchFamily="66" charset="0"/>
                        </a:rPr>
                        <a:t>Movimentazione Manuale dei Carichi MMC</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smtClean="0">
                          <a:latin typeface="Comic Sans MS" panose="030F0702030302020204" pitchFamily="66" charset="0"/>
                        </a:rPr>
                        <a:t>Lombalgie ed altre patologie alla colonna vertebrale</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smtClean="0">
                          <a:latin typeface="Comic Sans MS" panose="030F0702030302020204" pitchFamily="66" charset="0"/>
                        </a:rPr>
                        <a:t>Esame funzionale della colonna vertebrale</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r>
              <a:tr h="480060">
                <a:tc>
                  <a:txBody>
                    <a:bodyPr/>
                    <a:lstStyle/>
                    <a:p>
                      <a:pPr algn="ctr"/>
                      <a:r>
                        <a:rPr lang="it-IT" sz="1800" b="1" dirty="0" smtClean="0">
                          <a:latin typeface="Comic Sans MS" panose="030F0702030302020204" pitchFamily="66" charset="0"/>
                        </a:rPr>
                        <a:t>Videoterminali </a:t>
                      </a:r>
                    </a:p>
                    <a:p>
                      <a:pPr algn="ctr"/>
                      <a:r>
                        <a:rPr lang="it-IT" sz="1800" b="1" dirty="0" smtClean="0">
                          <a:latin typeface="Comic Sans MS" panose="030F0702030302020204" pitchFamily="66" charset="0"/>
                        </a:rPr>
                        <a:t>VDT</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smtClean="0">
                          <a:latin typeface="Comic Sans MS" panose="030F0702030302020204" pitchFamily="66" charset="0"/>
                        </a:rPr>
                        <a:t>Disturbi alla vista ed all’apparato muscolo-scheletrico</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err="1" smtClean="0">
                          <a:latin typeface="Comic Sans MS" panose="030F0702030302020204" pitchFamily="66" charset="0"/>
                        </a:rPr>
                        <a:t>Visiotest</a:t>
                      </a:r>
                      <a:r>
                        <a:rPr lang="it-IT" sz="1800" b="1" dirty="0" smtClean="0">
                          <a:latin typeface="Comic Sans MS" panose="030F0702030302020204" pitchFamily="66" charset="0"/>
                        </a:rPr>
                        <a:t> e visita medica</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r>
              <a:tr h="334191">
                <a:tc>
                  <a:txBody>
                    <a:bodyPr/>
                    <a:lstStyle/>
                    <a:p>
                      <a:pPr algn="ctr"/>
                      <a:r>
                        <a:rPr lang="it-IT" sz="1800" b="1" dirty="0" smtClean="0">
                          <a:latin typeface="Comic Sans MS" panose="030F0702030302020204" pitchFamily="66" charset="0"/>
                        </a:rPr>
                        <a:t>Chimico</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smtClean="0">
                          <a:latin typeface="Comic Sans MS" panose="030F0702030302020204" pitchFamily="66" charset="0"/>
                        </a:rPr>
                        <a:t>Varie</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c>
                  <a:txBody>
                    <a:bodyPr/>
                    <a:lstStyle/>
                    <a:p>
                      <a:pPr algn="ctr"/>
                      <a:r>
                        <a:rPr lang="it-IT" sz="1800" b="1" dirty="0" smtClean="0">
                          <a:latin typeface="Comic Sans MS" panose="030F0702030302020204" pitchFamily="66" charset="0"/>
                        </a:rPr>
                        <a:t>Analisi chimico-cliniche</a:t>
                      </a:r>
                      <a:endParaRPr lang="it-IT" sz="1800" b="1" dirty="0">
                        <a:latin typeface="Comic Sans MS" panose="030F0702030302020204" pitchFamily="66" charset="0"/>
                      </a:endParaRPr>
                    </a:p>
                  </a:txBody>
                  <a:tcPr marL="68580" marR="68580" marT="34290" marB="34290">
                    <a:solidFill>
                      <a:schemeClr val="accent5">
                        <a:lumMod val="20000"/>
                        <a:lumOff val="80000"/>
                      </a:schemeClr>
                    </a:solidFill>
                  </a:tcPr>
                </a:tc>
              </a:tr>
              <a:tr h="525780">
                <a:tc gridSpan="3">
                  <a:txBody>
                    <a:bodyPr/>
                    <a:lstStyle/>
                    <a:p>
                      <a:pPr algn="just"/>
                      <a:r>
                        <a:rPr lang="it-IT" sz="2000" b="1" dirty="0" smtClean="0">
                          <a:latin typeface="Comic Sans MS" panose="030F0702030302020204" pitchFamily="66" charset="0"/>
                        </a:rPr>
                        <a:t>La periodicità delle visite dipende dalle possibili modalità di insorgenza ed evoluzione delle patologie da prevenire </a:t>
                      </a:r>
                      <a:endParaRPr lang="it-IT" sz="2000" b="1" dirty="0">
                        <a:latin typeface="Comic Sans MS" panose="030F0702030302020204" pitchFamily="66" charset="0"/>
                      </a:endParaRPr>
                    </a:p>
                  </a:txBody>
                  <a:tcPr marL="68580" marR="68580" marT="34290" marB="34290">
                    <a:solidFill>
                      <a:schemeClr val="accent5">
                        <a:lumMod val="20000"/>
                        <a:lumOff val="80000"/>
                      </a:schemeClr>
                    </a:solidFill>
                  </a:tcPr>
                </a:tc>
                <a:tc hMerge="1">
                  <a:txBody>
                    <a:bodyPr/>
                    <a:lstStyle/>
                    <a:p>
                      <a:endParaRPr lang="it-IT" dirty="0"/>
                    </a:p>
                  </a:txBody>
                  <a:tcPr/>
                </a:tc>
                <a:tc hMerge="1">
                  <a:txBody>
                    <a:bodyPr/>
                    <a:lstStyle/>
                    <a:p>
                      <a:endParaRPr lang="it-IT" dirty="0"/>
                    </a:p>
                  </a:txBody>
                  <a:tcPr/>
                </a:tc>
              </a:tr>
            </a:tbl>
          </a:graphicData>
        </a:graphic>
      </p:graphicFrame>
    </p:spTree>
    <p:extLst>
      <p:ext uri="{BB962C8B-B14F-4D97-AF65-F5344CB8AC3E}">
        <p14:creationId xmlns:p14="http://schemas.microsoft.com/office/powerpoint/2010/main" val="292332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noChangeArrowheads="1"/>
          </p:cNvSpPr>
          <p:nvPr>
            <p:ph type="title"/>
          </p:nvPr>
        </p:nvSpPr>
        <p:spPr/>
        <p:txBody>
          <a:bodyPr/>
          <a:lstStyle/>
          <a:p>
            <a:pPr algn="ctr"/>
            <a:r>
              <a:rPr lang="it-IT" altLang="it-IT" sz="2800" b="1" dirty="0" smtClean="0">
                <a:solidFill>
                  <a:srgbClr val="7030A0"/>
                </a:solidFill>
                <a:latin typeface="Comic Sans MS" panose="030F0702030302020204" pitchFamily="66" charset="0"/>
              </a:rPr>
              <a:t>Il Rappresentante dei Lavoratori per la Sicurezza - R.L.S.</a:t>
            </a:r>
          </a:p>
        </p:txBody>
      </p:sp>
      <p:sp>
        <p:nvSpPr>
          <p:cNvPr id="48131" name="Segnaposto contenuto 2"/>
          <p:cNvSpPr>
            <a:spLocks noGrp="1" noChangeArrowheads="1"/>
          </p:cNvSpPr>
          <p:nvPr>
            <p:ph idx="1"/>
          </p:nvPr>
        </p:nvSpPr>
        <p:spPr/>
        <p:txBody>
          <a:bodyPr/>
          <a:lstStyle/>
          <a:p>
            <a:pPr>
              <a:buFont typeface="Wingdings" panose="05000000000000000000" pitchFamily="2" charset="2"/>
              <a:buNone/>
            </a:pPr>
            <a:r>
              <a:rPr lang="it-IT" altLang="it-IT" sz="2000" b="1" dirty="0" smtClean="0">
                <a:latin typeface="Comic Sans MS" panose="030F0702030302020204" pitchFamily="66" charset="0"/>
              </a:rPr>
              <a:t>Il R.L.S. è eletto o designato dai lavoratori nell’ambito delle rappresentanze sindacali.</a:t>
            </a:r>
          </a:p>
          <a:p>
            <a:pPr>
              <a:buFont typeface="Wingdings" panose="05000000000000000000" pitchFamily="2" charset="2"/>
              <a:buNone/>
            </a:pPr>
            <a:r>
              <a:rPr lang="it-IT" altLang="it-IT" sz="2000" b="1" dirty="0" smtClean="0">
                <a:latin typeface="Comic Sans MS" panose="030F0702030302020204" pitchFamily="66" charset="0"/>
              </a:rPr>
              <a:t>Il R.L.S.:</a:t>
            </a:r>
          </a:p>
          <a:p>
            <a:r>
              <a:rPr lang="it-IT" altLang="it-IT" sz="2000" b="1" dirty="0" smtClean="0">
                <a:latin typeface="Comic Sans MS" panose="030F0702030302020204" pitchFamily="66" charset="0"/>
              </a:rPr>
              <a:t>ha diritto ad una formazione in materia di sicurezza (ALMENO 32 ORE)</a:t>
            </a:r>
          </a:p>
          <a:p>
            <a:r>
              <a:rPr lang="it-IT" altLang="it-IT" sz="2000" b="1" dirty="0" smtClean="0">
                <a:latin typeface="Comic Sans MS" panose="030F0702030302020204" pitchFamily="66" charset="0"/>
              </a:rPr>
              <a:t>è consultato preventivamente in ordine alla valutazione dei rischi e alla programmazione della prevenzione</a:t>
            </a:r>
          </a:p>
          <a:p>
            <a:r>
              <a:rPr lang="it-IT" altLang="it-IT" sz="2000" b="1" dirty="0" smtClean="0">
                <a:latin typeface="Comic Sans MS" panose="030F0702030302020204" pitchFamily="66" charset="0"/>
              </a:rPr>
              <a:t>è consultato in merito alla designazione dell’RSPP, degli ASPP e degli addetti all’emergenza</a:t>
            </a:r>
          </a:p>
          <a:p>
            <a:r>
              <a:rPr lang="it-IT" altLang="it-IT" sz="2000" b="1" dirty="0" smtClean="0">
                <a:latin typeface="Comic Sans MS" panose="030F0702030302020204" pitchFamily="66" charset="0"/>
              </a:rPr>
              <a:t>partecipa alla riunione periodica in materia di sicurezza</a:t>
            </a:r>
          </a:p>
          <a:p>
            <a:pPr>
              <a:buFont typeface="Wingdings" panose="05000000000000000000" pitchFamily="2" charset="2"/>
              <a:buNone/>
            </a:pPr>
            <a:endParaRPr lang="it-IT" altLang="it-IT" dirty="0" smtClean="0"/>
          </a:p>
        </p:txBody>
      </p:sp>
    </p:spTree>
    <p:extLst>
      <p:ext uri="{BB962C8B-B14F-4D97-AF65-F5344CB8AC3E}">
        <p14:creationId xmlns:p14="http://schemas.microsoft.com/office/powerpoint/2010/main" val="217588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C00000"/>
                </a:solidFill>
                <a:latin typeface="Comic Sans MS" panose="030F0702030302020204" pitchFamily="66" charset="0"/>
              </a:rPr>
              <a:t>Obblighi (art. 20) dei: Lavoratori</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251520" y="836712"/>
            <a:ext cx="8733656" cy="6012607"/>
          </a:xfrm>
        </p:spPr>
        <p:txBody>
          <a:bodyPr/>
          <a:lstStyle/>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contribuire, insieme al datore di lavoro, ai dirigenti e ai preposti, all’adempimento degli obblighi previsti a tutela della salute e sicurezza sui luoghi di lavoro;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osservare le disposizioni e le istruzioni impartite dal Datore di Lavoro, dai dirigenti e dai preposti, ai fini della protezione collettiva ed individuale;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utilizzare correttamente le attrezzature di lavoro, le sostanze e i preparati pericolosi, i mezzi di trasporto, nonché i dispositivi di sicurezza;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utilizzare in modo appropriato i dispositivi di protezione messi a loro disposizione; </a:t>
            </a:r>
            <a:endParaRPr lang="it-IT" sz="2200" dirty="0" smtClean="0">
              <a:latin typeface="Comic Sans MS" panose="030F0702030302020204" pitchFamily="66" charset="0"/>
            </a:endParaRPr>
          </a:p>
          <a:p>
            <a:pPr marL="0" indent="0">
              <a:buNone/>
            </a:pPr>
            <a:r>
              <a:rPr lang="it-IT" sz="2200" dirty="0" smtClean="0">
                <a:latin typeface="Comic Sans MS" panose="030F0702030302020204" pitchFamily="66" charset="0"/>
              </a:rPr>
              <a:t>▪ </a:t>
            </a:r>
            <a:r>
              <a:rPr lang="it-IT" sz="2200" dirty="0">
                <a:latin typeface="Comic Sans MS" panose="030F0702030302020204" pitchFamily="66" charset="0"/>
              </a:rPr>
              <a:t>segnalare immediatamente al Datore di Lavoro, </a:t>
            </a:r>
            <a:r>
              <a:rPr lang="it-IT" sz="2200" dirty="0" smtClean="0">
                <a:latin typeface="Comic Sans MS" panose="030F0702030302020204" pitchFamily="66" charset="0"/>
              </a:rPr>
              <a:t>al </a:t>
            </a:r>
            <a:r>
              <a:rPr lang="it-IT" sz="2200" dirty="0">
                <a:latin typeface="Comic Sans MS" panose="030F0702030302020204" pitchFamily="66" charset="0"/>
              </a:rPr>
              <a:t>preposto le deficienze dei mezzi e dei dispositivi </a:t>
            </a:r>
            <a:r>
              <a:rPr lang="it-IT" sz="2200" dirty="0" err="1">
                <a:latin typeface="Comic Sans MS" panose="030F0702030302020204" pitchFamily="66" charset="0"/>
              </a:rPr>
              <a:t>nonchè</a:t>
            </a:r>
            <a:r>
              <a:rPr lang="it-IT" sz="2200" dirty="0">
                <a:latin typeface="Comic Sans MS" panose="030F0702030302020204" pitchFamily="66" charset="0"/>
              </a:rPr>
              <a:t> qualsiasi eventuale condizione di pericolo di cui vengano a conoscenza, adoperandosi direttamente, in caso di urgenza, nell'ambito delle proprie competenze e possibilità e per eliminare o ridurre le situazioni di pericolo grave e incombente, dandone notizia </a:t>
            </a:r>
            <a:r>
              <a:rPr lang="it-IT" sz="2200" dirty="0" smtClean="0">
                <a:latin typeface="Comic Sans MS" panose="030F0702030302020204" pitchFamily="66" charset="0"/>
              </a:rPr>
              <a:t>all’RLS</a:t>
            </a:r>
            <a:r>
              <a:rPr lang="it-IT" sz="2200" dirty="0">
                <a:latin typeface="Comic Sans MS" panose="030F0702030302020204" pitchFamily="66" charset="0"/>
              </a:rPr>
              <a:t>.</a:t>
            </a:r>
          </a:p>
        </p:txBody>
      </p:sp>
    </p:spTree>
    <p:extLst>
      <p:ext uri="{BB962C8B-B14F-4D97-AF65-F5344CB8AC3E}">
        <p14:creationId xmlns:p14="http://schemas.microsoft.com/office/powerpoint/2010/main" val="1997448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640960" cy="648072"/>
          </a:xfrm>
        </p:spPr>
        <p:txBody>
          <a:bodyPr/>
          <a:lstStyle/>
          <a:p>
            <a:r>
              <a:rPr lang="it-IT" sz="3000" b="1" dirty="0">
                <a:solidFill>
                  <a:srgbClr val="C00000"/>
                </a:solidFill>
                <a:latin typeface="Comic Sans MS" panose="030F0702030302020204" pitchFamily="66" charset="0"/>
              </a:rPr>
              <a:t>O</a:t>
            </a:r>
            <a:r>
              <a:rPr lang="it-IT" sz="3000" b="1" dirty="0" smtClean="0">
                <a:solidFill>
                  <a:srgbClr val="C00000"/>
                </a:solidFill>
                <a:latin typeface="Comic Sans MS" panose="030F0702030302020204" pitchFamily="66" charset="0"/>
              </a:rPr>
              <a:t>BBLIGHI (artt. 17,18): Datore di Lavoro</a:t>
            </a:r>
            <a:endParaRPr lang="it-IT" sz="30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107504" y="764704"/>
            <a:ext cx="8928992" cy="5976664"/>
          </a:xfrm>
        </p:spPr>
        <p:txBody>
          <a:bodyPr/>
          <a:lstStyle/>
          <a:p>
            <a:r>
              <a:rPr lang="it-IT" sz="2400" b="1" dirty="0" smtClean="0">
                <a:latin typeface="Comic Sans MS" panose="030F0702030302020204" pitchFamily="66" charset="0"/>
              </a:rPr>
              <a:t>Designa il R.S.P.P. – l’ A.S.P.P. </a:t>
            </a:r>
          </a:p>
          <a:p>
            <a:r>
              <a:rPr lang="it-IT" sz="2400" b="1" dirty="0" smtClean="0">
                <a:latin typeface="Comic Sans MS" panose="030F0702030302020204" pitchFamily="66" charset="0"/>
              </a:rPr>
              <a:t>Designa gli Addetti al Primo Soccorso ed al BLSD</a:t>
            </a:r>
          </a:p>
          <a:p>
            <a:r>
              <a:rPr lang="it-IT" sz="2400" b="1" dirty="0" smtClean="0">
                <a:latin typeface="Comic Sans MS" panose="030F0702030302020204" pitchFamily="66" charset="0"/>
              </a:rPr>
              <a:t>Designa gli Addetti all’Antincendio</a:t>
            </a:r>
          </a:p>
          <a:p>
            <a:r>
              <a:rPr lang="it-IT" sz="2400" b="1" dirty="0" smtClean="0">
                <a:latin typeface="Comic Sans MS" panose="030F0702030302020204" pitchFamily="66" charset="0"/>
              </a:rPr>
              <a:t>Nomina il Medico Competente</a:t>
            </a:r>
          </a:p>
          <a:p>
            <a:r>
              <a:rPr lang="it-IT" sz="2400" b="1" dirty="0">
                <a:latin typeface="Comic Sans MS" panose="030F0702030302020204" pitchFamily="66" charset="0"/>
              </a:rPr>
              <a:t>Attiva le iniziative di informazione e formazione dei dipendenti e degli allievi </a:t>
            </a:r>
            <a:r>
              <a:rPr lang="it-IT" sz="2400" b="1" dirty="0" smtClean="0">
                <a:latin typeface="Comic Sans MS" panose="030F0702030302020204" pitchFamily="66" charset="0"/>
              </a:rPr>
              <a:t>equiparati</a:t>
            </a:r>
          </a:p>
          <a:p>
            <a:r>
              <a:rPr lang="it-IT" sz="2400" b="1" dirty="0">
                <a:latin typeface="Comic Sans MS" panose="030F0702030302020204" pitchFamily="66" charset="0"/>
              </a:rPr>
              <a:t>Provvede alla stesura e all’aggiornamento periodico del </a:t>
            </a:r>
            <a:r>
              <a:rPr lang="it-IT" sz="2400" b="1" dirty="0" smtClean="0">
                <a:latin typeface="Comic Sans MS" panose="030F0702030302020204" pitchFamily="66" charset="0"/>
              </a:rPr>
              <a:t>Documento </a:t>
            </a:r>
            <a:r>
              <a:rPr lang="it-IT" sz="2400" b="1" dirty="0">
                <a:latin typeface="Comic Sans MS" panose="030F0702030302020204" pitchFamily="66" charset="0"/>
              </a:rPr>
              <a:t>di </a:t>
            </a:r>
            <a:r>
              <a:rPr lang="it-IT" sz="2400" b="1" dirty="0" smtClean="0">
                <a:latin typeface="Comic Sans MS" panose="030F0702030302020204" pitchFamily="66" charset="0"/>
              </a:rPr>
              <a:t>Valutazione </a:t>
            </a:r>
            <a:r>
              <a:rPr lang="it-IT" sz="2400" b="1" dirty="0">
                <a:latin typeface="Comic Sans MS" panose="030F0702030302020204" pitchFamily="66" charset="0"/>
              </a:rPr>
              <a:t>dei </a:t>
            </a:r>
            <a:r>
              <a:rPr lang="it-IT" sz="2400" b="1" dirty="0" smtClean="0">
                <a:latin typeface="Comic Sans MS" panose="030F0702030302020204" pitchFamily="66" charset="0"/>
              </a:rPr>
              <a:t>Rischi </a:t>
            </a:r>
            <a:r>
              <a:rPr lang="it-IT" sz="2400" b="1" dirty="0">
                <a:latin typeface="Comic Sans MS" panose="030F0702030302020204" pitchFamily="66" charset="0"/>
              </a:rPr>
              <a:t>(DVR</a:t>
            </a:r>
            <a:r>
              <a:rPr lang="it-IT" sz="2400" b="1" dirty="0" smtClean="0">
                <a:latin typeface="Comic Sans MS" panose="030F0702030302020204" pitchFamily="66" charset="0"/>
              </a:rPr>
              <a:t>)</a:t>
            </a:r>
          </a:p>
          <a:p>
            <a:r>
              <a:rPr lang="it-IT" sz="2400" b="1" dirty="0">
                <a:latin typeface="Comic Sans MS" panose="030F0702030302020204" pitchFamily="66" charset="0"/>
              </a:rPr>
              <a:t>Individua e valuta tutti i rischi per la sicurezza e per la salute dei lavoratori e degli </a:t>
            </a:r>
            <a:r>
              <a:rPr lang="it-IT" sz="2400" b="1" dirty="0" smtClean="0">
                <a:latin typeface="Comic Sans MS" panose="030F0702030302020204" pitchFamily="66" charset="0"/>
              </a:rPr>
              <a:t>allievi</a:t>
            </a:r>
          </a:p>
          <a:p>
            <a:r>
              <a:rPr lang="it-IT" sz="2400" b="1" dirty="0">
                <a:latin typeface="Comic Sans MS" panose="030F0702030302020204" pitchFamily="66" charset="0"/>
              </a:rPr>
              <a:t>Provvede ad organizzare la scuola per la gestione delle situazioni di emergenza da attuare in caso di pronto soccorso, di </a:t>
            </a:r>
            <a:r>
              <a:rPr lang="it-IT" sz="2400" b="1" dirty="0" smtClean="0">
                <a:latin typeface="Comic Sans MS" panose="030F0702030302020204" pitchFamily="66" charset="0"/>
              </a:rPr>
              <a:t>antincendio </a:t>
            </a:r>
            <a:r>
              <a:rPr lang="it-IT" sz="2400" b="1" dirty="0">
                <a:latin typeface="Comic Sans MS" panose="030F0702030302020204" pitchFamily="66" charset="0"/>
              </a:rPr>
              <a:t>e di evacuazione dei lavoratori di concerto con il </a:t>
            </a:r>
            <a:r>
              <a:rPr lang="it-IT" sz="2400" b="1" dirty="0" smtClean="0">
                <a:latin typeface="Comic Sans MS" panose="030F0702030302020204" pitchFamily="66" charset="0"/>
              </a:rPr>
              <a:t>R.L.S.</a:t>
            </a:r>
            <a:endParaRPr lang="it-IT" sz="2400" b="1" dirty="0">
              <a:latin typeface="Comic Sans MS" panose="030F0702030302020204" pitchFamily="66" charset="0"/>
            </a:endParaRPr>
          </a:p>
        </p:txBody>
      </p:sp>
    </p:spTree>
    <p:extLst>
      <p:ext uri="{BB962C8B-B14F-4D97-AF65-F5344CB8AC3E}">
        <p14:creationId xmlns:p14="http://schemas.microsoft.com/office/powerpoint/2010/main" val="2614806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b="1" dirty="0" smtClean="0">
                <a:solidFill>
                  <a:srgbClr val="C00000"/>
                </a:solidFill>
                <a:latin typeface="Comic Sans MS" panose="030F0702030302020204" pitchFamily="66" charset="0"/>
              </a:rPr>
              <a:t>Obblighi del Datore di Lavoro</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251520" y="828815"/>
            <a:ext cx="8712968" cy="5904656"/>
          </a:xfrm>
        </p:spPr>
        <p:txBody>
          <a:bodyPr/>
          <a:lstStyle/>
          <a:p>
            <a:pPr marL="0" indent="0" algn="just">
              <a:buNone/>
            </a:pPr>
            <a:r>
              <a:rPr lang="it-IT" sz="2400" b="1" dirty="0">
                <a:latin typeface="Comic Sans MS" panose="030F0702030302020204" pitchFamily="66" charset="0"/>
              </a:rPr>
              <a:t>Compiti del </a:t>
            </a:r>
            <a:r>
              <a:rPr lang="it-IT" sz="2400" b="1" dirty="0" smtClean="0">
                <a:latin typeface="Comic Sans MS" panose="030F0702030302020204" pitchFamily="66" charset="0"/>
              </a:rPr>
              <a:t>Servizio Prevenzione </a:t>
            </a:r>
            <a:r>
              <a:rPr lang="it-IT" sz="2400" b="1" dirty="0">
                <a:latin typeface="Comic Sans MS" panose="030F0702030302020204" pitchFamily="66" charset="0"/>
              </a:rPr>
              <a:t>e </a:t>
            </a:r>
            <a:r>
              <a:rPr lang="it-IT" sz="2400" b="1" dirty="0" smtClean="0">
                <a:latin typeface="Comic Sans MS" panose="030F0702030302020204" pitchFamily="66" charset="0"/>
              </a:rPr>
              <a:t>Protezione </a:t>
            </a:r>
            <a:r>
              <a:rPr lang="it-IT" sz="2400" b="1" dirty="0">
                <a:latin typeface="Comic Sans MS" panose="030F0702030302020204" pitchFamily="66" charset="0"/>
              </a:rPr>
              <a:t>(art. 33) Il </a:t>
            </a:r>
            <a:r>
              <a:rPr lang="it-IT" sz="2400" b="1" dirty="0" smtClean="0">
                <a:latin typeface="Comic Sans MS" panose="030F0702030302020204" pitchFamily="66" charset="0"/>
              </a:rPr>
              <a:t>S.P.P. dai </a:t>
            </a:r>
            <a:r>
              <a:rPr lang="it-IT" sz="2400" b="1" dirty="0">
                <a:latin typeface="Comic Sans MS" panose="030F0702030302020204" pitchFamily="66" charset="0"/>
              </a:rPr>
              <a:t>rischi professionali </a:t>
            </a:r>
            <a:r>
              <a:rPr lang="it-IT" sz="2400" b="1" dirty="0" smtClean="0">
                <a:latin typeface="Comic Sans MS" panose="030F0702030302020204" pitchFamily="66" charset="0"/>
              </a:rPr>
              <a:t>provvede a: </a:t>
            </a:r>
          </a:p>
          <a:p>
            <a:pPr marL="0" indent="0" algn="just">
              <a:buNone/>
            </a:pPr>
            <a:r>
              <a:rPr lang="it-IT" sz="2100" dirty="0" smtClean="0">
                <a:latin typeface="Comic Sans MS" panose="030F0702030302020204" pitchFamily="66" charset="0"/>
              </a:rPr>
              <a:t>▪ </a:t>
            </a:r>
            <a:r>
              <a:rPr lang="it-IT" sz="2100" dirty="0">
                <a:latin typeface="Comic Sans MS" panose="030F0702030302020204" pitchFamily="66" charset="0"/>
              </a:rPr>
              <a:t>I</a:t>
            </a:r>
            <a:r>
              <a:rPr lang="it-IT" sz="2100" dirty="0" smtClean="0">
                <a:latin typeface="Comic Sans MS" panose="030F0702030302020204" pitchFamily="66" charset="0"/>
              </a:rPr>
              <a:t>ndividuazione </a:t>
            </a:r>
            <a:r>
              <a:rPr lang="it-IT" sz="2100" dirty="0">
                <a:latin typeface="Comic Sans MS" panose="030F0702030302020204" pitchFamily="66" charset="0"/>
              </a:rPr>
              <a:t>dei fattori di rischio, alla valutazione dei rischi e all’individuazione delle misure per la sicurezza e la salubrità degli ambienti di lavoro; </a:t>
            </a:r>
            <a:endParaRPr lang="it-IT" sz="2100" dirty="0" smtClean="0">
              <a:latin typeface="Comic Sans MS" panose="030F0702030302020204" pitchFamily="66" charset="0"/>
            </a:endParaRPr>
          </a:p>
          <a:p>
            <a:pPr marL="0" indent="0" algn="just">
              <a:buNone/>
            </a:pPr>
            <a:r>
              <a:rPr lang="it-IT" sz="2100" dirty="0" smtClean="0">
                <a:latin typeface="Comic Sans MS" panose="030F0702030302020204" pitchFamily="66" charset="0"/>
              </a:rPr>
              <a:t>▪ </a:t>
            </a:r>
            <a:r>
              <a:rPr lang="it-IT" sz="2100" dirty="0">
                <a:latin typeface="Comic Sans MS" panose="030F0702030302020204" pitchFamily="66" charset="0"/>
              </a:rPr>
              <a:t>E</a:t>
            </a:r>
            <a:r>
              <a:rPr lang="it-IT" sz="2100" dirty="0" smtClean="0">
                <a:latin typeface="Comic Sans MS" panose="030F0702030302020204" pitchFamily="66" charset="0"/>
              </a:rPr>
              <a:t>laborare</a:t>
            </a:r>
            <a:r>
              <a:rPr lang="it-IT" sz="2100" dirty="0">
                <a:latin typeface="Comic Sans MS" panose="030F0702030302020204" pitchFamily="66" charset="0"/>
              </a:rPr>
              <a:t>, per quanto di competenza, le misure preventive e protettive di cui all’art. </a:t>
            </a:r>
            <a:r>
              <a:rPr lang="it-IT" sz="2100" dirty="0" smtClean="0">
                <a:latin typeface="Comic Sans MS" panose="030F0702030302020204" pitchFamily="66" charset="0"/>
              </a:rPr>
              <a:t>28,2</a:t>
            </a:r>
            <a:r>
              <a:rPr lang="it-IT" sz="2100" dirty="0">
                <a:latin typeface="Comic Sans MS" panose="030F0702030302020204" pitchFamily="66" charset="0"/>
              </a:rPr>
              <a:t>, del </a:t>
            </a:r>
            <a:r>
              <a:rPr lang="it-IT" sz="2100" dirty="0" err="1">
                <a:latin typeface="Comic Sans MS" panose="030F0702030302020204" pitchFamily="66" charset="0"/>
              </a:rPr>
              <a:t>D.Lgs.</a:t>
            </a:r>
            <a:r>
              <a:rPr lang="it-IT" sz="2100" dirty="0">
                <a:latin typeface="Comic Sans MS" panose="030F0702030302020204" pitchFamily="66" charset="0"/>
              </a:rPr>
              <a:t> 81/08 </a:t>
            </a:r>
            <a:r>
              <a:rPr lang="it-IT" sz="2100" dirty="0" smtClean="0">
                <a:latin typeface="Comic Sans MS" panose="030F0702030302020204" pitchFamily="66" charset="0"/>
              </a:rPr>
              <a:t>ed </a:t>
            </a:r>
            <a:r>
              <a:rPr lang="it-IT" sz="2100" dirty="0">
                <a:latin typeface="Comic Sans MS" panose="030F0702030302020204" pitchFamily="66" charset="0"/>
              </a:rPr>
              <a:t>i sistemi di controllo di tali misure; </a:t>
            </a:r>
            <a:endParaRPr lang="it-IT" sz="2100" dirty="0" smtClean="0">
              <a:latin typeface="Comic Sans MS" panose="030F0702030302020204" pitchFamily="66" charset="0"/>
            </a:endParaRPr>
          </a:p>
          <a:p>
            <a:pPr marL="0" indent="0" algn="just">
              <a:buNone/>
            </a:pPr>
            <a:r>
              <a:rPr lang="it-IT" sz="2100" dirty="0" smtClean="0">
                <a:latin typeface="Comic Sans MS" panose="030F0702030302020204" pitchFamily="66" charset="0"/>
              </a:rPr>
              <a:t>▪ Elaborare </a:t>
            </a:r>
            <a:r>
              <a:rPr lang="it-IT" sz="2100" dirty="0">
                <a:latin typeface="Comic Sans MS" panose="030F0702030302020204" pitchFamily="66" charset="0"/>
              </a:rPr>
              <a:t>le procedure di sicurezza per le varie attività aziendali; </a:t>
            </a:r>
            <a:endParaRPr lang="it-IT" sz="2100" dirty="0" smtClean="0">
              <a:latin typeface="Comic Sans MS" panose="030F0702030302020204" pitchFamily="66" charset="0"/>
            </a:endParaRPr>
          </a:p>
          <a:p>
            <a:pPr marL="0" indent="0" algn="just">
              <a:buNone/>
            </a:pPr>
            <a:r>
              <a:rPr lang="it-IT" sz="2100" dirty="0" smtClean="0">
                <a:latin typeface="Comic Sans MS" panose="030F0702030302020204" pitchFamily="66" charset="0"/>
              </a:rPr>
              <a:t>▪ Proporre </a:t>
            </a:r>
            <a:r>
              <a:rPr lang="it-IT" sz="2100" dirty="0">
                <a:latin typeface="Comic Sans MS" panose="030F0702030302020204" pitchFamily="66" charset="0"/>
              </a:rPr>
              <a:t>i programmi di informazione e formazione dei lavoratori; </a:t>
            </a:r>
            <a:endParaRPr lang="it-IT" sz="2100" dirty="0" smtClean="0">
              <a:latin typeface="Comic Sans MS" panose="030F0702030302020204" pitchFamily="66" charset="0"/>
            </a:endParaRPr>
          </a:p>
          <a:p>
            <a:pPr marL="0" indent="0" algn="just">
              <a:buNone/>
            </a:pPr>
            <a:r>
              <a:rPr lang="it-IT" sz="2100" dirty="0" smtClean="0">
                <a:latin typeface="Comic Sans MS" panose="030F0702030302020204" pitchFamily="66" charset="0"/>
              </a:rPr>
              <a:t>▪ Partecipare </a:t>
            </a:r>
            <a:r>
              <a:rPr lang="it-IT" sz="2100" dirty="0">
                <a:latin typeface="Comic Sans MS" panose="030F0702030302020204" pitchFamily="66" charset="0"/>
              </a:rPr>
              <a:t>alle consultazioni in materia di tutela della salute e sicurezza sul lavoro, nonché alla riunione periodica indetta una volta l’anno dal Datore di Lavoro; </a:t>
            </a:r>
            <a:endParaRPr lang="it-IT" sz="2100" dirty="0" smtClean="0">
              <a:latin typeface="Comic Sans MS" panose="030F0702030302020204" pitchFamily="66" charset="0"/>
            </a:endParaRPr>
          </a:p>
          <a:p>
            <a:pPr marL="0" indent="0" algn="just">
              <a:buNone/>
            </a:pPr>
            <a:r>
              <a:rPr lang="it-IT" sz="2100" dirty="0" smtClean="0">
                <a:latin typeface="Comic Sans MS" panose="030F0702030302020204" pitchFamily="66" charset="0"/>
              </a:rPr>
              <a:t>▪ Fornire </a:t>
            </a:r>
            <a:r>
              <a:rPr lang="it-IT" sz="2100" dirty="0">
                <a:latin typeface="Comic Sans MS" panose="030F0702030302020204" pitchFamily="66" charset="0"/>
              </a:rPr>
              <a:t>ai lavoratori le informazioni sui rischi per la salute e sicurezza sul lavoro e sulle misure di primo </a:t>
            </a:r>
            <a:r>
              <a:rPr lang="it-IT" sz="2100" dirty="0" smtClean="0">
                <a:latin typeface="Comic Sans MS" panose="030F0702030302020204" pitchFamily="66" charset="0"/>
              </a:rPr>
              <a:t>soccorso, antincendio</a:t>
            </a:r>
            <a:endParaRPr lang="it-IT" sz="2100" dirty="0">
              <a:latin typeface="Comic Sans MS" panose="030F0702030302020204" pitchFamily="66" charset="0"/>
            </a:endParaRPr>
          </a:p>
        </p:txBody>
      </p:sp>
    </p:spTree>
    <p:extLst>
      <p:ext uri="{BB962C8B-B14F-4D97-AF65-F5344CB8AC3E}">
        <p14:creationId xmlns:p14="http://schemas.microsoft.com/office/powerpoint/2010/main" val="96948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noChangeArrowheads="1"/>
          </p:cNvSpPr>
          <p:nvPr>
            <p:ph type="title"/>
          </p:nvPr>
        </p:nvSpPr>
        <p:spPr>
          <a:xfrm>
            <a:off x="755650" y="620713"/>
            <a:ext cx="7924800" cy="1143000"/>
          </a:xfrm>
        </p:spPr>
        <p:txBody>
          <a:bodyPr/>
          <a:lstStyle/>
          <a:p>
            <a:pPr algn="ctr"/>
            <a:r>
              <a:rPr lang="it-IT" altLang="it-IT" sz="2800" b="1" dirty="0" smtClean="0">
                <a:solidFill>
                  <a:srgbClr val="7030A0"/>
                </a:solidFill>
                <a:latin typeface="Comic Sans MS" panose="030F0702030302020204" pitchFamily="66" charset="0"/>
              </a:rPr>
              <a:t>Medico competente e sorveglianza sanitaria</a:t>
            </a:r>
          </a:p>
        </p:txBody>
      </p:sp>
      <p:sp>
        <p:nvSpPr>
          <p:cNvPr id="3" name="Segnaposto contenuto 2">
            <a:extLst>
              <a:ext uri="{FF2B5EF4-FFF2-40B4-BE49-F238E27FC236}">
                <a16:creationId xmlns="" xmlns:a16="http://schemas.microsoft.com/office/drawing/2014/main" id="{A65C5A74-C3FF-423D-B9B0-3C17EB777DCE}"/>
              </a:ext>
            </a:extLst>
          </p:cNvPr>
          <p:cNvSpPr>
            <a:spLocks noGrp="1"/>
          </p:cNvSpPr>
          <p:nvPr>
            <p:ph idx="1"/>
          </p:nvPr>
        </p:nvSpPr>
        <p:spPr>
          <a:xfrm>
            <a:off x="467544" y="1484784"/>
            <a:ext cx="8353623" cy="5112568"/>
          </a:xfrm>
        </p:spPr>
        <p:txBody>
          <a:bodyPr/>
          <a:lstStyle/>
          <a:p>
            <a:pPr>
              <a:buFont typeface="Wingdings" panose="05000000000000000000" pitchFamily="2" charset="2"/>
              <a:buNone/>
              <a:defRPr/>
            </a:pPr>
            <a:r>
              <a:rPr lang="it-IT" sz="2400" b="1" dirty="0">
                <a:latin typeface="Comic Sans MS" panose="030F0702030302020204" pitchFamily="66" charset="0"/>
              </a:rPr>
              <a:t>Medico competente: </a:t>
            </a:r>
            <a:r>
              <a:rPr lang="it-IT" sz="2200" b="1" dirty="0">
                <a:latin typeface="Comic Sans MS" panose="030F0702030302020204" pitchFamily="66" charset="0"/>
              </a:rPr>
              <a:t>ha il compito di effettuare la sorveglianza sanitaria mediante accertamenti preventivi e periodici.</a:t>
            </a:r>
          </a:p>
          <a:p>
            <a:pPr eaLnBrk="1" hangingPunct="1">
              <a:buFont typeface="Wingdings" panose="05000000000000000000" pitchFamily="2" charset="2"/>
              <a:buNone/>
              <a:defRPr/>
            </a:pPr>
            <a:r>
              <a:rPr lang="it-IT" sz="2000" b="1" dirty="0">
                <a:latin typeface="Comic Sans MS" panose="030F0702030302020204" pitchFamily="66" charset="0"/>
              </a:rPr>
              <a:t>La sorveglianza sanitaria ricorre obbligatoriamente nei seguenti casi:</a:t>
            </a:r>
          </a:p>
          <a:p>
            <a:pPr eaLnBrk="1" hangingPunct="1">
              <a:defRPr/>
            </a:pPr>
            <a:r>
              <a:rPr lang="it-IT" sz="2000" b="1" dirty="0">
                <a:latin typeface="Comic Sans MS" panose="030F0702030302020204" pitchFamily="66" charset="0"/>
              </a:rPr>
              <a:t>esposizione a sostanze nocive o cancerogene</a:t>
            </a:r>
          </a:p>
          <a:p>
            <a:pPr eaLnBrk="1" hangingPunct="1">
              <a:defRPr/>
            </a:pPr>
            <a:r>
              <a:rPr lang="it-IT" sz="2000" b="1" dirty="0">
                <a:latin typeface="Comic Sans MS" panose="030F0702030302020204" pitchFamily="66" charset="0"/>
              </a:rPr>
              <a:t>esposizione ad agenti fisici (rumore, vibrazioni)</a:t>
            </a:r>
          </a:p>
          <a:p>
            <a:pPr eaLnBrk="1" hangingPunct="1">
              <a:defRPr/>
            </a:pPr>
            <a:r>
              <a:rPr lang="it-IT" sz="2000" b="1" dirty="0">
                <a:latin typeface="Comic Sans MS" panose="030F0702030302020204" pitchFamily="66" charset="0"/>
              </a:rPr>
              <a:t>movimentazione manuale dei carichi</a:t>
            </a:r>
          </a:p>
          <a:p>
            <a:pPr eaLnBrk="1" hangingPunct="1">
              <a:defRPr/>
            </a:pPr>
            <a:r>
              <a:rPr lang="it-IT" sz="2000" b="1" dirty="0">
                <a:latin typeface="Comic Sans MS" panose="030F0702030302020204" pitchFamily="66" charset="0"/>
              </a:rPr>
              <a:t>uso di attrezzature munite di videoterminali</a:t>
            </a:r>
          </a:p>
          <a:p>
            <a:pPr eaLnBrk="1" hangingPunct="1">
              <a:defRPr/>
            </a:pPr>
            <a:r>
              <a:rPr lang="it-IT" sz="2000" b="1" dirty="0">
                <a:latin typeface="Comic Sans MS" panose="030F0702030302020204" pitchFamily="66" charset="0"/>
              </a:rPr>
              <a:t>esposizione ad agenti chimici</a:t>
            </a:r>
          </a:p>
          <a:p>
            <a:pPr>
              <a:buFont typeface="Wingdings" panose="05000000000000000000" pitchFamily="2" charset="2"/>
              <a:buNone/>
              <a:defRPr/>
            </a:pPr>
            <a:endParaRPr lang="it-IT" sz="2400" dirty="0"/>
          </a:p>
          <a:p>
            <a:pPr>
              <a:defRPr/>
            </a:pPr>
            <a:endParaRPr lang="it-IT" b="1" dirty="0"/>
          </a:p>
        </p:txBody>
      </p:sp>
      <p:pic>
        <p:nvPicPr>
          <p:cNvPr id="41988" name="Picture 2" descr="C:\Documents and Settings\Administrator\Impostazioni locali\Temporary Internet Files\Content.IE5\O93RDHJQ\mmcw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584" y="4714577"/>
            <a:ext cx="18827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00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24744"/>
            <a:ext cx="8568952" cy="5262979"/>
          </a:xfrm>
          <a:prstGeom prst="rect">
            <a:avLst/>
          </a:prstGeom>
        </p:spPr>
        <p:txBody>
          <a:bodyPr wrap="square">
            <a:spAutoFit/>
          </a:bodyPr>
          <a:lstStyle/>
          <a:p>
            <a:pPr algn="ctr">
              <a:buFont typeface="Wingdings" panose="05000000000000000000" pitchFamily="2" charset="2"/>
              <a:buNone/>
              <a:defRPr/>
            </a:pPr>
            <a:r>
              <a:rPr lang="it-IT" b="1" dirty="0" smtClean="0">
                <a:solidFill>
                  <a:srgbClr val="7030A0"/>
                </a:solidFill>
                <a:latin typeface="Comic Sans MS" panose="030F0702030302020204" pitchFamily="66" charset="0"/>
              </a:rPr>
              <a:t>PERCHE’ SIAMO QUI ?</a:t>
            </a:r>
          </a:p>
          <a:p>
            <a:pPr>
              <a:buFont typeface="Wingdings" panose="05000000000000000000" pitchFamily="2" charset="2"/>
              <a:buNone/>
              <a:defRPr/>
            </a:pPr>
            <a:r>
              <a:rPr lang="it-IT" dirty="0" smtClean="0">
                <a:solidFill>
                  <a:srgbClr val="FF0000"/>
                </a:solidFill>
                <a:latin typeface="Comic Sans MS" panose="030F0702030302020204" pitchFamily="66" charset="0"/>
              </a:rPr>
              <a:t>L’Accordo </a:t>
            </a:r>
            <a:r>
              <a:rPr lang="it-IT" dirty="0">
                <a:solidFill>
                  <a:srgbClr val="FF0000"/>
                </a:solidFill>
                <a:latin typeface="Comic Sans MS" panose="030F0702030302020204" pitchFamily="66" charset="0"/>
              </a:rPr>
              <a:t>Stato-Regioni del 21 dicembre 2011 </a:t>
            </a:r>
            <a:r>
              <a:rPr lang="it-IT" dirty="0">
                <a:latin typeface="Comic Sans MS" panose="030F0702030302020204" pitchFamily="66" charset="0"/>
              </a:rPr>
              <a:t>ha decretato le linee guida per l’organizzazione dei corsi di formazione per i lavoratori in materia di sicurezza sui luoghi di lavoro.</a:t>
            </a:r>
          </a:p>
          <a:p>
            <a:pPr>
              <a:buFont typeface="Wingdings" panose="05000000000000000000" pitchFamily="2" charset="2"/>
              <a:buNone/>
              <a:defRPr/>
            </a:pPr>
            <a:r>
              <a:rPr lang="it-IT" dirty="0" smtClean="0">
                <a:latin typeface="Comic Sans MS" panose="030F0702030302020204" pitchFamily="66" charset="0"/>
              </a:rPr>
              <a:t>La </a:t>
            </a:r>
            <a:r>
              <a:rPr lang="it-IT" dirty="0">
                <a:latin typeface="Comic Sans MS" panose="030F0702030302020204" pitchFamily="66" charset="0"/>
              </a:rPr>
              <a:t>scuola rientra tra le attività classificate a </a:t>
            </a:r>
            <a:r>
              <a:rPr lang="it-IT" dirty="0" smtClean="0">
                <a:solidFill>
                  <a:srgbClr val="FF0000"/>
                </a:solidFill>
                <a:latin typeface="Comic Sans MS" panose="030F0702030302020204" pitchFamily="66" charset="0"/>
              </a:rPr>
              <a:t>“Rischio </a:t>
            </a:r>
            <a:r>
              <a:rPr lang="it-IT" dirty="0">
                <a:solidFill>
                  <a:srgbClr val="FF0000"/>
                </a:solidFill>
                <a:latin typeface="Comic Sans MS" panose="030F0702030302020204" pitchFamily="66" charset="0"/>
              </a:rPr>
              <a:t>medio” .</a:t>
            </a:r>
          </a:p>
          <a:p>
            <a:pPr>
              <a:buFont typeface="Wingdings" panose="05000000000000000000" pitchFamily="2" charset="2"/>
              <a:buNone/>
              <a:defRPr/>
            </a:pPr>
            <a:r>
              <a:rPr lang="it-IT" dirty="0">
                <a:latin typeface="Comic Sans MS" panose="030F0702030302020204" pitchFamily="66" charset="0"/>
              </a:rPr>
              <a:t> Corso di formazione obbligatorio di </a:t>
            </a:r>
            <a:r>
              <a:rPr lang="it-IT" dirty="0" smtClean="0">
                <a:latin typeface="Comic Sans MS" panose="030F0702030302020204" pitchFamily="66" charset="0"/>
              </a:rPr>
              <a:t>12 </a:t>
            </a:r>
            <a:r>
              <a:rPr lang="it-IT" dirty="0">
                <a:latin typeface="Comic Sans MS" panose="030F0702030302020204" pitchFamily="66" charset="0"/>
              </a:rPr>
              <a:t>ore:</a:t>
            </a:r>
          </a:p>
          <a:p>
            <a:pPr>
              <a:buFont typeface="Wingdings" panose="05000000000000000000" pitchFamily="2" charset="2"/>
              <a:buChar char="Ø"/>
              <a:defRPr/>
            </a:pPr>
            <a:r>
              <a:rPr lang="it-IT" b="1" dirty="0">
                <a:latin typeface="Comic Sans MS" panose="030F0702030302020204" pitchFamily="66" charset="0"/>
              </a:rPr>
              <a:t>n. 4 ore di formazione generale</a:t>
            </a:r>
          </a:p>
          <a:p>
            <a:pPr>
              <a:buFont typeface="Wingdings" panose="05000000000000000000" pitchFamily="2" charset="2"/>
              <a:buChar char="Ø"/>
              <a:defRPr/>
            </a:pPr>
            <a:r>
              <a:rPr lang="it-IT" b="1" dirty="0">
                <a:latin typeface="Comic Sans MS" panose="030F0702030302020204" pitchFamily="66" charset="0"/>
              </a:rPr>
              <a:t>n. 8 ore di formazione specifica</a:t>
            </a:r>
          </a:p>
          <a:p>
            <a:pPr>
              <a:buFont typeface="Wingdings" panose="05000000000000000000" pitchFamily="2" charset="2"/>
              <a:buNone/>
              <a:defRPr/>
            </a:pPr>
            <a:endParaRPr lang="it-IT" dirty="0">
              <a:latin typeface="Comic Sans MS" panose="030F0702030302020204" pitchFamily="66" charset="0"/>
            </a:endParaRPr>
          </a:p>
          <a:p>
            <a:pPr>
              <a:buFont typeface="Wingdings" panose="05000000000000000000" pitchFamily="2" charset="2"/>
              <a:buNone/>
              <a:defRPr/>
            </a:pPr>
            <a:r>
              <a:rPr lang="it-IT" dirty="0">
                <a:latin typeface="Comic Sans MS" panose="030F0702030302020204" pitchFamily="66" charset="0"/>
              </a:rPr>
              <a:t>Aggiornamento obbligatorio: </a:t>
            </a:r>
            <a:r>
              <a:rPr lang="it-IT" dirty="0" smtClean="0">
                <a:latin typeface="Comic Sans MS" panose="030F0702030302020204" pitchFamily="66" charset="0"/>
              </a:rPr>
              <a:t> </a:t>
            </a:r>
            <a:r>
              <a:rPr lang="it-IT" dirty="0">
                <a:latin typeface="Comic Sans MS" panose="030F0702030302020204" pitchFamily="66" charset="0"/>
              </a:rPr>
              <a:t>6 ore ogni 5 anni</a:t>
            </a:r>
          </a:p>
        </p:txBody>
      </p:sp>
    </p:spTree>
    <p:extLst>
      <p:ext uri="{BB962C8B-B14F-4D97-AF65-F5344CB8AC3E}">
        <p14:creationId xmlns:p14="http://schemas.microsoft.com/office/powerpoint/2010/main" val="135693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noChangeArrowheads="1"/>
          </p:cNvSpPr>
          <p:nvPr>
            <p:ph type="title"/>
          </p:nvPr>
        </p:nvSpPr>
        <p:spPr>
          <a:xfrm>
            <a:off x="755650" y="620713"/>
            <a:ext cx="7924800" cy="1143000"/>
          </a:xfrm>
        </p:spPr>
        <p:txBody>
          <a:bodyPr/>
          <a:lstStyle/>
          <a:p>
            <a:pPr algn="ctr"/>
            <a:r>
              <a:rPr lang="it-IT" altLang="it-IT" sz="2800" b="1" dirty="0" smtClean="0">
                <a:solidFill>
                  <a:srgbClr val="7030A0"/>
                </a:solidFill>
                <a:latin typeface="Comic Sans MS" panose="030F0702030302020204" pitchFamily="66" charset="0"/>
              </a:rPr>
              <a:t>Medico competente e sorveglianza sanitaria</a:t>
            </a:r>
          </a:p>
        </p:txBody>
      </p:sp>
      <p:sp>
        <p:nvSpPr>
          <p:cNvPr id="43011" name="Segnaposto contenuto 2"/>
          <p:cNvSpPr>
            <a:spLocks noGrp="1" noChangeArrowheads="1"/>
          </p:cNvSpPr>
          <p:nvPr>
            <p:ph idx="1"/>
          </p:nvPr>
        </p:nvSpPr>
        <p:spPr>
          <a:xfrm>
            <a:off x="539552" y="1763714"/>
            <a:ext cx="8353623" cy="4310062"/>
          </a:xfrm>
        </p:spPr>
        <p:txBody>
          <a:bodyPr/>
          <a:lstStyle/>
          <a:p>
            <a:pPr>
              <a:buFont typeface="Wingdings" panose="05000000000000000000" pitchFamily="2" charset="2"/>
              <a:buNone/>
            </a:pPr>
            <a:r>
              <a:rPr lang="it-IT" altLang="it-IT" sz="2000" b="1" dirty="0" smtClean="0">
                <a:latin typeface="Comic Sans MS" panose="030F0702030302020204" pitchFamily="66" charset="0"/>
              </a:rPr>
              <a:t>La sorveglianza sanitaria è obbligatoria nei casi in cui la valutazione</a:t>
            </a:r>
          </a:p>
          <a:p>
            <a:pPr>
              <a:buFont typeface="Wingdings" panose="05000000000000000000" pitchFamily="2" charset="2"/>
              <a:buNone/>
            </a:pPr>
            <a:r>
              <a:rPr lang="it-IT" altLang="it-IT" sz="2000" b="1" dirty="0" smtClean="0">
                <a:latin typeface="Comic Sans MS" panose="030F0702030302020204" pitchFamily="66" charset="0"/>
              </a:rPr>
              <a:t>dei rischi abbia evidenziato rischi di malattia professionale per i</a:t>
            </a:r>
          </a:p>
          <a:p>
            <a:pPr>
              <a:buFont typeface="Wingdings" panose="05000000000000000000" pitchFamily="2" charset="2"/>
              <a:buNone/>
            </a:pPr>
            <a:r>
              <a:rPr lang="it-IT" altLang="it-IT" sz="2000" b="1" dirty="0" smtClean="0">
                <a:latin typeface="Comic Sans MS" panose="030F0702030302020204" pitchFamily="66" charset="0"/>
              </a:rPr>
              <a:t>quali la normativa e le direttive europee prevedano il controllo</a:t>
            </a:r>
          </a:p>
          <a:p>
            <a:pPr>
              <a:buFont typeface="Wingdings" panose="05000000000000000000" pitchFamily="2" charset="2"/>
              <a:buNone/>
            </a:pPr>
            <a:r>
              <a:rPr lang="it-IT" altLang="it-IT" sz="2000" b="1" dirty="0" smtClean="0">
                <a:latin typeface="Comic Sans MS" panose="030F0702030302020204" pitchFamily="66" charset="0"/>
              </a:rPr>
              <a:t>medico degli esposti (es. uso di VDT per oltre 20 ore/settimana)</a:t>
            </a:r>
          </a:p>
          <a:p>
            <a:pPr>
              <a:buFont typeface="Wingdings" panose="05000000000000000000" pitchFamily="2" charset="2"/>
              <a:buNone/>
            </a:pPr>
            <a:r>
              <a:rPr lang="it-IT" altLang="it-IT" sz="2000" b="1" dirty="0" smtClean="0">
                <a:latin typeface="Comic Sans MS" panose="030F0702030302020204" pitchFamily="66" charset="0"/>
              </a:rPr>
              <a:t>(art. 41 c. 1).</a:t>
            </a:r>
          </a:p>
          <a:p>
            <a:pPr>
              <a:buFont typeface="Wingdings" panose="05000000000000000000" pitchFamily="2" charset="2"/>
              <a:buNone/>
            </a:pPr>
            <a:r>
              <a:rPr lang="it-IT" altLang="it-IT" sz="2000" b="1" dirty="0" smtClean="0">
                <a:latin typeface="Comic Sans MS" panose="030F0702030302020204" pitchFamily="66" charset="0"/>
              </a:rPr>
              <a:t>La visita medica deve essere effettuata preventivamente,</a:t>
            </a:r>
          </a:p>
          <a:p>
            <a:pPr>
              <a:buFont typeface="Wingdings" panose="05000000000000000000" pitchFamily="2" charset="2"/>
              <a:buNone/>
            </a:pPr>
            <a:r>
              <a:rPr lang="it-IT" altLang="it-IT" sz="2000" b="1" dirty="0" smtClean="0">
                <a:latin typeface="Comic Sans MS" panose="030F0702030302020204" pitchFamily="66" charset="0"/>
              </a:rPr>
              <a:t>periodicamente (con cadenza definita dal medico ovvero</a:t>
            </a:r>
          </a:p>
          <a:p>
            <a:pPr>
              <a:buFont typeface="Wingdings" panose="05000000000000000000" pitchFamily="2" charset="2"/>
              <a:buNone/>
            </a:pPr>
            <a:r>
              <a:rPr lang="it-IT" altLang="it-IT" sz="2000" b="1" dirty="0" smtClean="0">
                <a:latin typeface="Comic Sans MS" panose="030F0702030302020204" pitchFamily="66" charset="0"/>
              </a:rPr>
              <a:t>normata), e in occasione di cambio di mansione, oltre che su</a:t>
            </a:r>
          </a:p>
          <a:p>
            <a:pPr>
              <a:buFont typeface="Wingdings" panose="05000000000000000000" pitchFamily="2" charset="2"/>
              <a:buNone/>
            </a:pPr>
            <a:r>
              <a:rPr lang="it-IT" altLang="it-IT" sz="2000" b="1" dirty="0" smtClean="0">
                <a:latin typeface="Comic Sans MS" panose="030F0702030302020204" pitchFamily="66" charset="0"/>
              </a:rPr>
              <a:t>richiesta del lavoratore (art. 41 c. 2).</a:t>
            </a:r>
          </a:p>
          <a:p>
            <a:endParaRPr lang="it-IT" altLang="it-IT" dirty="0" smtClean="0"/>
          </a:p>
        </p:txBody>
      </p:sp>
    </p:spTree>
    <p:extLst>
      <p:ext uri="{BB962C8B-B14F-4D97-AF65-F5344CB8AC3E}">
        <p14:creationId xmlns:p14="http://schemas.microsoft.com/office/powerpoint/2010/main" val="84360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827088" y="332657"/>
            <a:ext cx="7924800" cy="792087"/>
          </a:xfrm>
        </p:spPr>
        <p:txBody>
          <a:bodyPr/>
          <a:lstStyle/>
          <a:p>
            <a:pPr algn="ctr" eaLnBrk="1" hangingPunct="1"/>
            <a:r>
              <a:rPr lang="it-IT" altLang="it-IT" sz="2400" b="1" dirty="0" smtClean="0">
                <a:solidFill>
                  <a:srgbClr val="7030A0"/>
                </a:solidFill>
                <a:latin typeface="Comic Sans MS" panose="030F0702030302020204" pitchFamily="66" charset="0"/>
              </a:rPr>
              <a:t>SERVIZIO DI PREVENZIONE E PROTEZIONE</a:t>
            </a:r>
            <a:br>
              <a:rPr lang="it-IT" altLang="it-IT" sz="2400" b="1" dirty="0" smtClean="0">
                <a:solidFill>
                  <a:srgbClr val="7030A0"/>
                </a:solidFill>
                <a:latin typeface="Comic Sans MS" panose="030F0702030302020204" pitchFamily="66" charset="0"/>
              </a:rPr>
            </a:br>
            <a:r>
              <a:rPr lang="it-IT" altLang="it-IT" sz="2400" b="1" dirty="0" smtClean="0">
                <a:solidFill>
                  <a:srgbClr val="7030A0"/>
                </a:solidFill>
                <a:latin typeface="Comic Sans MS" panose="030F0702030302020204" pitchFamily="66" charset="0"/>
              </a:rPr>
              <a:t>(art. n. 31 D. </a:t>
            </a:r>
            <a:r>
              <a:rPr lang="it-IT" altLang="it-IT" sz="2400" b="1" dirty="0" err="1" smtClean="0">
                <a:solidFill>
                  <a:srgbClr val="7030A0"/>
                </a:solidFill>
                <a:latin typeface="Comic Sans MS" panose="030F0702030302020204" pitchFamily="66" charset="0"/>
              </a:rPr>
              <a:t>L.vo</a:t>
            </a:r>
            <a:r>
              <a:rPr lang="it-IT" altLang="it-IT" sz="2400" b="1" dirty="0" smtClean="0">
                <a:solidFill>
                  <a:srgbClr val="7030A0"/>
                </a:solidFill>
                <a:latin typeface="Comic Sans MS" panose="030F0702030302020204" pitchFamily="66" charset="0"/>
              </a:rPr>
              <a:t> 81/08)</a:t>
            </a:r>
          </a:p>
        </p:txBody>
      </p:sp>
      <p:sp>
        <p:nvSpPr>
          <p:cNvPr id="44035" name="Rectangle 3"/>
          <p:cNvSpPr>
            <a:spLocks noGrp="1" noChangeArrowheads="1"/>
          </p:cNvSpPr>
          <p:nvPr>
            <p:ph type="body" idx="1"/>
          </p:nvPr>
        </p:nvSpPr>
        <p:spPr>
          <a:xfrm>
            <a:off x="467544" y="1412776"/>
            <a:ext cx="8496944" cy="5256584"/>
          </a:xfrm>
        </p:spPr>
        <p:txBody>
          <a:bodyPr/>
          <a:lstStyle/>
          <a:p>
            <a:pPr eaLnBrk="1" hangingPunct="1">
              <a:lnSpc>
                <a:spcPct val="90000"/>
              </a:lnSpc>
              <a:buFont typeface="Wingdings" panose="05000000000000000000" pitchFamily="2" charset="2"/>
              <a:buNone/>
            </a:pPr>
            <a:r>
              <a:rPr lang="it-IT" altLang="it-IT" sz="2400" b="1" dirty="0" smtClean="0">
                <a:latin typeface="Comic Sans MS" panose="030F0702030302020204" pitchFamily="66" charset="0"/>
              </a:rPr>
              <a:t>Il</a:t>
            </a:r>
            <a:r>
              <a:rPr lang="it-IT" altLang="it-IT" sz="2400" b="1" dirty="0" smtClean="0">
                <a:solidFill>
                  <a:srgbClr val="FF6600"/>
                </a:solidFill>
                <a:latin typeface="Comic Sans MS" panose="030F0702030302020204" pitchFamily="66" charset="0"/>
              </a:rPr>
              <a:t> Datore di lavoro </a:t>
            </a:r>
            <a:r>
              <a:rPr lang="it-IT" altLang="it-IT" sz="2400" b="1" dirty="0" smtClean="0">
                <a:latin typeface="Comic Sans MS" panose="030F0702030302020204" pitchFamily="66" charset="0"/>
              </a:rPr>
              <a:t>organizza il servizio di Prevenzione e protezione all’interno dell’azienda e designa:</a:t>
            </a:r>
          </a:p>
          <a:p>
            <a:pPr eaLnBrk="1" hangingPunct="1">
              <a:lnSpc>
                <a:spcPct val="90000"/>
              </a:lnSpc>
            </a:pPr>
            <a:r>
              <a:rPr lang="it-IT" altLang="it-IT" sz="2400" b="1" dirty="0" smtClean="0">
                <a:latin typeface="Comic Sans MS" panose="030F0702030302020204" pitchFamily="66" charset="0"/>
              </a:rPr>
              <a:t>l’</a:t>
            </a:r>
            <a:r>
              <a:rPr lang="it-IT" altLang="it-IT" sz="2400" b="1" dirty="0" smtClean="0">
                <a:solidFill>
                  <a:srgbClr val="FF6600"/>
                </a:solidFill>
                <a:latin typeface="Comic Sans MS" panose="030F0702030302020204" pitchFamily="66" charset="0"/>
              </a:rPr>
              <a:t>RSPP (Responsabile del Servizio di Prevenzione e Protezione):</a:t>
            </a:r>
            <a:r>
              <a:rPr lang="it-IT" altLang="it-IT" sz="2400" b="1" dirty="0" smtClean="0">
                <a:latin typeface="Comic Sans MS" panose="030F0702030302020204" pitchFamily="66" charset="0"/>
              </a:rPr>
              <a:t> persona, con capacità e requisiti professionali, designata dal datore di lavoro, a cui risponde, per coordinare il servizio di prevenzione e protezione dai rischi.</a:t>
            </a:r>
          </a:p>
          <a:p>
            <a:pPr eaLnBrk="1" hangingPunct="1">
              <a:lnSpc>
                <a:spcPct val="90000"/>
              </a:lnSpc>
            </a:pPr>
            <a:r>
              <a:rPr lang="it-IT" altLang="it-IT" sz="2400" b="1" dirty="0" smtClean="0">
                <a:solidFill>
                  <a:srgbClr val="FF6600"/>
                </a:solidFill>
                <a:latin typeface="Comic Sans MS" panose="030F0702030302020204" pitchFamily="66" charset="0"/>
              </a:rPr>
              <a:t>L’ASPP </a:t>
            </a:r>
            <a:r>
              <a:rPr lang="it-IT" altLang="it-IT" sz="2400" b="1" dirty="0" smtClean="0">
                <a:latin typeface="Comic Sans MS" panose="030F0702030302020204" pitchFamily="66" charset="0"/>
              </a:rPr>
              <a:t>(Addetto al Servizio di Prevenzione e Protezione)</a:t>
            </a:r>
          </a:p>
          <a:p>
            <a:pPr eaLnBrk="1" hangingPunct="1">
              <a:lnSpc>
                <a:spcPct val="90000"/>
              </a:lnSpc>
            </a:pPr>
            <a:r>
              <a:rPr lang="it-IT" altLang="it-IT" sz="2400" b="1" dirty="0" smtClean="0">
                <a:solidFill>
                  <a:srgbClr val="FF6600"/>
                </a:solidFill>
                <a:latin typeface="Comic Sans MS" panose="030F0702030302020204" pitchFamily="66" charset="0"/>
              </a:rPr>
              <a:t>Addetti all’emergenza</a:t>
            </a:r>
          </a:p>
          <a:p>
            <a:pPr eaLnBrk="1" hangingPunct="1">
              <a:lnSpc>
                <a:spcPct val="90000"/>
              </a:lnSpc>
            </a:pPr>
            <a:r>
              <a:rPr lang="it-IT" altLang="it-IT" sz="2400" b="1" dirty="0" smtClean="0">
                <a:solidFill>
                  <a:srgbClr val="FF6600"/>
                </a:solidFill>
                <a:latin typeface="Comic Sans MS" panose="030F0702030302020204" pitchFamily="66" charset="0"/>
              </a:rPr>
              <a:t>Addetti al primo soccorso</a:t>
            </a:r>
          </a:p>
          <a:p>
            <a:pPr eaLnBrk="1" hangingPunct="1">
              <a:lnSpc>
                <a:spcPct val="90000"/>
              </a:lnSpc>
            </a:pPr>
            <a:endParaRPr lang="it-IT" altLang="it-IT" sz="2400" dirty="0" smtClean="0"/>
          </a:p>
          <a:p>
            <a:pPr eaLnBrk="1" hangingPunct="1">
              <a:lnSpc>
                <a:spcPct val="90000"/>
              </a:lnSpc>
              <a:buFont typeface="Wingdings" panose="05000000000000000000" pitchFamily="2" charset="2"/>
              <a:buNone/>
            </a:pPr>
            <a:endParaRPr lang="it-IT" altLang="it-IT" sz="2400" dirty="0" smtClean="0"/>
          </a:p>
        </p:txBody>
      </p:sp>
      <p:pic>
        <p:nvPicPr>
          <p:cNvPr id="44036" name="Picture 4" descr="C:\Documents and Settings\Administrator\Impostazioni locali\Temporary Internet Files\Content.IE5\M3JPE7IB\3dw_stampelle-150x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229225"/>
            <a:ext cx="1284287"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49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755576" y="363537"/>
            <a:ext cx="7924800" cy="657225"/>
          </a:xfrm>
        </p:spPr>
        <p:txBody>
          <a:bodyPr/>
          <a:lstStyle/>
          <a:p>
            <a:pPr algn="ctr" eaLnBrk="1" hangingPunct="1"/>
            <a:r>
              <a:rPr lang="it-IT" altLang="it-IT" sz="2400" dirty="0" smtClean="0"/>
              <a:t/>
            </a:r>
            <a:br>
              <a:rPr lang="it-IT" altLang="it-IT" sz="2400" dirty="0" smtClean="0"/>
            </a:br>
            <a:r>
              <a:rPr lang="it-IT" altLang="it-IT" sz="2400" dirty="0" smtClean="0"/>
              <a:t/>
            </a:r>
            <a:br>
              <a:rPr lang="it-IT" altLang="it-IT" sz="2400" dirty="0" smtClean="0"/>
            </a:br>
            <a:r>
              <a:rPr lang="it-IT" altLang="it-IT" sz="2000" b="1" dirty="0" smtClean="0">
                <a:solidFill>
                  <a:srgbClr val="7030A0"/>
                </a:solidFill>
                <a:latin typeface="Comic Sans MS" panose="030F0702030302020204" pitchFamily="66" charset="0"/>
              </a:rPr>
              <a:t>SERVIZIO DI PREVENZIONE E PROTEZIONE</a:t>
            </a:r>
            <a:br>
              <a:rPr lang="it-IT" altLang="it-IT" sz="2000" b="1" dirty="0" smtClean="0">
                <a:solidFill>
                  <a:srgbClr val="7030A0"/>
                </a:solidFill>
                <a:latin typeface="Comic Sans MS" panose="030F0702030302020204" pitchFamily="66" charset="0"/>
              </a:rPr>
            </a:br>
            <a:r>
              <a:rPr lang="it-IT" altLang="it-IT" sz="2000" b="1" dirty="0" smtClean="0">
                <a:solidFill>
                  <a:srgbClr val="7030A0"/>
                </a:solidFill>
                <a:latin typeface="Comic Sans MS" panose="030F0702030302020204" pitchFamily="66" charset="0"/>
              </a:rPr>
              <a:t>ADDETTI ALL’EMERGENZA</a:t>
            </a:r>
            <a:br>
              <a:rPr lang="it-IT" altLang="it-IT" sz="2000" b="1" dirty="0" smtClean="0">
                <a:solidFill>
                  <a:srgbClr val="7030A0"/>
                </a:solidFill>
                <a:latin typeface="Comic Sans MS" panose="030F0702030302020204" pitchFamily="66" charset="0"/>
              </a:rPr>
            </a:br>
            <a:r>
              <a:rPr lang="it-IT" altLang="it-IT" sz="2000" b="1" dirty="0" smtClean="0">
                <a:solidFill>
                  <a:srgbClr val="7030A0"/>
                </a:solidFill>
                <a:latin typeface="Comic Sans MS" panose="030F0702030302020204" pitchFamily="66" charset="0"/>
              </a:rPr>
              <a:t>(art. n. 43 D. </a:t>
            </a:r>
            <a:r>
              <a:rPr lang="it-IT" altLang="it-IT" sz="2000" b="1" dirty="0" err="1" smtClean="0">
                <a:solidFill>
                  <a:srgbClr val="7030A0"/>
                </a:solidFill>
                <a:latin typeface="Comic Sans MS" panose="030F0702030302020204" pitchFamily="66" charset="0"/>
              </a:rPr>
              <a:t>L.vo</a:t>
            </a:r>
            <a:r>
              <a:rPr lang="it-IT" altLang="it-IT" sz="2000" b="1" dirty="0" smtClean="0">
                <a:solidFill>
                  <a:srgbClr val="7030A0"/>
                </a:solidFill>
                <a:latin typeface="Comic Sans MS" panose="030F0702030302020204" pitchFamily="66" charset="0"/>
              </a:rPr>
              <a:t> 81/08)</a:t>
            </a:r>
          </a:p>
        </p:txBody>
      </p:sp>
      <p:sp>
        <p:nvSpPr>
          <p:cNvPr id="45059" name="Rectangle 3"/>
          <p:cNvSpPr>
            <a:spLocks noGrp="1" noChangeArrowheads="1"/>
          </p:cNvSpPr>
          <p:nvPr>
            <p:ph type="body" idx="1"/>
          </p:nvPr>
        </p:nvSpPr>
        <p:spPr>
          <a:xfrm>
            <a:off x="539551" y="1628800"/>
            <a:ext cx="8341071" cy="4895825"/>
          </a:xfrm>
        </p:spPr>
        <p:txBody>
          <a:bodyPr/>
          <a:lstStyle/>
          <a:p>
            <a:pPr eaLnBrk="1" hangingPunct="1">
              <a:lnSpc>
                <a:spcPct val="90000"/>
              </a:lnSpc>
              <a:buFont typeface="Wingdings" panose="05000000000000000000" pitchFamily="2" charset="2"/>
              <a:buNone/>
            </a:pPr>
            <a:r>
              <a:rPr lang="it-IT" altLang="it-IT" sz="2400" dirty="0" smtClean="0">
                <a:solidFill>
                  <a:srgbClr val="FF6600"/>
                </a:solidFill>
                <a:latin typeface="Comic Sans MS" panose="030F0702030302020204" pitchFamily="66" charset="0"/>
              </a:rPr>
              <a:t>Addetti all’emergenza:</a:t>
            </a:r>
          </a:p>
          <a:p>
            <a:pPr>
              <a:buFont typeface="Wingdings" panose="05000000000000000000" pitchFamily="2" charset="2"/>
              <a:buNone/>
            </a:pPr>
            <a:r>
              <a:rPr lang="it-IT" altLang="it-IT" sz="1800" b="1" i="1" dirty="0" smtClean="0">
                <a:latin typeface="Comic Sans MS" panose="030F0702030302020204" pitchFamily="66" charset="0"/>
              </a:rPr>
              <a:t>Criteri di scelta: lavoratori consenzienti (anche se non possono rifiutare la designazione, se non per giustificato motivo), in posizione funzionale e lavorativa adeguata alle esigenze organizzative</a:t>
            </a:r>
          </a:p>
          <a:p>
            <a:pPr>
              <a:buFont typeface="Wingdings" panose="05000000000000000000" pitchFamily="2" charset="2"/>
              <a:buNone/>
            </a:pPr>
            <a:r>
              <a:rPr lang="it-IT" altLang="it-IT" sz="1800" b="1" i="1" dirty="0" smtClean="0">
                <a:latin typeface="Comic Sans MS" panose="030F0702030302020204" pitchFamily="66" charset="0"/>
              </a:rPr>
              <a:t>- Opportuna individuazione dei coordinatori squadra antincendio e addetti PS</a:t>
            </a:r>
          </a:p>
          <a:p>
            <a:pPr>
              <a:buFont typeface="Wingdings" panose="05000000000000000000" pitchFamily="2" charset="2"/>
              <a:buNone/>
            </a:pPr>
            <a:r>
              <a:rPr lang="it-IT" altLang="it-IT" sz="1800" b="1" i="1" dirty="0" smtClean="0">
                <a:latin typeface="Comic Sans MS" panose="030F0702030302020204" pitchFamily="66" charset="0"/>
              </a:rPr>
              <a:t>- Definizione incentivazioni per coordinatori e addetti</a:t>
            </a:r>
          </a:p>
          <a:p>
            <a:pPr>
              <a:buFont typeface="Wingdings" panose="05000000000000000000" pitchFamily="2" charset="2"/>
              <a:buNone/>
            </a:pPr>
            <a:r>
              <a:rPr lang="it-IT" altLang="it-IT" sz="1800" b="1" dirty="0" smtClean="0">
                <a:latin typeface="Comic Sans MS" panose="030F0702030302020204" pitchFamily="66" charset="0"/>
              </a:rPr>
              <a:t>Requisiti addetti: attestati corsi formazione ex D.M. 10/3/98 per antincendio e  D.M. 388/03 per PS</a:t>
            </a:r>
          </a:p>
          <a:p>
            <a:pPr>
              <a:buFont typeface="Wingdings" panose="05000000000000000000" pitchFamily="2" charset="2"/>
              <a:buNone/>
            </a:pPr>
            <a:r>
              <a:rPr lang="it-IT" altLang="it-IT" sz="1800" b="1" i="1" dirty="0" smtClean="0">
                <a:latin typeface="Comic Sans MS" panose="030F0702030302020204" pitchFamily="66" charset="0"/>
              </a:rPr>
              <a:t>Opportuno dare un incarico agli addetti e ai relativi coordinatori che precisi i compiti non direttamente previsti dalla norma (es. verifica periodica del contenuto della cassetta PS, registrazione degli interventi di PS)</a:t>
            </a:r>
            <a:endParaRPr lang="it-IT" altLang="it-IT" sz="1800" b="1" dirty="0" smtClean="0">
              <a:latin typeface="Comic Sans MS" panose="030F0702030302020204" pitchFamily="66" charset="0"/>
            </a:endParaRPr>
          </a:p>
          <a:p>
            <a:pPr eaLnBrk="1" hangingPunct="1">
              <a:lnSpc>
                <a:spcPct val="90000"/>
              </a:lnSpc>
              <a:buFont typeface="Wingdings" panose="05000000000000000000" pitchFamily="2" charset="2"/>
              <a:buNone/>
            </a:pPr>
            <a:endParaRPr lang="it-IT" altLang="it-IT" sz="2400" dirty="0" smtClean="0"/>
          </a:p>
        </p:txBody>
      </p:sp>
      <p:pic>
        <p:nvPicPr>
          <p:cNvPr id="45060" name="Picture 4" descr="C:\Documents and Settings\Administrator\Impostazioni locali\Temporary Internet Files\Content.IE5\M3JPE7IB\3dw_stampelle-150x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445224"/>
            <a:ext cx="1284287"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99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27088" y="332657"/>
            <a:ext cx="7924800" cy="1377082"/>
          </a:xfrm>
        </p:spPr>
        <p:txBody>
          <a:bodyPr/>
          <a:lstStyle/>
          <a:p>
            <a:pPr algn="ctr" eaLnBrk="1" hangingPunct="1"/>
            <a:r>
              <a:rPr lang="it-IT" altLang="it-IT" sz="2400" dirty="0" smtClean="0"/>
              <a:t>S</a:t>
            </a:r>
            <a:r>
              <a:rPr lang="it-IT" altLang="it-IT" sz="2000" b="1" dirty="0" smtClean="0">
                <a:solidFill>
                  <a:srgbClr val="7030A0"/>
                </a:solidFill>
                <a:latin typeface="Comic Sans MS" panose="030F0702030302020204" pitchFamily="66" charset="0"/>
              </a:rPr>
              <a:t>ERVIZIO DI PREVENZIONE E PROTEZIONE</a:t>
            </a:r>
            <a:br>
              <a:rPr lang="it-IT" altLang="it-IT" sz="2000" b="1" dirty="0" smtClean="0">
                <a:solidFill>
                  <a:srgbClr val="7030A0"/>
                </a:solidFill>
                <a:latin typeface="Comic Sans MS" panose="030F0702030302020204" pitchFamily="66" charset="0"/>
              </a:rPr>
            </a:br>
            <a:r>
              <a:rPr lang="it-IT" altLang="it-IT" sz="2000" b="1" dirty="0" smtClean="0">
                <a:solidFill>
                  <a:srgbClr val="7030A0"/>
                </a:solidFill>
                <a:latin typeface="Comic Sans MS" panose="030F0702030302020204" pitchFamily="66" charset="0"/>
              </a:rPr>
              <a:t>ADDETTI ANTINCENDIO</a:t>
            </a:r>
          </a:p>
        </p:txBody>
      </p:sp>
      <p:sp>
        <p:nvSpPr>
          <p:cNvPr id="46083" name="Rectangle 3"/>
          <p:cNvSpPr>
            <a:spLocks noGrp="1" noChangeArrowheads="1"/>
          </p:cNvSpPr>
          <p:nvPr>
            <p:ph type="body" idx="1"/>
          </p:nvPr>
        </p:nvSpPr>
        <p:spPr>
          <a:xfrm>
            <a:off x="179512" y="1988840"/>
            <a:ext cx="8431088" cy="4535785"/>
          </a:xfrm>
        </p:spPr>
        <p:txBody>
          <a:bodyPr/>
          <a:lstStyle/>
          <a:p>
            <a:pPr algn="just" eaLnBrk="1" hangingPunct="1">
              <a:lnSpc>
                <a:spcPct val="90000"/>
              </a:lnSpc>
              <a:buFont typeface="Wingdings" panose="05000000000000000000" pitchFamily="2" charset="2"/>
              <a:buNone/>
            </a:pPr>
            <a:r>
              <a:rPr lang="it-IT" altLang="it-IT" sz="2200" b="1" dirty="0" smtClean="0">
                <a:solidFill>
                  <a:srgbClr val="FF6600"/>
                </a:solidFill>
                <a:latin typeface="Comic Sans MS" panose="030F0702030302020204" pitchFamily="66" charset="0"/>
              </a:rPr>
              <a:t>Addetti Antincendio:</a:t>
            </a:r>
          </a:p>
          <a:p>
            <a:pPr algn="just">
              <a:buFont typeface="Wingdings" panose="05000000000000000000" pitchFamily="2" charset="2"/>
              <a:buNone/>
            </a:pPr>
            <a:r>
              <a:rPr lang="it-IT" altLang="it-IT" sz="2200" b="1" dirty="0" smtClean="0">
                <a:latin typeface="Comic Sans MS" panose="030F0702030302020204" pitchFamily="66" charset="0"/>
              </a:rPr>
              <a:t>   Il DS dovrà assicurare una formazione di 8 ore per</a:t>
            </a:r>
          </a:p>
          <a:p>
            <a:pPr algn="just">
              <a:buFont typeface="Wingdings" panose="05000000000000000000" pitchFamily="2" charset="2"/>
              <a:buNone/>
            </a:pPr>
            <a:r>
              <a:rPr lang="it-IT" altLang="it-IT" sz="2200" b="1" dirty="0" smtClean="0">
                <a:latin typeface="Comic Sans MS" panose="030F0702030302020204" pitchFamily="66" charset="0"/>
              </a:rPr>
              <a:t>   presenze contemporanee per edificio inferiori a 300, di 8 ore con esame di idoneità tecnica (presso VVF) tra 300 e 1000 presenze contemporanee per edificio, di 16 ore con esame di idoneità tecnica (presso VVF) per presenze contemporanee superiori a 1000 per edificio.</a:t>
            </a:r>
          </a:p>
          <a:p>
            <a:pPr algn="just">
              <a:buFont typeface="Wingdings" panose="05000000000000000000" pitchFamily="2" charset="2"/>
              <a:buNone/>
            </a:pPr>
            <a:r>
              <a:rPr lang="it-IT" altLang="it-IT" sz="2200" b="1" dirty="0" smtClean="0">
                <a:latin typeface="Comic Sans MS" panose="030F0702030302020204" pitchFamily="66" charset="0"/>
              </a:rPr>
              <a:t>   (D.M. 10/3/98 modificato da DD.MM. Settembre 2021)</a:t>
            </a:r>
          </a:p>
        </p:txBody>
      </p:sp>
      <p:pic>
        <p:nvPicPr>
          <p:cNvPr id="46084" name="Picture 3" descr="C:\Documents and Settings\Administrator\Impostazioni locali\Temporary Internet Files\Content.IE5\YSV2VVS3\avvertimento-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01208"/>
            <a:ext cx="12668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55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827088" y="404665"/>
            <a:ext cx="7924800" cy="1305074"/>
          </a:xfrm>
        </p:spPr>
        <p:txBody>
          <a:bodyPr/>
          <a:lstStyle/>
          <a:p>
            <a:pPr algn="ctr" eaLnBrk="1" hangingPunct="1"/>
            <a:r>
              <a:rPr lang="it-IT" altLang="it-IT" sz="2800" b="1" dirty="0" smtClean="0">
                <a:solidFill>
                  <a:srgbClr val="7030A0"/>
                </a:solidFill>
                <a:latin typeface="Comic Sans MS" panose="030F0702030302020204" pitchFamily="66" charset="0"/>
              </a:rPr>
              <a:t>S</a:t>
            </a:r>
            <a:r>
              <a:rPr lang="it-IT" altLang="it-IT" sz="2400" b="1" dirty="0" smtClean="0">
                <a:solidFill>
                  <a:srgbClr val="7030A0"/>
                </a:solidFill>
                <a:latin typeface="Comic Sans MS" panose="030F0702030302020204" pitchFamily="66" charset="0"/>
              </a:rPr>
              <a:t>ERVIZIO DI PREVENZIONE E PROTEZIONE</a:t>
            </a:r>
            <a:br>
              <a:rPr lang="it-IT" altLang="it-IT" sz="2400" b="1" dirty="0" smtClean="0">
                <a:solidFill>
                  <a:srgbClr val="7030A0"/>
                </a:solidFill>
                <a:latin typeface="Comic Sans MS" panose="030F0702030302020204" pitchFamily="66" charset="0"/>
              </a:rPr>
            </a:br>
            <a:r>
              <a:rPr lang="it-IT" altLang="it-IT" sz="2400" b="1" dirty="0" smtClean="0">
                <a:solidFill>
                  <a:srgbClr val="7030A0"/>
                </a:solidFill>
                <a:latin typeface="Comic Sans MS" panose="030F0702030302020204" pitchFamily="66" charset="0"/>
              </a:rPr>
              <a:t>ADDETTI AL PRIMO SOCCORSO</a:t>
            </a:r>
          </a:p>
        </p:txBody>
      </p:sp>
      <p:sp>
        <p:nvSpPr>
          <p:cNvPr id="47107" name="Rectangle 3"/>
          <p:cNvSpPr>
            <a:spLocks noGrp="1" noChangeArrowheads="1"/>
          </p:cNvSpPr>
          <p:nvPr>
            <p:ph type="body" idx="1"/>
          </p:nvPr>
        </p:nvSpPr>
        <p:spPr>
          <a:xfrm>
            <a:off x="1066800" y="2420938"/>
            <a:ext cx="7543800" cy="4103687"/>
          </a:xfrm>
        </p:spPr>
        <p:txBody>
          <a:bodyPr/>
          <a:lstStyle/>
          <a:p>
            <a:pPr eaLnBrk="1" hangingPunct="1">
              <a:lnSpc>
                <a:spcPct val="90000"/>
              </a:lnSpc>
              <a:buFont typeface="Wingdings" panose="05000000000000000000" pitchFamily="2" charset="2"/>
              <a:buNone/>
            </a:pPr>
            <a:r>
              <a:rPr lang="it-IT" altLang="it-IT" sz="2400" b="1" dirty="0" smtClean="0">
                <a:solidFill>
                  <a:srgbClr val="FF6600"/>
                </a:solidFill>
                <a:latin typeface="Comic Sans MS" panose="030F0702030302020204" pitchFamily="66" charset="0"/>
              </a:rPr>
              <a:t>              Addetti Primo Soccorso:</a:t>
            </a:r>
          </a:p>
          <a:p>
            <a:pPr>
              <a:buFont typeface="Wingdings" panose="05000000000000000000" pitchFamily="2" charset="2"/>
              <a:buNone/>
            </a:pPr>
            <a:r>
              <a:rPr lang="it-IT" altLang="it-IT" sz="2400" b="1" dirty="0" smtClean="0">
                <a:latin typeface="Comic Sans MS" panose="030F0702030302020204" pitchFamily="66" charset="0"/>
              </a:rPr>
              <a:t>   Il DS dovrà assicurare la formazione di 12 ore con aggiornamento triennale di 4 ore (D.M. 388/03)</a:t>
            </a:r>
          </a:p>
        </p:txBody>
      </p:sp>
      <p:pic>
        <p:nvPicPr>
          <p:cNvPr id="47108" name="Picture 2" descr="C:\Documents and Settings\Administrator\Impostazioni locali\Temporary Internet Files\Content.IE5\UVJLXW2S\pronto-soccors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365625"/>
            <a:ext cx="2076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260648"/>
            <a:ext cx="8856984" cy="6480720"/>
          </a:xfrm>
        </p:spPr>
        <p:txBody>
          <a:bodyPr/>
          <a:lstStyle/>
          <a:p>
            <a:r>
              <a:rPr lang="it-IT" b="1" dirty="0" smtClean="0">
                <a:solidFill>
                  <a:srgbClr val="002060"/>
                </a:solidFill>
                <a:latin typeface="Comic Sans MS" panose="030F0702030302020204" pitchFamily="66" charset="0"/>
              </a:rPr>
              <a:t>ENTI di CONTROLLO</a:t>
            </a:r>
            <a:endParaRPr lang="it-IT" b="1" dirty="0">
              <a:solidFill>
                <a:srgbClr val="002060"/>
              </a:solidFill>
              <a:latin typeface="Comic Sans MS" panose="030F0702030302020204" pitchFamily="66" charset="0"/>
            </a:endParaRPr>
          </a:p>
          <a:p>
            <a:endParaRPr lang="it-IT" sz="1600" b="1" dirty="0" smtClean="0">
              <a:solidFill>
                <a:srgbClr val="002060"/>
              </a:solidFill>
              <a:latin typeface="Comic Sans MS" panose="030F0702030302020204" pitchFamily="66" charset="0"/>
            </a:endParaRPr>
          </a:p>
          <a:p>
            <a:r>
              <a:rPr lang="it-IT" b="1" dirty="0">
                <a:solidFill>
                  <a:srgbClr val="002060"/>
                </a:solidFill>
                <a:latin typeface="Comic Sans MS" panose="030F0702030302020204" pitchFamily="66" charset="0"/>
              </a:rPr>
              <a:t>S</a:t>
            </a:r>
            <a:r>
              <a:rPr lang="it-IT" b="1" dirty="0" smtClean="0">
                <a:solidFill>
                  <a:srgbClr val="002060"/>
                </a:solidFill>
                <a:latin typeface="Comic Sans MS" panose="030F0702030302020204" pitchFamily="66" charset="0"/>
              </a:rPr>
              <a:t>istema </a:t>
            </a:r>
            <a:r>
              <a:rPr lang="it-IT" b="1" dirty="0">
                <a:solidFill>
                  <a:srgbClr val="002060"/>
                </a:solidFill>
                <a:latin typeface="Comic Sans MS" panose="030F0702030302020204" pitchFamily="66" charset="0"/>
              </a:rPr>
              <a:t>di Vigilanza e Controllo in materia di salute e sicurezza sui luoghi di lavoro</a:t>
            </a:r>
            <a:r>
              <a:rPr lang="it-IT" b="1" dirty="0" smtClean="0">
                <a:solidFill>
                  <a:srgbClr val="002060"/>
                </a:solidFill>
                <a:latin typeface="Comic Sans MS" panose="030F0702030302020204" pitchFamily="66" charset="0"/>
              </a:rPr>
              <a:t>.</a:t>
            </a:r>
          </a:p>
          <a:p>
            <a:r>
              <a:rPr lang="it-IT" b="1" dirty="0" smtClean="0">
                <a:solidFill>
                  <a:srgbClr val="002060"/>
                </a:solidFill>
                <a:latin typeface="Comic Sans MS" panose="030F0702030302020204" pitchFamily="66" charset="0"/>
              </a:rPr>
              <a:t> </a:t>
            </a:r>
            <a:r>
              <a:rPr lang="it-IT" b="1" dirty="0">
                <a:solidFill>
                  <a:srgbClr val="002060"/>
                </a:solidFill>
                <a:latin typeface="Comic Sans MS" panose="030F0702030302020204" pitchFamily="66" charset="0"/>
              </a:rPr>
              <a:t>Le forze istituzionali chiamate a garantire il rispetto della salute e della sicurezza sui luoghi di lavoro sono in primo luogo le ASL, l'Ispettorato Nazionale del Lavoro </a:t>
            </a:r>
            <a:r>
              <a:rPr lang="it-IT" b="1" dirty="0" smtClean="0">
                <a:solidFill>
                  <a:srgbClr val="002060"/>
                </a:solidFill>
                <a:latin typeface="Comic Sans MS" panose="030F0702030302020204" pitchFamily="66" charset="0"/>
              </a:rPr>
              <a:t>ed </a:t>
            </a:r>
            <a:r>
              <a:rPr lang="it-IT" b="1" dirty="0">
                <a:solidFill>
                  <a:srgbClr val="002060"/>
                </a:solidFill>
                <a:latin typeface="Comic Sans MS" panose="030F0702030302020204" pitchFamily="66" charset="0"/>
              </a:rPr>
              <a:t>il Corpo </a:t>
            </a:r>
            <a:r>
              <a:rPr lang="it-IT" b="1" dirty="0" smtClean="0">
                <a:solidFill>
                  <a:srgbClr val="002060"/>
                </a:solidFill>
                <a:latin typeface="Comic Sans MS" panose="030F0702030302020204" pitchFamily="66" charset="0"/>
              </a:rPr>
              <a:t>Nazionale </a:t>
            </a:r>
            <a:r>
              <a:rPr lang="it-IT" b="1" dirty="0">
                <a:solidFill>
                  <a:srgbClr val="002060"/>
                </a:solidFill>
                <a:latin typeface="Comic Sans MS" panose="030F0702030302020204" pitchFamily="66" charset="0"/>
              </a:rPr>
              <a:t>dei Vigili del </a:t>
            </a:r>
            <a:r>
              <a:rPr lang="it-IT" b="1" dirty="0" smtClean="0">
                <a:solidFill>
                  <a:srgbClr val="002060"/>
                </a:solidFill>
                <a:latin typeface="Comic Sans MS" panose="030F0702030302020204" pitchFamily="66" charset="0"/>
              </a:rPr>
              <a:t>Fuoco, Nucleo C.C. Ministero del Lavoro e FF.OO.</a:t>
            </a:r>
            <a:endParaRPr lang="it-IT"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461175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tangolo 1"/>
          <p:cNvSpPr>
            <a:spLocks noChangeArrowheads="1"/>
          </p:cNvSpPr>
          <p:nvPr/>
        </p:nvSpPr>
        <p:spPr bwMode="auto">
          <a:xfrm>
            <a:off x="2627313" y="549275"/>
            <a:ext cx="27622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DEFINIZIONI</a:t>
            </a:r>
          </a:p>
        </p:txBody>
      </p:sp>
      <p:sp>
        <p:nvSpPr>
          <p:cNvPr id="16386" name="Rettangolo 2"/>
          <p:cNvSpPr>
            <a:spLocks noChangeArrowheads="1"/>
          </p:cNvSpPr>
          <p:nvPr/>
        </p:nvSpPr>
        <p:spPr bwMode="auto">
          <a:xfrm>
            <a:off x="1187450" y="1484313"/>
            <a:ext cx="5616575" cy="3937000"/>
          </a:xfrm>
          <a:prstGeom prst="rect">
            <a:avLst/>
          </a:prstGeom>
          <a:noFill/>
          <a:ln w="9525">
            <a:noFill/>
            <a:miter lim="800000"/>
            <a:headEnd/>
            <a:tailEnd/>
          </a:ln>
        </p:spPr>
        <p:txBody>
          <a:bodyPr>
            <a:spAutoFit/>
          </a:bodyPr>
          <a:lstStyle/>
          <a:p>
            <a:pPr algn="just"/>
            <a:r>
              <a:rPr lang="it-IT" sz="1800" b="1" dirty="0">
                <a:solidFill>
                  <a:srgbClr val="FF3300"/>
                </a:solidFill>
                <a:latin typeface="Comic Sans MS" pitchFamily="66" charset="0"/>
              </a:rPr>
              <a:t>PERICOLO:</a:t>
            </a:r>
            <a:r>
              <a:rPr lang="it-IT" sz="1800" dirty="0">
                <a:latin typeface="Calibri" pitchFamily="34" charset="0"/>
              </a:rPr>
              <a:t> caratteristica intrinseca di una situazione,  </a:t>
            </a:r>
          </a:p>
          <a:p>
            <a:pPr algn="just"/>
            <a:r>
              <a:rPr lang="it-IT" sz="1800" dirty="0">
                <a:latin typeface="Calibri" pitchFamily="34" charset="0"/>
              </a:rPr>
              <a:t>                          lavorazione, macchinario o attrezzatura  </a:t>
            </a:r>
          </a:p>
          <a:p>
            <a:pPr algn="just"/>
            <a:r>
              <a:rPr lang="it-IT" sz="1800" dirty="0">
                <a:latin typeface="Calibri" pitchFamily="34" charset="0"/>
              </a:rPr>
              <a:t>                          tale per cui l’esposizione del lavoratore può   </a:t>
            </a:r>
          </a:p>
          <a:p>
            <a:pPr algn="just"/>
            <a:r>
              <a:rPr lang="it-IT" sz="1800" dirty="0">
                <a:latin typeface="Calibri" pitchFamily="34" charset="0"/>
              </a:rPr>
              <a:t>                          portare a conseguenze negative.</a:t>
            </a:r>
          </a:p>
          <a:p>
            <a:pPr algn="just"/>
            <a:endParaRPr lang="it-IT" sz="1800" dirty="0">
              <a:latin typeface="Calibri" pitchFamily="34" charset="0"/>
            </a:endParaRPr>
          </a:p>
          <a:p>
            <a:pPr algn="just"/>
            <a:r>
              <a:rPr lang="it-IT" sz="1800" b="1" dirty="0">
                <a:solidFill>
                  <a:srgbClr val="FF3300"/>
                </a:solidFill>
                <a:latin typeface="Comic Sans MS" pitchFamily="66" charset="0"/>
              </a:rPr>
              <a:t>DANNO:</a:t>
            </a:r>
            <a:r>
              <a:rPr lang="it-IT" sz="1800" dirty="0">
                <a:latin typeface="Calibri" pitchFamily="34" charset="0"/>
              </a:rPr>
              <a:t> tutto ciò che rappresenta una perdita,</a:t>
            </a:r>
          </a:p>
          <a:p>
            <a:pPr algn="just"/>
            <a:r>
              <a:rPr lang="it-IT" sz="1800" dirty="0">
                <a:latin typeface="Calibri" pitchFamily="34" charset="0"/>
              </a:rPr>
              <a:t>                    non solo di tipo monetario.</a:t>
            </a:r>
          </a:p>
          <a:p>
            <a:pPr algn="just"/>
            <a:endParaRPr lang="it-IT" sz="1800" dirty="0">
              <a:latin typeface="Calibri" pitchFamily="34" charset="0"/>
            </a:endParaRPr>
          </a:p>
          <a:p>
            <a:pPr algn="just"/>
            <a:r>
              <a:rPr lang="it-IT" sz="1800" b="1" dirty="0">
                <a:solidFill>
                  <a:srgbClr val="FF3300"/>
                </a:solidFill>
                <a:latin typeface="Comic Sans MS" pitchFamily="66" charset="0"/>
              </a:rPr>
              <a:t>RISCHIO:</a:t>
            </a:r>
            <a:r>
              <a:rPr lang="it-IT" sz="1800" dirty="0">
                <a:latin typeface="Calibri" pitchFamily="34" charset="0"/>
              </a:rPr>
              <a:t> è causato dalla esposizione al pericolo e</a:t>
            </a:r>
          </a:p>
          <a:p>
            <a:pPr algn="just"/>
            <a:r>
              <a:rPr lang="it-IT" sz="1800" dirty="0">
                <a:latin typeface="Calibri" pitchFamily="34" charset="0"/>
              </a:rPr>
              <a:t>                       consiste nell’eventualità di subire un danno  </a:t>
            </a:r>
          </a:p>
          <a:p>
            <a:pPr algn="just"/>
            <a:r>
              <a:rPr lang="it-IT" sz="1800" dirty="0">
                <a:latin typeface="Calibri" pitchFamily="34" charset="0"/>
              </a:rPr>
              <a:t>                       più o meno grave.</a:t>
            </a:r>
          </a:p>
          <a:p>
            <a:pPr algn="just"/>
            <a:endParaRPr lang="it-IT" sz="1800" dirty="0">
              <a:latin typeface="Calibri" pitchFamily="34" charset="0"/>
            </a:endParaRPr>
          </a:p>
          <a:p>
            <a:pPr algn="just"/>
            <a:r>
              <a:rPr lang="it-IT" sz="1800" b="1" dirty="0">
                <a:solidFill>
                  <a:srgbClr val="FF3300"/>
                </a:solidFill>
                <a:latin typeface="Comic Sans MS" pitchFamily="66" charset="0"/>
              </a:rPr>
              <a:t>INFORTUNIO:</a:t>
            </a:r>
            <a:r>
              <a:rPr lang="it-IT" sz="1800" dirty="0">
                <a:latin typeface="Calibri" pitchFamily="34" charset="0"/>
              </a:rPr>
              <a:t> è un incidente che provoca un danno </a:t>
            </a:r>
          </a:p>
          <a:p>
            <a:pPr algn="just"/>
            <a:r>
              <a:rPr lang="it-IT" sz="1800" dirty="0">
                <a:latin typeface="Calibri" pitchFamily="34" charset="0"/>
              </a:rPr>
              <a:t>                                  più o meno grave</a:t>
            </a:r>
          </a:p>
        </p:txBody>
      </p:sp>
      <p:pic>
        <p:nvPicPr>
          <p:cNvPr id="16387" name="Picture 4" descr="pericolo"/>
          <p:cNvPicPr>
            <a:picLocks noChangeAspect="1" noChangeArrowheads="1"/>
          </p:cNvPicPr>
          <p:nvPr/>
        </p:nvPicPr>
        <p:blipFill>
          <a:blip r:embed="rId2" cstate="print"/>
          <a:srcRect/>
          <a:stretch>
            <a:fillRect/>
          </a:stretch>
        </p:blipFill>
        <p:spPr bwMode="auto">
          <a:xfrm>
            <a:off x="250825" y="1268413"/>
            <a:ext cx="792163" cy="715962"/>
          </a:xfrm>
          <a:prstGeom prst="rect">
            <a:avLst/>
          </a:prstGeom>
          <a:noFill/>
          <a:ln w="9525">
            <a:noFill/>
            <a:miter lim="800000"/>
            <a:headEnd/>
            <a:tailEnd/>
          </a:ln>
        </p:spPr>
      </p:pic>
      <p:pic>
        <p:nvPicPr>
          <p:cNvPr id="16388" name="Picture 5" descr="danno"/>
          <p:cNvPicPr>
            <a:picLocks noChangeAspect="1" noChangeArrowheads="1"/>
          </p:cNvPicPr>
          <p:nvPr/>
        </p:nvPicPr>
        <p:blipFill>
          <a:blip r:embed="rId3" cstate="print"/>
          <a:srcRect/>
          <a:stretch>
            <a:fillRect/>
          </a:stretch>
        </p:blipFill>
        <p:spPr bwMode="auto">
          <a:xfrm>
            <a:off x="6300788" y="2781300"/>
            <a:ext cx="1008062" cy="754063"/>
          </a:xfrm>
          <a:prstGeom prst="rect">
            <a:avLst/>
          </a:prstGeom>
          <a:noFill/>
          <a:ln w="9525">
            <a:noFill/>
            <a:miter lim="800000"/>
            <a:headEnd/>
            <a:tailEnd/>
          </a:ln>
        </p:spPr>
      </p:pic>
      <p:pic>
        <p:nvPicPr>
          <p:cNvPr id="16389" name="Picture 6" descr="rischio1"/>
          <p:cNvPicPr>
            <a:picLocks noChangeAspect="1" noChangeArrowheads="1"/>
          </p:cNvPicPr>
          <p:nvPr/>
        </p:nvPicPr>
        <p:blipFill>
          <a:blip r:embed="rId4" cstate="print"/>
          <a:srcRect/>
          <a:stretch>
            <a:fillRect/>
          </a:stretch>
        </p:blipFill>
        <p:spPr bwMode="auto">
          <a:xfrm>
            <a:off x="250825" y="3357563"/>
            <a:ext cx="865188" cy="860425"/>
          </a:xfrm>
          <a:prstGeom prst="rect">
            <a:avLst/>
          </a:prstGeom>
          <a:noFill/>
          <a:ln w="9525">
            <a:noFill/>
            <a:miter lim="800000"/>
            <a:headEnd/>
            <a:tailEnd/>
          </a:ln>
        </p:spPr>
      </p:pic>
      <p:pic>
        <p:nvPicPr>
          <p:cNvPr id="16390" name="Picture 7" descr="infortunio"/>
          <p:cNvPicPr>
            <a:picLocks noChangeAspect="1" noChangeArrowheads="1"/>
          </p:cNvPicPr>
          <p:nvPr/>
        </p:nvPicPr>
        <p:blipFill>
          <a:blip r:embed="rId5" cstate="print"/>
          <a:srcRect/>
          <a:stretch>
            <a:fillRect/>
          </a:stretch>
        </p:blipFill>
        <p:spPr bwMode="auto">
          <a:xfrm>
            <a:off x="6732588" y="4941888"/>
            <a:ext cx="1439862"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noChangeArrowheads="1"/>
          </p:cNvSpPr>
          <p:nvPr>
            <p:ph type="title"/>
          </p:nvPr>
        </p:nvSpPr>
        <p:spPr>
          <a:xfrm>
            <a:off x="457200" y="274638"/>
            <a:ext cx="8229600" cy="778098"/>
          </a:xfrm>
        </p:spPr>
        <p:txBody>
          <a:bodyPr/>
          <a:lstStyle/>
          <a:p>
            <a:pPr algn="l"/>
            <a:r>
              <a:rPr lang="it-IT" altLang="it-IT" sz="2800" b="1" dirty="0" smtClean="0">
                <a:solidFill>
                  <a:srgbClr val="7030A0"/>
                </a:solidFill>
                <a:latin typeface="Comic Sans MS" panose="030F0702030302020204" pitchFamily="66" charset="0"/>
              </a:rPr>
              <a:t>Infortuni sul lavoro e malattie professionali</a:t>
            </a:r>
          </a:p>
        </p:txBody>
      </p:sp>
      <p:sp>
        <p:nvSpPr>
          <p:cNvPr id="50179" name="Segnaposto contenuto 2"/>
          <p:cNvSpPr>
            <a:spLocks noGrp="1" noChangeArrowheads="1"/>
          </p:cNvSpPr>
          <p:nvPr>
            <p:ph idx="1"/>
          </p:nvPr>
        </p:nvSpPr>
        <p:spPr>
          <a:xfrm>
            <a:off x="611560" y="1047749"/>
            <a:ext cx="8229600" cy="5333579"/>
          </a:xfrm>
        </p:spPr>
        <p:txBody>
          <a:bodyPr/>
          <a:lstStyle/>
          <a:p>
            <a:pPr>
              <a:buFont typeface="Wingdings" panose="05000000000000000000" pitchFamily="2" charset="2"/>
              <a:buNone/>
            </a:pPr>
            <a:r>
              <a:rPr lang="it-IT" altLang="it-IT" sz="2000" b="1" dirty="0" smtClean="0">
                <a:latin typeface="Comic Sans MS" panose="030F0702030302020204" pitchFamily="66" charset="0"/>
              </a:rPr>
              <a:t>Infortunio sul lavoro: evento avvenuto per causa violenta durante lo svolgimento dell’attività lavorativa.</a:t>
            </a:r>
          </a:p>
          <a:p>
            <a:pPr>
              <a:buFont typeface="Wingdings" panose="05000000000000000000" pitchFamily="2" charset="2"/>
              <a:buNone/>
            </a:pPr>
            <a:r>
              <a:rPr lang="it-IT" altLang="it-IT" sz="2000" b="1" dirty="0" smtClean="0">
                <a:latin typeface="Comic Sans MS" panose="030F0702030302020204" pitchFamily="66" charset="0"/>
              </a:rPr>
              <a:t>Malattia professionale: patologia dovuta al lavoro, ai materiali, agli agenti biologici o altri fattori presenti nell’ambiente in cui si svolge l’attività lavorativa.</a:t>
            </a:r>
          </a:p>
          <a:p>
            <a:pPr algn="ctr">
              <a:buFont typeface="Wingdings" panose="05000000000000000000" pitchFamily="2" charset="2"/>
              <a:buNone/>
            </a:pPr>
            <a:r>
              <a:rPr lang="it-IT" altLang="it-IT" sz="2400" b="1" dirty="0" smtClean="0">
                <a:latin typeface="Comic Sans MS" panose="030F0702030302020204" pitchFamily="66" charset="0"/>
              </a:rPr>
              <a:t>------------------</a:t>
            </a:r>
          </a:p>
          <a:p>
            <a:pPr algn="just">
              <a:buFont typeface="Wingdings" panose="05000000000000000000" pitchFamily="2" charset="2"/>
              <a:buNone/>
            </a:pPr>
            <a:r>
              <a:rPr lang="it-IT" altLang="it-IT" sz="2000" b="1" dirty="0" smtClean="0">
                <a:latin typeface="Comic Sans MS" panose="030F0702030302020204" pitchFamily="66" charset="0"/>
              </a:rPr>
              <a:t>La causa della malattia professionale agisce lentamente e progressivamente sull’organismo e, in molti casi, non determina un’astensione dal lavoro, per cui una malattia professionale è meno riconoscibile rispetto ad un infortunio</a:t>
            </a:r>
          </a:p>
        </p:txBody>
      </p:sp>
      <p:pic>
        <p:nvPicPr>
          <p:cNvPr id="50180" name="Picture 7" descr="C:\Documents and Settings\Administrator\Impostazioni locali\Temporary Internet Files\Content.IE5\M3JPE7IB\150478_infotunisullavoro_ral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838700"/>
            <a:ext cx="23606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31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noChangeArrowheads="1"/>
          </p:cNvSpPr>
          <p:nvPr>
            <p:ph type="title"/>
          </p:nvPr>
        </p:nvSpPr>
        <p:spPr>
          <a:xfrm>
            <a:off x="457200" y="274638"/>
            <a:ext cx="8229600" cy="752500"/>
          </a:xfrm>
        </p:spPr>
        <p:txBody>
          <a:bodyPr/>
          <a:lstStyle/>
          <a:p>
            <a:pPr algn="l"/>
            <a:r>
              <a:rPr lang="it-IT" altLang="it-IT" sz="2800" b="1" dirty="0" smtClean="0">
                <a:solidFill>
                  <a:srgbClr val="7030A0"/>
                </a:solidFill>
                <a:latin typeface="Comic Sans MS" panose="030F0702030302020204" pitchFamily="66" charset="0"/>
              </a:rPr>
              <a:t>Infortuni sul lavoro e malattie professionali</a:t>
            </a:r>
          </a:p>
        </p:txBody>
      </p:sp>
      <p:sp>
        <p:nvSpPr>
          <p:cNvPr id="51203" name="Segnaposto contenuto 2"/>
          <p:cNvSpPr>
            <a:spLocks noGrp="1" noChangeArrowheads="1"/>
          </p:cNvSpPr>
          <p:nvPr>
            <p:ph idx="1"/>
          </p:nvPr>
        </p:nvSpPr>
        <p:spPr/>
        <p:txBody>
          <a:bodyPr/>
          <a:lstStyle/>
          <a:p>
            <a:pPr>
              <a:buFont typeface="Wingdings" panose="05000000000000000000" pitchFamily="2" charset="2"/>
              <a:buNone/>
            </a:pPr>
            <a:r>
              <a:rPr lang="it-IT" altLang="it-IT" sz="2400" b="1" dirty="0" smtClean="0">
                <a:latin typeface="Comic Sans MS" panose="030F0702030302020204" pitchFamily="66" charset="0"/>
              </a:rPr>
              <a:t>Un incidente sul luogo di lavoro, come in auto o a casa, raramente deriva da una sola causa: molto spesso è frutto della somma di diverse cause o fattori concomitanti, ognuno dei quali non sarebbe sufficiente a determinarlo.</a:t>
            </a:r>
          </a:p>
          <a:p>
            <a:pPr>
              <a:buFont typeface="Wingdings" panose="05000000000000000000" pitchFamily="2" charset="2"/>
              <a:buNone/>
            </a:pPr>
            <a:endParaRPr lang="it-IT" altLang="it-IT" sz="2000" b="1" dirty="0" smtClean="0">
              <a:latin typeface="Comic Sans MS" panose="030F0702030302020204" pitchFamily="66" charset="0"/>
            </a:endParaRPr>
          </a:p>
          <a:p>
            <a:pPr>
              <a:buFont typeface="Wingdings" panose="05000000000000000000" pitchFamily="2" charset="2"/>
              <a:buNone/>
            </a:pPr>
            <a:r>
              <a:rPr lang="it-IT" altLang="it-IT" sz="2000" b="1" i="1" dirty="0" smtClean="0">
                <a:latin typeface="Comic Sans MS" panose="030F0702030302020204" pitchFamily="66" charset="0"/>
              </a:rPr>
              <a:t>Se mettiamo insieme un isolamento difettoso, un utensile elettrico toccato con le mani bagnate, la stanchezza di fine giornata, abbiamo già creato le premesse per determinare l’incidente.</a:t>
            </a:r>
          </a:p>
        </p:txBody>
      </p:sp>
      <p:pic>
        <p:nvPicPr>
          <p:cNvPr id="51204" name="Picture 7" descr="C:\Documents and Settings\Administrator\Impostazioni locali\Temporary Internet Files\Content.IE5\M3JPE7IB\150478_infotunisullavoro_ral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229200"/>
            <a:ext cx="23606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8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noChangeArrowheads="1"/>
          </p:cNvSpPr>
          <p:nvPr>
            <p:ph type="title"/>
          </p:nvPr>
        </p:nvSpPr>
        <p:spPr>
          <a:xfrm>
            <a:off x="762000" y="762000"/>
            <a:ext cx="7924800" cy="866775"/>
          </a:xfrm>
        </p:spPr>
        <p:txBody>
          <a:bodyPr/>
          <a:lstStyle/>
          <a:p>
            <a:r>
              <a:rPr lang="it-IT" altLang="it-IT" sz="3200" b="1" dirty="0" smtClean="0">
                <a:solidFill>
                  <a:srgbClr val="7030A0"/>
                </a:solidFill>
                <a:latin typeface="Comic Sans MS" panose="030F0702030302020204" pitchFamily="66" charset="0"/>
              </a:rPr>
              <a:t>LA SALUTE</a:t>
            </a:r>
          </a:p>
        </p:txBody>
      </p:sp>
      <p:sp>
        <p:nvSpPr>
          <p:cNvPr id="58371" name="Segnaposto contenuto 2"/>
          <p:cNvSpPr>
            <a:spLocks noGrp="1" noChangeArrowheads="1"/>
          </p:cNvSpPr>
          <p:nvPr>
            <p:ph idx="1"/>
          </p:nvPr>
        </p:nvSpPr>
        <p:spPr>
          <a:xfrm>
            <a:off x="838200" y="2362200"/>
            <a:ext cx="7910513" cy="3946525"/>
          </a:xfrm>
        </p:spPr>
        <p:txBody>
          <a:bodyPr/>
          <a:lstStyle/>
          <a:p>
            <a:pPr>
              <a:buFont typeface="Wingdings" panose="05000000000000000000" pitchFamily="2" charset="2"/>
              <a:buNone/>
            </a:pPr>
            <a:r>
              <a:rPr lang="it-IT" altLang="it-IT" b="1" dirty="0" smtClean="0">
                <a:latin typeface="Comic Sans MS" panose="030F0702030302020204" pitchFamily="66" charset="0"/>
              </a:rPr>
              <a:t>  Lo stato di salute è definito dall’Organizzazione Mondiale della Sanità, non come assenza di malattia, ma come stato generale di benessere fisico, psichico e sociale.</a:t>
            </a:r>
          </a:p>
        </p:txBody>
      </p:sp>
      <p:pic>
        <p:nvPicPr>
          <p:cNvPr id="58372" name="Picture 3" descr="C:\Documents and Settings\Administrator\Impostazioni locali\Temporary Internet Files\Content.IE5\UVJLXW2S\Comunicazione_Partecipazione_Salute_we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013176"/>
            <a:ext cx="224790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44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0836443"/>
            <a:ext cx="8856984" cy="4708981"/>
          </a:xfrm>
          <a:prstGeom prst="rect">
            <a:avLst/>
          </a:prstGeom>
        </p:spPr>
        <p:txBody>
          <a:bodyPr wrap="square">
            <a:spAutoFit/>
          </a:bodyPr>
          <a:lstStyle/>
          <a:p>
            <a:r>
              <a:rPr lang="it-IT" sz="2000" dirty="0">
                <a:latin typeface="Comic Sans MS" panose="030F0702030302020204" pitchFamily="66" charset="0"/>
              </a:rPr>
              <a:t>LA SICUREZZA NELLA SCUOLA </a:t>
            </a:r>
            <a:endParaRPr lang="it-IT" sz="2000" dirty="0" smtClean="0">
              <a:latin typeface="Comic Sans MS" panose="030F0702030302020204" pitchFamily="66" charset="0"/>
            </a:endParaRPr>
          </a:p>
          <a:p>
            <a:pPr algn="just"/>
            <a:r>
              <a:rPr lang="it-IT" sz="2000" dirty="0" smtClean="0">
                <a:latin typeface="Comic Sans MS" panose="030F0702030302020204" pitchFamily="66" charset="0"/>
              </a:rPr>
              <a:t>La </a:t>
            </a:r>
            <a:r>
              <a:rPr lang="it-IT" sz="2000" dirty="0">
                <a:latin typeface="Comic Sans MS" panose="030F0702030302020204" pitchFamily="66" charset="0"/>
              </a:rPr>
              <a:t>Salute e la Sicurezza sono diritti fondamentali e inalienabili di ogni persona sanciti dalla Costituzione. Il </a:t>
            </a:r>
            <a:r>
              <a:rPr lang="it-IT" sz="2000" dirty="0" err="1" smtClean="0">
                <a:latin typeface="Comic Sans MS" panose="030F0702030302020204" pitchFamily="66" charset="0"/>
              </a:rPr>
              <a:t>D.Leg.vo</a:t>
            </a:r>
            <a:r>
              <a:rPr lang="it-IT" sz="2000" dirty="0" smtClean="0">
                <a:latin typeface="Comic Sans MS" panose="030F0702030302020204" pitchFamily="66" charset="0"/>
              </a:rPr>
              <a:t> 81/08 </a:t>
            </a:r>
            <a:r>
              <a:rPr lang="it-IT" sz="2000" dirty="0">
                <a:latin typeface="Comic Sans MS" panose="030F0702030302020204" pitchFamily="66" charset="0"/>
              </a:rPr>
              <a:t>prevede espressamente che anche la scuola rientri tra le attività soggette alle norme di salute e sicurezza per l’attuazione e il miglioramento continuo della prevenzione. Gli </a:t>
            </a:r>
            <a:r>
              <a:rPr lang="it-IT" sz="2000" dirty="0" smtClean="0">
                <a:latin typeface="Comic Sans MS" panose="030F0702030302020204" pitchFamily="66" charset="0"/>
              </a:rPr>
              <a:t>artt. </a:t>
            </a:r>
            <a:r>
              <a:rPr lang="it-IT" sz="2000" dirty="0">
                <a:latin typeface="Comic Sans MS" panose="030F0702030302020204" pitchFamily="66" charset="0"/>
              </a:rPr>
              <a:t>17 e 18 del </a:t>
            </a:r>
            <a:r>
              <a:rPr lang="it-IT" sz="2000" dirty="0" smtClean="0">
                <a:latin typeface="Comic Sans MS" panose="030F0702030302020204" pitchFamily="66" charset="0"/>
              </a:rPr>
              <a:t>Decreto stabiliscono </a:t>
            </a:r>
            <a:r>
              <a:rPr lang="it-IT" sz="2000" dirty="0">
                <a:latin typeface="Comic Sans MS" panose="030F0702030302020204" pitchFamily="66" charset="0"/>
              </a:rPr>
              <a:t>l’obbligo per il datore di lavoro (nella scuola il </a:t>
            </a:r>
            <a:r>
              <a:rPr lang="it-IT" sz="2000" dirty="0" smtClean="0">
                <a:latin typeface="Comic Sans MS" panose="030F0702030302020204" pitchFamily="66" charset="0"/>
              </a:rPr>
              <a:t>D.S.) </a:t>
            </a:r>
            <a:r>
              <a:rPr lang="it-IT" sz="2000" dirty="0">
                <a:latin typeface="Comic Sans MS" panose="030F0702030302020204" pitchFamily="66" charset="0"/>
              </a:rPr>
              <a:t>di provvedere affinché ciascun lavoratore riceva un’adeguata informazione circa i rischi e l’organizzazione della sicurezza nell’azienda, e riceva una formazione sufficiente ed adeguata in materia di sicurezza e di salute. </a:t>
            </a:r>
            <a:r>
              <a:rPr lang="it-IT" sz="2000" dirty="0" smtClean="0">
                <a:latin typeface="Comic Sans MS" panose="030F0702030302020204" pitchFamily="66" charset="0"/>
              </a:rPr>
              <a:t> All’inizio </a:t>
            </a:r>
            <a:r>
              <a:rPr lang="it-IT" sz="2000" dirty="0">
                <a:latin typeface="Comic Sans MS" panose="030F0702030302020204" pitchFamily="66" charset="0"/>
              </a:rPr>
              <a:t>dell’anno scolastico tutti </a:t>
            </a:r>
            <a:r>
              <a:rPr lang="it-IT" sz="2000" dirty="0" smtClean="0">
                <a:latin typeface="Comic Sans MS" panose="030F0702030302020204" pitchFamily="66" charset="0"/>
              </a:rPr>
              <a:t>i Docenti ed </a:t>
            </a:r>
            <a:r>
              <a:rPr lang="it-IT" sz="2000" dirty="0">
                <a:latin typeface="Comic Sans MS" panose="030F0702030302020204" pitchFamily="66" charset="0"/>
              </a:rPr>
              <a:t>il personale </a:t>
            </a:r>
            <a:r>
              <a:rPr lang="it-IT" sz="2000" dirty="0" smtClean="0">
                <a:latin typeface="Comic Sans MS" panose="030F0702030302020204" pitchFamily="66" charset="0"/>
              </a:rPr>
              <a:t> ATA </a:t>
            </a:r>
            <a:r>
              <a:rPr lang="it-IT" sz="2000" dirty="0">
                <a:latin typeface="Comic Sans MS" panose="030F0702030302020204" pitchFamily="66" charset="0"/>
              </a:rPr>
              <a:t>seguono il corso di </a:t>
            </a:r>
            <a:r>
              <a:rPr lang="it-IT" sz="2000" dirty="0" smtClean="0">
                <a:latin typeface="Comic Sans MS" panose="030F0702030302020204" pitchFamily="66" charset="0"/>
              </a:rPr>
              <a:t>informazione/formazione. </a:t>
            </a:r>
            <a:r>
              <a:rPr lang="it-IT" sz="2000" dirty="0">
                <a:latin typeface="Comic Sans MS" panose="030F0702030302020204" pitchFamily="66" charset="0"/>
              </a:rPr>
              <a:t>Tutti i documenti relativi alla sicurezza sono disponibili nel </a:t>
            </a:r>
            <a:r>
              <a:rPr lang="it-IT" sz="2000" dirty="0" err="1" smtClean="0">
                <a:latin typeface="Comic Sans MS" panose="030F0702030302020204" pitchFamily="66" charset="0"/>
              </a:rPr>
              <a:t>sitoa</a:t>
            </a:r>
            <a:r>
              <a:rPr lang="it-IT" sz="2000" dirty="0" smtClean="0">
                <a:latin typeface="Comic Sans MS" panose="030F0702030302020204" pitchFamily="66" charset="0"/>
              </a:rPr>
              <a:t>”. In questo modo tutti i membri della comunità scolastica sono a conoscenza delle regole di comportamento nell'ordinario svolgimento di tutta l'attività svolta nella scuola.</a:t>
            </a:r>
            <a:endParaRPr lang="it-IT" sz="2000" dirty="0">
              <a:latin typeface="Comic Sans MS" panose="030F0702030302020204" pitchFamily="66" charset="0"/>
            </a:endParaRPr>
          </a:p>
        </p:txBody>
      </p:sp>
      <p:sp>
        <p:nvSpPr>
          <p:cNvPr id="4" name="Rettangolo 3"/>
          <p:cNvSpPr/>
          <p:nvPr/>
        </p:nvSpPr>
        <p:spPr>
          <a:xfrm>
            <a:off x="1979712" y="116632"/>
            <a:ext cx="6444208" cy="461665"/>
          </a:xfrm>
          <a:prstGeom prst="rect">
            <a:avLst/>
          </a:prstGeom>
        </p:spPr>
        <p:txBody>
          <a:bodyPr wrap="square">
            <a:spAutoFit/>
          </a:bodyPr>
          <a:lstStyle/>
          <a:p>
            <a:r>
              <a:rPr lang="it-IT" sz="2400" b="1" dirty="0">
                <a:solidFill>
                  <a:srgbClr val="7030A0"/>
                </a:solidFill>
                <a:latin typeface="Comic Sans MS" panose="030F0702030302020204" pitchFamily="66" charset="0"/>
              </a:rPr>
              <a:t>LA SICUREZZA NELLA SCUOLA</a:t>
            </a:r>
          </a:p>
        </p:txBody>
      </p:sp>
      <p:sp>
        <p:nvSpPr>
          <p:cNvPr id="5" name="Rettangolo 4"/>
          <p:cNvSpPr/>
          <p:nvPr/>
        </p:nvSpPr>
        <p:spPr>
          <a:xfrm>
            <a:off x="107504" y="582067"/>
            <a:ext cx="8928992" cy="5632311"/>
          </a:xfrm>
          <a:prstGeom prst="rect">
            <a:avLst/>
          </a:prstGeom>
        </p:spPr>
        <p:txBody>
          <a:bodyPr wrap="square">
            <a:spAutoFit/>
          </a:bodyPr>
          <a:lstStyle/>
          <a:p>
            <a:pPr algn="just"/>
            <a:r>
              <a:rPr lang="it-IT" sz="2000" dirty="0">
                <a:latin typeface="Comic Sans MS" panose="030F0702030302020204" pitchFamily="66" charset="0"/>
              </a:rPr>
              <a:t>La Salute e la Sicurezza sono diritti fondamentali e inalienabili di ogni persona sanciti dalla Costituzione. Il </a:t>
            </a:r>
            <a:r>
              <a:rPr lang="it-IT" sz="2000" dirty="0" smtClean="0">
                <a:latin typeface="Comic Sans MS" panose="030F0702030302020204" pitchFamily="66" charset="0"/>
              </a:rPr>
              <a:t>D. </a:t>
            </a:r>
            <a:r>
              <a:rPr lang="it-IT" sz="2000" dirty="0" err="1" smtClean="0">
                <a:latin typeface="Comic Sans MS" panose="030F0702030302020204" pitchFamily="66" charset="0"/>
              </a:rPr>
              <a:t>Leg.vo</a:t>
            </a:r>
            <a:r>
              <a:rPr lang="it-IT" sz="2000" dirty="0" smtClean="0">
                <a:latin typeface="Comic Sans MS" panose="030F0702030302020204" pitchFamily="66" charset="0"/>
              </a:rPr>
              <a:t> </a:t>
            </a:r>
            <a:r>
              <a:rPr lang="it-IT" sz="2000" dirty="0">
                <a:latin typeface="Comic Sans MS" panose="030F0702030302020204" pitchFamily="66" charset="0"/>
              </a:rPr>
              <a:t>n° </a:t>
            </a:r>
            <a:r>
              <a:rPr lang="it-IT" sz="2000" dirty="0" smtClean="0">
                <a:latin typeface="Comic Sans MS" panose="030F0702030302020204" pitchFamily="66" charset="0"/>
              </a:rPr>
              <a:t>81/08 </a:t>
            </a:r>
            <a:r>
              <a:rPr lang="it-IT" sz="2000" dirty="0">
                <a:latin typeface="Comic Sans MS" panose="030F0702030302020204" pitchFamily="66" charset="0"/>
              </a:rPr>
              <a:t>prevede espressamente che anche la scuola rientri tra le attività soggette alle norme di salute e sicurezza per l’attuazione e il miglioramento continuo della prevenzione</a:t>
            </a:r>
            <a:r>
              <a:rPr lang="it-IT" sz="2000" dirty="0" smtClean="0">
                <a:latin typeface="Comic Sans MS" panose="030F0702030302020204" pitchFamily="66" charset="0"/>
              </a:rPr>
              <a:t>.</a:t>
            </a:r>
            <a:r>
              <a:rPr lang="it-IT" sz="2000" dirty="0"/>
              <a:t> </a:t>
            </a:r>
            <a:r>
              <a:rPr lang="it-IT" sz="2000" dirty="0">
                <a:latin typeface="Comic Sans MS" panose="030F0702030302020204" pitchFamily="66" charset="0"/>
              </a:rPr>
              <a:t>Gli </a:t>
            </a:r>
            <a:r>
              <a:rPr lang="it-IT" sz="2000" dirty="0" smtClean="0">
                <a:latin typeface="Comic Sans MS" panose="030F0702030302020204" pitchFamily="66" charset="0"/>
              </a:rPr>
              <a:t>artt. </a:t>
            </a:r>
            <a:r>
              <a:rPr lang="it-IT" sz="2000" dirty="0">
                <a:latin typeface="Comic Sans MS" panose="030F0702030302020204" pitchFamily="66" charset="0"/>
              </a:rPr>
              <a:t>17 e 18 del Testo Unico stabiliscono l’obbligo per il datore di lavoro (nella scuola il Dirigente Scolastico) di provvedere affinché ciascun lavoratore riceva un’adeguata informazione circa i rischi e l’organizzazione della sicurezza nell’azienda, e riceva una formazione sufficiente ed adeguata in materia di sicurezza e di salute. </a:t>
            </a:r>
            <a:endParaRPr lang="it-IT" sz="2000" dirty="0" smtClean="0">
              <a:latin typeface="Comic Sans MS" panose="030F0702030302020204" pitchFamily="66" charset="0"/>
            </a:endParaRPr>
          </a:p>
          <a:p>
            <a:pPr algn="just"/>
            <a:r>
              <a:rPr lang="it-IT" sz="2000" dirty="0" smtClean="0">
                <a:latin typeface="Comic Sans MS" panose="030F0702030302020204" pitchFamily="66" charset="0"/>
              </a:rPr>
              <a:t>Tutti </a:t>
            </a:r>
            <a:r>
              <a:rPr lang="it-IT" sz="2000" dirty="0">
                <a:latin typeface="Comic Sans MS" panose="030F0702030302020204" pitchFamily="66" charset="0"/>
              </a:rPr>
              <a:t>i Docenti ed il personale ATA devono seguire il corso di informazione e </a:t>
            </a:r>
            <a:r>
              <a:rPr lang="it-IT" sz="2000" dirty="0" smtClean="0">
                <a:latin typeface="Comic Sans MS" panose="030F0702030302020204" pitchFamily="66" charset="0"/>
              </a:rPr>
              <a:t>formazione.</a:t>
            </a:r>
            <a:r>
              <a:rPr lang="it-IT" sz="2000" dirty="0"/>
              <a:t> </a:t>
            </a:r>
            <a:r>
              <a:rPr lang="it-IT" sz="2000" dirty="0">
                <a:latin typeface="Comic Sans MS" panose="030F0702030302020204" pitchFamily="66" charset="0"/>
              </a:rPr>
              <a:t>L'informazione è riferita: </a:t>
            </a:r>
          </a:p>
          <a:p>
            <a:pPr marL="457200" indent="-457200" algn="just">
              <a:buAutoNum type="alphaLcParenR"/>
            </a:pPr>
            <a:r>
              <a:rPr lang="it-IT" sz="2000" dirty="0">
                <a:latin typeface="Comic Sans MS" panose="030F0702030302020204" pitchFamily="66" charset="0"/>
              </a:rPr>
              <a:t>ai rischi per la sicurezza e la salute connessi all'attività; </a:t>
            </a:r>
          </a:p>
          <a:p>
            <a:pPr algn="just"/>
            <a:r>
              <a:rPr lang="it-IT" sz="2000" dirty="0">
                <a:latin typeface="Comic Sans MS" panose="030F0702030302020204" pitchFamily="66" charset="0"/>
              </a:rPr>
              <a:t>b) alle misure di prevenzione e protezione adottate; </a:t>
            </a:r>
          </a:p>
          <a:p>
            <a:pPr algn="just"/>
            <a:r>
              <a:rPr lang="it-IT" sz="2000" dirty="0">
                <a:latin typeface="Comic Sans MS" panose="030F0702030302020204" pitchFamily="66" charset="0"/>
              </a:rPr>
              <a:t>c) alle norme di comportamento specifiche relative a particolari ambienti scolastici (es. palestra, laboratori scientifici, ecc.); </a:t>
            </a:r>
          </a:p>
          <a:p>
            <a:pPr algn="just"/>
            <a:r>
              <a:rPr lang="it-IT" sz="2000" dirty="0">
                <a:latin typeface="Comic Sans MS" panose="030F0702030302020204" pitchFamily="66" charset="0"/>
              </a:rPr>
              <a:t>d) alle modalità di segnalazione di pericoli; </a:t>
            </a:r>
          </a:p>
          <a:p>
            <a:pPr algn="just"/>
            <a:r>
              <a:rPr lang="it-IT" sz="2000" dirty="0">
                <a:latin typeface="Comic Sans MS" panose="030F0702030302020204" pitchFamily="66" charset="0"/>
              </a:rPr>
              <a:t>f) al comportamento in caso di infortunio e alle procedure di primo soccorso. La formazione, invece, è specifica in base alle mansioni.</a:t>
            </a:r>
          </a:p>
        </p:txBody>
      </p:sp>
    </p:spTree>
    <p:extLst>
      <p:ext uri="{BB962C8B-B14F-4D97-AF65-F5344CB8AC3E}">
        <p14:creationId xmlns:p14="http://schemas.microsoft.com/office/powerpoint/2010/main" val="1186667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noChangeArrowheads="1"/>
          </p:cNvSpPr>
          <p:nvPr>
            <p:ph type="title"/>
          </p:nvPr>
        </p:nvSpPr>
        <p:spPr>
          <a:xfrm>
            <a:off x="457200" y="274638"/>
            <a:ext cx="8229600" cy="778098"/>
          </a:xfrm>
        </p:spPr>
        <p:txBody>
          <a:bodyPr/>
          <a:lstStyle/>
          <a:p>
            <a:r>
              <a:rPr lang="it-IT" altLang="it-IT" sz="3600" b="1" dirty="0" smtClean="0">
                <a:solidFill>
                  <a:srgbClr val="7030A0"/>
                </a:solidFill>
                <a:latin typeface="Comic Sans MS" panose="030F0702030302020204" pitchFamily="66" charset="0"/>
              </a:rPr>
              <a:t>Danno</a:t>
            </a:r>
          </a:p>
        </p:txBody>
      </p:sp>
      <p:sp>
        <p:nvSpPr>
          <p:cNvPr id="3" name="Segnaposto contenuto 2">
            <a:extLst>
              <a:ext uri="{FF2B5EF4-FFF2-40B4-BE49-F238E27FC236}">
                <a16:creationId xmlns="" xmlns:a16="http://schemas.microsoft.com/office/drawing/2014/main" id="{D7508337-92E6-4969-9455-4D7A3A47E410}"/>
              </a:ext>
            </a:extLst>
          </p:cNvPr>
          <p:cNvSpPr>
            <a:spLocks noGrp="1"/>
          </p:cNvSpPr>
          <p:nvPr>
            <p:ph idx="1"/>
          </p:nvPr>
        </p:nvSpPr>
        <p:spPr>
          <a:xfrm>
            <a:off x="354360" y="1484784"/>
            <a:ext cx="8435280" cy="5141168"/>
          </a:xfrm>
        </p:spPr>
        <p:txBody>
          <a:bodyPr/>
          <a:lstStyle/>
          <a:p>
            <a:pPr>
              <a:buFont typeface="Wingdings" panose="05000000000000000000" pitchFamily="2" charset="2"/>
              <a:buNone/>
              <a:defRPr/>
            </a:pPr>
            <a:r>
              <a:rPr lang="it-IT" sz="2800" b="1" dirty="0">
                <a:latin typeface="Comic Sans MS" panose="030F0702030302020204" pitchFamily="66" charset="0"/>
              </a:rPr>
              <a:t>Danno</a:t>
            </a:r>
            <a:r>
              <a:rPr lang="it-IT" sz="2400" b="1" dirty="0">
                <a:latin typeface="Comic Sans MS" panose="030F0702030302020204" pitchFamily="66" charset="0"/>
              </a:rPr>
              <a:t>:</a:t>
            </a:r>
            <a:r>
              <a:rPr lang="it-IT" sz="3600" b="1" dirty="0">
                <a:latin typeface="Comic Sans MS" panose="030F0702030302020204" pitchFamily="66" charset="0"/>
              </a:rPr>
              <a:t> </a:t>
            </a:r>
            <a:r>
              <a:rPr lang="it-IT" sz="2400" b="1" i="1" dirty="0">
                <a:latin typeface="Comic Sans MS" panose="030F0702030302020204" pitchFamily="66" charset="0"/>
              </a:rPr>
              <a:t>qualsiasi alterazione fisica o psichica, transitoria o permanente, dell’organismo o di sue parti o funzioni.</a:t>
            </a:r>
          </a:p>
          <a:p>
            <a:pPr>
              <a:buFont typeface="Wingdings" panose="05000000000000000000" pitchFamily="2" charset="2"/>
              <a:buNone/>
              <a:defRPr/>
            </a:pPr>
            <a:r>
              <a:rPr lang="it-IT" sz="2400" b="1" dirty="0" smtClean="0">
                <a:latin typeface="Comic Sans MS" panose="030F0702030302020204" pitchFamily="66" charset="0"/>
              </a:rPr>
              <a:t>In </a:t>
            </a:r>
            <a:r>
              <a:rPr lang="it-IT" sz="2400" b="1" dirty="0">
                <a:latin typeface="Comic Sans MS" panose="030F0702030302020204" pitchFamily="66" charset="0"/>
              </a:rPr>
              <a:t>giurisprudenza si genera un’alterazione alla salute in caso di: </a:t>
            </a:r>
          </a:p>
          <a:p>
            <a:pPr>
              <a:defRPr/>
            </a:pPr>
            <a:r>
              <a:rPr lang="it-IT" sz="2400" b="1" dirty="0">
                <a:latin typeface="Comic Sans MS" panose="030F0702030302020204" pitchFamily="66" charset="0"/>
              </a:rPr>
              <a:t>Modificazione dell’aspetto esteriore di una persona</a:t>
            </a:r>
          </a:p>
          <a:p>
            <a:pPr>
              <a:defRPr/>
            </a:pPr>
            <a:r>
              <a:rPr lang="it-IT" sz="2400" b="1" dirty="0">
                <a:latin typeface="Comic Sans MS" panose="030F0702030302020204" pitchFamily="66" charset="0"/>
              </a:rPr>
              <a:t>Riduzione della capacità lavorativa</a:t>
            </a:r>
          </a:p>
          <a:p>
            <a:pPr>
              <a:defRPr/>
            </a:pPr>
            <a:r>
              <a:rPr lang="it-IT" sz="2400" b="1" dirty="0">
                <a:latin typeface="Comic Sans MS" panose="030F0702030302020204" pitchFamily="66" charset="0"/>
              </a:rPr>
              <a:t>Riduzione della capacità di relazionarsi con altre persone</a:t>
            </a:r>
          </a:p>
          <a:p>
            <a:pPr>
              <a:defRPr/>
            </a:pPr>
            <a:r>
              <a:rPr lang="it-IT" sz="2400" b="1" dirty="0">
                <a:latin typeface="Comic Sans MS" panose="030F0702030302020204" pitchFamily="66" charset="0"/>
              </a:rPr>
              <a:t>Perdita di opportunità di lavoro</a:t>
            </a:r>
          </a:p>
          <a:p>
            <a:pPr>
              <a:defRPr/>
            </a:pPr>
            <a:r>
              <a:rPr lang="it-IT" sz="2400" b="1" dirty="0">
                <a:latin typeface="Comic Sans MS" panose="030F0702030302020204" pitchFamily="66" charset="0"/>
              </a:rPr>
              <a:t>Danno psichico (</a:t>
            </a:r>
            <a:r>
              <a:rPr lang="it-IT" sz="2400" b="1" i="1" dirty="0">
                <a:latin typeface="Comic Sans MS" panose="030F0702030302020204" pitchFamily="66" charset="0"/>
              </a:rPr>
              <a:t>per es. causato da stress sul lavoro, inquinamento acustico ecc</a:t>
            </a:r>
            <a:r>
              <a:rPr lang="it-IT" sz="2400" b="1" dirty="0">
                <a:latin typeface="Comic Sans MS" panose="030F0702030302020204" pitchFamily="66" charset="0"/>
              </a:rPr>
              <a:t>.)</a:t>
            </a:r>
          </a:p>
        </p:txBody>
      </p:sp>
      <p:pic>
        <p:nvPicPr>
          <p:cNvPr id="59396" name="Picture 4" descr="C:\Documents and Settings\Administrator\Impostazioni locali\Temporary Internet Files\Content.IE5\O93RDHJQ\fry-aaarg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7606"/>
            <a:ext cx="11604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74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noChangeArrowheads="1"/>
          </p:cNvSpPr>
          <p:nvPr>
            <p:ph type="title" idx="4294967295"/>
          </p:nvPr>
        </p:nvSpPr>
        <p:spPr>
          <a:xfrm>
            <a:off x="689769" y="223922"/>
            <a:ext cx="7924800" cy="900030"/>
          </a:xfrm>
        </p:spPr>
        <p:txBody>
          <a:bodyPr/>
          <a:lstStyle/>
          <a:p>
            <a:pPr algn="ctr"/>
            <a:r>
              <a:rPr lang="it-IT" altLang="it-IT" sz="3200" b="1" dirty="0" smtClean="0">
                <a:solidFill>
                  <a:srgbClr val="7030A0"/>
                </a:solidFill>
                <a:latin typeface="Comic Sans MS" panose="030F0702030302020204" pitchFamily="66" charset="0"/>
              </a:rPr>
              <a:t>Pericolo, Rischio e Danno</a:t>
            </a:r>
          </a:p>
        </p:txBody>
      </p:sp>
      <p:sp>
        <p:nvSpPr>
          <p:cNvPr id="60419" name="CasellaDiTesto 6"/>
          <p:cNvSpPr txBox="1">
            <a:spLocks noChangeArrowheads="1"/>
          </p:cNvSpPr>
          <p:nvPr/>
        </p:nvSpPr>
        <p:spPr bwMode="auto">
          <a:xfrm>
            <a:off x="1116013" y="2565400"/>
            <a:ext cx="251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it-IT" altLang="it-IT" sz="1800"/>
          </a:p>
        </p:txBody>
      </p:sp>
      <p:sp>
        <p:nvSpPr>
          <p:cNvPr id="60420" name="CasellaDiTesto 7"/>
          <p:cNvSpPr txBox="1">
            <a:spLocks noChangeArrowheads="1"/>
          </p:cNvSpPr>
          <p:nvPr/>
        </p:nvSpPr>
        <p:spPr bwMode="auto">
          <a:xfrm>
            <a:off x="1187450" y="2492375"/>
            <a:ext cx="1439863" cy="3397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t-IT" altLang="it-IT" sz="1600" b="1">
                <a:latin typeface="Comic Sans MS" panose="030F0702030302020204" pitchFamily="66" charset="0"/>
              </a:rPr>
              <a:t>PERICOLO</a:t>
            </a:r>
          </a:p>
        </p:txBody>
      </p:sp>
      <p:sp>
        <p:nvSpPr>
          <p:cNvPr id="60421" name="Rettangolo 8"/>
          <p:cNvSpPr>
            <a:spLocks noChangeArrowheads="1"/>
          </p:cNvSpPr>
          <p:nvPr/>
        </p:nvSpPr>
        <p:spPr bwMode="auto">
          <a:xfrm>
            <a:off x="1116013" y="5300663"/>
            <a:ext cx="2016125"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a:t>RISCHIO ACCETTABILE</a:t>
            </a:r>
          </a:p>
        </p:txBody>
      </p:sp>
      <p:cxnSp>
        <p:nvCxnSpPr>
          <p:cNvPr id="11" name="Connettore 2 10">
            <a:extLst>
              <a:ext uri="{FF2B5EF4-FFF2-40B4-BE49-F238E27FC236}">
                <a16:creationId xmlns="" xmlns:a16="http://schemas.microsoft.com/office/drawing/2014/main" id="{138C6330-BD00-4B2B-B1A7-A1FF55D45333}"/>
              </a:ext>
            </a:extLst>
          </p:cNvPr>
          <p:cNvCxnSpPr/>
          <p:nvPr/>
        </p:nvCxnSpPr>
        <p:spPr>
          <a:xfrm>
            <a:off x="1835150" y="2852738"/>
            <a:ext cx="0" cy="2376487"/>
          </a:xfrm>
          <a:prstGeom prst="straightConnector1">
            <a:avLst/>
          </a:prstGeom>
          <a:ln w="190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 xmlns:a16="http://schemas.microsoft.com/office/drawing/2014/main" id="{7969CC94-EF9A-4793-9892-A437352E734E}"/>
              </a:ext>
            </a:extLst>
          </p:cNvPr>
          <p:cNvCxnSpPr/>
          <p:nvPr/>
        </p:nvCxnSpPr>
        <p:spPr>
          <a:xfrm>
            <a:off x="2700338" y="2781300"/>
            <a:ext cx="1295400" cy="0"/>
          </a:xfrm>
          <a:prstGeom prst="straightConnector1">
            <a:avLst/>
          </a:prstGeom>
          <a:ln w="19050">
            <a:solidFill>
              <a:schemeClr val="tx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424" name="Rettangolo 16"/>
          <p:cNvSpPr>
            <a:spLocks noChangeArrowheads="1"/>
          </p:cNvSpPr>
          <p:nvPr/>
        </p:nvSpPr>
        <p:spPr bwMode="auto">
          <a:xfrm>
            <a:off x="4211638" y="2420938"/>
            <a:ext cx="3773790" cy="369332"/>
          </a:xfrm>
          <a:prstGeom prst="rect">
            <a:avLst/>
          </a:prstGeom>
          <a:solidFill>
            <a:srgbClr val="301E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t-IT" altLang="it-IT" sz="1800" b="1">
                <a:solidFill>
                  <a:srgbClr val="FFFF00"/>
                </a:solidFill>
                <a:latin typeface="Comic Sans MS" panose="030F0702030302020204" pitchFamily="66" charset="0"/>
              </a:rPr>
              <a:t>ELIMINAZIONE DEL RISCHIO</a:t>
            </a:r>
          </a:p>
        </p:txBody>
      </p:sp>
      <p:sp>
        <p:nvSpPr>
          <p:cNvPr id="60425" name="Rettangolo 17"/>
          <p:cNvSpPr>
            <a:spLocks noChangeArrowheads="1"/>
          </p:cNvSpPr>
          <p:nvPr/>
        </p:nvSpPr>
        <p:spPr bwMode="auto">
          <a:xfrm>
            <a:off x="3348038" y="3213100"/>
            <a:ext cx="2592387" cy="369888"/>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a:solidFill>
                  <a:srgbClr val="FF6600"/>
                </a:solidFill>
                <a:latin typeface="Comic Sans MS" panose="030F0702030302020204" pitchFamily="66" charset="0"/>
              </a:rPr>
              <a:t>condizioni tecniche</a:t>
            </a:r>
          </a:p>
        </p:txBody>
      </p:sp>
      <p:sp>
        <p:nvSpPr>
          <p:cNvPr id="60426" name="Rettangolo 18"/>
          <p:cNvSpPr>
            <a:spLocks noChangeArrowheads="1"/>
          </p:cNvSpPr>
          <p:nvPr/>
        </p:nvSpPr>
        <p:spPr bwMode="auto">
          <a:xfrm>
            <a:off x="3348038" y="4292600"/>
            <a:ext cx="2592387" cy="3698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a:solidFill>
                  <a:srgbClr val="FF0000"/>
                </a:solidFill>
                <a:latin typeface="Comic Sans MS" panose="030F0702030302020204" pitchFamily="66" charset="0"/>
              </a:rPr>
              <a:t>fattori umani</a:t>
            </a:r>
          </a:p>
        </p:txBody>
      </p:sp>
      <p:sp>
        <p:nvSpPr>
          <p:cNvPr id="60427" name="Rettangolo 19"/>
          <p:cNvSpPr>
            <a:spLocks noChangeArrowheads="1"/>
          </p:cNvSpPr>
          <p:nvPr/>
        </p:nvSpPr>
        <p:spPr bwMode="auto">
          <a:xfrm>
            <a:off x="3360738" y="3716338"/>
            <a:ext cx="2582862" cy="36988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a:solidFill>
                  <a:srgbClr val="FF3300"/>
                </a:solidFill>
                <a:latin typeface="Comic Sans MS" panose="030F0702030302020204" pitchFamily="66" charset="0"/>
              </a:rPr>
              <a:t>elementi organizzativi</a:t>
            </a:r>
          </a:p>
        </p:txBody>
      </p:sp>
      <p:cxnSp>
        <p:nvCxnSpPr>
          <p:cNvPr id="22" name="Connettore 2 21">
            <a:extLst>
              <a:ext uri="{FF2B5EF4-FFF2-40B4-BE49-F238E27FC236}">
                <a16:creationId xmlns="" xmlns:a16="http://schemas.microsoft.com/office/drawing/2014/main" id="{325EEC1F-A4C5-44DE-AF97-78BF283192BB}"/>
              </a:ext>
            </a:extLst>
          </p:cNvPr>
          <p:cNvCxnSpPr/>
          <p:nvPr/>
        </p:nvCxnSpPr>
        <p:spPr>
          <a:xfrm flipH="1">
            <a:off x="1979613" y="3429000"/>
            <a:ext cx="1223962"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 xmlns:a16="http://schemas.microsoft.com/office/drawing/2014/main" id="{81B08D90-5272-409A-81CF-E57B0E9BC8DC}"/>
              </a:ext>
            </a:extLst>
          </p:cNvPr>
          <p:cNvCxnSpPr/>
          <p:nvPr/>
        </p:nvCxnSpPr>
        <p:spPr>
          <a:xfrm flipH="1">
            <a:off x="1979613" y="3933825"/>
            <a:ext cx="1223962"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 xmlns:a16="http://schemas.microsoft.com/office/drawing/2014/main" id="{8E510456-6D70-49F4-8355-4640FA21A4F8}"/>
              </a:ext>
            </a:extLst>
          </p:cNvPr>
          <p:cNvCxnSpPr/>
          <p:nvPr/>
        </p:nvCxnSpPr>
        <p:spPr>
          <a:xfrm flipH="1">
            <a:off x="1979613" y="4508500"/>
            <a:ext cx="1223962" cy="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6" name="Parentesi graffa chiusa 25">
            <a:extLst>
              <a:ext uri="{FF2B5EF4-FFF2-40B4-BE49-F238E27FC236}">
                <a16:creationId xmlns="" xmlns:a16="http://schemas.microsoft.com/office/drawing/2014/main" id="{2B7500A0-3AB7-422D-A03B-FFC3AE2933F9}"/>
              </a:ext>
            </a:extLst>
          </p:cNvPr>
          <p:cNvSpPr/>
          <p:nvPr/>
        </p:nvSpPr>
        <p:spPr>
          <a:xfrm>
            <a:off x="6084888" y="3141663"/>
            <a:ext cx="358775" cy="1582737"/>
          </a:xfrm>
          <a:prstGeom prst="rightBrac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Comic Sans MS" panose="030F0702030302020204" pitchFamily="66" charset="0"/>
            </a:endParaRPr>
          </a:p>
        </p:txBody>
      </p:sp>
      <p:sp>
        <p:nvSpPr>
          <p:cNvPr id="60432" name="CasellaDiTesto 26"/>
          <p:cNvSpPr txBox="1">
            <a:spLocks noChangeArrowheads="1"/>
          </p:cNvSpPr>
          <p:nvPr/>
        </p:nvSpPr>
        <p:spPr bwMode="auto">
          <a:xfrm>
            <a:off x="6588125" y="3284538"/>
            <a:ext cx="1655763" cy="923330"/>
          </a:xfrm>
          <a:prstGeom prst="rect">
            <a:avLst/>
          </a:prstGeom>
          <a:solidFill>
            <a:srgbClr val="301E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it-IT" altLang="it-IT" sz="1800" b="1" dirty="0">
                <a:solidFill>
                  <a:srgbClr val="FFFF00"/>
                </a:solidFill>
                <a:latin typeface="Comic Sans MS" panose="030F0702030302020204" pitchFamily="66" charset="0"/>
              </a:rPr>
              <a:t>RIDUZIONE DEL RISCHIO</a:t>
            </a:r>
          </a:p>
        </p:txBody>
      </p:sp>
      <p:sp>
        <p:nvSpPr>
          <p:cNvPr id="60433" name="CasellaDiTesto 27"/>
          <p:cNvSpPr txBox="1">
            <a:spLocks noChangeArrowheads="1"/>
          </p:cNvSpPr>
          <p:nvPr/>
        </p:nvSpPr>
        <p:spPr bwMode="auto">
          <a:xfrm>
            <a:off x="6659563" y="4076700"/>
            <a:ext cx="1955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buSzTx/>
              <a:buFontTx/>
              <a:buNone/>
            </a:pPr>
            <a:endParaRPr lang="it-IT" altLang="it-IT" sz="1800" b="1" dirty="0">
              <a:latin typeface="Comic Sans MS" panose="030F0702030302020204" pitchFamily="66" charset="0"/>
            </a:endParaRPr>
          </a:p>
          <a:p>
            <a:pPr eaLnBrk="1" hangingPunct="1">
              <a:spcBef>
                <a:spcPct val="0"/>
              </a:spcBef>
              <a:buClrTx/>
              <a:buSzTx/>
              <a:buFontTx/>
              <a:buNone/>
            </a:pPr>
            <a:r>
              <a:rPr lang="it-IT" altLang="it-IT" sz="1800" b="1" dirty="0" smtClean="0">
                <a:latin typeface="Comic Sans MS" panose="030F0702030302020204" pitchFamily="66" charset="0"/>
              </a:rPr>
              <a:t>Misure</a:t>
            </a:r>
            <a:endParaRPr lang="it-IT" altLang="it-IT" sz="1800" b="1" dirty="0">
              <a:latin typeface="Comic Sans MS" panose="030F0702030302020204" pitchFamily="66" charset="0"/>
            </a:endParaRPr>
          </a:p>
          <a:p>
            <a:pPr eaLnBrk="1" hangingPunct="1">
              <a:spcBef>
                <a:spcPct val="0"/>
              </a:spcBef>
              <a:buClrTx/>
              <a:buSzTx/>
              <a:buFontTx/>
              <a:buNone/>
            </a:pPr>
            <a:r>
              <a:rPr lang="it-IT" altLang="it-IT" sz="1800" b="1" dirty="0">
                <a:latin typeface="Comic Sans MS" panose="030F0702030302020204" pitchFamily="66" charset="0"/>
              </a:rPr>
              <a:t>generali e specifiche</a:t>
            </a:r>
          </a:p>
        </p:txBody>
      </p:sp>
      <p:sp>
        <p:nvSpPr>
          <p:cNvPr id="32" name="Freccia angolare in su 31">
            <a:extLst>
              <a:ext uri="{FF2B5EF4-FFF2-40B4-BE49-F238E27FC236}">
                <a16:creationId xmlns="" xmlns:a16="http://schemas.microsoft.com/office/drawing/2014/main" id="{5717C046-F60D-47BF-9016-79070E46A7A9}"/>
              </a:ext>
            </a:extLst>
          </p:cNvPr>
          <p:cNvSpPr/>
          <p:nvPr/>
        </p:nvSpPr>
        <p:spPr>
          <a:xfrm rot="5400000">
            <a:off x="2592388" y="5121275"/>
            <a:ext cx="503238" cy="2160587"/>
          </a:xfrm>
          <a:prstGeom prst="bentUp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Comic Sans MS" panose="030F0702030302020204" pitchFamily="66" charset="0"/>
            </a:endParaRPr>
          </a:p>
        </p:txBody>
      </p:sp>
      <p:sp>
        <p:nvSpPr>
          <p:cNvPr id="33" name="Esplosione 1 32">
            <a:extLst>
              <a:ext uri="{FF2B5EF4-FFF2-40B4-BE49-F238E27FC236}">
                <a16:creationId xmlns="" xmlns:a16="http://schemas.microsoft.com/office/drawing/2014/main" id="{630EA790-0207-494D-AA49-962883D23A2D}"/>
              </a:ext>
            </a:extLst>
          </p:cNvPr>
          <p:cNvSpPr/>
          <p:nvPr/>
        </p:nvSpPr>
        <p:spPr>
          <a:xfrm rot="19915796">
            <a:off x="3929991" y="5155916"/>
            <a:ext cx="2357576" cy="1228725"/>
          </a:xfrm>
          <a:prstGeom prst="irregularSeal1">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400" b="1" dirty="0">
                <a:solidFill>
                  <a:srgbClr val="000000"/>
                </a:solidFill>
              </a:rPr>
              <a:t>DANNO</a:t>
            </a:r>
          </a:p>
        </p:txBody>
      </p:sp>
    </p:spTree>
    <p:extLst>
      <p:ext uri="{BB962C8B-B14F-4D97-AF65-F5344CB8AC3E}">
        <p14:creationId xmlns:p14="http://schemas.microsoft.com/office/powerpoint/2010/main" val="303700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xfrm>
            <a:off x="457200" y="274638"/>
            <a:ext cx="8229600" cy="634082"/>
          </a:xfrm>
        </p:spPr>
        <p:txBody>
          <a:bodyPr/>
          <a:lstStyle/>
          <a:p>
            <a:pPr eaLnBrk="1" hangingPunct="1"/>
            <a:r>
              <a:rPr lang="it-IT" altLang="it-IT" sz="3200" b="1" dirty="0" smtClean="0">
                <a:solidFill>
                  <a:srgbClr val="7030A0"/>
                </a:solidFill>
                <a:latin typeface="Comic Sans MS" panose="030F0702030302020204" pitchFamily="66" charset="0"/>
              </a:rPr>
              <a:t>I RISCHI LAVORATIVI</a:t>
            </a:r>
          </a:p>
        </p:txBody>
      </p:sp>
      <p:sp>
        <p:nvSpPr>
          <p:cNvPr id="61443" name="Rectangle 3"/>
          <p:cNvSpPr>
            <a:spLocks noGrp="1" noChangeArrowheads="1"/>
          </p:cNvSpPr>
          <p:nvPr>
            <p:ph type="body" idx="1"/>
          </p:nvPr>
        </p:nvSpPr>
        <p:spPr/>
        <p:txBody>
          <a:bodyPr/>
          <a:lstStyle/>
          <a:p>
            <a:pPr eaLnBrk="1" hangingPunct="1">
              <a:buFont typeface="Wingdings" panose="05000000000000000000" pitchFamily="2" charset="2"/>
              <a:buNone/>
            </a:pPr>
            <a:r>
              <a:rPr lang="it-IT" altLang="it-IT" b="1" dirty="0" smtClean="0">
                <a:solidFill>
                  <a:srgbClr val="000000"/>
                </a:solidFill>
                <a:latin typeface="Comic Sans MS" panose="030F0702030302020204" pitchFamily="66" charset="0"/>
              </a:rPr>
              <a:t>L’errore umano è sempre in agguato!</a:t>
            </a:r>
          </a:p>
          <a:p>
            <a:pPr eaLnBrk="1" hangingPunct="1">
              <a:buFont typeface="Wingdings" panose="05000000000000000000" pitchFamily="2" charset="2"/>
              <a:buNone/>
            </a:pPr>
            <a:r>
              <a:rPr lang="it-IT" altLang="it-IT" b="1" dirty="0" smtClean="0">
                <a:solidFill>
                  <a:srgbClr val="000000"/>
                </a:solidFill>
                <a:latin typeface="Comic Sans MS" panose="030F0702030302020204" pitchFamily="66" charset="0"/>
              </a:rPr>
              <a:t>Può essere dovuto a:</a:t>
            </a:r>
          </a:p>
          <a:p>
            <a:pPr eaLnBrk="1" hangingPunct="1"/>
            <a:r>
              <a:rPr lang="it-IT" altLang="it-IT" b="1" dirty="0" smtClean="0">
                <a:solidFill>
                  <a:srgbClr val="000000"/>
                </a:solidFill>
                <a:latin typeface="Comic Sans MS" panose="030F0702030302020204" pitchFamily="66" charset="0"/>
              </a:rPr>
              <a:t>Fretta</a:t>
            </a:r>
          </a:p>
          <a:p>
            <a:pPr eaLnBrk="1" hangingPunct="1"/>
            <a:r>
              <a:rPr lang="it-IT" altLang="it-IT" b="1" dirty="0" smtClean="0">
                <a:solidFill>
                  <a:srgbClr val="000000"/>
                </a:solidFill>
                <a:latin typeface="Comic Sans MS" panose="030F0702030302020204" pitchFamily="66" charset="0"/>
              </a:rPr>
              <a:t>Distrazione</a:t>
            </a:r>
          </a:p>
          <a:p>
            <a:pPr eaLnBrk="1" hangingPunct="1"/>
            <a:r>
              <a:rPr lang="it-IT" altLang="it-IT" b="1" dirty="0" smtClean="0">
                <a:solidFill>
                  <a:srgbClr val="000000"/>
                </a:solidFill>
                <a:latin typeface="Comic Sans MS" panose="030F0702030302020204" pitchFamily="66" charset="0"/>
              </a:rPr>
              <a:t>Eccesso di sicurezza</a:t>
            </a:r>
          </a:p>
          <a:p>
            <a:pPr eaLnBrk="1" hangingPunct="1"/>
            <a:r>
              <a:rPr lang="it-IT" altLang="it-IT" b="1" dirty="0" smtClean="0">
                <a:solidFill>
                  <a:srgbClr val="000000"/>
                </a:solidFill>
                <a:latin typeface="Comic Sans MS" panose="030F0702030302020204" pitchFamily="66" charset="0"/>
              </a:rPr>
              <a:t>Scarsa informazione e formazione</a:t>
            </a:r>
          </a:p>
          <a:p>
            <a:pPr eaLnBrk="1" hangingPunct="1"/>
            <a:r>
              <a:rPr lang="it-IT" altLang="it-IT" b="1" dirty="0" smtClean="0">
                <a:solidFill>
                  <a:srgbClr val="000000"/>
                </a:solidFill>
                <a:latin typeface="Comic Sans MS" panose="030F0702030302020204" pitchFamily="66" charset="0"/>
              </a:rPr>
              <a:t>Negligenza, imprudenza, imperizia</a:t>
            </a:r>
          </a:p>
        </p:txBody>
      </p:sp>
      <p:pic>
        <p:nvPicPr>
          <p:cNvPr id="61444" name="Picture 7" descr="C:\Documents and Settings\Administrator\Impostazioni locali\Temporary Internet Files\Content.IE5\6NZLW2SW\erro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4001">
            <a:off x="6221838" y="2694056"/>
            <a:ext cx="1820863" cy="15176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5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251520" y="274638"/>
            <a:ext cx="8435280" cy="1143000"/>
          </a:xfrm>
        </p:spPr>
        <p:txBody>
          <a:bodyPr/>
          <a:lstStyle/>
          <a:p>
            <a:pPr algn="ctr" eaLnBrk="1" hangingPunct="1"/>
            <a:r>
              <a:rPr lang="it-IT" altLang="it-IT" sz="2800" b="1" dirty="0" smtClean="0">
                <a:solidFill>
                  <a:srgbClr val="7030A0"/>
                </a:solidFill>
                <a:latin typeface="Comic Sans MS" panose="030F0702030302020204" pitchFamily="66" charset="0"/>
              </a:rPr>
              <a:t>DOCUMENTO VALUTAZIONE DEI RISCHI</a:t>
            </a:r>
            <a:br>
              <a:rPr lang="it-IT" altLang="it-IT" sz="2800" b="1" dirty="0" smtClean="0">
                <a:solidFill>
                  <a:srgbClr val="7030A0"/>
                </a:solidFill>
                <a:latin typeface="Comic Sans MS" panose="030F0702030302020204" pitchFamily="66" charset="0"/>
              </a:rPr>
            </a:br>
            <a:r>
              <a:rPr lang="it-IT" altLang="it-IT" sz="2800" b="1" dirty="0" smtClean="0">
                <a:solidFill>
                  <a:srgbClr val="7030A0"/>
                </a:solidFill>
                <a:latin typeface="Comic Sans MS" panose="030F0702030302020204" pitchFamily="66" charset="0"/>
              </a:rPr>
              <a:t>D.V.R.</a:t>
            </a:r>
          </a:p>
        </p:txBody>
      </p:sp>
      <p:sp>
        <p:nvSpPr>
          <p:cNvPr id="62467" name="Rectangle 3"/>
          <p:cNvSpPr>
            <a:spLocks noGrp="1" noChangeArrowheads="1"/>
          </p:cNvSpPr>
          <p:nvPr>
            <p:ph type="body" idx="1"/>
          </p:nvPr>
        </p:nvSpPr>
        <p:spPr/>
        <p:txBody>
          <a:bodyPr/>
          <a:lstStyle/>
          <a:p>
            <a:pPr eaLnBrk="1" hangingPunct="1">
              <a:buFont typeface="Wingdings" panose="05000000000000000000" pitchFamily="2" charset="2"/>
              <a:buNone/>
            </a:pPr>
            <a:r>
              <a:rPr lang="it-IT" altLang="it-IT" b="1" dirty="0" smtClean="0">
                <a:latin typeface="Comic Sans MS" panose="030F0702030302020204" pitchFamily="66" charset="0"/>
              </a:rPr>
              <a:t>  La valutazione del rischio rimane l’elemento fondamentale del sistema di prevenzione aziendale quindi obbligo non delegabile dal datore di lavoro, cui compete la responsabilità della valutazione del rischio e l’elaborazione del DVR (</a:t>
            </a:r>
            <a:r>
              <a:rPr lang="it-IT" altLang="it-IT" b="1" i="1" dirty="0" smtClean="0">
                <a:latin typeface="Comic Sans MS" panose="030F0702030302020204" pitchFamily="66" charset="0"/>
              </a:rPr>
              <a:t>per questo si avvale della collaborazione dell’R.S.P.P</a:t>
            </a:r>
            <a:r>
              <a:rPr lang="it-IT" altLang="it-IT" b="1" dirty="0" smtClean="0">
                <a:latin typeface="Comic Sans MS" panose="030F0702030302020204" pitchFamily="66" charset="0"/>
              </a:rPr>
              <a:t>.)</a:t>
            </a:r>
          </a:p>
          <a:p>
            <a:pPr eaLnBrk="1" hangingPunct="1">
              <a:buFont typeface="Wingdings" panose="05000000000000000000" pitchFamily="2" charset="2"/>
              <a:buNone/>
            </a:pPr>
            <a:r>
              <a:rPr lang="it-IT" altLang="it-IT" b="1" dirty="0" smtClean="0">
                <a:latin typeface="Comic Sans MS" panose="030F0702030302020204" pitchFamily="66" charset="0"/>
              </a:rPr>
              <a:t>Art. 17 del T.U.S.</a:t>
            </a:r>
          </a:p>
        </p:txBody>
      </p:sp>
    </p:spTree>
    <p:extLst>
      <p:ext uri="{BB962C8B-B14F-4D97-AF65-F5344CB8AC3E}">
        <p14:creationId xmlns:p14="http://schemas.microsoft.com/office/powerpoint/2010/main" val="1059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421196" y="10696"/>
            <a:ext cx="8229600" cy="1143000"/>
          </a:xfrm>
        </p:spPr>
        <p:txBody>
          <a:bodyPr/>
          <a:lstStyle/>
          <a:p>
            <a:pPr algn="ctr" eaLnBrk="1" hangingPunct="1"/>
            <a:r>
              <a:rPr lang="it-IT" altLang="it-IT" sz="2800" b="1" dirty="0" smtClean="0">
                <a:solidFill>
                  <a:srgbClr val="7030A0"/>
                </a:solidFill>
                <a:latin typeface="Comic Sans MS" panose="030F0702030302020204" pitchFamily="66" charset="0"/>
              </a:rPr>
              <a:t>LA VALUTAZIONE DEI RISCHI</a:t>
            </a:r>
            <a:br>
              <a:rPr lang="it-IT" altLang="it-IT" sz="2800" b="1" dirty="0" smtClean="0">
                <a:solidFill>
                  <a:srgbClr val="7030A0"/>
                </a:solidFill>
                <a:latin typeface="Comic Sans MS" panose="030F0702030302020204" pitchFamily="66" charset="0"/>
              </a:rPr>
            </a:br>
            <a:r>
              <a:rPr lang="it-IT" altLang="it-IT" sz="2800" b="1" i="1" dirty="0" smtClean="0">
                <a:solidFill>
                  <a:srgbClr val="7030A0"/>
                </a:solidFill>
                <a:latin typeface="Comic Sans MS" panose="030F0702030302020204" pitchFamily="66" charset="0"/>
              </a:rPr>
              <a:t>(ARTT. 28 e 29 DEL T.U.)</a:t>
            </a:r>
          </a:p>
        </p:txBody>
      </p:sp>
      <p:sp>
        <p:nvSpPr>
          <p:cNvPr id="45059" name="Rectangle 3">
            <a:extLst>
              <a:ext uri="{FF2B5EF4-FFF2-40B4-BE49-F238E27FC236}">
                <a16:creationId xmlns="" xmlns:a16="http://schemas.microsoft.com/office/drawing/2014/main" id="{E26EDDB5-E0A0-4D66-9B2C-776F2C91FFB4}"/>
              </a:ext>
            </a:extLst>
          </p:cNvPr>
          <p:cNvSpPr>
            <a:spLocks noGrp="1" noChangeArrowheads="1"/>
          </p:cNvSpPr>
          <p:nvPr>
            <p:ph type="body" idx="1"/>
          </p:nvPr>
        </p:nvSpPr>
        <p:spPr>
          <a:xfrm>
            <a:off x="323528" y="1556792"/>
            <a:ext cx="8424936" cy="5040560"/>
          </a:xfrm>
        </p:spPr>
        <p:txBody>
          <a:bodyPr/>
          <a:lstStyle/>
          <a:p>
            <a:pPr eaLnBrk="1" hangingPunct="1">
              <a:buFont typeface="Wingdings" panose="05000000000000000000" pitchFamily="2" charset="2"/>
              <a:buNone/>
              <a:defRPr/>
            </a:pPr>
            <a:r>
              <a:rPr lang="it-IT" sz="2200" b="1" dirty="0" smtClean="0">
                <a:latin typeface="Comic Sans MS" panose="030F0702030302020204" pitchFamily="66" charset="0"/>
              </a:rPr>
              <a:t>   Il </a:t>
            </a:r>
            <a:r>
              <a:rPr lang="it-IT" sz="2200" b="1" dirty="0">
                <a:latin typeface="Comic Sans MS" panose="030F0702030302020204" pitchFamily="66" charset="0"/>
              </a:rPr>
              <a:t>D.V.R. deve avere data certa e contenere:</a:t>
            </a:r>
          </a:p>
          <a:p>
            <a:pPr eaLnBrk="1" hangingPunct="1">
              <a:defRPr/>
            </a:pPr>
            <a:r>
              <a:rPr lang="it-IT" sz="2200" b="1" dirty="0">
                <a:latin typeface="Comic Sans MS" panose="030F0702030302020204" pitchFamily="66" charset="0"/>
              </a:rPr>
              <a:t>Una relazione sulla valutazione di tutti i rischi per la sicurezza e la salute;</a:t>
            </a:r>
          </a:p>
          <a:p>
            <a:pPr eaLnBrk="1" hangingPunct="1">
              <a:defRPr/>
            </a:pPr>
            <a:r>
              <a:rPr lang="it-IT" sz="2200" b="1" dirty="0">
                <a:latin typeface="Comic Sans MS" panose="030F0702030302020204" pitchFamily="66" charset="0"/>
              </a:rPr>
              <a:t>Le indicazioni delle misure di prevenzione e protezione adottate e dei dispositivi di protezione individuali;</a:t>
            </a:r>
          </a:p>
          <a:p>
            <a:pPr eaLnBrk="1" hangingPunct="1">
              <a:defRPr/>
            </a:pPr>
            <a:r>
              <a:rPr lang="it-IT" sz="2200" b="1" dirty="0">
                <a:latin typeface="Comic Sans MS" panose="030F0702030302020204" pitchFamily="66" charset="0"/>
              </a:rPr>
              <a:t>Il programma delle misure opportune per garantire il livello di miglioramento nel tempo dei livelli di sicurezza;</a:t>
            </a:r>
          </a:p>
          <a:p>
            <a:pPr eaLnBrk="1" hangingPunct="1">
              <a:defRPr/>
            </a:pPr>
            <a:r>
              <a:rPr lang="it-IT" sz="2200" b="1" dirty="0">
                <a:latin typeface="Comic Sans MS" panose="030F0702030302020204" pitchFamily="66" charset="0"/>
              </a:rPr>
              <a:t>L’indicazione del nominativo del Responsabile del Servizio di Prevenzione e </a:t>
            </a:r>
            <a:r>
              <a:rPr lang="it-IT" sz="2200" b="1" dirty="0" smtClean="0">
                <a:latin typeface="Comic Sans MS" panose="030F0702030302020204" pitchFamily="66" charset="0"/>
              </a:rPr>
              <a:t>Protezione, </a:t>
            </a:r>
            <a:r>
              <a:rPr lang="it-IT" sz="2200" b="1" dirty="0">
                <a:latin typeface="Comic Sans MS" panose="030F0702030302020204" pitchFamily="66" charset="0"/>
              </a:rPr>
              <a:t>del Rappresentante dei </a:t>
            </a:r>
            <a:r>
              <a:rPr lang="it-IT" sz="2200" b="1" dirty="0" smtClean="0">
                <a:latin typeface="Comic Sans MS" panose="030F0702030302020204" pitchFamily="66" charset="0"/>
              </a:rPr>
              <a:t>Lavoratori e del Medico Competente, con firme di tutti;</a:t>
            </a:r>
            <a:endParaRPr lang="it-IT" sz="2200" b="1" dirty="0">
              <a:latin typeface="Comic Sans MS" panose="030F0702030302020204" pitchFamily="66" charset="0"/>
            </a:endParaRPr>
          </a:p>
          <a:p>
            <a:pPr eaLnBrk="1" hangingPunct="1">
              <a:defRPr/>
            </a:pPr>
            <a:r>
              <a:rPr lang="it-IT" sz="2200" b="1" dirty="0">
                <a:latin typeface="Comic Sans MS" panose="030F0702030302020204" pitchFamily="66" charset="0"/>
              </a:rPr>
              <a:t>L’indicazione dei nominativi dei lavoratori esposti a rischi specifici.</a:t>
            </a:r>
          </a:p>
          <a:p>
            <a:pPr eaLnBrk="1" hangingPunct="1">
              <a:defRPr/>
            </a:pPr>
            <a:endParaRPr lang="it-IT" sz="2000" dirty="0">
              <a:solidFill>
                <a:srgbClr val="000000"/>
              </a:solidFill>
            </a:endParaRPr>
          </a:p>
          <a:p>
            <a:pPr eaLnBrk="1" hangingPunct="1">
              <a:defRPr/>
            </a:pPr>
            <a:endParaRPr lang="it-IT" sz="2000" dirty="0">
              <a:solidFill>
                <a:srgbClr val="000000"/>
              </a:solidFill>
            </a:endParaRPr>
          </a:p>
        </p:txBody>
      </p:sp>
    </p:spTree>
    <p:extLst>
      <p:ext uri="{BB962C8B-B14F-4D97-AF65-F5344CB8AC3E}">
        <p14:creationId xmlns:p14="http://schemas.microsoft.com/office/powerpoint/2010/main" val="76165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algn="ctr" eaLnBrk="1" hangingPunct="1"/>
            <a:r>
              <a:rPr lang="it-IT" altLang="it-IT" sz="3200" b="1" dirty="0" smtClean="0">
                <a:solidFill>
                  <a:srgbClr val="7030A0"/>
                </a:solidFill>
                <a:latin typeface="Comic Sans MS" panose="030F0702030302020204" pitchFamily="66" charset="0"/>
              </a:rPr>
              <a:t>L’analisi del rischio</a:t>
            </a:r>
          </a:p>
        </p:txBody>
      </p:sp>
      <p:sp>
        <p:nvSpPr>
          <p:cNvPr id="45059" name="Rectangle 3">
            <a:extLst>
              <a:ext uri="{FF2B5EF4-FFF2-40B4-BE49-F238E27FC236}">
                <a16:creationId xmlns="" xmlns:a16="http://schemas.microsoft.com/office/drawing/2014/main" id="{FABCF24D-70F0-4F3A-AA59-BED56EFF494F}"/>
              </a:ext>
            </a:extLst>
          </p:cNvPr>
          <p:cNvSpPr>
            <a:spLocks noGrp="1" noChangeArrowheads="1"/>
          </p:cNvSpPr>
          <p:nvPr>
            <p:ph type="body" idx="1"/>
          </p:nvPr>
        </p:nvSpPr>
        <p:spPr>
          <a:xfrm>
            <a:off x="838200" y="2362200"/>
            <a:ext cx="8126413" cy="3946525"/>
          </a:xfrm>
        </p:spPr>
        <p:txBody>
          <a:bodyPr/>
          <a:lstStyle/>
          <a:p>
            <a:pPr eaLnBrk="1" hangingPunct="1">
              <a:buFont typeface="Wingdings" panose="05000000000000000000" pitchFamily="2" charset="2"/>
              <a:buNone/>
              <a:defRPr/>
            </a:pPr>
            <a:r>
              <a:rPr lang="it-IT" sz="2800" b="1" dirty="0">
                <a:latin typeface="Comic Sans MS" panose="030F0702030302020204" pitchFamily="66" charset="0"/>
              </a:rPr>
              <a:t>L’analisi del rischio si può condurre articolandola in cinque fasi:</a:t>
            </a:r>
          </a:p>
          <a:p>
            <a:pPr marL="514350" indent="-514350" eaLnBrk="1" hangingPunct="1">
              <a:buFont typeface="+mj-lt"/>
              <a:buAutoNum type="arabicPeriod"/>
              <a:defRPr/>
            </a:pPr>
            <a:r>
              <a:rPr lang="it-IT" sz="2800" b="1" dirty="0">
                <a:latin typeface="Comic Sans MS" panose="030F0702030302020204" pitchFamily="66" charset="0"/>
              </a:rPr>
              <a:t>Valutazione e classificazione del rischio</a:t>
            </a:r>
          </a:p>
          <a:p>
            <a:pPr marL="514350" indent="-514350" eaLnBrk="1" hangingPunct="1">
              <a:buFont typeface="+mj-lt"/>
              <a:buAutoNum type="arabicPeriod"/>
              <a:defRPr/>
            </a:pPr>
            <a:r>
              <a:rPr lang="it-IT" sz="2800" b="1" dirty="0">
                <a:latin typeface="Comic Sans MS" panose="030F0702030302020204" pitchFamily="66" charset="0"/>
              </a:rPr>
              <a:t>Stima del rischio</a:t>
            </a:r>
          </a:p>
          <a:p>
            <a:pPr marL="514350" indent="-514350" eaLnBrk="1" hangingPunct="1">
              <a:buFont typeface="+mj-lt"/>
              <a:buAutoNum type="arabicPeriod"/>
              <a:defRPr/>
            </a:pPr>
            <a:r>
              <a:rPr lang="it-IT" sz="2800" b="1" dirty="0">
                <a:latin typeface="Comic Sans MS" panose="030F0702030302020204" pitchFamily="66" charset="0"/>
              </a:rPr>
              <a:t>Misure di prevenzione e protezione</a:t>
            </a:r>
          </a:p>
          <a:p>
            <a:pPr marL="514350" indent="-514350" eaLnBrk="1" hangingPunct="1">
              <a:buFont typeface="+mj-lt"/>
              <a:buAutoNum type="arabicPeriod"/>
              <a:defRPr/>
            </a:pPr>
            <a:r>
              <a:rPr lang="it-IT" sz="2800" b="1" dirty="0">
                <a:latin typeface="Comic Sans MS" panose="030F0702030302020204" pitchFamily="66" charset="0"/>
              </a:rPr>
              <a:t>Gestione del rischio</a:t>
            </a:r>
          </a:p>
          <a:p>
            <a:pPr marL="514350" indent="-514350" eaLnBrk="1" hangingPunct="1">
              <a:buFont typeface="+mj-lt"/>
              <a:buAutoNum type="arabicPeriod"/>
              <a:defRPr/>
            </a:pPr>
            <a:r>
              <a:rPr lang="it-IT" sz="2800" b="1" dirty="0">
                <a:latin typeface="Comic Sans MS" panose="030F0702030302020204" pitchFamily="66" charset="0"/>
              </a:rPr>
              <a:t>Comunicazione del rischio </a:t>
            </a:r>
            <a:r>
              <a:rPr lang="it-IT" sz="2800" b="1" i="1" dirty="0">
                <a:latin typeface="Comic Sans MS" panose="030F0702030302020204" pitchFamily="66" charset="0"/>
              </a:rPr>
              <a:t>(informazione e formazione)</a:t>
            </a:r>
          </a:p>
        </p:txBody>
      </p:sp>
      <p:pic>
        <p:nvPicPr>
          <p:cNvPr id="64516" name="Picture 2" descr="C:\Documents and Settings\Administrator\Impostazioni locali\Temporary Internet Files\Content.IE5\UVJLXW2S\cadut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48680"/>
            <a:ext cx="13557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4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p:cNvSpPr>
            <a:spLocks noGrp="1" noChangeArrowheads="1"/>
          </p:cNvSpPr>
          <p:nvPr>
            <p:ph type="title"/>
          </p:nvPr>
        </p:nvSpPr>
        <p:spPr>
          <a:xfrm>
            <a:off x="457200" y="274638"/>
            <a:ext cx="8229600" cy="634082"/>
          </a:xfrm>
        </p:spPr>
        <p:txBody>
          <a:bodyPr/>
          <a:lstStyle/>
          <a:p>
            <a:pPr algn="ctr"/>
            <a:r>
              <a:rPr lang="it-IT" altLang="it-IT" sz="2800" dirty="0" smtClean="0"/>
              <a:t/>
            </a:r>
            <a:br>
              <a:rPr lang="it-IT" altLang="it-IT" sz="2800" dirty="0" smtClean="0"/>
            </a:br>
            <a:r>
              <a:rPr lang="it-IT" altLang="it-IT" sz="2800" b="1" dirty="0" smtClean="0">
                <a:solidFill>
                  <a:srgbClr val="7030A0"/>
                </a:solidFill>
                <a:latin typeface="Comic Sans MS" panose="030F0702030302020204" pitchFamily="66" charset="0"/>
              </a:rPr>
              <a:t>VALUTAZIONE DEI RISCHI</a:t>
            </a:r>
          </a:p>
        </p:txBody>
      </p:sp>
      <p:sp>
        <p:nvSpPr>
          <p:cNvPr id="65539" name="Segnaposto contenuto 2"/>
          <p:cNvSpPr>
            <a:spLocks noGrp="1" noChangeArrowheads="1"/>
          </p:cNvSpPr>
          <p:nvPr>
            <p:ph idx="1"/>
          </p:nvPr>
        </p:nvSpPr>
        <p:spPr>
          <a:xfrm>
            <a:off x="838200" y="2362200"/>
            <a:ext cx="7981950" cy="4235450"/>
          </a:xfrm>
        </p:spPr>
        <p:txBody>
          <a:bodyPr/>
          <a:lstStyle/>
          <a:p>
            <a:pPr marL="514350" indent="-514350" algn="ctr">
              <a:buFont typeface="Wingdings" panose="05000000000000000000" pitchFamily="2" charset="2"/>
              <a:buNone/>
            </a:pPr>
            <a:r>
              <a:rPr lang="it-IT" altLang="it-IT" sz="2400" b="1" dirty="0" smtClean="0">
                <a:latin typeface="Comic Sans MS" panose="030F0702030302020204" pitchFamily="66" charset="0"/>
              </a:rPr>
              <a:t>Identificazione delle sorgenti di rischio</a:t>
            </a:r>
          </a:p>
          <a:p>
            <a:pPr marL="514350" indent="-514350">
              <a:buFont typeface="Wingdings" panose="05000000000000000000" pitchFamily="2" charset="2"/>
              <a:buNone/>
            </a:pPr>
            <a:endParaRPr lang="it-IT" altLang="it-IT" sz="2400" dirty="0" smtClean="0"/>
          </a:p>
        </p:txBody>
      </p:sp>
      <p:graphicFrame>
        <p:nvGraphicFramePr>
          <p:cNvPr id="48" name="Tabella 47">
            <a:extLst>
              <a:ext uri="{FF2B5EF4-FFF2-40B4-BE49-F238E27FC236}">
                <a16:creationId xmlns="" xmlns:a16="http://schemas.microsoft.com/office/drawing/2014/main" id="{E728F3B8-2E48-4F15-96E1-22A5C9F1EAE3}"/>
              </a:ext>
            </a:extLst>
          </p:cNvPr>
          <p:cNvGraphicFramePr>
            <a:graphicFrameLocks noGrp="1"/>
          </p:cNvGraphicFramePr>
          <p:nvPr>
            <p:extLst>
              <p:ext uri="{D42A27DB-BD31-4B8C-83A1-F6EECF244321}">
                <p14:modId xmlns:p14="http://schemas.microsoft.com/office/powerpoint/2010/main" val="729312027"/>
              </p:ext>
            </p:extLst>
          </p:nvPr>
        </p:nvGraphicFramePr>
        <p:xfrm>
          <a:off x="179513" y="3140968"/>
          <a:ext cx="8856983" cy="2423220"/>
        </p:xfrm>
        <a:graphic>
          <a:graphicData uri="http://schemas.openxmlformats.org/drawingml/2006/table">
            <a:tbl>
              <a:tblPr firstRow="1" bandRow="1">
                <a:tableStyleId>{5C22544A-7EE6-4342-B048-85BDC9FD1C3A}</a:tableStyleId>
              </a:tblPr>
              <a:tblGrid>
                <a:gridCol w="3258700">
                  <a:extLst>
                    <a:ext uri="{9D8B030D-6E8A-4147-A177-3AD203B41FA5}">
                      <a16:colId xmlns="" xmlns:a16="http://schemas.microsoft.com/office/drawing/2014/main" val="20000"/>
                    </a:ext>
                  </a:extLst>
                </a:gridCol>
                <a:gridCol w="2243106">
                  <a:extLst>
                    <a:ext uri="{9D8B030D-6E8A-4147-A177-3AD203B41FA5}">
                      <a16:colId xmlns="" xmlns:a16="http://schemas.microsoft.com/office/drawing/2014/main" val="20001"/>
                    </a:ext>
                  </a:extLst>
                </a:gridCol>
                <a:gridCol w="3355177">
                  <a:extLst>
                    <a:ext uri="{9D8B030D-6E8A-4147-A177-3AD203B41FA5}">
                      <a16:colId xmlns="" xmlns:a16="http://schemas.microsoft.com/office/drawing/2014/main" val="20002"/>
                    </a:ext>
                  </a:extLst>
                </a:gridCol>
              </a:tblGrid>
              <a:tr h="735761">
                <a:tc>
                  <a:txBody>
                    <a:bodyPr/>
                    <a:lstStyle/>
                    <a:p>
                      <a:pPr algn="ctr"/>
                      <a:r>
                        <a:rPr lang="it-IT" sz="1700" b="1" i="1" dirty="0">
                          <a:solidFill>
                            <a:srgbClr val="000000"/>
                          </a:solidFill>
                          <a:latin typeface="Comic Sans MS" panose="030F0702030302020204" pitchFamily="66" charset="0"/>
                        </a:rPr>
                        <a:t>rischi per la sicurezza</a:t>
                      </a:r>
                    </a:p>
                  </a:txBody>
                  <a:tcPr marL="91444" marR="91444" marT="45737" marB="4573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b="1" i="1" kern="1200" dirty="0">
                          <a:solidFill>
                            <a:srgbClr val="000000"/>
                          </a:solidFill>
                          <a:latin typeface="Comic Sans MS" panose="030F0702030302020204" pitchFamily="66" charset="0"/>
                          <a:ea typeface="+mn-ea"/>
                          <a:cs typeface="+mn-cs"/>
                        </a:rPr>
                        <a:t>rischi per la salute</a:t>
                      </a:r>
                    </a:p>
                    <a:p>
                      <a:endParaRPr lang="it-IT" sz="1700" b="1" i="1" kern="1200" dirty="0">
                        <a:solidFill>
                          <a:srgbClr val="000000"/>
                        </a:solidFill>
                        <a:latin typeface="Comic Sans MS" panose="030F0702030302020204" pitchFamily="66" charset="0"/>
                        <a:ea typeface="+mn-ea"/>
                        <a:cs typeface="+mn-cs"/>
                      </a:endParaRPr>
                    </a:p>
                  </a:txBody>
                  <a:tcPr marL="91444" marR="91444" marT="45737" marB="4573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700" b="1" i="1" kern="1200" dirty="0">
                          <a:solidFill>
                            <a:srgbClr val="000000"/>
                          </a:solidFill>
                          <a:latin typeface="Comic Sans MS" panose="030F0702030302020204" pitchFamily="66" charset="0"/>
                          <a:ea typeface="+mn-ea"/>
                          <a:cs typeface="+mn-cs"/>
                        </a:rPr>
                        <a:t>rischi  trasversali</a:t>
                      </a:r>
                    </a:p>
                    <a:p>
                      <a:endParaRPr lang="it-IT" sz="1800" b="1" dirty="0">
                        <a:latin typeface="Comic Sans MS" panose="030F0702030302020204" pitchFamily="66" charset="0"/>
                      </a:endParaRPr>
                    </a:p>
                  </a:txBody>
                  <a:tcPr marL="91444" marR="91444" marT="45737" marB="45737"/>
                </a:tc>
                <a:extLst>
                  <a:ext uri="{0D108BD9-81ED-4DB2-BD59-A6C34878D82A}">
                    <a16:rowId xmlns="" xmlns:a16="http://schemas.microsoft.com/office/drawing/2014/main" val="10000"/>
                  </a:ext>
                </a:extLst>
              </a:tr>
              <a:tr h="1687459">
                <a:tc>
                  <a:txBody>
                    <a:bodyPr/>
                    <a:lstStyle/>
                    <a:p>
                      <a:pPr>
                        <a:buFontTx/>
                        <a:buChar char="-"/>
                      </a:pPr>
                      <a:r>
                        <a:rPr lang="it-IT" sz="1800" b="1" baseline="0" dirty="0">
                          <a:solidFill>
                            <a:srgbClr val="660033"/>
                          </a:solidFill>
                          <a:latin typeface="Comic Sans MS" panose="030F0702030302020204" pitchFamily="66" charset="0"/>
                        </a:rPr>
                        <a:t> </a:t>
                      </a:r>
                      <a:r>
                        <a:rPr lang="it-IT" sz="1600" b="1" baseline="0" dirty="0">
                          <a:solidFill>
                            <a:srgbClr val="660033"/>
                          </a:solidFill>
                          <a:latin typeface="Comic Sans MS" panose="030F0702030302020204" pitchFamily="66" charset="0"/>
                        </a:rPr>
                        <a:t>s</a:t>
                      </a:r>
                      <a:r>
                        <a:rPr lang="it-IT" sz="1600" b="1" dirty="0">
                          <a:solidFill>
                            <a:srgbClr val="660033"/>
                          </a:solidFill>
                          <a:latin typeface="Comic Sans MS" panose="030F0702030302020204" pitchFamily="66" charset="0"/>
                        </a:rPr>
                        <a:t>trutture</a:t>
                      </a:r>
                    </a:p>
                    <a:p>
                      <a:pPr>
                        <a:buFontTx/>
                        <a:buChar char="-"/>
                      </a:pPr>
                      <a:r>
                        <a:rPr lang="it-IT" sz="1600" b="1" dirty="0">
                          <a:solidFill>
                            <a:srgbClr val="660033"/>
                          </a:solidFill>
                          <a:latin typeface="Comic Sans MS" panose="030F0702030302020204" pitchFamily="66" charset="0"/>
                        </a:rPr>
                        <a:t> macchine</a:t>
                      </a:r>
                    </a:p>
                    <a:p>
                      <a:pPr>
                        <a:buFontTx/>
                        <a:buChar char="-"/>
                      </a:pPr>
                      <a:r>
                        <a:rPr lang="it-IT" sz="1600" b="1" baseline="0" dirty="0">
                          <a:solidFill>
                            <a:srgbClr val="660033"/>
                          </a:solidFill>
                          <a:latin typeface="Comic Sans MS" panose="030F0702030302020204" pitchFamily="66" charset="0"/>
                        </a:rPr>
                        <a:t> uso di energia elettrica</a:t>
                      </a:r>
                    </a:p>
                    <a:p>
                      <a:pPr>
                        <a:buFontTx/>
                        <a:buChar char="-"/>
                      </a:pPr>
                      <a:r>
                        <a:rPr lang="it-IT" sz="1600" b="1" baseline="0" dirty="0">
                          <a:solidFill>
                            <a:srgbClr val="660033"/>
                          </a:solidFill>
                          <a:latin typeface="Comic Sans MS" panose="030F0702030302020204" pitchFamily="66" charset="0"/>
                        </a:rPr>
                        <a:t> impiego di sost. pericolose</a:t>
                      </a:r>
                    </a:p>
                    <a:p>
                      <a:pPr>
                        <a:buFontTx/>
                        <a:buChar char="-"/>
                      </a:pPr>
                      <a:r>
                        <a:rPr lang="it-IT" sz="1600" b="1" baseline="0" dirty="0">
                          <a:solidFill>
                            <a:srgbClr val="660033"/>
                          </a:solidFill>
                          <a:latin typeface="Comic Sans MS" panose="030F0702030302020204" pitchFamily="66" charset="0"/>
                        </a:rPr>
                        <a:t> incendio, esplosione</a:t>
                      </a:r>
                      <a:endParaRPr lang="it-IT" sz="1600" b="1" dirty="0">
                        <a:solidFill>
                          <a:srgbClr val="660033"/>
                        </a:solidFill>
                        <a:latin typeface="Comic Sans MS" panose="030F0702030302020204" pitchFamily="66" charset="0"/>
                      </a:endParaRPr>
                    </a:p>
                  </a:txBody>
                  <a:tcPr marL="91444" marR="91444" marT="45737" marB="45737"/>
                </a:tc>
                <a:tc>
                  <a:txBody>
                    <a:bodyPr/>
                    <a:lstStyle/>
                    <a:p>
                      <a:pPr>
                        <a:buFontTx/>
                        <a:buChar char="-"/>
                      </a:pPr>
                      <a:r>
                        <a:rPr lang="it-IT" sz="1800" b="1" dirty="0">
                          <a:latin typeface="Comic Sans MS" panose="030F0702030302020204" pitchFamily="66" charset="0"/>
                        </a:rPr>
                        <a:t> agenti chimici</a:t>
                      </a:r>
                    </a:p>
                    <a:p>
                      <a:pPr>
                        <a:buFontTx/>
                        <a:buChar char="-"/>
                      </a:pPr>
                      <a:r>
                        <a:rPr lang="it-IT" sz="1800" b="1" baseline="0" dirty="0">
                          <a:latin typeface="Comic Sans MS" panose="030F0702030302020204" pitchFamily="66" charset="0"/>
                        </a:rPr>
                        <a:t> </a:t>
                      </a:r>
                      <a:r>
                        <a:rPr lang="it-IT" sz="1800" b="1" dirty="0">
                          <a:latin typeface="Comic Sans MS" panose="030F0702030302020204" pitchFamily="66" charset="0"/>
                        </a:rPr>
                        <a:t>agenti fisici</a:t>
                      </a:r>
                    </a:p>
                    <a:p>
                      <a:pPr>
                        <a:buFontTx/>
                        <a:buChar char="-"/>
                      </a:pPr>
                      <a:r>
                        <a:rPr lang="it-IT" sz="1800" b="1" baseline="0" dirty="0">
                          <a:latin typeface="Comic Sans MS" panose="030F0702030302020204" pitchFamily="66" charset="0"/>
                        </a:rPr>
                        <a:t> </a:t>
                      </a:r>
                      <a:r>
                        <a:rPr lang="it-IT" sz="1800" b="1" dirty="0">
                          <a:latin typeface="Comic Sans MS" panose="030F0702030302020204" pitchFamily="66" charset="0"/>
                        </a:rPr>
                        <a:t>agenti biologici</a:t>
                      </a:r>
                    </a:p>
                    <a:p>
                      <a:pPr>
                        <a:buFontTx/>
                        <a:buChar char="-"/>
                      </a:pPr>
                      <a:r>
                        <a:rPr lang="it-IT" sz="1800" b="1" dirty="0">
                          <a:latin typeface="Comic Sans MS" panose="030F0702030302020204" pitchFamily="66" charset="0"/>
                        </a:rPr>
                        <a:t> radiazioni</a:t>
                      </a:r>
                    </a:p>
                  </a:txBody>
                  <a:tcPr marL="91444" marR="91444" marT="45737" marB="45737"/>
                </a:tc>
                <a:tc>
                  <a:txBody>
                    <a:bodyPr/>
                    <a:lstStyle/>
                    <a:p>
                      <a:pPr>
                        <a:buFontTx/>
                        <a:buNone/>
                      </a:pPr>
                      <a:r>
                        <a:rPr lang="it-IT" sz="1800" b="1" dirty="0">
                          <a:solidFill>
                            <a:srgbClr val="006600"/>
                          </a:solidFill>
                          <a:latin typeface="Comic Sans MS" panose="030F0702030302020204" pitchFamily="66" charset="0"/>
                        </a:rPr>
                        <a:t>-</a:t>
                      </a:r>
                      <a:r>
                        <a:rPr lang="it-IT" sz="1800" b="1" baseline="0" dirty="0">
                          <a:solidFill>
                            <a:srgbClr val="006600"/>
                          </a:solidFill>
                          <a:latin typeface="Comic Sans MS" panose="030F0702030302020204" pitchFamily="66" charset="0"/>
                        </a:rPr>
                        <a:t> </a:t>
                      </a:r>
                      <a:r>
                        <a:rPr lang="it-IT" sz="1800" b="1" baseline="0" dirty="0" smtClean="0">
                          <a:solidFill>
                            <a:srgbClr val="006600"/>
                          </a:solidFill>
                          <a:latin typeface="Comic Sans MS" panose="030F0702030302020204" pitchFamily="66" charset="0"/>
                        </a:rPr>
                        <a:t>o</a:t>
                      </a:r>
                      <a:r>
                        <a:rPr lang="it-IT" sz="1800" b="1" dirty="0" smtClean="0">
                          <a:solidFill>
                            <a:srgbClr val="006600"/>
                          </a:solidFill>
                          <a:latin typeface="Comic Sans MS" panose="030F0702030302020204" pitchFamily="66" charset="0"/>
                        </a:rPr>
                        <a:t>rganizzazione </a:t>
                      </a:r>
                      <a:r>
                        <a:rPr lang="it-IT" sz="1800" b="1" dirty="0">
                          <a:solidFill>
                            <a:srgbClr val="006600"/>
                          </a:solidFill>
                          <a:latin typeface="Comic Sans MS" panose="030F0702030302020204" pitchFamily="66" charset="0"/>
                        </a:rPr>
                        <a:t>del lavoro</a:t>
                      </a:r>
                    </a:p>
                    <a:p>
                      <a:pPr>
                        <a:buFontTx/>
                        <a:buChar char="-"/>
                      </a:pPr>
                      <a:r>
                        <a:rPr lang="it-IT" sz="1800" b="1" dirty="0">
                          <a:solidFill>
                            <a:srgbClr val="006600"/>
                          </a:solidFill>
                          <a:latin typeface="Comic Sans MS" panose="030F0702030302020204" pitchFamily="66" charset="0"/>
                        </a:rPr>
                        <a:t> fattori psicologici</a:t>
                      </a:r>
                    </a:p>
                    <a:p>
                      <a:pPr>
                        <a:buFontTx/>
                        <a:buChar char="-"/>
                      </a:pPr>
                      <a:r>
                        <a:rPr lang="it-IT" sz="1800" b="1" baseline="0" dirty="0">
                          <a:solidFill>
                            <a:srgbClr val="006600"/>
                          </a:solidFill>
                          <a:latin typeface="Comic Sans MS" panose="030F0702030302020204" pitchFamily="66" charset="0"/>
                        </a:rPr>
                        <a:t> </a:t>
                      </a:r>
                      <a:r>
                        <a:rPr lang="it-IT" sz="1800" b="1" dirty="0">
                          <a:solidFill>
                            <a:srgbClr val="006600"/>
                          </a:solidFill>
                          <a:latin typeface="Comic Sans MS" panose="030F0702030302020204" pitchFamily="66" charset="0"/>
                        </a:rPr>
                        <a:t>fattori ergonomici</a:t>
                      </a:r>
                    </a:p>
                    <a:p>
                      <a:pPr>
                        <a:buFontTx/>
                        <a:buChar char="-"/>
                      </a:pPr>
                      <a:r>
                        <a:rPr lang="it-IT" sz="1800" b="1" dirty="0">
                          <a:solidFill>
                            <a:srgbClr val="006600"/>
                          </a:solidFill>
                          <a:latin typeface="Comic Sans MS" panose="030F0702030302020204" pitchFamily="66" charset="0"/>
                        </a:rPr>
                        <a:t> condizioni di </a:t>
                      </a:r>
                      <a:r>
                        <a:rPr lang="it-IT" sz="1800" b="1" dirty="0" smtClean="0">
                          <a:solidFill>
                            <a:srgbClr val="006600"/>
                          </a:solidFill>
                          <a:latin typeface="Comic Sans MS" panose="030F0702030302020204" pitchFamily="66" charset="0"/>
                        </a:rPr>
                        <a:t>lavoro  </a:t>
                      </a:r>
                    </a:p>
                    <a:p>
                      <a:pPr>
                        <a:buFontTx/>
                        <a:buNone/>
                      </a:pPr>
                      <a:r>
                        <a:rPr lang="it-IT" sz="1800" b="1" dirty="0" smtClean="0">
                          <a:solidFill>
                            <a:srgbClr val="006600"/>
                          </a:solidFill>
                          <a:latin typeface="Comic Sans MS" panose="030F0702030302020204" pitchFamily="66" charset="0"/>
                        </a:rPr>
                        <a:t>  difficili</a:t>
                      </a:r>
                      <a:endParaRPr lang="it-IT" sz="1800" b="1" dirty="0">
                        <a:solidFill>
                          <a:srgbClr val="006600"/>
                        </a:solidFill>
                        <a:latin typeface="Comic Sans MS" panose="030F0702030302020204" pitchFamily="66" charset="0"/>
                      </a:endParaRPr>
                    </a:p>
                  </a:txBody>
                  <a:tcPr marL="91444" marR="91444" marT="45737" marB="45737"/>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89322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1"/>
          <p:cNvSpPr>
            <a:spLocks noGrp="1" noChangeArrowheads="1"/>
          </p:cNvSpPr>
          <p:nvPr>
            <p:ph type="title"/>
          </p:nvPr>
        </p:nvSpPr>
        <p:spPr/>
        <p:txBody>
          <a:bodyPr/>
          <a:lstStyle/>
          <a:p>
            <a:pPr algn="ctr"/>
            <a:r>
              <a:rPr lang="it-IT" altLang="it-IT" sz="2800" b="1" dirty="0" smtClean="0">
                <a:solidFill>
                  <a:srgbClr val="7030A0"/>
                </a:solidFill>
                <a:latin typeface="Comic Sans MS" panose="030F0702030302020204" pitchFamily="66" charset="0"/>
              </a:rPr>
              <a:t>LA CLASSIFICAZIONE DEL RISCHIO</a:t>
            </a:r>
          </a:p>
        </p:txBody>
      </p:sp>
      <p:sp>
        <p:nvSpPr>
          <p:cNvPr id="66563" name="Segnaposto contenuto 2"/>
          <p:cNvSpPr>
            <a:spLocks noGrp="1" noChangeArrowheads="1"/>
          </p:cNvSpPr>
          <p:nvPr>
            <p:ph idx="1"/>
          </p:nvPr>
        </p:nvSpPr>
        <p:spPr>
          <a:xfrm>
            <a:off x="323528" y="1556792"/>
            <a:ext cx="8496622" cy="5040858"/>
          </a:xfrm>
        </p:spPr>
        <p:txBody>
          <a:bodyPr/>
          <a:lstStyle/>
          <a:p>
            <a:pPr marL="514350" indent="-514350">
              <a:buFont typeface="Wingdings" panose="05000000000000000000" pitchFamily="2" charset="2"/>
              <a:buNone/>
            </a:pPr>
            <a:r>
              <a:rPr lang="it-IT" altLang="it-IT" sz="2400" b="1" dirty="0" smtClean="0">
                <a:latin typeface="Comic Sans MS" panose="030F0702030302020204" pitchFamily="66" charset="0"/>
              </a:rPr>
              <a:t>Dal punto di vista operativo e delle misure di prevenzione, i rischi possono essere classificati in:</a:t>
            </a:r>
          </a:p>
          <a:p>
            <a:pPr marL="514350" indent="-514350">
              <a:buFont typeface="Wingdings" panose="05000000000000000000" pitchFamily="2" charset="2"/>
              <a:buNone/>
            </a:pPr>
            <a:endParaRPr lang="it-IT" altLang="it-IT" sz="2400" dirty="0" smtClean="0"/>
          </a:p>
        </p:txBody>
      </p:sp>
      <p:sp>
        <p:nvSpPr>
          <p:cNvPr id="5" name="Ovale 4">
            <a:extLst>
              <a:ext uri="{FF2B5EF4-FFF2-40B4-BE49-F238E27FC236}">
                <a16:creationId xmlns="" xmlns:a16="http://schemas.microsoft.com/office/drawing/2014/main" id="{4043DB77-93C7-42D6-ADD5-69DD0CC85DF9}"/>
              </a:ext>
            </a:extLst>
          </p:cNvPr>
          <p:cNvSpPr/>
          <p:nvPr/>
        </p:nvSpPr>
        <p:spPr>
          <a:xfrm>
            <a:off x="1763713" y="3357563"/>
            <a:ext cx="25923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400" b="1" dirty="0">
                <a:solidFill>
                  <a:schemeClr val="tx1">
                    <a:lumMod val="50000"/>
                  </a:schemeClr>
                </a:solidFill>
              </a:rPr>
              <a:t>ELIMINABILI</a:t>
            </a:r>
          </a:p>
        </p:txBody>
      </p:sp>
      <p:sp>
        <p:nvSpPr>
          <p:cNvPr id="6" name="Ovale 5">
            <a:extLst>
              <a:ext uri="{FF2B5EF4-FFF2-40B4-BE49-F238E27FC236}">
                <a16:creationId xmlns="" xmlns:a16="http://schemas.microsoft.com/office/drawing/2014/main" id="{539D892B-4A0D-436F-8F45-6BF9DEF2B779}"/>
              </a:ext>
            </a:extLst>
          </p:cNvPr>
          <p:cNvSpPr/>
          <p:nvPr/>
        </p:nvSpPr>
        <p:spPr>
          <a:xfrm>
            <a:off x="1763713" y="4868863"/>
            <a:ext cx="25923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tx1">
                    <a:lumMod val="75000"/>
                  </a:schemeClr>
                </a:solidFill>
              </a:rPr>
              <a:t>RITENIBILI</a:t>
            </a:r>
          </a:p>
        </p:txBody>
      </p:sp>
      <p:sp>
        <p:nvSpPr>
          <p:cNvPr id="7" name="Ovale 6">
            <a:extLst>
              <a:ext uri="{FF2B5EF4-FFF2-40B4-BE49-F238E27FC236}">
                <a16:creationId xmlns="" xmlns:a16="http://schemas.microsoft.com/office/drawing/2014/main" id="{21117C4E-8D02-4E84-9FD9-6739450722B2}"/>
              </a:ext>
            </a:extLst>
          </p:cNvPr>
          <p:cNvSpPr/>
          <p:nvPr/>
        </p:nvSpPr>
        <p:spPr>
          <a:xfrm>
            <a:off x="5364163" y="4868863"/>
            <a:ext cx="25923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300" b="1" dirty="0">
                <a:solidFill>
                  <a:srgbClr val="FF0000"/>
                </a:solidFill>
              </a:rPr>
              <a:t>TRASFERIBILI</a:t>
            </a:r>
          </a:p>
        </p:txBody>
      </p:sp>
      <p:sp>
        <p:nvSpPr>
          <p:cNvPr id="8" name="Ovale 7">
            <a:extLst>
              <a:ext uri="{FF2B5EF4-FFF2-40B4-BE49-F238E27FC236}">
                <a16:creationId xmlns="" xmlns:a16="http://schemas.microsoft.com/office/drawing/2014/main" id="{3900C4CE-EE82-495D-89CD-D081516E058D}"/>
              </a:ext>
            </a:extLst>
          </p:cNvPr>
          <p:cNvSpPr/>
          <p:nvPr/>
        </p:nvSpPr>
        <p:spPr>
          <a:xfrm>
            <a:off x="5292725" y="3357563"/>
            <a:ext cx="25923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rgbClr val="FF0000"/>
                </a:solidFill>
              </a:rPr>
              <a:t>RIDUCIBILI</a:t>
            </a:r>
          </a:p>
        </p:txBody>
      </p:sp>
    </p:spTree>
    <p:extLst>
      <p:ext uri="{BB962C8B-B14F-4D97-AF65-F5344CB8AC3E}">
        <p14:creationId xmlns:p14="http://schemas.microsoft.com/office/powerpoint/2010/main" val="151110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p:cNvSpPr>
            <a:spLocks noGrp="1" noChangeArrowheads="1"/>
          </p:cNvSpPr>
          <p:nvPr>
            <p:ph type="title"/>
          </p:nvPr>
        </p:nvSpPr>
        <p:spPr>
          <a:xfrm>
            <a:off x="457200" y="274638"/>
            <a:ext cx="8229600" cy="706090"/>
          </a:xfrm>
        </p:spPr>
        <p:txBody>
          <a:bodyPr/>
          <a:lstStyle/>
          <a:p>
            <a:pPr algn="ctr"/>
            <a:r>
              <a:rPr lang="it-IT" altLang="it-IT" sz="2800" b="1" dirty="0" smtClean="0">
                <a:solidFill>
                  <a:srgbClr val="7030A0"/>
                </a:solidFill>
                <a:latin typeface="Comic Sans MS" panose="030F0702030302020204" pitchFamily="66" charset="0"/>
              </a:rPr>
              <a:t>LA VALUTAZIONE DEL RISCHIO</a:t>
            </a:r>
          </a:p>
        </p:txBody>
      </p:sp>
      <p:sp>
        <p:nvSpPr>
          <p:cNvPr id="12" name="Rettangolo 11">
            <a:extLst>
              <a:ext uri="{FF2B5EF4-FFF2-40B4-BE49-F238E27FC236}">
                <a16:creationId xmlns="" xmlns:a16="http://schemas.microsoft.com/office/drawing/2014/main" id="{BB4D1E21-C8BC-4675-953C-CD66F4CEAB06}"/>
              </a:ext>
            </a:extLst>
          </p:cNvPr>
          <p:cNvSpPr/>
          <p:nvPr/>
        </p:nvSpPr>
        <p:spPr>
          <a:xfrm>
            <a:off x="2267745" y="2349500"/>
            <a:ext cx="5468144" cy="358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rgbClr val="000000"/>
                </a:solidFill>
              </a:rPr>
              <a:t>VALUTAZIONE DEL RISCHIO</a:t>
            </a:r>
          </a:p>
        </p:txBody>
      </p:sp>
      <p:sp>
        <p:nvSpPr>
          <p:cNvPr id="14" name="Rombo 13">
            <a:extLst>
              <a:ext uri="{FF2B5EF4-FFF2-40B4-BE49-F238E27FC236}">
                <a16:creationId xmlns="" xmlns:a16="http://schemas.microsoft.com/office/drawing/2014/main" id="{67F3AF11-336A-4F51-AEA6-DACF73248A84}"/>
              </a:ext>
            </a:extLst>
          </p:cNvPr>
          <p:cNvSpPr/>
          <p:nvPr/>
        </p:nvSpPr>
        <p:spPr>
          <a:xfrm>
            <a:off x="3419475" y="2997200"/>
            <a:ext cx="2881313" cy="936625"/>
          </a:xfrm>
          <a:prstGeom prst="diamond">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400" b="1" dirty="0">
                <a:solidFill>
                  <a:srgbClr val="000000"/>
                </a:solidFill>
              </a:rPr>
              <a:t>ACCETTABILE</a:t>
            </a:r>
          </a:p>
        </p:txBody>
      </p:sp>
      <p:cxnSp>
        <p:nvCxnSpPr>
          <p:cNvPr id="16" name="Connettore 2 15">
            <a:extLst>
              <a:ext uri="{FF2B5EF4-FFF2-40B4-BE49-F238E27FC236}">
                <a16:creationId xmlns="" xmlns:a16="http://schemas.microsoft.com/office/drawing/2014/main" id="{03EA3BDC-3724-4BEA-A42B-2ABF74F8F651}"/>
              </a:ext>
            </a:extLst>
          </p:cNvPr>
          <p:cNvCxnSpPr/>
          <p:nvPr/>
        </p:nvCxnSpPr>
        <p:spPr>
          <a:xfrm>
            <a:off x="4859338" y="2708275"/>
            <a:ext cx="0" cy="288925"/>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5" name="Rettangolo 34">
            <a:extLst>
              <a:ext uri="{FF2B5EF4-FFF2-40B4-BE49-F238E27FC236}">
                <a16:creationId xmlns="" xmlns:a16="http://schemas.microsoft.com/office/drawing/2014/main" id="{37116577-959D-4337-9D08-B4C597DD8037}"/>
              </a:ext>
            </a:extLst>
          </p:cNvPr>
          <p:cNvSpPr/>
          <p:nvPr/>
        </p:nvSpPr>
        <p:spPr>
          <a:xfrm>
            <a:off x="7524750" y="3141663"/>
            <a:ext cx="1274763" cy="5746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400" dirty="0">
                <a:solidFill>
                  <a:srgbClr val="000000"/>
                </a:solidFill>
              </a:rPr>
              <a:t>Ritenzione </a:t>
            </a:r>
          </a:p>
          <a:p>
            <a:pPr algn="ctr" eaLnBrk="1" hangingPunct="1">
              <a:defRPr/>
            </a:pPr>
            <a:r>
              <a:rPr lang="it-IT" sz="1400" dirty="0">
                <a:solidFill>
                  <a:srgbClr val="000000"/>
                </a:solidFill>
              </a:rPr>
              <a:t>Trasferimento</a:t>
            </a:r>
          </a:p>
        </p:txBody>
      </p:sp>
      <p:cxnSp>
        <p:nvCxnSpPr>
          <p:cNvPr id="37" name="Connettore 1 36">
            <a:extLst>
              <a:ext uri="{FF2B5EF4-FFF2-40B4-BE49-F238E27FC236}">
                <a16:creationId xmlns="" xmlns:a16="http://schemas.microsoft.com/office/drawing/2014/main" id="{F4D2F67E-DAC6-4696-8FFD-66EA8459C581}"/>
              </a:ext>
            </a:extLst>
          </p:cNvPr>
          <p:cNvCxnSpPr/>
          <p:nvPr/>
        </p:nvCxnSpPr>
        <p:spPr>
          <a:xfrm>
            <a:off x="6372225" y="3429000"/>
            <a:ext cx="10795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67592" name="CasellaDiTesto 45"/>
          <p:cNvSpPr txBox="1">
            <a:spLocks noChangeArrowheads="1"/>
          </p:cNvSpPr>
          <p:nvPr/>
        </p:nvSpPr>
        <p:spPr bwMode="auto">
          <a:xfrm>
            <a:off x="6516688" y="2997200"/>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t-IT" altLang="it-IT" sz="2000" b="1">
                <a:solidFill>
                  <a:srgbClr val="000000"/>
                </a:solidFill>
              </a:rPr>
              <a:t>sì</a:t>
            </a:r>
          </a:p>
        </p:txBody>
      </p:sp>
      <p:cxnSp>
        <p:nvCxnSpPr>
          <p:cNvPr id="47" name="Connettore 2 46">
            <a:extLst>
              <a:ext uri="{FF2B5EF4-FFF2-40B4-BE49-F238E27FC236}">
                <a16:creationId xmlns="" xmlns:a16="http://schemas.microsoft.com/office/drawing/2014/main" id="{C1E8FB66-7D8A-496C-AD1F-0D02AA539605}"/>
              </a:ext>
            </a:extLst>
          </p:cNvPr>
          <p:cNvCxnSpPr/>
          <p:nvPr/>
        </p:nvCxnSpPr>
        <p:spPr>
          <a:xfrm>
            <a:off x="4859338" y="3933825"/>
            <a:ext cx="0" cy="287338"/>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7594" name="CasellaDiTesto 47"/>
          <p:cNvSpPr txBox="1">
            <a:spLocks noChangeArrowheads="1"/>
          </p:cNvSpPr>
          <p:nvPr/>
        </p:nvSpPr>
        <p:spPr bwMode="auto">
          <a:xfrm>
            <a:off x="5003800" y="386080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it-IT" altLang="it-IT" sz="2000" b="1">
                <a:solidFill>
                  <a:srgbClr val="000000"/>
                </a:solidFill>
              </a:rPr>
              <a:t>no</a:t>
            </a:r>
          </a:p>
        </p:txBody>
      </p:sp>
      <p:sp>
        <p:nvSpPr>
          <p:cNvPr id="49" name="Rettangolo 48">
            <a:extLst>
              <a:ext uri="{FF2B5EF4-FFF2-40B4-BE49-F238E27FC236}">
                <a16:creationId xmlns="" xmlns:a16="http://schemas.microsoft.com/office/drawing/2014/main" id="{D31F3FF5-F655-4942-A2D8-756F9B3EFD94}"/>
              </a:ext>
            </a:extLst>
          </p:cNvPr>
          <p:cNvSpPr/>
          <p:nvPr/>
        </p:nvSpPr>
        <p:spPr>
          <a:xfrm>
            <a:off x="3059113" y="4221163"/>
            <a:ext cx="3673475" cy="360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rgbClr val="000000"/>
                </a:solidFill>
              </a:rPr>
              <a:t>TRATTAMENTO DEL RISCHIO</a:t>
            </a:r>
          </a:p>
        </p:txBody>
      </p:sp>
      <p:sp>
        <p:nvSpPr>
          <p:cNvPr id="58" name="Rettangolo 57">
            <a:extLst>
              <a:ext uri="{FF2B5EF4-FFF2-40B4-BE49-F238E27FC236}">
                <a16:creationId xmlns="" xmlns:a16="http://schemas.microsoft.com/office/drawing/2014/main" id="{AE7BD0BA-FECD-4636-A229-FBA87B6915AF}"/>
              </a:ext>
            </a:extLst>
          </p:cNvPr>
          <p:cNvSpPr/>
          <p:nvPr/>
        </p:nvSpPr>
        <p:spPr>
          <a:xfrm>
            <a:off x="755650" y="4868863"/>
            <a:ext cx="2087563" cy="576262"/>
          </a:xfrm>
          <a:prstGeom prst="rect">
            <a:avLst/>
          </a:prstGeom>
          <a:solidFill>
            <a:srgbClr val="FF66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400" b="1" dirty="0">
                <a:solidFill>
                  <a:schemeClr val="bg1"/>
                </a:solidFill>
              </a:rPr>
              <a:t>ELIMINAZIONE</a:t>
            </a:r>
          </a:p>
        </p:txBody>
      </p:sp>
      <p:sp>
        <p:nvSpPr>
          <p:cNvPr id="62" name="Rettangolo 61">
            <a:extLst>
              <a:ext uri="{FF2B5EF4-FFF2-40B4-BE49-F238E27FC236}">
                <a16:creationId xmlns="" xmlns:a16="http://schemas.microsoft.com/office/drawing/2014/main" id="{AD14C753-7DF5-403F-9624-96EE53D86E47}"/>
              </a:ext>
            </a:extLst>
          </p:cNvPr>
          <p:cNvSpPr/>
          <p:nvPr/>
        </p:nvSpPr>
        <p:spPr>
          <a:xfrm>
            <a:off x="5867400" y="4797425"/>
            <a:ext cx="2089150" cy="287338"/>
          </a:xfrm>
          <a:prstGeom prst="rect">
            <a:avLst/>
          </a:prstGeom>
          <a:solidFill>
            <a:srgbClr val="FF66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RIDUZIONE</a:t>
            </a:r>
          </a:p>
        </p:txBody>
      </p:sp>
      <p:sp>
        <p:nvSpPr>
          <p:cNvPr id="63" name="Rettangolo 62">
            <a:extLst>
              <a:ext uri="{FF2B5EF4-FFF2-40B4-BE49-F238E27FC236}">
                <a16:creationId xmlns="" xmlns:a16="http://schemas.microsoft.com/office/drawing/2014/main" id="{2BD5179E-5BE7-4773-BC7F-ABA7C8E9EDD4}"/>
              </a:ext>
            </a:extLst>
          </p:cNvPr>
          <p:cNvSpPr/>
          <p:nvPr/>
        </p:nvSpPr>
        <p:spPr>
          <a:xfrm>
            <a:off x="6660232" y="5373688"/>
            <a:ext cx="2232247" cy="287337"/>
          </a:xfrm>
          <a:prstGeom prst="rect">
            <a:avLst/>
          </a:prstGeom>
          <a:solidFill>
            <a:schemeClr val="tx2">
              <a:lumMod val="60000"/>
              <a:lumOff val="40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rgbClr val="000000"/>
                </a:solidFill>
              </a:rPr>
              <a:t>PROTEZIONE</a:t>
            </a:r>
          </a:p>
        </p:txBody>
      </p:sp>
      <p:sp>
        <p:nvSpPr>
          <p:cNvPr id="64" name="Rettangolo 63">
            <a:extLst>
              <a:ext uri="{FF2B5EF4-FFF2-40B4-BE49-F238E27FC236}">
                <a16:creationId xmlns="" xmlns:a16="http://schemas.microsoft.com/office/drawing/2014/main" id="{9C3CCE77-863B-417A-B339-E84AC5A195D1}"/>
              </a:ext>
            </a:extLst>
          </p:cNvPr>
          <p:cNvSpPr/>
          <p:nvPr/>
        </p:nvSpPr>
        <p:spPr>
          <a:xfrm>
            <a:off x="4427537" y="5373688"/>
            <a:ext cx="1944688" cy="287337"/>
          </a:xfrm>
          <a:prstGeom prst="rect">
            <a:avLst/>
          </a:prstGeom>
          <a:solidFill>
            <a:schemeClr val="tx2">
              <a:lumMod val="60000"/>
              <a:lumOff val="40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300" b="1" dirty="0">
                <a:solidFill>
                  <a:srgbClr val="000000"/>
                </a:solidFill>
              </a:rPr>
              <a:t>PREVENZIONE</a:t>
            </a:r>
          </a:p>
        </p:txBody>
      </p:sp>
      <p:cxnSp>
        <p:nvCxnSpPr>
          <p:cNvPr id="66" name="Connettore 4 65">
            <a:extLst>
              <a:ext uri="{FF2B5EF4-FFF2-40B4-BE49-F238E27FC236}">
                <a16:creationId xmlns="" xmlns:a16="http://schemas.microsoft.com/office/drawing/2014/main" id="{E281234A-2125-4CF7-98DF-9BAE61F8C5FB}"/>
              </a:ext>
            </a:extLst>
          </p:cNvPr>
          <p:cNvCxnSpPr>
            <a:stCxn id="49" idx="1"/>
            <a:endCxn id="58" idx="0"/>
          </p:cNvCxnSpPr>
          <p:nvPr/>
        </p:nvCxnSpPr>
        <p:spPr>
          <a:xfrm rot="10800000" flipV="1">
            <a:off x="1800225" y="4400550"/>
            <a:ext cx="1258888" cy="468313"/>
          </a:xfrm>
          <a:prstGeom prst="bentConnector2">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ttore 4 65">
            <a:extLst>
              <a:ext uri="{FF2B5EF4-FFF2-40B4-BE49-F238E27FC236}">
                <a16:creationId xmlns="" xmlns:a16="http://schemas.microsoft.com/office/drawing/2014/main" id="{FFB7BBD2-6C94-4593-BACD-6E3C72DC9434}"/>
              </a:ext>
            </a:extLst>
          </p:cNvPr>
          <p:cNvCxnSpPr>
            <a:stCxn id="49" idx="3"/>
            <a:endCxn id="62" idx="3"/>
          </p:cNvCxnSpPr>
          <p:nvPr/>
        </p:nvCxnSpPr>
        <p:spPr>
          <a:xfrm>
            <a:off x="6732588" y="4400550"/>
            <a:ext cx="1223962" cy="541338"/>
          </a:xfrm>
          <a:prstGeom prst="bentConnector3">
            <a:avLst>
              <a:gd name="adj1" fmla="val 118674"/>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ttore 2 78">
            <a:extLst>
              <a:ext uri="{FF2B5EF4-FFF2-40B4-BE49-F238E27FC236}">
                <a16:creationId xmlns="" xmlns:a16="http://schemas.microsoft.com/office/drawing/2014/main" id="{A300EAC8-3E39-4729-BFD4-91F654ED2B8C}"/>
              </a:ext>
            </a:extLst>
          </p:cNvPr>
          <p:cNvCxnSpPr/>
          <p:nvPr/>
        </p:nvCxnSpPr>
        <p:spPr>
          <a:xfrm>
            <a:off x="5940425" y="5084763"/>
            <a:ext cx="0" cy="288925"/>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a:extLst>
              <a:ext uri="{FF2B5EF4-FFF2-40B4-BE49-F238E27FC236}">
                <a16:creationId xmlns="" xmlns:a16="http://schemas.microsoft.com/office/drawing/2014/main" id="{96C36AE3-D455-4CBD-96AC-4F67EA3C6E94}"/>
              </a:ext>
            </a:extLst>
          </p:cNvPr>
          <p:cNvCxnSpPr/>
          <p:nvPr/>
        </p:nvCxnSpPr>
        <p:spPr>
          <a:xfrm>
            <a:off x="7885113" y="5084763"/>
            <a:ext cx="0" cy="288925"/>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1" name="Ovale 80">
            <a:extLst>
              <a:ext uri="{FF2B5EF4-FFF2-40B4-BE49-F238E27FC236}">
                <a16:creationId xmlns="" xmlns:a16="http://schemas.microsoft.com/office/drawing/2014/main" id="{C918EBF9-02C2-45A1-B351-03337CA64DA3}"/>
              </a:ext>
            </a:extLst>
          </p:cNvPr>
          <p:cNvSpPr/>
          <p:nvPr/>
        </p:nvSpPr>
        <p:spPr>
          <a:xfrm>
            <a:off x="4427538" y="5805488"/>
            <a:ext cx="1851025" cy="287337"/>
          </a:xfrm>
          <a:prstGeom prst="ellipse">
            <a:avLst/>
          </a:prstGeom>
          <a:solidFill>
            <a:srgbClr val="F14B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dirty="0"/>
              <a:t>Probabilità</a:t>
            </a:r>
          </a:p>
        </p:txBody>
      </p:sp>
      <p:sp>
        <p:nvSpPr>
          <p:cNvPr id="82" name="Ovale 81">
            <a:extLst>
              <a:ext uri="{FF2B5EF4-FFF2-40B4-BE49-F238E27FC236}">
                <a16:creationId xmlns="" xmlns:a16="http://schemas.microsoft.com/office/drawing/2014/main" id="{B42B639E-AC89-4298-87B1-221470833A1D}"/>
              </a:ext>
            </a:extLst>
          </p:cNvPr>
          <p:cNvSpPr/>
          <p:nvPr/>
        </p:nvSpPr>
        <p:spPr>
          <a:xfrm>
            <a:off x="6804025" y="5805488"/>
            <a:ext cx="1851025" cy="287337"/>
          </a:xfrm>
          <a:prstGeom prst="ellipse">
            <a:avLst/>
          </a:prstGeom>
          <a:solidFill>
            <a:srgbClr val="F14B1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dirty="0"/>
              <a:t>Magnitudo</a:t>
            </a:r>
          </a:p>
        </p:txBody>
      </p:sp>
      <p:cxnSp>
        <p:nvCxnSpPr>
          <p:cNvPr id="91" name="Connettore 2 90">
            <a:extLst>
              <a:ext uri="{FF2B5EF4-FFF2-40B4-BE49-F238E27FC236}">
                <a16:creationId xmlns="" xmlns:a16="http://schemas.microsoft.com/office/drawing/2014/main" id="{0CDB730C-D043-4B30-BC6C-398EA0D627DF}"/>
              </a:ext>
            </a:extLst>
          </p:cNvPr>
          <p:cNvCxnSpPr/>
          <p:nvPr/>
        </p:nvCxnSpPr>
        <p:spPr>
          <a:xfrm>
            <a:off x="5364163" y="5661025"/>
            <a:ext cx="71437" cy="215900"/>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ttore 2 91">
            <a:extLst>
              <a:ext uri="{FF2B5EF4-FFF2-40B4-BE49-F238E27FC236}">
                <a16:creationId xmlns="" xmlns:a16="http://schemas.microsoft.com/office/drawing/2014/main" id="{AD05473B-038D-4C6D-A604-615920A5BFCD}"/>
              </a:ext>
            </a:extLst>
          </p:cNvPr>
          <p:cNvCxnSpPr>
            <a:stCxn id="63" idx="2"/>
          </p:cNvCxnSpPr>
          <p:nvPr/>
        </p:nvCxnSpPr>
        <p:spPr>
          <a:xfrm flipH="1">
            <a:off x="7740652" y="5661025"/>
            <a:ext cx="35704" cy="215900"/>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3" name="Rettangolo 92">
            <a:extLst>
              <a:ext uri="{FF2B5EF4-FFF2-40B4-BE49-F238E27FC236}">
                <a16:creationId xmlns="" xmlns:a16="http://schemas.microsoft.com/office/drawing/2014/main" id="{21B13658-3ED4-4A20-9423-08F7636A0114}"/>
              </a:ext>
            </a:extLst>
          </p:cNvPr>
          <p:cNvSpPr/>
          <p:nvPr/>
        </p:nvSpPr>
        <p:spPr>
          <a:xfrm>
            <a:off x="4716463" y="6497638"/>
            <a:ext cx="3384550" cy="3603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b="1" dirty="0">
                <a:solidFill>
                  <a:srgbClr val="000000"/>
                </a:solidFill>
              </a:rPr>
              <a:t>RISCHIO ACCETTABILE</a:t>
            </a:r>
            <a:r>
              <a:rPr lang="it-IT" sz="3200" b="1" dirty="0">
                <a:solidFill>
                  <a:srgbClr val="000000"/>
                </a:solidFill>
              </a:rPr>
              <a:t> </a:t>
            </a:r>
            <a:r>
              <a:rPr lang="it-IT" sz="1600" b="1" dirty="0">
                <a:solidFill>
                  <a:srgbClr val="000000"/>
                </a:solidFill>
              </a:rPr>
              <a:t>(RESIDUO</a:t>
            </a:r>
            <a:r>
              <a:rPr lang="it-IT" sz="1400" b="1" dirty="0">
                <a:solidFill>
                  <a:srgbClr val="000000"/>
                </a:solidFill>
              </a:rPr>
              <a:t>)</a:t>
            </a:r>
          </a:p>
        </p:txBody>
      </p:sp>
      <p:cxnSp>
        <p:nvCxnSpPr>
          <p:cNvPr id="95" name="Connettore 4 94">
            <a:extLst>
              <a:ext uri="{FF2B5EF4-FFF2-40B4-BE49-F238E27FC236}">
                <a16:creationId xmlns="" xmlns:a16="http://schemas.microsoft.com/office/drawing/2014/main" id="{D458459B-D655-4727-9232-F3573098691D}"/>
              </a:ext>
            </a:extLst>
          </p:cNvPr>
          <p:cNvCxnSpPr>
            <a:stCxn id="81" idx="4"/>
            <a:endCxn id="82" idx="4"/>
          </p:cNvCxnSpPr>
          <p:nvPr/>
        </p:nvCxnSpPr>
        <p:spPr>
          <a:xfrm rot="16200000" flipH="1">
            <a:off x="6541294" y="4904581"/>
            <a:ext cx="12700" cy="2376488"/>
          </a:xfrm>
          <a:prstGeom prst="bentConnector3">
            <a:avLst>
              <a:gd name="adj1" fmla="val 180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Connettore 1 99">
            <a:extLst>
              <a:ext uri="{FF2B5EF4-FFF2-40B4-BE49-F238E27FC236}">
                <a16:creationId xmlns="" xmlns:a16="http://schemas.microsoft.com/office/drawing/2014/main" id="{66250F18-0CBE-45D7-941B-6CA9390AFFA5}"/>
              </a:ext>
            </a:extLst>
          </p:cNvPr>
          <p:cNvCxnSpPr/>
          <p:nvPr/>
        </p:nvCxnSpPr>
        <p:spPr>
          <a:xfrm>
            <a:off x="6516688" y="6308725"/>
            <a:ext cx="0" cy="2159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Connettore 4 101">
            <a:extLst>
              <a:ext uri="{FF2B5EF4-FFF2-40B4-BE49-F238E27FC236}">
                <a16:creationId xmlns="" xmlns:a16="http://schemas.microsoft.com/office/drawing/2014/main" id="{F6B83259-ED17-4C58-9615-359FC5A1C28F}"/>
              </a:ext>
            </a:extLst>
          </p:cNvPr>
          <p:cNvCxnSpPr>
            <a:stCxn id="93" idx="3"/>
            <a:endCxn id="35" idx="3"/>
          </p:cNvCxnSpPr>
          <p:nvPr/>
        </p:nvCxnSpPr>
        <p:spPr>
          <a:xfrm flipV="1">
            <a:off x="8101013" y="3429001"/>
            <a:ext cx="698500" cy="3248818"/>
          </a:xfrm>
          <a:prstGeom prst="bentConnector3">
            <a:avLst>
              <a:gd name="adj1" fmla="val 132727"/>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6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1"/>
          <p:cNvSpPr>
            <a:spLocks noChangeArrowheads="1"/>
          </p:cNvSpPr>
          <p:nvPr/>
        </p:nvSpPr>
        <p:spPr bwMode="auto">
          <a:xfrm>
            <a:off x="2268538" y="692150"/>
            <a:ext cx="318611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PREVENZIONE</a:t>
            </a:r>
          </a:p>
        </p:txBody>
      </p:sp>
      <p:sp>
        <p:nvSpPr>
          <p:cNvPr id="17410" name="Rettangolo 2"/>
          <p:cNvSpPr>
            <a:spLocks noChangeArrowheads="1"/>
          </p:cNvSpPr>
          <p:nvPr/>
        </p:nvSpPr>
        <p:spPr bwMode="auto">
          <a:xfrm>
            <a:off x="1331913" y="1844675"/>
            <a:ext cx="5543550" cy="2835275"/>
          </a:xfrm>
          <a:prstGeom prst="rect">
            <a:avLst/>
          </a:prstGeom>
          <a:noFill/>
          <a:ln w="9525">
            <a:noFill/>
            <a:miter lim="800000"/>
            <a:headEnd/>
            <a:tailEnd/>
          </a:ln>
        </p:spPr>
        <p:txBody>
          <a:bodyPr>
            <a:spAutoFit/>
          </a:bodyPr>
          <a:lstStyle/>
          <a:p>
            <a:pPr algn="just"/>
            <a:r>
              <a:rPr lang="it-IT" sz="2000" b="1">
                <a:solidFill>
                  <a:schemeClr val="hlink"/>
                </a:solidFill>
                <a:latin typeface="Calibri" pitchFamily="34" charset="0"/>
              </a:rPr>
              <a:t>La prevenzione è l’insieme di tutte le azioni, disposizioni e interventi atti a evitare o ridurre quanto più possibile l’accadere di eventi dannosi.</a:t>
            </a:r>
          </a:p>
          <a:p>
            <a:pPr algn="just"/>
            <a:r>
              <a:rPr lang="it-IT" sz="2000" b="1">
                <a:solidFill>
                  <a:schemeClr val="hlink"/>
                </a:solidFill>
                <a:latin typeface="Calibri" pitchFamily="34" charset="0"/>
              </a:rPr>
              <a:t> </a:t>
            </a:r>
          </a:p>
          <a:p>
            <a:pPr algn="just"/>
            <a:r>
              <a:rPr lang="it-IT" sz="2000" b="1">
                <a:solidFill>
                  <a:schemeClr val="hlink"/>
                </a:solidFill>
                <a:latin typeface="Calibri" pitchFamily="34" charset="0"/>
              </a:rPr>
              <a:t>Le misure di prevenzione hanno sempre la priorità</a:t>
            </a:r>
          </a:p>
          <a:p>
            <a:pPr algn="just"/>
            <a:r>
              <a:rPr lang="it-IT" sz="2000" b="1">
                <a:solidFill>
                  <a:schemeClr val="hlink"/>
                </a:solidFill>
                <a:latin typeface="Calibri" pitchFamily="34" charset="0"/>
              </a:rPr>
              <a:t>rispetto ad altre soluzioni. </a:t>
            </a:r>
          </a:p>
          <a:p>
            <a:pPr algn="just"/>
            <a:endParaRPr lang="it-IT" sz="2000" b="1">
              <a:solidFill>
                <a:schemeClr val="hlink"/>
              </a:solidFill>
              <a:latin typeface="Calibri" pitchFamily="34" charset="0"/>
            </a:endParaRPr>
          </a:p>
          <a:p>
            <a:pPr algn="just"/>
            <a:r>
              <a:rPr lang="it-IT" sz="2000" b="1">
                <a:solidFill>
                  <a:schemeClr val="hlink"/>
                </a:solidFill>
                <a:latin typeface="Calibri" pitchFamily="34" charset="0"/>
              </a:rPr>
              <a:t>Fare informazione è una importante ed obbligatoria misura di prevenzione!</a:t>
            </a:r>
          </a:p>
        </p:txBody>
      </p:sp>
      <p:pic>
        <p:nvPicPr>
          <p:cNvPr id="17411" name="Picture 4" descr="prevenzione"/>
          <p:cNvPicPr>
            <a:picLocks noChangeAspect="1" noChangeArrowheads="1"/>
          </p:cNvPicPr>
          <p:nvPr/>
        </p:nvPicPr>
        <p:blipFill>
          <a:blip r:embed="rId2" cstate="print"/>
          <a:srcRect/>
          <a:stretch>
            <a:fillRect/>
          </a:stretch>
        </p:blipFill>
        <p:spPr bwMode="auto">
          <a:xfrm>
            <a:off x="7164388" y="692150"/>
            <a:ext cx="1460500"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9"/>
            <a:ext cx="7772400" cy="576063"/>
          </a:xfrm>
        </p:spPr>
        <p:txBody>
          <a:bodyPr/>
          <a:lstStyle/>
          <a:p>
            <a:r>
              <a:rPr lang="it-IT" sz="3200" b="1" dirty="0" smtClean="0">
                <a:solidFill>
                  <a:srgbClr val="7030A0"/>
                </a:solidFill>
                <a:latin typeface="Comic Sans MS" panose="030F0702030302020204" pitchFamily="66" charset="0"/>
              </a:rPr>
              <a:t>FORMAZIONE SULLA SICUREZZA</a:t>
            </a:r>
            <a:endParaRPr lang="it-IT" sz="3200" b="1" dirty="0">
              <a:solidFill>
                <a:srgbClr val="7030A0"/>
              </a:solidFill>
              <a:latin typeface="Comic Sans MS" panose="030F0702030302020204" pitchFamily="66" charset="0"/>
            </a:endParaRPr>
          </a:p>
        </p:txBody>
      </p:sp>
      <p:sp>
        <p:nvSpPr>
          <p:cNvPr id="3" name="Sottotitolo 2"/>
          <p:cNvSpPr>
            <a:spLocks noGrp="1"/>
          </p:cNvSpPr>
          <p:nvPr>
            <p:ph type="subTitle" idx="1"/>
          </p:nvPr>
        </p:nvSpPr>
        <p:spPr>
          <a:xfrm>
            <a:off x="179512" y="908720"/>
            <a:ext cx="8856984" cy="5688632"/>
          </a:xfrm>
        </p:spPr>
        <p:txBody>
          <a:bodyPr/>
          <a:lstStyle/>
          <a:p>
            <a:r>
              <a:rPr lang="it-IT" sz="2000" dirty="0" smtClean="0">
                <a:solidFill>
                  <a:srgbClr val="7030A0"/>
                </a:solidFill>
                <a:latin typeface="Comic Sans MS" panose="030F0702030302020204" pitchFamily="66" charset="0"/>
              </a:rPr>
              <a:t>L’ Accordo </a:t>
            </a:r>
            <a:r>
              <a:rPr lang="it-IT" sz="2000" dirty="0">
                <a:solidFill>
                  <a:srgbClr val="7030A0"/>
                </a:solidFill>
                <a:latin typeface="Comic Sans MS" panose="030F0702030302020204" pitchFamily="66" charset="0"/>
              </a:rPr>
              <a:t>Stato Regioni del 21/12/2011 è la concreta applicazione di quanto stabilito dall’art. 37 del D.LGS. </a:t>
            </a:r>
            <a:r>
              <a:rPr lang="it-IT" sz="2000" dirty="0" smtClean="0">
                <a:solidFill>
                  <a:srgbClr val="7030A0"/>
                </a:solidFill>
                <a:latin typeface="Comic Sans MS" panose="030F0702030302020204" pitchFamily="66" charset="0"/>
              </a:rPr>
              <a:t>81/08. </a:t>
            </a:r>
            <a:r>
              <a:rPr lang="it-IT" sz="2000" dirty="0">
                <a:solidFill>
                  <a:srgbClr val="7030A0"/>
                </a:solidFill>
                <a:latin typeface="Comic Sans MS" panose="030F0702030302020204" pitchFamily="66" charset="0"/>
              </a:rPr>
              <a:t>Le attività </a:t>
            </a:r>
            <a:r>
              <a:rPr lang="it-IT" sz="2000" dirty="0" smtClean="0">
                <a:solidFill>
                  <a:srgbClr val="7030A0"/>
                </a:solidFill>
                <a:latin typeface="Comic Sans MS" panose="030F0702030302020204" pitchFamily="66" charset="0"/>
              </a:rPr>
              <a:t>economiche </a:t>
            </a:r>
            <a:r>
              <a:rPr lang="it-IT" sz="2000" dirty="0">
                <a:solidFill>
                  <a:srgbClr val="7030A0"/>
                </a:solidFill>
                <a:latin typeface="Comic Sans MS" panose="030F0702030302020204" pitchFamily="66" charset="0"/>
              </a:rPr>
              <a:t>sono suddivise a seconda delle potenzialità di rischio in: </a:t>
            </a:r>
          </a:p>
          <a:p>
            <a:r>
              <a:rPr lang="it-IT" sz="2000" dirty="0" smtClean="0">
                <a:solidFill>
                  <a:srgbClr val="FF3300"/>
                </a:solidFill>
                <a:latin typeface="Comic Sans MS" panose="030F0702030302020204" pitchFamily="66" charset="0"/>
              </a:rPr>
              <a:t>CLASSE </a:t>
            </a:r>
            <a:r>
              <a:rPr lang="it-IT" sz="2000" dirty="0">
                <a:solidFill>
                  <a:srgbClr val="FF3300"/>
                </a:solidFill>
                <a:latin typeface="Comic Sans MS" panose="030F0702030302020204" pitchFamily="66" charset="0"/>
              </a:rPr>
              <a:t>RISCHIO </a:t>
            </a:r>
            <a:r>
              <a:rPr lang="it-IT" sz="2000" dirty="0" smtClean="0">
                <a:solidFill>
                  <a:srgbClr val="FF3300"/>
                </a:solidFill>
                <a:latin typeface="Comic Sans MS" panose="030F0702030302020204" pitchFamily="66" charset="0"/>
              </a:rPr>
              <a:t>BASSO</a:t>
            </a:r>
            <a:r>
              <a:rPr lang="it-IT" sz="2000" dirty="0" smtClean="0">
                <a:solidFill>
                  <a:srgbClr val="7030A0"/>
                </a:solidFill>
                <a:latin typeface="Comic Sans MS" panose="030F0702030302020204" pitchFamily="66" charset="0"/>
              </a:rPr>
              <a:t>: </a:t>
            </a:r>
            <a:r>
              <a:rPr lang="it-IT" sz="2000" dirty="0">
                <a:solidFill>
                  <a:srgbClr val="7030A0"/>
                </a:solidFill>
                <a:latin typeface="Comic Sans MS" panose="030F0702030302020204" pitchFamily="66" charset="0"/>
              </a:rPr>
              <a:t>Commercio, Attività Artigianali, Alberghi Ristoranti, Assicurazioni, Immobiliari, </a:t>
            </a:r>
            <a:r>
              <a:rPr lang="it-IT" sz="2000" dirty="0" smtClean="0">
                <a:solidFill>
                  <a:srgbClr val="7030A0"/>
                </a:solidFill>
                <a:latin typeface="Comic Sans MS" panose="030F0702030302020204" pitchFamily="66" charset="0"/>
              </a:rPr>
              <a:t>Informatica………</a:t>
            </a:r>
          </a:p>
          <a:p>
            <a:r>
              <a:rPr lang="it-IT" sz="2000" dirty="0" smtClean="0">
                <a:solidFill>
                  <a:srgbClr val="FF3300"/>
                </a:solidFill>
                <a:latin typeface="Comic Sans MS" panose="030F0702030302020204" pitchFamily="66" charset="0"/>
              </a:rPr>
              <a:t>CLASSE </a:t>
            </a:r>
            <a:r>
              <a:rPr lang="it-IT" sz="2000" dirty="0">
                <a:solidFill>
                  <a:srgbClr val="FF3300"/>
                </a:solidFill>
                <a:latin typeface="Comic Sans MS" panose="030F0702030302020204" pitchFamily="66" charset="0"/>
              </a:rPr>
              <a:t>RISCHIO </a:t>
            </a:r>
            <a:r>
              <a:rPr lang="it-IT" sz="2000" dirty="0" smtClean="0">
                <a:solidFill>
                  <a:srgbClr val="FF3300"/>
                </a:solidFill>
                <a:latin typeface="Comic Sans MS" panose="030F0702030302020204" pitchFamily="66" charset="0"/>
              </a:rPr>
              <a:t>MEDIO</a:t>
            </a:r>
            <a:r>
              <a:rPr lang="it-IT" sz="2000" dirty="0" smtClean="0">
                <a:solidFill>
                  <a:srgbClr val="7030A0"/>
                </a:solidFill>
                <a:latin typeface="Comic Sans MS" panose="030F0702030302020204" pitchFamily="66" charset="0"/>
              </a:rPr>
              <a:t>: </a:t>
            </a:r>
            <a:r>
              <a:rPr lang="it-IT" sz="2000" dirty="0">
                <a:solidFill>
                  <a:srgbClr val="7030A0"/>
                </a:solidFill>
                <a:latin typeface="Comic Sans MS" panose="030F0702030302020204" pitchFamily="66" charset="0"/>
              </a:rPr>
              <a:t>Agricoltura, Pesca, Trasporti, Magazzinaggi, Comunicazioni, Assistenza Sociale non </a:t>
            </a:r>
            <a:r>
              <a:rPr lang="it-IT" sz="2000" dirty="0" smtClean="0">
                <a:solidFill>
                  <a:srgbClr val="7030A0"/>
                </a:solidFill>
                <a:latin typeface="Comic Sans MS" panose="030F0702030302020204" pitchFamily="66" charset="0"/>
              </a:rPr>
              <a:t>residenziale, </a:t>
            </a:r>
            <a:r>
              <a:rPr lang="it-IT" sz="2000" b="1" dirty="0" smtClean="0">
                <a:solidFill>
                  <a:srgbClr val="FF3300"/>
                </a:solidFill>
                <a:latin typeface="Comic Sans MS" panose="030F0702030302020204" pitchFamily="66" charset="0"/>
              </a:rPr>
              <a:t>Istruzione</a:t>
            </a:r>
            <a:r>
              <a:rPr lang="it-IT" sz="2000" b="1" dirty="0" smtClean="0">
                <a:solidFill>
                  <a:schemeClr val="tx1"/>
                </a:solidFill>
                <a:latin typeface="Comic Sans MS" panose="030F0702030302020204" pitchFamily="66" charset="0"/>
              </a:rPr>
              <a:t>…….. </a:t>
            </a:r>
          </a:p>
          <a:p>
            <a:r>
              <a:rPr lang="it-IT" sz="2000" dirty="0" smtClean="0">
                <a:solidFill>
                  <a:srgbClr val="FF3300"/>
                </a:solidFill>
                <a:latin typeface="Comic Sans MS" panose="030F0702030302020204" pitchFamily="66" charset="0"/>
              </a:rPr>
              <a:t>CLASSE </a:t>
            </a:r>
            <a:r>
              <a:rPr lang="it-IT" sz="2000" dirty="0">
                <a:solidFill>
                  <a:srgbClr val="FF3300"/>
                </a:solidFill>
                <a:latin typeface="Comic Sans MS" panose="030F0702030302020204" pitchFamily="66" charset="0"/>
              </a:rPr>
              <a:t>RISCHIO </a:t>
            </a:r>
            <a:r>
              <a:rPr lang="it-IT" sz="2000" dirty="0" smtClean="0">
                <a:solidFill>
                  <a:srgbClr val="FF3300"/>
                </a:solidFill>
                <a:latin typeface="Comic Sans MS" panose="030F0702030302020204" pitchFamily="66" charset="0"/>
              </a:rPr>
              <a:t>ALTO</a:t>
            </a:r>
            <a:r>
              <a:rPr lang="it-IT" sz="2000" dirty="0" smtClean="0">
                <a:solidFill>
                  <a:srgbClr val="7030A0"/>
                </a:solidFill>
                <a:latin typeface="Comic Sans MS" panose="030F0702030302020204" pitchFamily="66" charset="0"/>
              </a:rPr>
              <a:t>: </a:t>
            </a:r>
            <a:r>
              <a:rPr lang="it-IT" sz="2000" dirty="0">
                <a:solidFill>
                  <a:srgbClr val="7030A0"/>
                </a:solidFill>
                <a:latin typeface="Comic Sans MS" panose="030F0702030302020204" pitchFamily="66" charset="0"/>
              </a:rPr>
              <a:t>Attività Estrattive, </a:t>
            </a:r>
            <a:r>
              <a:rPr lang="it-IT" sz="2000" dirty="0" smtClean="0">
                <a:solidFill>
                  <a:srgbClr val="7030A0"/>
                </a:solidFill>
                <a:latin typeface="Comic Sans MS" panose="030F0702030302020204" pitchFamily="66" charset="0"/>
              </a:rPr>
              <a:t>Edilizia, </a:t>
            </a:r>
            <a:r>
              <a:rPr lang="it-IT" sz="2000" dirty="0">
                <a:solidFill>
                  <a:srgbClr val="7030A0"/>
                </a:solidFill>
                <a:latin typeface="Comic Sans MS" panose="030F0702030302020204" pitchFamily="66" charset="0"/>
              </a:rPr>
              <a:t>Industrie Alimentari, Tessili, Conciarie, Sanità, </a:t>
            </a:r>
            <a:r>
              <a:rPr lang="it-IT" sz="2000" dirty="0" smtClean="0">
                <a:solidFill>
                  <a:srgbClr val="7030A0"/>
                </a:solidFill>
                <a:latin typeface="Comic Sans MS" panose="030F0702030302020204" pitchFamily="66" charset="0"/>
              </a:rPr>
              <a:t>Raffineria….</a:t>
            </a:r>
          </a:p>
          <a:p>
            <a:r>
              <a:rPr lang="it-IT" sz="2000" dirty="0" smtClean="0">
                <a:solidFill>
                  <a:srgbClr val="7030A0"/>
                </a:solidFill>
                <a:latin typeface="Comic Sans MS" panose="030F0702030302020204" pitchFamily="66" charset="0"/>
              </a:rPr>
              <a:t>La </a:t>
            </a:r>
            <a:r>
              <a:rPr lang="it-IT" sz="2000" dirty="0">
                <a:solidFill>
                  <a:srgbClr val="7030A0"/>
                </a:solidFill>
                <a:latin typeface="Comic Sans MS" panose="030F0702030302020204" pitchFamily="66" charset="0"/>
              </a:rPr>
              <a:t>Formazione per i lavoratori è stabilita in: </a:t>
            </a:r>
            <a:endParaRPr lang="it-IT" sz="2000" dirty="0" smtClean="0">
              <a:solidFill>
                <a:srgbClr val="7030A0"/>
              </a:solidFill>
              <a:latin typeface="Comic Sans MS" panose="030F0702030302020204" pitchFamily="66" charset="0"/>
            </a:endParaRPr>
          </a:p>
          <a:p>
            <a:pPr algn="l"/>
            <a:r>
              <a:rPr lang="it-IT" sz="2000" dirty="0" smtClean="0">
                <a:solidFill>
                  <a:srgbClr val="7030A0"/>
                </a:solidFill>
                <a:latin typeface="Comic Sans MS" panose="030F0702030302020204" pitchFamily="66" charset="0"/>
              </a:rPr>
              <a:t>✓ RISCHIO </a:t>
            </a:r>
            <a:r>
              <a:rPr lang="it-IT" sz="2000" dirty="0">
                <a:solidFill>
                  <a:srgbClr val="7030A0"/>
                </a:solidFill>
                <a:latin typeface="Comic Sans MS" panose="030F0702030302020204" pitchFamily="66" charset="0"/>
              </a:rPr>
              <a:t>BASSO (4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Formazione Generale + 4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Specifica) </a:t>
            </a:r>
            <a:endParaRPr lang="it-IT" sz="2000" dirty="0" smtClean="0">
              <a:solidFill>
                <a:srgbClr val="7030A0"/>
              </a:solidFill>
              <a:latin typeface="Comic Sans MS" panose="030F0702030302020204" pitchFamily="66" charset="0"/>
            </a:endParaRPr>
          </a:p>
          <a:p>
            <a:pPr algn="l"/>
            <a:r>
              <a:rPr lang="it-IT" sz="2000" dirty="0" smtClean="0">
                <a:solidFill>
                  <a:srgbClr val="7030A0"/>
                </a:solidFill>
                <a:latin typeface="Comic Sans MS" panose="030F0702030302020204" pitchFamily="66" charset="0"/>
              </a:rPr>
              <a:t>✓ RISCHIO </a:t>
            </a:r>
            <a:r>
              <a:rPr lang="it-IT" sz="2000" dirty="0">
                <a:solidFill>
                  <a:srgbClr val="7030A0"/>
                </a:solidFill>
                <a:latin typeface="Comic Sans MS" panose="030F0702030302020204" pitchFamily="66" charset="0"/>
              </a:rPr>
              <a:t>MEDIO (4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Formazione Generale + 8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Specifica) </a:t>
            </a:r>
            <a:endParaRPr lang="it-IT" sz="2000" dirty="0" smtClean="0">
              <a:solidFill>
                <a:srgbClr val="7030A0"/>
              </a:solidFill>
              <a:latin typeface="Comic Sans MS" panose="030F0702030302020204" pitchFamily="66" charset="0"/>
            </a:endParaRPr>
          </a:p>
          <a:p>
            <a:pPr algn="l"/>
            <a:r>
              <a:rPr lang="it-IT" sz="2000" dirty="0" smtClean="0">
                <a:solidFill>
                  <a:srgbClr val="7030A0"/>
                </a:solidFill>
                <a:latin typeface="Comic Sans MS" panose="030F0702030302020204" pitchFamily="66" charset="0"/>
              </a:rPr>
              <a:t>✓ RISCHIO ALTO   </a:t>
            </a:r>
            <a:r>
              <a:rPr lang="it-IT" sz="2000" dirty="0">
                <a:solidFill>
                  <a:srgbClr val="7030A0"/>
                </a:solidFill>
                <a:latin typeface="Comic Sans MS" panose="030F0702030302020204" pitchFamily="66" charset="0"/>
              </a:rPr>
              <a:t>(4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Formazione Generale + 12 </a:t>
            </a:r>
            <a:r>
              <a:rPr lang="it-IT" sz="2000" dirty="0" smtClean="0">
                <a:solidFill>
                  <a:srgbClr val="7030A0"/>
                </a:solidFill>
                <a:latin typeface="Comic Sans MS" panose="030F0702030302020204" pitchFamily="66" charset="0"/>
              </a:rPr>
              <a:t>h  </a:t>
            </a:r>
            <a:r>
              <a:rPr lang="it-IT" sz="2000" dirty="0">
                <a:solidFill>
                  <a:srgbClr val="7030A0"/>
                </a:solidFill>
                <a:latin typeface="Comic Sans MS" panose="030F0702030302020204" pitchFamily="66" charset="0"/>
              </a:rPr>
              <a:t>Specifica)</a:t>
            </a:r>
          </a:p>
        </p:txBody>
      </p:sp>
    </p:spTree>
    <p:extLst>
      <p:ext uri="{BB962C8B-B14F-4D97-AF65-F5344CB8AC3E}">
        <p14:creationId xmlns:p14="http://schemas.microsoft.com/office/powerpoint/2010/main" val="2715763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a:solidFill>
                  <a:srgbClr val="7030A0"/>
                </a:solidFill>
                <a:latin typeface="Comic Sans MS" panose="030F0702030302020204" pitchFamily="66" charset="0"/>
              </a:rPr>
              <a:t>Gerarchia delle misure di Prevenzione</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531731833"/>
              </p:ext>
            </p:extLst>
          </p:nvPr>
        </p:nvGraphicFramePr>
        <p:xfrm>
          <a:off x="611560" y="1772815"/>
          <a:ext cx="8075240" cy="2245987"/>
        </p:xfrm>
        <a:graphic>
          <a:graphicData uri="http://schemas.openxmlformats.org/drawingml/2006/table">
            <a:tbl>
              <a:tblPr firstRow="1" bandRow="1">
                <a:tableStyleId>{5C22544A-7EE6-4342-B048-85BDC9FD1C3A}</a:tableStyleId>
              </a:tblPr>
              <a:tblGrid>
                <a:gridCol w="401031"/>
                <a:gridCol w="7674209"/>
              </a:tblGrid>
              <a:tr h="600067">
                <a:tc>
                  <a:txBody>
                    <a:bodyPr/>
                    <a:lstStyle/>
                    <a:p>
                      <a:r>
                        <a:rPr lang="it-IT" sz="2400" b="1" dirty="0" smtClean="0">
                          <a:solidFill>
                            <a:srgbClr val="C00000"/>
                          </a:solidFill>
                          <a:latin typeface="Comic Sans MS" panose="030F0702030302020204" pitchFamily="66" charset="0"/>
                        </a:rPr>
                        <a:t>1</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Eliminazione del rischio </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r h="600067">
                <a:tc>
                  <a:txBody>
                    <a:bodyPr/>
                    <a:lstStyle/>
                    <a:p>
                      <a:r>
                        <a:rPr lang="it-IT" sz="2400" b="1" dirty="0" smtClean="0">
                          <a:solidFill>
                            <a:srgbClr val="C00000"/>
                          </a:solidFill>
                          <a:latin typeface="Comic Sans MS" panose="030F0702030302020204" pitchFamily="66" charset="0"/>
                        </a:rPr>
                        <a:t>2</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Sostituzione di ciò che è pericoloso</a:t>
                      </a:r>
                      <a:r>
                        <a:rPr lang="it-IT" sz="2400" b="1" baseline="0" dirty="0" smtClean="0">
                          <a:solidFill>
                            <a:srgbClr val="C00000"/>
                          </a:solidFill>
                          <a:latin typeface="Comic Sans MS" panose="030F0702030302020204" pitchFamily="66" charset="0"/>
                        </a:rPr>
                        <a:t> </a:t>
                      </a:r>
                      <a:r>
                        <a:rPr lang="it-IT" sz="2400" b="1" dirty="0" smtClean="0">
                          <a:solidFill>
                            <a:srgbClr val="C00000"/>
                          </a:solidFill>
                          <a:latin typeface="Comic Sans MS" panose="030F0702030302020204" pitchFamily="66" charset="0"/>
                        </a:rPr>
                        <a:t>con ciò che è meno pericoloso </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r h="600067">
                <a:tc>
                  <a:txBody>
                    <a:bodyPr/>
                    <a:lstStyle/>
                    <a:p>
                      <a:r>
                        <a:rPr lang="it-IT" sz="2400" b="1" dirty="0" smtClean="0">
                          <a:solidFill>
                            <a:srgbClr val="C00000"/>
                          </a:solidFill>
                          <a:latin typeface="Comic Sans MS" panose="030F0702030302020204" pitchFamily="66" charset="0"/>
                        </a:rPr>
                        <a:t>3</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Riduzione dell’esposizione con misure tecniche e organizzative</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2961280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490066"/>
          </a:xfrm>
        </p:spPr>
        <p:txBody>
          <a:bodyPr/>
          <a:lstStyle/>
          <a:p>
            <a:r>
              <a:rPr lang="it-IT" sz="3200" b="1" dirty="0" smtClean="0">
                <a:solidFill>
                  <a:srgbClr val="7030A0"/>
                </a:solidFill>
                <a:latin typeface="Comic Sans MS" panose="030F0702030302020204" pitchFamily="66" charset="0"/>
              </a:rPr>
              <a:t>Misure di Protezione</a:t>
            </a:r>
            <a:endParaRPr lang="it-IT" sz="3200" b="1" dirty="0">
              <a:solidFill>
                <a:srgbClr val="7030A0"/>
              </a:solidFill>
              <a:latin typeface="Comic Sans MS" panose="030F0702030302020204" pitchFamily="66" charset="0"/>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156556342"/>
              </p:ext>
            </p:extLst>
          </p:nvPr>
        </p:nvGraphicFramePr>
        <p:xfrm>
          <a:off x="457200" y="1772815"/>
          <a:ext cx="8229600" cy="2167108"/>
        </p:xfrm>
        <a:graphic>
          <a:graphicData uri="http://schemas.openxmlformats.org/drawingml/2006/table">
            <a:tbl>
              <a:tblPr firstRow="1" bandRow="1">
                <a:tableStyleId>{5C22544A-7EE6-4342-B048-85BDC9FD1C3A}</a:tableStyleId>
              </a:tblPr>
              <a:tblGrid>
                <a:gridCol w="514400"/>
                <a:gridCol w="7715200"/>
              </a:tblGrid>
              <a:tr h="672074">
                <a:tc>
                  <a:txBody>
                    <a:bodyPr/>
                    <a:lstStyle/>
                    <a:p>
                      <a:r>
                        <a:rPr lang="it-IT" sz="2800" b="1" dirty="0" smtClean="0">
                          <a:solidFill>
                            <a:srgbClr val="C00000"/>
                          </a:solidFill>
                          <a:latin typeface="Comic Sans MS" panose="030F0702030302020204" pitchFamily="66" charset="0"/>
                        </a:rPr>
                        <a:t>1</a:t>
                      </a:r>
                      <a:endParaRPr lang="it-IT" sz="28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I DPI (dispositivi di protezione individuale)</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r h="672074">
                <a:tc>
                  <a:txBody>
                    <a:bodyPr/>
                    <a:lstStyle/>
                    <a:p>
                      <a:r>
                        <a:rPr lang="it-IT" sz="2800" b="1" dirty="0" smtClean="0">
                          <a:solidFill>
                            <a:srgbClr val="C00000"/>
                          </a:solidFill>
                          <a:latin typeface="Comic Sans MS" panose="030F0702030302020204" pitchFamily="66" charset="0"/>
                        </a:rPr>
                        <a:t>2</a:t>
                      </a:r>
                      <a:endParaRPr lang="it-IT" sz="28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I DPC (dispositivi di protezione collettivi)</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r h="672074">
                <a:tc>
                  <a:txBody>
                    <a:bodyPr/>
                    <a:lstStyle/>
                    <a:p>
                      <a:r>
                        <a:rPr lang="it-IT" sz="2800" b="1" dirty="0" smtClean="0">
                          <a:solidFill>
                            <a:srgbClr val="C00000"/>
                          </a:solidFill>
                          <a:latin typeface="Comic Sans MS" panose="030F0702030302020204" pitchFamily="66" charset="0"/>
                        </a:rPr>
                        <a:t>3</a:t>
                      </a:r>
                      <a:endParaRPr lang="it-IT" sz="2800" b="1" dirty="0">
                        <a:solidFill>
                          <a:srgbClr val="C00000"/>
                        </a:solidFill>
                        <a:latin typeface="Comic Sans MS" panose="030F0702030302020204" pitchFamily="66" charset="0"/>
                      </a:endParaRPr>
                    </a:p>
                  </a:txBody>
                  <a:tcPr>
                    <a:solidFill>
                      <a:schemeClr val="accent5">
                        <a:lumMod val="20000"/>
                        <a:lumOff val="80000"/>
                      </a:schemeClr>
                    </a:solidFill>
                  </a:tcPr>
                </a:tc>
                <a:tc>
                  <a:txBody>
                    <a:bodyPr/>
                    <a:lstStyle/>
                    <a:p>
                      <a:r>
                        <a:rPr lang="it-IT" sz="2400" b="1" dirty="0" smtClean="0">
                          <a:solidFill>
                            <a:srgbClr val="C00000"/>
                          </a:solidFill>
                          <a:latin typeface="Comic Sans MS" panose="030F0702030302020204" pitchFamily="66" charset="0"/>
                        </a:rPr>
                        <a:t>Le misure reattive (procedure di emergenza, pronto intervento ecc.)</a:t>
                      </a:r>
                      <a:endParaRPr lang="it-IT" sz="2400" b="1" dirty="0">
                        <a:solidFill>
                          <a:srgbClr val="C00000"/>
                        </a:solidFill>
                        <a:latin typeface="Comic Sans MS" panose="030F0702030302020204" pitchFamily="66" charset="0"/>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778275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815"/>
            <a:ext cx="8229600" cy="562074"/>
          </a:xfrm>
        </p:spPr>
        <p:txBody>
          <a:bodyPr/>
          <a:lstStyle/>
          <a:p>
            <a:r>
              <a:rPr lang="it-IT" sz="3200" b="1" dirty="0" smtClean="0">
                <a:solidFill>
                  <a:srgbClr val="7030A0"/>
                </a:solidFill>
                <a:latin typeface="Comic Sans MS" panose="030F0702030302020204" pitchFamily="66" charset="0"/>
              </a:rPr>
              <a:t>DPI – Cosa sono</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478971" y="1052736"/>
            <a:ext cx="8435280" cy="5537274"/>
          </a:xfrm>
        </p:spPr>
        <p:txBody>
          <a:bodyPr/>
          <a:lstStyle/>
          <a:p>
            <a:pPr marL="0" indent="0" algn="just">
              <a:buNone/>
            </a:pPr>
            <a:r>
              <a:rPr lang="it-IT" sz="2400" b="1" dirty="0">
                <a:latin typeface="Comic Sans MS" panose="030F0702030302020204" pitchFamily="66" charset="0"/>
              </a:rPr>
              <a:t>“qualsiasi attrezzatura destinata ad essere indossata e tenuta dal lavoratore allo scopo di proteggerlo contro uno o più rischi suscettibili di minacciarne la sicurezza o la salute durante </a:t>
            </a:r>
            <a:r>
              <a:rPr lang="it-IT" sz="2400" b="1" dirty="0" smtClean="0">
                <a:latin typeface="Comic Sans MS" panose="030F0702030302020204" pitchFamily="66" charset="0"/>
              </a:rPr>
              <a:t>il </a:t>
            </a:r>
            <a:r>
              <a:rPr lang="it-IT" sz="2400" b="1" dirty="0">
                <a:latin typeface="Comic Sans MS" panose="030F0702030302020204" pitchFamily="66" charset="0"/>
              </a:rPr>
              <a:t>lavoro, nonché ogni complemento o accessorio destinato a tale scopo” </a:t>
            </a:r>
            <a:r>
              <a:rPr lang="it-IT" sz="2400" b="1" dirty="0" smtClean="0">
                <a:latin typeface="Comic Sans MS" panose="030F0702030302020204" pitchFamily="66" charset="0"/>
              </a:rPr>
              <a:t>Art</a:t>
            </a:r>
            <a:r>
              <a:rPr lang="it-IT" sz="2400" b="1" dirty="0">
                <a:latin typeface="Comic Sans MS" panose="030F0702030302020204" pitchFamily="66" charset="0"/>
              </a:rPr>
              <a:t>. 74 </a:t>
            </a:r>
            <a:r>
              <a:rPr lang="it-IT" sz="2400" b="1" dirty="0" err="1">
                <a:latin typeface="Comic Sans MS" panose="030F0702030302020204" pitchFamily="66" charset="0"/>
              </a:rPr>
              <a:t>D.Lgs.</a:t>
            </a:r>
            <a:r>
              <a:rPr lang="it-IT" sz="2400" b="1" dirty="0">
                <a:latin typeface="Comic Sans MS" panose="030F0702030302020204" pitchFamily="66" charset="0"/>
              </a:rPr>
              <a:t> </a:t>
            </a:r>
            <a:r>
              <a:rPr lang="it-IT" sz="2400" b="1" dirty="0" smtClean="0">
                <a:latin typeface="Comic Sans MS" panose="030F0702030302020204" pitchFamily="66" charset="0"/>
              </a:rPr>
              <a:t>81/08.</a:t>
            </a:r>
          </a:p>
          <a:p>
            <a:pPr marL="0" indent="0" algn="just">
              <a:buNone/>
            </a:pPr>
            <a:endParaRPr lang="it-IT" sz="2400" b="1" dirty="0">
              <a:latin typeface="Comic Sans MS" panose="030F0702030302020204" pitchFamily="66" charset="0"/>
            </a:endParaRPr>
          </a:p>
        </p:txBody>
      </p:sp>
      <p:pic>
        <p:nvPicPr>
          <p:cNvPr id="5" name="Immagine 4" descr="Gestione consegna DP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717031"/>
            <a:ext cx="3204000" cy="2484000"/>
          </a:xfrm>
          <a:prstGeom prst="rect">
            <a:avLst/>
          </a:prstGeom>
          <a:noFill/>
          <a:ln>
            <a:noFill/>
          </a:ln>
        </p:spPr>
      </p:pic>
    </p:spTree>
    <p:extLst>
      <p:ext uri="{BB962C8B-B14F-4D97-AF65-F5344CB8AC3E}">
        <p14:creationId xmlns:p14="http://schemas.microsoft.com/office/powerpoint/2010/main" val="353215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7030A0"/>
                </a:solidFill>
                <a:latin typeface="Comic Sans MS" panose="030F0702030302020204" pitchFamily="66" charset="0"/>
              </a:rPr>
              <a:t>DPI – Quando si adottano</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707505" y="3120778"/>
            <a:ext cx="8112967" cy="1265762"/>
          </a:xfrm>
        </p:spPr>
        <p:txBody>
          <a:bodyPr/>
          <a:lstStyle/>
          <a:p>
            <a:pPr marL="0" indent="0" algn="just">
              <a:buNone/>
            </a:pPr>
            <a:r>
              <a:rPr lang="it-IT" sz="2400" b="1" dirty="0" smtClean="0">
                <a:latin typeface="Comic Sans MS" panose="030F0702030302020204" pitchFamily="66" charset="0"/>
              </a:rPr>
              <a:t> </a:t>
            </a:r>
          </a:p>
          <a:p>
            <a:pPr marL="0" indent="0" algn="just">
              <a:buNone/>
            </a:pPr>
            <a:r>
              <a:rPr lang="it-IT" sz="2400" b="1" dirty="0" smtClean="0">
                <a:latin typeface="Comic Sans MS" panose="030F0702030302020204" pitchFamily="66" charset="0"/>
              </a:rPr>
              <a:t>I </a:t>
            </a:r>
            <a:r>
              <a:rPr lang="it-IT" sz="2400" b="1" dirty="0">
                <a:latin typeface="Comic Sans MS" panose="030F0702030302020204" pitchFamily="66" charset="0"/>
              </a:rPr>
              <a:t>DPI devono essere impiegati quando i rischi non possono essere evitati o sufficientemente ridotti da misure tecniche di prevenzione, da mezzi di protezione collettiva, da misure, </a:t>
            </a:r>
            <a:r>
              <a:rPr lang="it-IT" sz="2400" b="1" dirty="0" smtClean="0">
                <a:latin typeface="Comic Sans MS" panose="030F0702030302020204" pitchFamily="66" charset="0"/>
              </a:rPr>
              <a:t> metodi </a:t>
            </a:r>
            <a:r>
              <a:rPr lang="it-IT" sz="2400" b="1" dirty="0">
                <a:latin typeface="Comic Sans MS" panose="030F0702030302020204" pitchFamily="66" charset="0"/>
              </a:rPr>
              <a:t>o procedimenti di riorganizzazione del </a:t>
            </a:r>
            <a:r>
              <a:rPr lang="it-IT" sz="2400" b="1" dirty="0" smtClean="0">
                <a:latin typeface="Comic Sans MS" panose="030F0702030302020204" pitchFamily="66" charset="0"/>
              </a:rPr>
              <a:t>lavoro.   </a:t>
            </a:r>
            <a:r>
              <a:rPr lang="it-IT" sz="2400" b="1" dirty="0">
                <a:latin typeface="Comic Sans MS" panose="030F0702030302020204" pitchFamily="66" charset="0"/>
              </a:rPr>
              <a:t>Art. 75 </a:t>
            </a:r>
            <a:r>
              <a:rPr lang="it-IT" sz="2400" b="1" dirty="0" err="1">
                <a:latin typeface="Comic Sans MS" panose="030F0702030302020204" pitchFamily="66" charset="0"/>
              </a:rPr>
              <a:t>D.Lgs.</a:t>
            </a:r>
            <a:r>
              <a:rPr lang="it-IT" sz="2400" b="1" dirty="0">
                <a:latin typeface="Comic Sans MS" panose="030F0702030302020204" pitchFamily="66" charset="0"/>
              </a:rPr>
              <a:t> </a:t>
            </a:r>
            <a:r>
              <a:rPr lang="it-IT" sz="2400" b="1" dirty="0" smtClean="0">
                <a:latin typeface="Comic Sans MS" panose="030F0702030302020204" pitchFamily="66" charset="0"/>
              </a:rPr>
              <a:t>81/08.</a:t>
            </a:r>
          </a:p>
          <a:p>
            <a:pPr marL="0" indent="0" algn="just">
              <a:buNone/>
            </a:pPr>
            <a:endParaRPr lang="it-IT" sz="2400" b="1" dirty="0" smtClean="0">
              <a:latin typeface="Comic Sans MS" panose="030F0702030302020204" pitchFamily="66" charset="0"/>
            </a:endParaRPr>
          </a:p>
          <a:p>
            <a:pPr marL="0" indent="0" algn="just">
              <a:buNone/>
            </a:pPr>
            <a:endParaRPr lang="it-IT" sz="2400" b="1" dirty="0">
              <a:latin typeface="Comic Sans MS" panose="030F0702030302020204" pitchFamily="66" charset="0"/>
            </a:endParaRPr>
          </a:p>
          <a:p>
            <a:pPr marL="0" indent="0" algn="just">
              <a:buNone/>
            </a:pPr>
            <a:endParaRPr lang="it-IT" sz="2400" b="1" dirty="0" smtClean="0">
              <a:latin typeface="Comic Sans MS" panose="030F0702030302020204" pitchFamily="66" charset="0"/>
            </a:endParaRPr>
          </a:p>
          <a:p>
            <a:pPr marL="0" indent="0" algn="just">
              <a:buNone/>
            </a:pPr>
            <a:endParaRPr lang="it-IT" sz="2400" b="1" dirty="0">
              <a:latin typeface="Comic Sans MS" panose="030F0702030302020204" pitchFamily="66" charset="0"/>
            </a:endParaRPr>
          </a:p>
          <a:p>
            <a:pPr marL="0" indent="0" algn="just">
              <a:buNone/>
            </a:pPr>
            <a:endParaRPr lang="it-IT" sz="2400" b="1" dirty="0" smtClean="0">
              <a:latin typeface="Comic Sans MS" panose="030F0702030302020204" pitchFamily="66" charset="0"/>
            </a:endParaRPr>
          </a:p>
          <a:p>
            <a:pPr marL="0" indent="0" algn="just">
              <a:buNone/>
            </a:pPr>
            <a:endParaRPr lang="it-IT" sz="2400" b="1" dirty="0">
              <a:latin typeface="Comic Sans MS" panose="030F0702030302020204" pitchFamily="66" charset="0"/>
            </a:endParaRPr>
          </a:p>
          <a:p>
            <a:pPr marL="0" indent="0" algn="just">
              <a:buNone/>
            </a:pPr>
            <a:endParaRPr lang="it-IT" sz="2400" b="1" dirty="0" smtClean="0">
              <a:latin typeface="Comic Sans MS" panose="030F0702030302020204" pitchFamily="66" charset="0"/>
            </a:endParaRPr>
          </a:p>
          <a:p>
            <a:pPr marL="0" indent="0" algn="just">
              <a:buNone/>
            </a:pPr>
            <a:endParaRPr lang="it-IT" sz="2400" b="1" dirty="0">
              <a:latin typeface="Comic Sans MS" panose="030F0702030302020204" pitchFamily="66" charset="0"/>
            </a:endParaRPr>
          </a:p>
        </p:txBody>
      </p:sp>
      <p:pic>
        <p:nvPicPr>
          <p:cNvPr id="2062" name="Picture 14" descr="Cartelli &quot;Obbligo mezzi protezione individuale (DPI)&quot; | Set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9672" y="1196752"/>
            <a:ext cx="5688632" cy="203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35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490066"/>
          </a:xfrm>
        </p:spPr>
        <p:txBody>
          <a:bodyPr/>
          <a:lstStyle/>
          <a:p>
            <a:r>
              <a:rPr lang="it-IT" sz="3200" b="1" dirty="0" smtClean="0">
                <a:solidFill>
                  <a:srgbClr val="7030A0"/>
                </a:solidFill>
                <a:latin typeface="Comic Sans MS" panose="030F0702030302020204" pitchFamily="66" charset="0"/>
              </a:rPr>
              <a:t>CLASSIFICAZIONE DEI DPI</a:t>
            </a:r>
            <a:endParaRPr lang="it-IT" sz="3200" b="1" dirty="0">
              <a:solidFill>
                <a:srgbClr val="7030A0"/>
              </a:solidFill>
              <a:latin typeface="Comic Sans MS" panose="030F0702030302020204" pitchFamily="66" charset="0"/>
            </a:endParaRPr>
          </a:p>
        </p:txBody>
      </p:sp>
      <p:sp>
        <p:nvSpPr>
          <p:cNvPr id="5" name="Segnaposto contenuto 4"/>
          <p:cNvSpPr>
            <a:spLocks noGrp="1"/>
          </p:cNvSpPr>
          <p:nvPr>
            <p:ph idx="1"/>
          </p:nvPr>
        </p:nvSpPr>
        <p:spPr>
          <a:xfrm>
            <a:off x="107504" y="836712"/>
            <a:ext cx="8784976" cy="5688632"/>
          </a:xfrm>
        </p:spPr>
        <p:txBody>
          <a:bodyPr/>
          <a:lstStyle/>
          <a:p>
            <a:pPr marL="0" indent="0" algn="just">
              <a:buNone/>
            </a:pPr>
            <a:r>
              <a:rPr lang="it-IT" sz="2400" b="1" dirty="0">
                <a:solidFill>
                  <a:srgbClr val="C00000"/>
                </a:solidFill>
                <a:latin typeface="Comic Sans MS" panose="030F0702030302020204" pitchFamily="66" charset="0"/>
              </a:rPr>
              <a:t>PRIMA CATEGORIA</a:t>
            </a:r>
            <a:r>
              <a:rPr lang="it-IT" sz="2400" b="1" dirty="0">
                <a:latin typeface="Comic Sans MS" panose="030F0702030302020204" pitchFamily="66" charset="0"/>
              </a:rPr>
              <a:t>: DPI destinati a salvaguardare il lavoratore da danni di lieve entità. </a:t>
            </a:r>
            <a:endParaRPr lang="it-IT" sz="2400" b="1" dirty="0" smtClean="0">
              <a:latin typeface="Comic Sans MS" panose="030F0702030302020204" pitchFamily="66" charset="0"/>
            </a:endParaRPr>
          </a:p>
          <a:p>
            <a:pPr marL="0" indent="0" algn="just">
              <a:buNone/>
            </a:pPr>
            <a:r>
              <a:rPr lang="it-IT" sz="2400" b="1" dirty="0" smtClean="0">
                <a:latin typeface="Comic Sans MS" panose="030F0702030302020204" pitchFamily="66" charset="0"/>
              </a:rPr>
              <a:t>• </a:t>
            </a:r>
            <a:r>
              <a:rPr lang="it-IT" sz="2400" b="1" dirty="0">
                <a:latin typeface="Comic Sans MS" panose="030F0702030302020204" pitchFamily="66" charset="0"/>
              </a:rPr>
              <a:t>Requisiti: certificazione di conformità CE rilasciata dal costruttore, istruzioni d’impiego, di deposito e di manutenzione. </a:t>
            </a:r>
            <a:endParaRPr lang="it-IT" sz="2400" b="1" dirty="0" smtClean="0">
              <a:latin typeface="Comic Sans MS" panose="030F0702030302020204" pitchFamily="66" charset="0"/>
            </a:endParaRPr>
          </a:p>
          <a:p>
            <a:pPr marL="0" indent="0" algn="just">
              <a:buNone/>
            </a:pPr>
            <a:r>
              <a:rPr lang="it-IT" sz="2400" b="1" dirty="0" smtClean="0">
                <a:solidFill>
                  <a:srgbClr val="C00000"/>
                </a:solidFill>
                <a:latin typeface="Comic Sans MS" panose="030F0702030302020204" pitchFamily="66" charset="0"/>
              </a:rPr>
              <a:t>TERZA </a:t>
            </a:r>
            <a:r>
              <a:rPr lang="it-IT" sz="2400" b="1" dirty="0">
                <a:solidFill>
                  <a:srgbClr val="C00000"/>
                </a:solidFill>
                <a:latin typeface="Comic Sans MS" panose="030F0702030302020204" pitchFamily="66" charset="0"/>
              </a:rPr>
              <a:t>CATEGORIA</a:t>
            </a:r>
            <a:r>
              <a:rPr lang="it-IT" sz="2400" b="1" dirty="0">
                <a:latin typeface="Comic Sans MS" panose="030F0702030302020204" pitchFamily="66" charset="0"/>
              </a:rPr>
              <a:t>: DPI destinati a proteggere il lavoratore da rischi di morte o lesioni gravi. </a:t>
            </a:r>
            <a:endParaRPr lang="it-IT" sz="2400" b="1" dirty="0" smtClean="0">
              <a:latin typeface="Comic Sans MS" panose="030F0702030302020204" pitchFamily="66" charset="0"/>
            </a:endParaRPr>
          </a:p>
          <a:p>
            <a:pPr marL="0" indent="0" algn="just">
              <a:buNone/>
            </a:pPr>
            <a:r>
              <a:rPr lang="it-IT" sz="2400" b="1" dirty="0" smtClean="0">
                <a:latin typeface="Comic Sans MS" panose="030F0702030302020204" pitchFamily="66" charset="0"/>
              </a:rPr>
              <a:t>• </a:t>
            </a:r>
            <a:r>
              <a:rPr lang="it-IT" sz="2400" b="1" dirty="0">
                <a:latin typeface="Comic Sans MS" panose="030F0702030302020204" pitchFamily="66" charset="0"/>
              </a:rPr>
              <a:t>Requisiti: deve essere presente, oltre a quanto previsto per la prima categoria, la certificazione del sistema di qualità del costruttore e la conformità CE deve essere garantita da un ente tecnico. </a:t>
            </a:r>
            <a:endParaRPr lang="it-IT" sz="2400" b="1" dirty="0" smtClean="0">
              <a:latin typeface="Comic Sans MS" panose="030F0702030302020204" pitchFamily="66" charset="0"/>
            </a:endParaRPr>
          </a:p>
          <a:p>
            <a:pPr marL="0" indent="0" algn="just">
              <a:buNone/>
            </a:pPr>
            <a:r>
              <a:rPr lang="it-IT" sz="2400" b="1" dirty="0" smtClean="0">
                <a:solidFill>
                  <a:srgbClr val="C00000"/>
                </a:solidFill>
                <a:latin typeface="Comic Sans MS" panose="030F0702030302020204" pitchFamily="66" charset="0"/>
              </a:rPr>
              <a:t>SECONDA </a:t>
            </a:r>
            <a:r>
              <a:rPr lang="it-IT" sz="2400" b="1" dirty="0">
                <a:solidFill>
                  <a:srgbClr val="C00000"/>
                </a:solidFill>
                <a:latin typeface="Comic Sans MS" panose="030F0702030302020204" pitchFamily="66" charset="0"/>
              </a:rPr>
              <a:t>CATEGORIA</a:t>
            </a:r>
            <a:r>
              <a:rPr lang="it-IT" sz="2400" b="1" dirty="0">
                <a:latin typeface="Comic Sans MS" panose="030F0702030302020204" pitchFamily="66" charset="0"/>
              </a:rPr>
              <a:t>: DPI che non appartengono alle altre due categorie. </a:t>
            </a:r>
            <a:endParaRPr lang="it-IT" sz="2800" b="1" dirty="0">
              <a:latin typeface="Comic Sans MS" panose="030F0702030302020204" pitchFamily="66" charset="0"/>
            </a:endParaRPr>
          </a:p>
        </p:txBody>
      </p:sp>
    </p:spTree>
    <p:extLst>
      <p:ext uri="{BB962C8B-B14F-4D97-AF65-F5344CB8AC3E}">
        <p14:creationId xmlns:p14="http://schemas.microsoft.com/office/powerpoint/2010/main" val="1589975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lstStyle/>
          <a:p>
            <a:r>
              <a:rPr lang="it-IT" sz="3200" b="1" dirty="0" smtClean="0">
                <a:solidFill>
                  <a:srgbClr val="7030A0"/>
                </a:solidFill>
                <a:latin typeface="Comic Sans MS" panose="030F0702030302020204" pitchFamily="66" charset="0"/>
              </a:rPr>
              <a:t>DPI di 1^ e 2^ CATEGORIA</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251520" y="980728"/>
            <a:ext cx="8712968" cy="5688632"/>
          </a:xfrm>
        </p:spPr>
        <p:txBody>
          <a:bodyPr/>
          <a:lstStyle/>
          <a:p>
            <a:pPr marL="0" indent="0" algn="just">
              <a:buNone/>
            </a:pPr>
            <a:r>
              <a:rPr lang="it-IT" sz="2800" b="1" u="sng" dirty="0">
                <a:latin typeface="Comic Sans MS" panose="030F0702030302020204" pitchFamily="66" charset="0"/>
              </a:rPr>
              <a:t>Appartengono alla 1a Categoria </a:t>
            </a:r>
            <a:r>
              <a:rPr lang="it-IT" sz="2800" b="1" dirty="0">
                <a:latin typeface="Comic Sans MS" panose="030F0702030302020204" pitchFamily="66" charset="0"/>
              </a:rPr>
              <a:t>i DPI di progettazione semplice destinati a salvaguardare la persona da rischi di danni fisici di lieve entità (guanti in lattice per pulizia, per il giardinaggio, </a:t>
            </a:r>
            <a:r>
              <a:rPr lang="it-IT" sz="2800" b="1" dirty="0" smtClean="0">
                <a:latin typeface="Comic Sans MS" panose="030F0702030302020204" pitchFamily="66" charset="0"/>
              </a:rPr>
              <a:t>grembiuli </a:t>
            </a:r>
            <a:r>
              <a:rPr lang="it-IT" sz="2800" b="1" dirty="0">
                <a:latin typeface="Comic Sans MS" panose="030F0702030302020204" pitchFamily="66" charset="0"/>
              </a:rPr>
              <a:t>da lavoro, occhiali da sole, </a:t>
            </a:r>
            <a:r>
              <a:rPr lang="it-IT" sz="2800" b="1" dirty="0" smtClean="0">
                <a:latin typeface="Comic Sans MS" panose="030F0702030302020204" pitchFamily="66" charset="0"/>
              </a:rPr>
              <a:t>…..).</a:t>
            </a:r>
          </a:p>
          <a:p>
            <a:pPr marL="0" indent="0" algn="just">
              <a:buNone/>
            </a:pPr>
            <a:r>
              <a:rPr lang="it-IT" sz="2800" b="1" u="sng" dirty="0">
                <a:latin typeface="Comic Sans MS" panose="030F0702030302020204" pitchFamily="66" charset="0"/>
              </a:rPr>
              <a:t>Appartengono alla 2a Categoria </a:t>
            </a:r>
            <a:r>
              <a:rPr lang="it-IT" sz="2800" b="1" dirty="0">
                <a:latin typeface="Comic Sans MS" panose="030F0702030302020204" pitchFamily="66" charset="0"/>
              </a:rPr>
              <a:t>i DPI che non rientrano nelle altre due categorie ed il cui mancato utilizzo potrebbe portare all’insorgenza di patologie professionali (es: cuffie antirumore per patologie udito, maschere antipolvere per patologie polmonari</a:t>
            </a:r>
            <a:r>
              <a:rPr lang="it-IT" sz="2800" b="1" dirty="0" smtClean="0">
                <a:latin typeface="Comic Sans MS" panose="030F0702030302020204" pitchFamily="66" charset="0"/>
              </a:rPr>
              <a:t>). </a:t>
            </a:r>
            <a:endParaRPr lang="it-IT" sz="2800" b="1" dirty="0">
              <a:latin typeface="Comic Sans MS" panose="030F0702030302020204" pitchFamily="66" charset="0"/>
            </a:endParaRPr>
          </a:p>
        </p:txBody>
      </p:sp>
    </p:spTree>
    <p:extLst>
      <p:ext uri="{BB962C8B-B14F-4D97-AF65-F5344CB8AC3E}">
        <p14:creationId xmlns:p14="http://schemas.microsoft.com/office/powerpoint/2010/main" val="3343272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lstStyle/>
          <a:p>
            <a:r>
              <a:rPr lang="it-IT" sz="3200" b="1" dirty="0" smtClean="0">
                <a:solidFill>
                  <a:srgbClr val="7030A0"/>
                </a:solidFill>
                <a:latin typeface="Comic Sans MS" panose="030F0702030302020204" pitchFamily="66" charset="0"/>
              </a:rPr>
              <a:t>DPI di 3^ Categoria</a:t>
            </a:r>
            <a:endParaRPr lang="it-IT" sz="3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323528" y="1052736"/>
            <a:ext cx="8424936" cy="5256584"/>
          </a:xfrm>
        </p:spPr>
        <p:txBody>
          <a:bodyPr/>
          <a:lstStyle/>
          <a:p>
            <a:pPr marL="0" indent="0" algn="just">
              <a:buNone/>
            </a:pPr>
            <a:r>
              <a:rPr lang="it-IT" b="1" dirty="0">
                <a:latin typeface="Comic Sans MS" panose="030F0702030302020204" pitchFamily="66" charset="0"/>
              </a:rPr>
              <a:t>Appartengono alla </a:t>
            </a:r>
            <a:r>
              <a:rPr lang="it-IT" b="1" u="sng" dirty="0">
                <a:latin typeface="Comic Sans MS" panose="030F0702030302020204" pitchFamily="66" charset="0"/>
              </a:rPr>
              <a:t>3a Categoria </a:t>
            </a:r>
            <a:r>
              <a:rPr lang="it-IT" b="1" dirty="0">
                <a:latin typeface="Comic Sans MS" panose="030F0702030302020204" pitchFamily="66" charset="0"/>
              </a:rPr>
              <a:t>i DPI di progettazione complessa destinati a salvaguardare da rischi di morte o di lesioni gravi e di </a:t>
            </a:r>
            <a:r>
              <a:rPr lang="it-IT" b="1" dirty="0" smtClean="0">
                <a:latin typeface="Comic Sans MS" panose="030F0702030302020204" pitchFamily="66" charset="0"/>
              </a:rPr>
              <a:t>carattere </a:t>
            </a:r>
            <a:r>
              <a:rPr lang="it-IT" b="1" dirty="0">
                <a:latin typeface="Comic Sans MS" panose="030F0702030302020204" pitchFamily="66" charset="0"/>
              </a:rPr>
              <a:t>permanente</a:t>
            </a:r>
            <a:r>
              <a:rPr lang="it-IT" b="1" dirty="0" smtClean="0">
                <a:latin typeface="Comic Sans MS" panose="030F0702030302020204" pitchFamily="66" charset="0"/>
              </a:rPr>
              <a:t>.</a:t>
            </a:r>
          </a:p>
          <a:p>
            <a:pPr marL="0" indent="0" algn="just">
              <a:buNone/>
            </a:pPr>
            <a:r>
              <a:rPr lang="it-IT" sz="2800" b="1" dirty="0" smtClean="0">
                <a:latin typeface="Comic Sans MS" panose="030F0702030302020204" pitchFamily="66" charset="0"/>
              </a:rPr>
              <a:t>Es.</a:t>
            </a:r>
          </a:p>
          <a:p>
            <a:pPr marL="0" indent="0" algn="just">
              <a:buNone/>
            </a:pPr>
            <a:r>
              <a:rPr lang="it-IT" sz="2800" b="1" dirty="0" smtClean="0">
                <a:latin typeface="Comic Sans MS" panose="030F0702030302020204" pitchFamily="66" charset="0"/>
              </a:rPr>
              <a:t>Tuta per NBC, Scafandro per palombaro, Imbracatura per lavori in quota, Autorespiratori, Attrezzatura per lavori in </a:t>
            </a:r>
            <a:r>
              <a:rPr lang="it-IT" sz="2800" b="1" smtClean="0">
                <a:latin typeface="Comic Sans MS" panose="030F0702030302020204" pitchFamily="66" charset="0"/>
              </a:rPr>
              <a:t>ambienti confinati………..</a:t>
            </a:r>
            <a:endParaRPr lang="it-IT" sz="2800" b="1" dirty="0">
              <a:latin typeface="Comic Sans MS" panose="030F0702030302020204" pitchFamily="66" charset="0"/>
            </a:endParaRPr>
          </a:p>
        </p:txBody>
      </p:sp>
    </p:spTree>
    <p:extLst>
      <p:ext uri="{BB962C8B-B14F-4D97-AF65-F5344CB8AC3E}">
        <p14:creationId xmlns:p14="http://schemas.microsoft.com/office/powerpoint/2010/main" val="1855101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84976" cy="490066"/>
          </a:xfrm>
        </p:spPr>
        <p:txBody>
          <a:bodyPr/>
          <a:lstStyle/>
          <a:p>
            <a:r>
              <a:rPr lang="it-IT" sz="2200" b="1" dirty="0" smtClean="0">
                <a:solidFill>
                  <a:srgbClr val="7030A0"/>
                </a:solidFill>
                <a:latin typeface="Comic Sans MS" panose="030F0702030302020204" pitchFamily="66" charset="0"/>
              </a:rPr>
              <a:t>ORGANI DI VIGILANZA, CONTROLLO ED ASSISTENZA</a:t>
            </a:r>
            <a:endParaRPr lang="it-IT" sz="2200" b="1" dirty="0">
              <a:solidFill>
                <a:srgbClr val="7030A0"/>
              </a:solidFill>
              <a:latin typeface="Comic Sans MS" panose="030F0702030302020204" pitchFamily="66" charset="0"/>
            </a:endParaRPr>
          </a:p>
        </p:txBody>
      </p:sp>
      <p:sp>
        <p:nvSpPr>
          <p:cNvPr id="3" name="Segnaposto contenuto 2"/>
          <p:cNvSpPr>
            <a:spLocks noGrp="1"/>
          </p:cNvSpPr>
          <p:nvPr>
            <p:ph idx="1"/>
          </p:nvPr>
        </p:nvSpPr>
        <p:spPr/>
        <p:txBody>
          <a:bodyPr/>
          <a:lstStyle/>
          <a:p>
            <a:pPr marL="0" indent="0" algn="just">
              <a:buNone/>
            </a:pPr>
            <a:r>
              <a:rPr lang="it-IT" sz="2800" b="1" dirty="0">
                <a:latin typeface="Comic Sans MS" panose="030F0702030302020204" pitchFamily="66" charset="0"/>
              </a:rPr>
              <a:t>La denuncia </a:t>
            </a:r>
            <a:endParaRPr lang="it-IT" sz="2800" b="1" dirty="0" smtClean="0">
              <a:latin typeface="Comic Sans MS" panose="030F0702030302020204" pitchFamily="66" charset="0"/>
            </a:endParaRPr>
          </a:p>
          <a:p>
            <a:pPr marL="0" indent="0" algn="just">
              <a:buNone/>
            </a:pPr>
            <a:r>
              <a:rPr lang="it-IT" sz="2800" b="1" dirty="0" smtClean="0">
                <a:latin typeface="Comic Sans MS" panose="030F0702030302020204" pitchFamily="66" charset="0"/>
              </a:rPr>
              <a:t>Chi </a:t>
            </a:r>
            <a:r>
              <a:rPr lang="it-IT" sz="2800" b="1" dirty="0">
                <a:latin typeface="Comic Sans MS" panose="030F0702030302020204" pitchFamily="66" charset="0"/>
              </a:rPr>
              <a:t>può sporgere denuncia se accerta una violazione? Sono tenuti (giuridicamente obbligati) a denunciare un reato i pubblici ufficiali e gli incaricati di pubblico servizio che ne vengono a conoscenza nell'esercizio delle loro funzioni o in </a:t>
            </a:r>
            <a:r>
              <a:rPr lang="it-IT" sz="2800" b="1" dirty="0" smtClean="0">
                <a:latin typeface="Comic Sans MS" panose="030F0702030302020204" pitchFamily="66" charset="0"/>
              </a:rPr>
              <a:t>ragione </a:t>
            </a:r>
            <a:r>
              <a:rPr lang="it-IT" sz="2800" b="1" dirty="0">
                <a:latin typeface="Comic Sans MS" panose="030F0702030302020204" pitchFamily="66" charset="0"/>
              </a:rPr>
              <a:t>dell'esercizio che questi svolgono. L’UPG (Ufficiale di Polizia Giudiziaria) che rileva un reato è tenuto a denunciarlo.</a:t>
            </a:r>
          </a:p>
        </p:txBody>
      </p:sp>
    </p:spTree>
    <p:extLst>
      <p:ext uri="{BB962C8B-B14F-4D97-AF65-F5344CB8AC3E}">
        <p14:creationId xmlns:p14="http://schemas.microsoft.com/office/powerpoint/2010/main" val="2383822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8784976" cy="634082"/>
          </a:xfrm>
        </p:spPr>
        <p:txBody>
          <a:bodyPr/>
          <a:lstStyle/>
          <a:p>
            <a:r>
              <a:rPr lang="it-IT" sz="2000" b="1" dirty="0" smtClean="0">
                <a:solidFill>
                  <a:srgbClr val="7030A0"/>
                </a:solidFill>
                <a:latin typeface="Comic Sans MS" panose="030F0702030302020204" pitchFamily="66" charset="0"/>
              </a:rPr>
              <a:t>ORGANI DI VIGILANZA, CONTROLLO ED ASSISTENZA</a:t>
            </a:r>
            <a:endParaRPr lang="it-IT" sz="2000" b="1" dirty="0">
              <a:solidFill>
                <a:srgbClr val="7030A0"/>
              </a:solidFill>
              <a:latin typeface="Comic Sans MS" panose="030F0702030302020204" pitchFamily="66" charset="0"/>
            </a:endParaRPr>
          </a:p>
        </p:txBody>
      </p:sp>
      <p:sp>
        <p:nvSpPr>
          <p:cNvPr id="3" name="Segnaposto contenuto 2"/>
          <p:cNvSpPr>
            <a:spLocks noGrp="1"/>
          </p:cNvSpPr>
          <p:nvPr>
            <p:ph idx="1"/>
          </p:nvPr>
        </p:nvSpPr>
        <p:spPr>
          <a:xfrm>
            <a:off x="107504" y="836712"/>
            <a:ext cx="8856984" cy="5904656"/>
          </a:xfrm>
        </p:spPr>
        <p:txBody>
          <a:bodyPr/>
          <a:lstStyle/>
          <a:p>
            <a:pPr marL="0" indent="0">
              <a:buNone/>
            </a:pPr>
            <a:r>
              <a:rPr lang="it-IT" dirty="0"/>
              <a:t> </a:t>
            </a:r>
            <a:r>
              <a:rPr lang="it-IT" sz="2400" b="1" dirty="0" smtClean="0">
                <a:latin typeface="Comic Sans MS" panose="030F0702030302020204" pitchFamily="66" charset="0"/>
              </a:rPr>
              <a:t>Soggetti che effettuano </a:t>
            </a:r>
            <a:r>
              <a:rPr lang="it-IT" sz="2400" b="1" dirty="0">
                <a:latin typeface="Comic Sans MS" panose="030F0702030302020204" pitchFamily="66" charset="0"/>
              </a:rPr>
              <a:t>vigilanza sulle norme di </a:t>
            </a:r>
            <a:r>
              <a:rPr lang="it-IT" sz="2400" b="1" dirty="0" smtClean="0">
                <a:latin typeface="Comic Sans MS" panose="030F0702030302020204" pitchFamily="66" charset="0"/>
              </a:rPr>
              <a:t>S.S.L.</a:t>
            </a:r>
          </a:p>
          <a:p>
            <a:pPr marL="0" indent="0">
              <a:buNone/>
            </a:pPr>
            <a:r>
              <a:rPr lang="it-IT" sz="2400" b="1" dirty="0">
                <a:solidFill>
                  <a:srgbClr val="C00000"/>
                </a:solidFill>
                <a:latin typeface="Comic Sans MS" panose="030F0702030302020204" pitchFamily="66" charset="0"/>
              </a:rPr>
              <a:t>ASP</a:t>
            </a:r>
            <a:r>
              <a:rPr lang="it-IT" sz="2400" b="1" dirty="0">
                <a:latin typeface="Comic Sans MS" panose="030F0702030302020204" pitchFamily="66" charset="0"/>
              </a:rPr>
              <a:t> </a:t>
            </a:r>
            <a:r>
              <a:rPr lang="it-IT" sz="2400" b="1" dirty="0" smtClean="0">
                <a:latin typeface="Comic Sans MS" panose="030F0702030302020204" pitchFamily="66" charset="0"/>
              </a:rPr>
              <a:t>Aziende </a:t>
            </a:r>
            <a:r>
              <a:rPr lang="it-IT" sz="2400" b="1" dirty="0">
                <a:latin typeface="Comic Sans MS" panose="030F0702030302020204" pitchFamily="66" charset="0"/>
              </a:rPr>
              <a:t>Sanitarie Provinciali </a:t>
            </a:r>
            <a:r>
              <a:rPr lang="it-IT" sz="2400" b="1" dirty="0" smtClean="0">
                <a:latin typeface="Comic Sans MS" panose="030F0702030302020204" pitchFamily="66" charset="0"/>
              </a:rPr>
              <a:t>in Sicilia </a:t>
            </a:r>
          </a:p>
          <a:p>
            <a:pPr marL="0" indent="0">
              <a:buNone/>
            </a:pPr>
            <a:r>
              <a:rPr lang="it-IT" sz="2400" b="1" dirty="0" smtClean="0">
                <a:solidFill>
                  <a:srgbClr val="C00000"/>
                </a:solidFill>
                <a:latin typeface="Comic Sans MS" panose="030F0702030302020204" pitchFamily="66" charset="0"/>
              </a:rPr>
              <a:t>ASL</a:t>
            </a:r>
            <a:r>
              <a:rPr lang="it-IT" sz="2400" b="1" dirty="0" smtClean="0">
                <a:latin typeface="Comic Sans MS" panose="030F0702030302020204" pitchFamily="66" charset="0"/>
              </a:rPr>
              <a:t> altre Regioni</a:t>
            </a:r>
          </a:p>
          <a:p>
            <a:pPr marL="0" indent="0">
              <a:buNone/>
            </a:pPr>
            <a:r>
              <a:rPr lang="it-IT" sz="2400" b="1" dirty="0" smtClean="0">
                <a:solidFill>
                  <a:srgbClr val="C00000"/>
                </a:solidFill>
                <a:latin typeface="Comic Sans MS" panose="030F0702030302020204" pitchFamily="66" charset="0"/>
              </a:rPr>
              <a:t>INL </a:t>
            </a:r>
            <a:r>
              <a:rPr lang="it-IT" sz="2400" b="1" dirty="0" smtClean="0">
                <a:latin typeface="Comic Sans MS" panose="030F0702030302020204" pitchFamily="66" charset="0"/>
              </a:rPr>
              <a:t> Ispettorato Nazionale del </a:t>
            </a:r>
            <a:r>
              <a:rPr lang="it-IT" sz="2400" b="1" dirty="0">
                <a:latin typeface="Comic Sans MS" panose="030F0702030302020204" pitchFamily="66" charset="0"/>
              </a:rPr>
              <a:t>Lavoro </a:t>
            </a:r>
            <a:endParaRPr lang="it-IT" sz="2400" b="1" dirty="0" smtClean="0">
              <a:latin typeface="Comic Sans MS" panose="030F0702030302020204" pitchFamily="66" charset="0"/>
            </a:endParaRPr>
          </a:p>
          <a:p>
            <a:pPr marL="0" indent="0">
              <a:buNone/>
            </a:pPr>
            <a:r>
              <a:rPr lang="it-IT" sz="2400" b="1" dirty="0" smtClean="0">
                <a:solidFill>
                  <a:srgbClr val="C00000"/>
                </a:solidFill>
                <a:latin typeface="Comic Sans MS" panose="030F0702030302020204" pitchFamily="66" charset="0"/>
              </a:rPr>
              <a:t>ARPA</a:t>
            </a:r>
            <a:r>
              <a:rPr lang="it-IT" sz="2400" b="1" dirty="0" smtClean="0">
                <a:latin typeface="Comic Sans MS" panose="030F0702030302020204" pitchFamily="66" charset="0"/>
              </a:rPr>
              <a:t> Agenzie </a:t>
            </a:r>
            <a:r>
              <a:rPr lang="it-IT" sz="2400" b="1" dirty="0">
                <a:latin typeface="Comic Sans MS" panose="030F0702030302020204" pitchFamily="66" charset="0"/>
              </a:rPr>
              <a:t>Regionali Protezione </a:t>
            </a:r>
            <a:r>
              <a:rPr lang="it-IT" sz="2400" b="1" dirty="0" smtClean="0">
                <a:latin typeface="Comic Sans MS" panose="030F0702030302020204" pitchFamily="66" charset="0"/>
              </a:rPr>
              <a:t>Ambiente</a:t>
            </a:r>
          </a:p>
          <a:p>
            <a:pPr marL="0" indent="0">
              <a:buNone/>
            </a:pPr>
            <a:r>
              <a:rPr lang="it-IT" sz="2400" b="1" dirty="0" smtClean="0">
                <a:solidFill>
                  <a:srgbClr val="C00000"/>
                </a:solidFill>
                <a:latin typeface="Comic Sans MS" panose="030F0702030302020204" pitchFamily="66" charset="0"/>
              </a:rPr>
              <a:t>ISPRA</a:t>
            </a:r>
            <a:r>
              <a:rPr lang="it-IT" sz="2400" b="1" dirty="0" smtClean="0">
                <a:latin typeface="Comic Sans MS" panose="030F0702030302020204" pitchFamily="66" charset="0"/>
              </a:rPr>
              <a:t> – </a:t>
            </a:r>
            <a:r>
              <a:rPr lang="it-IT" sz="2400" b="1" dirty="0" err="1" smtClean="0">
                <a:latin typeface="Comic Sans MS" panose="030F0702030302020204" pitchFamily="66" charset="0"/>
              </a:rPr>
              <a:t>Istit</a:t>
            </a:r>
            <a:r>
              <a:rPr lang="it-IT" sz="2400" b="1" dirty="0" smtClean="0">
                <a:latin typeface="Comic Sans MS" panose="030F0702030302020204" pitchFamily="66" charset="0"/>
              </a:rPr>
              <a:t>. </a:t>
            </a:r>
            <a:r>
              <a:rPr lang="it-IT" sz="2400" b="1" dirty="0" err="1" smtClean="0">
                <a:latin typeface="Comic Sans MS" panose="030F0702030302020204" pitchFamily="66" charset="0"/>
              </a:rPr>
              <a:t>Sup</a:t>
            </a:r>
            <a:r>
              <a:rPr lang="it-IT" sz="2400" b="1" dirty="0" smtClean="0">
                <a:latin typeface="Comic Sans MS" panose="030F0702030302020204" pitchFamily="66" charset="0"/>
              </a:rPr>
              <a:t>. Protezione </a:t>
            </a:r>
            <a:r>
              <a:rPr lang="it-IT" sz="2400" b="1" dirty="0">
                <a:latin typeface="Comic Sans MS" panose="030F0702030302020204" pitchFamily="66" charset="0"/>
              </a:rPr>
              <a:t>e </a:t>
            </a:r>
            <a:r>
              <a:rPr lang="it-IT" sz="2400" b="1" dirty="0" smtClean="0">
                <a:latin typeface="Comic Sans MS" panose="030F0702030302020204" pitchFamily="66" charset="0"/>
              </a:rPr>
              <a:t>Ricerca </a:t>
            </a:r>
            <a:r>
              <a:rPr lang="it-IT" sz="2400" b="1" dirty="0">
                <a:latin typeface="Comic Sans MS" panose="030F0702030302020204" pitchFamily="66" charset="0"/>
              </a:rPr>
              <a:t>Ambientale (radioprotezione) </a:t>
            </a:r>
            <a:endParaRPr lang="it-IT" sz="2400" b="1" dirty="0" smtClean="0">
              <a:latin typeface="Comic Sans MS" panose="030F0702030302020204" pitchFamily="66" charset="0"/>
            </a:endParaRPr>
          </a:p>
          <a:p>
            <a:pPr marL="0" indent="0">
              <a:buNone/>
            </a:pPr>
            <a:r>
              <a:rPr lang="it-IT" sz="2400" b="1" dirty="0" smtClean="0">
                <a:solidFill>
                  <a:srgbClr val="C00000"/>
                </a:solidFill>
                <a:latin typeface="Comic Sans MS" panose="030F0702030302020204" pitchFamily="66" charset="0"/>
              </a:rPr>
              <a:t>Forze dell’ Ordine</a:t>
            </a:r>
          </a:p>
          <a:p>
            <a:pPr marL="0" indent="0">
              <a:buNone/>
            </a:pPr>
            <a:r>
              <a:rPr lang="it-IT" sz="2400" b="1" dirty="0" smtClean="0">
                <a:solidFill>
                  <a:srgbClr val="C00000"/>
                </a:solidFill>
                <a:latin typeface="Comic Sans MS" panose="030F0702030302020204" pitchFamily="66" charset="0"/>
              </a:rPr>
              <a:t>VVF</a:t>
            </a:r>
            <a:r>
              <a:rPr lang="it-IT" sz="2400" b="1" dirty="0" smtClean="0">
                <a:latin typeface="Comic Sans MS" panose="030F0702030302020204" pitchFamily="66" charset="0"/>
              </a:rPr>
              <a:t> </a:t>
            </a:r>
            <a:r>
              <a:rPr lang="it-IT" sz="2400" b="1" dirty="0">
                <a:latin typeface="Comic Sans MS" panose="030F0702030302020204" pitchFamily="66" charset="0"/>
              </a:rPr>
              <a:t>(antincendio) </a:t>
            </a:r>
            <a:endParaRPr lang="it-IT" sz="2400" b="1" dirty="0" smtClean="0">
              <a:latin typeface="Comic Sans MS" panose="030F0702030302020204" pitchFamily="66" charset="0"/>
            </a:endParaRPr>
          </a:p>
          <a:p>
            <a:pPr marL="0" indent="0">
              <a:buNone/>
            </a:pPr>
            <a:r>
              <a:rPr lang="it-IT" sz="2400" b="1" dirty="0" smtClean="0">
                <a:solidFill>
                  <a:srgbClr val="C00000"/>
                </a:solidFill>
                <a:latin typeface="Comic Sans MS" panose="030F0702030302020204" pitchFamily="66" charset="0"/>
              </a:rPr>
              <a:t>INAIL</a:t>
            </a:r>
            <a:r>
              <a:rPr lang="it-IT" sz="2400" b="1" dirty="0" smtClean="0">
                <a:latin typeface="Comic Sans MS" panose="030F0702030302020204" pitchFamily="66" charset="0"/>
              </a:rPr>
              <a:t> ed </a:t>
            </a:r>
            <a:r>
              <a:rPr lang="it-IT" sz="2400" b="1" dirty="0" smtClean="0">
                <a:solidFill>
                  <a:srgbClr val="C00000"/>
                </a:solidFill>
                <a:latin typeface="Comic Sans MS" panose="030F0702030302020204" pitchFamily="66" charset="0"/>
              </a:rPr>
              <a:t>INPS</a:t>
            </a:r>
            <a:r>
              <a:rPr lang="it-IT" sz="2400" b="1" dirty="0" smtClean="0">
                <a:latin typeface="Comic Sans MS" panose="030F0702030302020204" pitchFamily="66" charset="0"/>
              </a:rPr>
              <a:t> (rapporto assicurativo, contributi) </a:t>
            </a:r>
          </a:p>
          <a:p>
            <a:pPr marL="0" indent="0">
              <a:buNone/>
            </a:pPr>
            <a:r>
              <a:rPr lang="it-IT" sz="2400" b="1" dirty="0" smtClean="0">
                <a:solidFill>
                  <a:srgbClr val="C00000"/>
                </a:solidFill>
                <a:latin typeface="Comic Sans MS" panose="030F0702030302020204" pitchFamily="66" charset="0"/>
              </a:rPr>
              <a:t>NIL</a:t>
            </a:r>
            <a:r>
              <a:rPr lang="it-IT" sz="2400" b="1" dirty="0" smtClean="0">
                <a:latin typeface="Comic Sans MS" panose="030F0702030302020204" pitchFamily="66" charset="0"/>
              </a:rPr>
              <a:t> </a:t>
            </a:r>
            <a:r>
              <a:rPr lang="it-IT" sz="2400" b="1" dirty="0">
                <a:latin typeface="Comic Sans MS" panose="030F0702030302020204" pitchFamily="66" charset="0"/>
              </a:rPr>
              <a:t>(</a:t>
            </a:r>
            <a:r>
              <a:rPr lang="it-IT" sz="2400" b="1" dirty="0" smtClean="0">
                <a:latin typeface="Comic Sans MS" panose="030F0702030302020204" pitchFamily="66" charset="0"/>
              </a:rPr>
              <a:t>nucleo igiene lavoro) e </a:t>
            </a:r>
            <a:r>
              <a:rPr lang="it-IT" sz="2400" b="1" dirty="0" smtClean="0">
                <a:solidFill>
                  <a:srgbClr val="C00000"/>
                </a:solidFill>
                <a:latin typeface="Comic Sans MS" panose="030F0702030302020204" pitchFamily="66" charset="0"/>
              </a:rPr>
              <a:t>NAS</a:t>
            </a:r>
            <a:r>
              <a:rPr lang="it-IT" sz="2400" b="1" dirty="0" smtClean="0">
                <a:latin typeface="Comic Sans MS" panose="030F0702030302020204" pitchFamily="66" charset="0"/>
              </a:rPr>
              <a:t> entrambi dei C.C.</a:t>
            </a:r>
          </a:p>
          <a:p>
            <a:pPr marL="0" indent="0">
              <a:buNone/>
            </a:pPr>
            <a:r>
              <a:rPr lang="it-IT" sz="2400" b="1" dirty="0" smtClean="0">
                <a:solidFill>
                  <a:srgbClr val="C00000"/>
                </a:solidFill>
                <a:latin typeface="Comic Sans MS" panose="030F0702030302020204" pitchFamily="66" charset="0"/>
              </a:rPr>
              <a:t>Guardia Costiera </a:t>
            </a:r>
            <a:r>
              <a:rPr lang="it-IT" sz="2400" b="1" dirty="0" smtClean="0">
                <a:latin typeface="Comic Sans MS" panose="030F0702030302020204" pitchFamily="66" charset="0"/>
              </a:rPr>
              <a:t>e </a:t>
            </a:r>
            <a:r>
              <a:rPr lang="it-IT" sz="2400" b="1" dirty="0" smtClean="0">
                <a:solidFill>
                  <a:srgbClr val="C00000"/>
                </a:solidFill>
                <a:latin typeface="Comic Sans MS" panose="030F0702030302020204" pitchFamily="66" charset="0"/>
              </a:rPr>
              <a:t>Sanità Marittima</a:t>
            </a:r>
          </a:p>
          <a:p>
            <a:pPr marL="0" indent="0" algn="ctr">
              <a:buNone/>
            </a:pPr>
            <a:r>
              <a:rPr lang="it-IT" sz="2400" b="1" dirty="0" smtClean="0">
                <a:solidFill>
                  <a:srgbClr val="C00000"/>
                </a:solidFill>
                <a:latin typeface="Comic Sans MS" panose="030F0702030302020204" pitchFamily="66" charset="0"/>
              </a:rPr>
              <a:t>TUTTI I FUNZIONARI CON QUALIFICA U.P.G.</a:t>
            </a:r>
            <a:endParaRPr lang="it-IT" sz="24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513636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p:txBody>
          <a:bodyPr/>
          <a:lstStyle/>
          <a:p>
            <a:pPr algn="ctr" eaLnBrk="1" hangingPunct="1"/>
            <a:r>
              <a:rPr lang="it-IT" altLang="it-IT" sz="2800" b="1" dirty="0" smtClean="0">
                <a:solidFill>
                  <a:srgbClr val="7030A0"/>
                </a:solidFill>
                <a:latin typeface="Comic Sans MS" panose="030F0702030302020204" pitchFamily="66" charset="0"/>
              </a:rPr>
              <a:t>ORGANI DI</a:t>
            </a:r>
            <a:br>
              <a:rPr lang="it-IT" altLang="it-IT" sz="2800" b="1" dirty="0" smtClean="0">
                <a:solidFill>
                  <a:srgbClr val="7030A0"/>
                </a:solidFill>
                <a:latin typeface="Comic Sans MS" panose="030F0702030302020204" pitchFamily="66" charset="0"/>
              </a:rPr>
            </a:br>
            <a:r>
              <a:rPr lang="it-IT" altLang="it-IT" sz="2800" b="1" dirty="0" smtClean="0">
                <a:solidFill>
                  <a:srgbClr val="7030A0"/>
                </a:solidFill>
                <a:latin typeface="Comic Sans MS" panose="030F0702030302020204" pitchFamily="66" charset="0"/>
              </a:rPr>
              <a:t>VIGILANZA, CONTROLLO, ASSISTENZA</a:t>
            </a:r>
          </a:p>
        </p:txBody>
      </p:sp>
      <p:sp>
        <p:nvSpPr>
          <p:cNvPr id="78851"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pPr>
            <a:r>
              <a:rPr lang="it-IT" altLang="it-IT" sz="3200" b="1" u="sng" dirty="0" smtClean="0">
                <a:solidFill>
                  <a:srgbClr val="FF0000"/>
                </a:solidFill>
                <a:latin typeface="Comic Sans MS" panose="030F0702030302020204" pitchFamily="66" charset="0"/>
              </a:rPr>
              <a:t>ASL</a:t>
            </a:r>
          </a:p>
          <a:p>
            <a:pPr algn="just" eaLnBrk="1" hangingPunct="1">
              <a:lnSpc>
                <a:spcPct val="90000"/>
              </a:lnSpc>
            </a:pPr>
            <a:r>
              <a:rPr lang="it-IT" altLang="it-IT" sz="2000" b="1" dirty="0" smtClean="0">
                <a:latin typeface="Comic Sans MS" panose="030F0702030302020204" pitchFamily="66" charset="0"/>
              </a:rPr>
              <a:t>Le ispezioni possono essere attivate da una segnalazione o da una denuncia di infortunio o malattia professionale, ma possono anche far parte del programma operativo di vigilanza stabilito in cooperazione con le regioni</a:t>
            </a:r>
          </a:p>
          <a:p>
            <a:pPr algn="just" eaLnBrk="1" hangingPunct="1">
              <a:lnSpc>
                <a:spcPct val="90000"/>
              </a:lnSpc>
            </a:pPr>
            <a:r>
              <a:rPr lang="it-IT" altLang="it-IT" sz="2000" b="1" dirty="0" smtClean="0">
                <a:latin typeface="Comic Sans MS" panose="030F0702030302020204" pitchFamily="66" charset="0"/>
              </a:rPr>
              <a:t>Le ASL possono adottare provvedimenti di sospensione dell’attività se riscontrano gravi e ripetute violazioni in materia di salute e sicurezza</a:t>
            </a:r>
          </a:p>
          <a:p>
            <a:pPr algn="just" eaLnBrk="1" hangingPunct="1">
              <a:lnSpc>
                <a:spcPct val="90000"/>
              </a:lnSpc>
            </a:pPr>
            <a:r>
              <a:rPr lang="it-IT" altLang="it-IT" sz="2000" b="1" dirty="0" smtClean="0">
                <a:latin typeface="Comic Sans MS" panose="030F0702030302020204" pitchFamily="66" charset="0"/>
              </a:rPr>
              <a:t>Le ASL controllano l’attività di sorveglianza sanitaria svolta dai medici competenti ed esaminano i ricorsi contro i giudizi di idoneità specifica alla mansione formulati da Medico Competente</a:t>
            </a:r>
          </a:p>
        </p:txBody>
      </p:sp>
    </p:spTree>
    <p:extLst>
      <p:ext uri="{BB962C8B-B14F-4D97-AF65-F5344CB8AC3E}">
        <p14:creationId xmlns:p14="http://schemas.microsoft.com/office/powerpoint/2010/main" val="4826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179512" y="332656"/>
            <a:ext cx="8712968" cy="6336704"/>
          </a:xfrm>
        </p:spPr>
        <p:txBody>
          <a:bodyPr/>
          <a:lstStyle/>
          <a:p>
            <a:r>
              <a:rPr lang="it-IT" b="1" dirty="0" smtClean="0">
                <a:solidFill>
                  <a:srgbClr val="C00000"/>
                </a:solidFill>
                <a:latin typeface="Comic Sans MS" panose="030F0702030302020204" pitchFamily="66" charset="0"/>
              </a:rPr>
              <a:t>Formazione del personale scolastico</a:t>
            </a:r>
          </a:p>
          <a:p>
            <a:r>
              <a:rPr lang="it-IT" b="1" dirty="0" smtClean="0">
                <a:solidFill>
                  <a:srgbClr val="C00000"/>
                </a:solidFill>
                <a:latin typeface="Comic Sans MS" panose="030F0702030302020204" pitchFamily="66" charset="0"/>
              </a:rPr>
              <a:t>ATECO</a:t>
            </a:r>
            <a:r>
              <a:rPr lang="it-IT" dirty="0" smtClean="0"/>
              <a:t> </a:t>
            </a:r>
            <a:r>
              <a:rPr lang="it-IT" dirty="0" smtClean="0">
                <a:solidFill>
                  <a:schemeClr val="tx1"/>
                </a:solidFill>
              </a:rPr>
              <a:t>(</a:t>
            </a:r>
            <a:r>
              <a:rPr lang="it-IT" b="1" dirty="0" err="1" smtClean="0">
                <a:solidFill>
                  <a:srgbClr val="C00000"/>
                </a:solidFill>
              </a:rPr>
              <a:t>AT</a:t>
            </a:r>
            <a:r>
              <a:rPr lang="it-IT" dirty="0" err="1" smtClean="0">
                <a:solidFill>
                  <a:schemeClr val="tx1"/>
                </a:solidFill>
              </a:rPr>
              <a:t>tività</a:t>
            </a:r>
            <a:r>
              <a:rPr lang="it-IT" dirty="0" smtClean="0"/>
              <a:t> </a:t>
            </a:r>
            <a:r>
              <a:rPr lang="it-IT" b="1" dirty="0" err="1" smtClean="0">
                <a:solidFill>
                  <a:srgbClr val="C00000"/>
                </a:solidFill>
              </a:rPr>
              <a:t>ECO</a:t>
            </a:r>
            <a:r>
              <a:rPr lang="it-IT" dirty="0" err="1" smtClean="0">
                <a:solidFill>
                  <a:schemeClr val="tx1"/>
                </a:solidFill>
              </a:rPr>
              <a:t>nomiche</a:t>
            </a:r>
            <a:r>
              <a:rPr lang="it-IT" dirty="0" smtClean="0">
                <a:solidFill>
                  <a:schemeClr val="tx1"/>
                </a:solidFill>
              </a:rPr>
              <a:t>) </a:t>
            </a:r>
            <a:r>
              <a:rPr lang="it-IT" dirty="0" smtClean="0">
                <a:solidFill>
                  <a:srgbClr val="C00000"/>
                </a:solidFill>
              </a:rPr>
              <a:t>ISTRUZIONE</a:t>
            </a:r>
          </a:p>
          <a:p>
            <a:endParaRPr lang="it-IT" dirty="0" smtClean="0">
              <a:solidFill>
                <a:srgbClr val="C00000"/>
              </a:solidFill>
            </a:endParaRPr>
          </a:p>
          <a:p>
            <a:pPr marL="457200" indent="-457200" algn="just">
              <a:buFont typeface="Arial" panose="020B0604020202020204" pitchFamily="34" charset="0"/>
              <a:buChar char="•"/>
            </a:pPr>
            <a:r>
              <a:rPr lang="it-IT" b="1" dirty="0" smtClean="0">
                <a:solidFill>
                  <a:srgbClr val="002060"/>
                </a:solidFill>
                <a:latin typeface="Comic Sans MS" panose="030F0702030302020204" pitchFamily="66" charset="0"/>
              </a:rPr>
              <a:t>Formazione Generale….. durata 4 ore</a:t>
            </a:r>
          </a:p>
          <a:p>
            <a:pPr marL="457200" indent="-457200" algn="just">
              <a:buFont typeface="Arial" panose="020B0604020202020204" pitchFamily="34" charset="0"/>
              <a:buChar char="•"/>
            </a:pPr>
            <a:r>
              <a:rPr lang="it-IT" b="1" dirty="0" smtClean="0">
                <a:solidFill>
                  <a:srgbClr val="002060"/>
                </a:solidFill>
                <a:latin typeface="Comic Sans MS" panose="030F0702030302020204" pitchFamily="66" charset="0"/>
              </a:rPr>
              <a:t>Formazione Specifica…..durata 8 ore</a:t>
            </a:r>
          </a:p>
          <a:p>
            <a:pPr marL="457200" indent="-457200" algn="just">
              <a:buFont typeface="Arial" panose="020B0604020202020204" pitchFamily="34" charset="0"/>
              <a:buChar char="•"/>
            </a:pPr>
            <a:r>
              <a:rPr lang="it-IT" b="1" dirty="0" smtClean="0">
                <a:solidFill>
                  <a:srgbClr val="002060"/>
                </a:solidFill>
                <a:latin typeface="Comic Sans MS" panose="030F0702030302020204" pitchFamily="66" charset="0"/>
              </a:rPr>
              <a:t>Assenze consentite……</a:t>
            </a:r>
            <a:r>
              <a:rPr lang="it-IT" b="1" dirty="0" err="1" smtClean="0">
                <a:solidFill>
                  <a:srgbClr val="002060"/>
                </a:solidFill>
                <a:latin typeface="Comic Sans MS" panose="030F0702030302020204" pitchFamily="66" charset="0"/>
              </a:rPr>
              <a:t>max</a:t>
            </a:r>
            <a:r>
              <a:rPr lang="it-IT" b="1" dirty="0" smtClean="0">
                <a:solidFill>
                  <a:srgbClr val="002060"/>
                </a:solidFill>
                <a:latin typeface="Comic Sans MS" panose="030F0702030302020204" pitchFamily="66" charset="0"/>
              </a:rPr>
              <a:t> 10%</a:t>
            </a:r>
          </a:p>
          <a:p>
            <a:pPr marL="457200" indent="-457200" algn="just">
              <a:buFont typeface="Arial" panose="020B0604020202020204" pitchFamily="34" charset="0"/>
              <a:buChar char="•"/>
            </a:pPr>
            <a:r>
              <a:rPr lang="it-IT" b="1" dirty="0" smtClean="0">
                <a:solidFill>
                  <a:srgbClr val="002060"/>
                </a:solidFill>
                <a:latin typeface="Comic Sans MS" panose="030F0702030302020204" pitchFamily="66" charset="0"/>
              </a:rPr>
              <a:t>Test di Valutazione finale obbligatorio</a:t>
            </a:r>
          </a:p>
          <a:p>
            <a:pPr marL="457200" indent="-457200" algn="just">
              <a:buFont typeface="Arial" panose="020B0604020202020204" pitchFamily="34" charset="0"/>
              <a:buChar char="•"/>
            </a:pPr>
            <a:endParaRPr lang="it-IT" b="1" dirty="0">
              <a:solidFill>
                <a:srgbClr val="002060"/>
              </a:solidFill>
              <a:latin typeface="Comic Sans MS" panose="030F0702030302020204" pitchFamily="66" charset="0"/>
            </a:endParaRPr>
          </a:p>
          <a:p>
            <a:pPr marL="457200" indent="-457200" algn="just">
              <a:buFont typeface="Arial" panose="020B0604020202020204" pitchFamily="34" charset="0"/>
              <a:buChar char="•"/>
            </a:pPr>
            <a:r>
              <a:rPr lang="it-IT" b="1" dirty="0" smtClean="0">
                <a:solidFill>
                  <a:srgbClr val="002060"/>
                </a:solidFill>
                <a:latin typeface="Comic Sans MS" panose="030F0702030302020204" pitchFamily="66" charset="0"/>
              </a:rPr>
              <a:t>Per mantenere la validità dell’attestato conseguito, occorre frequentare un Aggiornamento di 6 ore in 5 anni.</a:t>
            </a:r>
            <a:endParaRPr lang="it-IT"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560309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lstStyle/>
          <a:p>
            <a:pPr algn="ctr" eaLnBrk="1" hangingPunct="1"/>
            <a:r>
              <a:rPr lang="it-IT" altLang="it-IT" sz="2800" b="1" dirty="0" smtClean="0">
                <a:solidFill>
                  <a:srgbClr val="7030A0"/>
                </a:solidFill>
                <a:latin typeface="Comic Sans MS" panose="030F0702030302020204" pitchFamily="66" charset="0"/>
              </a:rPr>
              <a:t>ORGANI DI</a:t>
            </a:r>
            <a:br>
              <a:rPr lang="it-IT" altLang="it-IT" sz="2800" b="1" dirty="0" smtClean="0">
                <a:solidFill>
                  <a:srgbClr val="7030A0"/>
                </a:solidFill>
                <a:latin typeface="Comic Sans MS" panose="030F0702030302020204" pitchFamily="66" charset="0"/>
              </a:rPr>
            </a:br>
            <a:r>
              <a:rPr lang="it-IT" altLang="it-IT" sz="2800" b="1" dirty="0" smtClean="0">
                <a:solidFill>
                  <a:srgbClr val="7030A0"/>
                </a:solidFill>
                <a:latin typeface="Comic Sans MS" panose="030F0702030302020204" pitchFamily="66" charset="0"/>
              </a:rPr>
              <a:t>VIGILANZA, CONTROLLO, ASSISTENZA</a:t>
            </a:r>
          </a:p>
        </p:txBody>
      </p:sp>
      <p:sp>
        <p:nvSpPr>
          <p:cNvPr id="80899"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pPr>
            <a:r>
              <a:rPr lang="it-IT" altLang="it-IT" sz="3200" b="1" u="sng" dirty="0" smtClean="0">
                <a:solidFill>
                  <a:srgbClr val="FF0000"/>
                </a:solidFill>
                <a:latin typeface="Comic Sans MS" panose="030F0702030302020204" pitchFamily="66" charset="0"/>
              </a:rPr>
              <a:t>VIGILI DEL FUOCO</a:t>
            </a:r>
          </a:p>
          <a:p>
            <a:pPr algn="ctr" eaLnBrk="1" hangingPunct="1">
              <a:lnSpc>
                <a:spcPct val="90000"/>
              </a:lnSpc>
              <a:buFont typeface="Wingdings" panose="05000000000000000000" pitchFamily="2" charset="2"/>
              <a:buNone/>
            </a:pPr>
            <a:endParaRPr lang="it-IT" altLang="it-IT" sz="3200" b="1" u="sng" dirty="0" smtClean="0">
              <a:solidFill>
                <a:srgbClr val="FF0000"/>
              </a:solidFill>
              <a:latin typeface="Comic Sans MS" panose="030F0702030302020204" pitchFamily="66" charset="0"/>
            </a:endParaRPr>
          </a:p>
          <a:p>
            <a:pPr eaLnBrk="1" hangingPunct="1">
              <a:lnSpc>
                <a:spcPct val="90000"/>
              </a:lnSpc>
            </a:pPr>
            <a:r>
              <a:rPr lang="it-IT" altLang="it-IT" sz="2400" b="1" dirty="0" smtClean="0">
                <a:solidFill>
                  <a:srgbClr val="000000"/>
                </a:solidFill>
                <a:latin typeface="Comic Sans MS" panose="030F0702030302020204" pitchFamily="66" charset="0"/>
              </a:rPr>
              <a:t>Verificano l’attuazione delle norme che si prefiggono di prevenire l’insorgere di incendi e la formazione e l’innesco di miscele esplosive;</a:t>
            </a:r>
          </a:p>
          <a:p>
            <a:pPr eaLnBrk="1" hangingPunct="1">
              <a:lnSpc>
                <a:spcPct val="90000"/>
              </a:lnSpc>
            </a:pPr>
            <a:r>
              <a:rPr lang="it-IT" altLang="it-IT" sz="2400" b="1" dirty="0" smtClean="0">
                <a:solidFill>
                  <a:srgbClr val="000000"/>
                </a:solidFill>
                <a:latin typeface="Comic Sans MS" panose="030F0702030302020204" pitchFamily="66" charset="0"/>
              </a:rPr>
              <a:t>Emettono il Certificato di Prevenzione Incendi  (CPI) o verificano la SCIA, con attività di ispezione;</a:t>
            </a:r>
          </a:p>
          <a:p>
            <a:pPr eaLnBrk="1" hangingPunct="1">
              <a:lnSpc>
                <a:spcPct val="90000"/>
              </a:lnSpc>
            </a:pPr>
            <a:r>
              <a:rPr lang="it-IT" altLang="it-IT" sz="2400" b="1" dirty="0" smtClean="0">
                <a:solidFill>
                  <a:srgbClr val="000000"/>
                </a:solidFill>
                <a:latin typeface="Comic Sans MS" panose="030F0702030302020204" pitchFamily="66" charset="0"/>
              </a:rPr>
              <a:t>Organizzano corsi di formazione, esami e prevenzione incendi</a:t>
            </a:r>
          </a:p>
        </p:txBody>
      </p:sp>
    </p:spTree>
    <p:extLst>
      <p:ext uri="{BB962C8B-B14F-4D97-AF65-F5344CB8AC3E}">
        <p14:creationId xmlns:p14="http://schemas.microsoft.com/office/powerpoint/2010/main" val="237664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1"/>
          <p:cNvSpPr>
            <a:spLocks noChangeArrowheads="1"/>
          </p:cNvSpPr>
          <p:nvPr/>
        </p:nvSpPr>
        <p:spPr bwMode="auto">
          <a:xfrm>
            <a:off x="2268538" y="692150"/>
            <a:ext cx="293370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PROTEZIONE</a:t>
            </a:r>
          </a:p>
        </p:txBody>
      </p:sp>
      <p:sp>
        <p:nvSpPr>
          <p:cNvPr id="18434" name="Rettangolo 2"/>
          <p:cNvSpPr>
            <a:spLocks noChangeArrowheads="1"/>
          </p:cNvSpPr>
          <p:nvPr/>
        </p:nvSpPr>
        <p:spPr bwMode="auto">
          <a:xfrm>
            <a:off x="179512" y="1628775"/>
            <a:ext cx="8496944" cy="3293209"/>
          </a:xfrm>
          <a:prstGeom prst="rect">
            <a:avLst/>
          </a:prstGeom>
          <a:noFill/>
          <a:ln w="9525">
            <a:noFill/>
            <a:miter lim="800000"/>
            <a:headEnd/>
            <a:tailEnd/>
          </a:ln>
        </p:spPr>
        <p:txBody>
          <a:bodyPr wrap="square">
            <a:spAutoFit/>
          </a:bodyPr>
          <a:lstStyle/>
          <a:p>
            <a:r>
              <a:rPr lang="it-IT" sz="2000" b="1" dirty="0">
                <a:solidFill>
                  <a:srgbClr val="008000"/>
                </a:solidFill>
                <a:latin typeface="Calibri" pitchFamily="34" charset="0"/>
              </a:rPr>
              <a:t>Le misure di protezione non impediscono che accada un evento sfavorevole ma ne riducono le conseguenze.</a:t>
            </a:r>
          </a:p>
          <a:p>
            <a:r>
              <a:rPr lang="it-IT" sz="2000" b="1" dirty="0">
                <a:solidFill>
                  <a:srgbClr val="008000"/>
                </a:solidFill>
                <a:latin typeface="Calibri" pitchFamily="34" charset="0"/>
              </a:rPr>
              <a:t> </a:t>
            </a:r>
          </a:p>
          <a:p>
            <a:r>
              <a:rPr lang="it-IT" sz="2000" b="1" dirty="0">
                <a:solidFill>
                  <a:srgbClr val="008000"/>
                </a:solidFill>
                <a:latin typeface="Calibri" pitchFamily="34" charset="0"/>
              </a:rPr>
              <a:t>Tipico esempio di misura protettiva è l’utilizzo dei DPI (Dispositivi di Protezione Individuale).</a:t>
            </a:r>
          </a:p>
          <a:p>
            <a:r>
              <a:rPr lang="it-IT" sz="2000" b="1" dirty="0">
                <a:solidFill>
                  <a:srgbClr val="008000"/>
                </a:solidFill>
                <a:latin typeface="Calibri" pitchFamily="34" charset="0"/>
              </a:rPr>
              <a:t> </a:t>
            </a:r>
          </a:p>
          <a:p>
            <a:r>
              <a:rPr lang="it-IT" sz="2000" b="1" dirty="0">
                <a:solidFill>
                  <a:srgbClr val="008000"/>
                </a:solidFill>
                <a:latin typeface="Calibri" pitchFamily="34" charset="0"/>
              </a:rPr>
              <a:t>Le misure di protezione, talvolta indispensabili, sono seconde per importanza all’attività di prevenzione</a:t>
            </a:r>
            <a:r>
              <a:rPr lang="it-IT" sz="2000" b="1" dirty="0" smtClean="0">
                <a:solidFill>
                  <a:srgbClr val="008000"/>
                </a:solidFill>
                <a:latin typeface="Calibri" pitchFamily="34" charset="0"/>
              </a:rPr>
              <a:t>.</a:t>
            </a:r>
          </a:p>
          <a:p>
            <a:endParaRPr lang="it-IT" sz="2000" b="1" dirty="0">
              <a:solidFill>
                <a:srgbClr val="008000"/>
              </a:solidFill>
              <a:latin typeface="Calibri" pitchFamily="34" charset="0"/>
            </a:endParaRPr>
          </a:p>
          <a:p>
            <a:r>
              <a:rPr lang="it-IT" b="1" dirty="0" smtClean="0">
                <a:solidFill>
                  <a:srgbClr val="002060"/>
                </a:solidFill>
                <a:latin typeface="Comic Sans MS" panose="030F0702030302020204" pitchFamily="66" charset="0"/>
              </a:rPr>
              <a:t>PREVENZIONE + PROTEZIONE = SICUREZZA</a:t>
            </a:r>
            <a:endParaRPr lang="it-IT" b="1" dirty="0">
              <a:solidFill>
                <a:srgbClr val="002060"/>
              </a:solidFill>
              <a:latin typeface="Comic Sans MS" panose="030F0702030302020204" pitchFamily="66" charset="0"/>
            </a:endParaRPr>
          </a:p>
        </p:txBody>
      </p:sp>
      <p:pic>
        <p:nvPicPr>
          <p:cNvPr id="18435" name="Picture 4" descr="protezione"/>
          <p:cNvPicPr>
            <a:picLocks noChangeAspect="1" noChangeArrowheads="1"/>
          </p:cNvPicPr>
          <p:nvPr/>
        </p:nvPicPr>
        <p:blipFill>
          <a:blip r:embed="rId2" cstate="print"/>
          <a:srcRect/>
          <a:stretch>
            <a:fillRect/>
          </a:stretch>
        </p:blipFill>
        <p:spPr bwMode="auto">
          <a:xfrm>
            <a:off x="138827" y="134938"/>
            <a:ext cx="2111375" cy="149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p:cNvSpPr>
            <a:spLocks noChangeArrowheads="1"/>
          </p:cNvSpPr>
          <p:nvPr/>
        </p:nvSpPr>
        <p:spPr bwMode="auto">
          <a:xfrm>
            <a:off x="1042988" y="549275"/>
            <a:ext cx="6697662"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INFORMAZIONE  FORMAZIONE   ADDESTRAMENTO</a:t>
            </a:r>
          </a:p>
        </p:txBody>
      </p:sp>
      <p:sp>
        <p:nvSpPr>
          <p:cNvPr id="19458" name="Rettangolo 2"/>
          <p:cNvSpPr>
            <a:spLocks noChangeArrowheads="1"/>
          </p:cNvSpPr>
          <p:nvPr/>
        </p:nvSpPr>
        <p:spPr bwMode="auto">
          <a:xfrm>
            <a:off x="1116013" y="3141663"/>
            <a:ext cx="6624637" cy="2616101"/>
          </a:xfrm>
          <a:prstGeom prst="rect">
            <a:avLst/>
          </a:prstGeom>
          <a:noFill/>
          <a:ln w="9525">
            <a:noFill/>
            <a:miter lim="800000"/>
            <a:headEnd/>
            <a:tailEnd/>
          </a:ln>
        </p:spPr>
        <p:txBody>
          <a:bodyPr>
            <a:spAutoFit/>
          </a:bodyPr>
          <a:lstStyle/>
          <a:p>
            <a:pPr algn="just">
              <a:buFontTx/>
              <a:buChar char="•"/>
            </a:pPr>
            <a:r>
              <a:rPr lang="it-IT" sz="1800" dirty="0">
                <a:latin typeface="Calibri" pitchFamily="34" charset="0"/>
              </a:rPr>
              <a:t>I concetti di </a:t>
            </a:r>
            <a:r>
              <a:rPr lang="it-IT" sz="1800" b="1" dirty="0">
                <a:solidFill>
                  <a:srgbClr val="FF3300"/>
                </a:solidFill>
                <a:latin typeface="Calibri" pitchFamily="34" charset="0"/>
              </a:rPr>
              <a:t>informazione</a:t>
            </a:r>
            <a:r>
              <a:rPr lang="it-IT" sz="1800" dirty="0">
                <a:latin typeface="Calibri" pitchFamily="34" charset="0"/>
              </a:rPr>
              <a:t> (articolo 36 </a:t>
            </a:r>
            <a:r>
              <a:rPr lang="it-IT" sz="1800" dirty="0" smtClean="0">
                <a:latin typeface="Calibri" pitchFamily="34" charset="0"/>
              </a:rPr>
              <a:t>T.U.S.L. </a:t>
            </a:r>
            <a:r>
              <a:rPr lang="it-IT" sz="1800" dirty="0">
                <a:latin typeface="Calibri" pitchFamily="34" charset="0"/>
              </a:rPr>
              <a:t>informazione dei lavoratori), </a:t>
            </a:r>
            <a:r>
              <a:rPr lang="it-IT" sz="1800" b="1" dirty="0">
                <a:solidFill>
                  <a:srgbClr val="FF3300"/>
                </a:solidFill>
                <a:latin typeface="Calibri" pitchFamily="34" charset="0"/>
              </a:rPr>
              <a:t>formazione</a:t>
            </a:r>
            <a:r>
              <a:rPr lang="it-IT" sz="1800" dirty="0">
                <a:latin typeface="Calibri" pitchFamily="34" charset="0"/>
              </a:rPr>
              <a:t> ed </a:t>
            </a:r>
            <a:r>
              <a:rPr lang="it-IT" sz="1800" b="1" dirty="0">
                <a:solidFill>
                  <a:srgbClr val="FF3300"/>
                </a:solidFill>
                <a:latin typeface="Calibri" pitchFamily="34" charset="0"/>
              </a:rPr>
              <a:t>addestramento specifico</a:t>
            </a:r>
            <a:r>
              <a:rPr lang="it-IT" sz="1800" dirty="0">
                <a:latin typeface="Calibri" pitchFamily="34" charset="0"/>
              </a:rPr>
              <a:t> (articolo 37 </a:t>
            </a:r>
            <a:r>
              <a:rPr lang="it-IT" sz="1800" dirty="0" smtClean="0">
                <a:latin typeface="Calibri" pitchFamily="34" charset="0"/>
              </a:rPr>
              <a:t>T.U.S.L. </a:t>
            </a:r>
            <a:r>
              <a:rPr lang="it-IT" sz="1800" dirty="0">
                <a:latin typeface="Calibri" pitchFamily="34" charset="0"/>
              </a:rPr>
              <a:t>formazione dei lavoratori e dei loro rappresentanti) sono considerati punti cardine nell’attività di prevenzione.</a:t>
            </a:r>
          </a:p>
          <a:p>
            <a:pPr algn="just"/>
            <a:endParaRPr lang="it-IT" sz="1800" dirty="0">
              <a:latin typeface="Calibri" pitchFamily="34" charset="0"/>
            </a:endParaRPr>
          </a:p>
          <a:p>
            <a:pPr algn="just">
              <a:buFontTx/>
              <a:buChar char="•"/>
            </a:pPr>
            <a:r>
              <a:rPr lang="it-IT" sz="1800" dirty="0">
                <a:latin typeface="Calibri" pitchFamily="34" charset="0"/>
              </a:rPr>
              <a:t> Per tale ragione sono attività che devono essere svolte durante tutto l’arco del rapporto di lavoro con programmazione e periodicità</a:t>
            </a:r>
            <a:r>
              <a:rPr lang="it-IT" sz="1800" dirty="0" smtClean="0">
                <a:latin typeface="Calibri" pitchFamily="34" charset="0"/>
              </a:rPr>
              <a:t>.</a:t>
            </a:r>
          </a:p>
          <a:p>
            <a:pPr algn="just">
              <a:buFontTx/>
              <a:buChar char="•"/>
            </a:pPr>
            <a:endParaRPr lang="it-IT" sz="1800" dirty="0">
              <a:latin typeface="Calibri" pitchFamily="34" charset="0"/>
            </a:endParaRPr>
          </a:p>
          <a:p>
            <a:pPr algn="just"/>
            <a:r>
              <a:rPr lang="it-IT" sz="2000" b="1" dirty="0" smtClean="0">
                <a:solidFill>
                  <a:srgbClr val="002060"/>
                </a:solidFill>
                <a:latin typeface="Calibri" pitchFamily="34" charset="0"/>
              </a:rPr>
              <a:t>T.U.S.L. = Testo Unico sulla Sicurezza (</a:t>
            </a:r>
            <a:r>
              <a:rPr lang="it-IT" sz="2000" b="1" dirty="0" err="1" smtClean="0">
                <a:solidFill>
                  <a:srgbClr val="002060"/>
                </a:solidFill>
                <a:latin typeface="Calibri" pitchFamily="34" charset="0"/>
              </a:rPr>
              <a:t>D.Leg.vo</a:t>
            </a:r>
            <a:r>
              <a:rPr lang="it-IT" sz="2000" b="1" dirty="0" smtClean="0">
                <a:solidFill>
                  <a:srgbClr val="002060"/>
                </a:solidFill>
                <a:latin typeface="Calibri" pitchFamily="34" charset="0"/>
              </a:rPr>
              <a:t> 81/2008)</a:t>
            </a:r>
            <a:endParaRPr lang="it-IT" sz="2000" b="1" dirty="0">
              <a:solidFill>
                <a:srgbClr val="002060"/>
              </a:solidFill>
              <a:latin typeface="Calibri" pitchFamily="34" charset="0"/>
            </a:endParaRPr>
          </a:p>
        </p:txBody>
      </p:sp>
      <p:pic>
        <p:nvPicPr>
          <p:cNvPr id="19459" name="Picture 4" descr="informazione"/>
          <p:cNvPicPr>
            <a:picLocks noChangeAspect="1" noChangeArrowheads="1"/>
          </p:cNvPicPr>
          <p:nvPr/>
        </p:nvPicPr>
        <p:blipFill>
          <a:blip r:embed="rId2" cstate="print"/>
          <a:srcRect/>
          <a:stretch>
            <a:fillRect/>
          </a:stretch>
        </p:blipFill>
        <p:spPr bwMode="auto">
          <a:xfrm>
            <a:off x="250825" y="981075"/>
            <a:ext cx="1152525" cy="1044575"/>
          </a:xfrm>
          <a:prstGeom prst="rect">
            <a:avLst/>
          </a:prstGeom>
          <a:noFill/>
          <a:ln w="9525">
            <a:noFill/>
            <a:miter lim="800000"/>
            <a:headEnd/>
            <a:tailEnd/>
          </a:ln>
        </p:spPr>
      </p:pic>
      <p:pic>
        <p:nvPicPr>
          <p:cNvPr id="19460" name="Picture 5" descr="formazione1"/>
          <p:cNvPicPr>
            <a:picLocks noChangeAspect="1" noChangeArrowheads="1"/>
          </p:cNvPicPr>
          <p:nvPr/>
        </p:nvPicPr>
        <p:blipFill>
          <a:blip r:embed="rId3" cstate="print"/>
          <a:srcRect/>
          <a:stretch>
            <a:fillRect/>
          </a:stretch>
        </p:blipFill>
        <p:spPr bwMode="auto">
          <a:xfrm>
            <a:off x="7451725" y="765175"/>
            <a:ext cx="1441450" cy="1260475"/>
          </a:xfrm>
          <a:prstGeom prst="rect">
            <a:avLst/>
          </a:prstGeom>
          <a:noFill/>
          <a:ln w="9525">
            <a:noFill/>
            <a:miter lim="800000"/>
            <a:headEnd/>
            <a:tailEnd/>
          </a:ln>
        </p:spPr>
      </p:pic>
      <p:pic>
        <p:nvPicPr>
          <p:cNvPr id="19461" name="Picture 6" descr="addestramento"/>
          <p:cNvPicPr>
            <a:picLocks noChangeAspect="1" noChangeArrowheads="1"/>
          </p:cNvPicPr>
          <p:nvPr/>
        </p:nvPicPr>
        <p:blipFill>
          <a:blip r:embed="rId4" cstate="print"/>
          <a:srcRect/>
          <a:stretch>
            <a:fillRect/>
          </a:stretch>
        </p:blipFill>
        <p:spPr bwMode="auto">
          <a:xfrm>
            <a:off x="3779838" y="1557338"/>
            <a:ext cx="102711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1"/>
          <p:cNvSpPr>
            <a:spLocks noChangeArrowheads="1"/>
          </p:cNvSpPr>
          <p:nvPr/>
        </p:nvSpPr>
        <p:spPr bwMode="auto">
          <a:xfrm>
            <a:off x="2195513" y="620713"/>
            <a:ext cx="363537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INFORMAZIONE</a:t>
            </a:r>
          </a:p>
        </p:txBody>
      </p:sp>
      <p:sp>
        <p:nvSpPr>
          <p:cNvPr id="20482" name="Rettangolo 2"/>
          <p:cNvSpPr>
            <a:spLocks noChangeArrowheads="1"/>
          </p:cNvSpPr>
          <p:nvPr/>
        </p:nvSpPr>
        <p:spPr bwMode="auto">
          <a:xfrm>
            <a:off x="1403350" y="1773238"/>
            <a:ext cx="5400675" cy="2563812"/>
          </a:xfrm>
          <a:prstGeom prst="rect">
            <a:avLst/>
          </a:prstGeom>
          <a:noFill/>
          <a:ln w="9525">
            <a:noFill/>
            <a:miter lim="800000"/>
            <a:headEnd/>
            <a:tailEnd/>
          </a:ln>
        </p:spPr>
        <p:txBody>
          <a:bodyPr>
            <a:spAutoFit/>
          </a:bodyPr>
          <a:lstStyle/>
          <a:p>
            <a:pPr algn="just"/>
            <a:r>
              <a:rPr lang="it-IT" sz="1800">
                <a:latin typeface="Calibri" pitchFamily="34" charset="0"/>
              </a:rPr>
              <a:t>L’informazione riguarda le misure generali di prevenzione e protezione dai rischi connessi alle attività svolte dai lavoratori; è destinata a tutti i lavoratori e non prevede verifiche dell’apprendimento.</a:t>
            </a:r>
          </a:p>
          <a:p>
            <a:pPr algn="just"/>
            <a:r>
              <a:rPr lang="it-IT" sz="1800">
                <a:latin typeface="Calibri" pitchFamily="34" charset="0"/>
              </a:rPr>
              <a:t> </a:t>
            </a:r>
          </a:p>
          <a:p>
            <a:pPr algn="just"/>
            <a:r>
              <a:rPr lang="it-IT" sz="1800">
                <a:latin typeface="Calibri" pitchFamily="34" charset="0"/>
              </a:rPr>
              <a:t>Si supporta l’intervento di informazione con semplici documenti divulgativi quali opuscoli, visione di filmati e presentazioni.</a:t>
            </a:r>
          </a:p>
          <a:p>
            <a:pPr algn="just"/>
            <a:endParaRPr lang="it-IT" sz="1800">
              <a:latin typeface="Calibri" pitchFamily="34" charset="0"/>
            </a:endParaRPr>
          </a:p>
        </p:txBody>
      </p:sp>
      <p:pic>
        <p:nvPicPr>
          <p:cNvPr id="20483" name="Picture 4" descr="informazione"/>
          <p:cNvPicPr>
            <a:picLocks noChangeAspect="1" noChangeArrowheads="1"/>
          </p:cNvPicPr>
          <p:nvPr/>
        </p:nvPicPr>
        <p:blipFill>
          <a:blip r:embed="rId2" cstate="print"/>
          <a:srcRect/>
          <a:stretch>
            <a:fillRect/>
          </a:stretch>
        </p:blipFill>
        <p:spPr bwMode="auto">
          <a:xfrm>
            <a:off x="3779838" y="4437063"/>
            <a:ext cx="1800225" cy="163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tangolo 2"/>
          <p:cNvSpPr>
            <a:spLocks noChangeArrowheads="1"/>
          </p:cNvSpPr>
          <p:nvPr/>
        </p:nvSpPr>
        <p:spPr bwMode="auto">
          <a:xfrm>
            <a:off x="2051050" y="692150"/>
            <a:ext cx="311150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FORMAZIONE</a:t>
            </a:r>
          </a:p>
        </p:txBody>
      </p:sp>
      <p:sp>
        <p:nvSpPr>
          <p:cNvPr id="21506" name="Rettangolo 3"/>
          <p:cNvSpPr>
            <a:spLocks noChangeArrowheads="1"/>
          </p:cNvSpPr>
          <p:nvPr/>
        </p:nvSpPr>
        <p:spPr bwMode="auto">
          <a:xfrm>
            <a:off x="1547664" y="2348880"/>
            <a:ext cx="6390456" cy="4154984"/>
          </a:xfrm>
          <a:prstGeom prst="rect">
            <a:avLst/>
          </a:prstGeom>
          <a:noFill/>
          <a:ln w="9525">
            <a:noFill/>
            <a:miter lim="800000"/>
            <a:headEnd/>
            <a:tailEnd/>
          </a:ln>
        </p:spPr>
        <p:txBody>
          <a:bodyPr wrap="square">
            <a:spAutoFit/>
          </a:bodyPr>
          <a:lstStyle/>
          <a:p>
            <a:pPr algn="ctr"/>
            <a:r>
              <a:rPr lang="it-IT" sz="2400" b="1" dirty="0">
                <a:latin typeface="Comic Sans MS" panose="030F0702030302020204" pitchFamily="66" charset="0"/>
              </a:rPr>
              <a:t>La formazione consiste in una attività didattica progettata e strutturata</a:t>
            </a:r>
            <a:r>
              <a:rPr lang="it-IT" sz="2400" b="1" dirty="0" smtClean="0">
                <a:latin typeface="Comic Sans MS" panose="030F0702030302020204" pitchFamily="66" charset="0"/>
              </a:rPr>
              <a:t>, composta </a:t>
            </a:r>
            <a:r>
              <a:rPr lang="it-IT" sz="2400" b="1" dirty="0">
                <a:latin typeface="Comic Sans MS" panose="030F0702030302020204" pitchFamily="66" charset="0"/>
              </a:rPr>
              <a:t>da lezioni frontali ed esercitazioni, basata su programmi con parti generali e parti specifiche sui rischi strettamente correlati alle singole attività lavorative.</a:t>
            </a:r>
          </a:p>
          <a:p>
            <a:pPr algn="ctr"/>
            <a:endParaRPr lang="it-IT" sz="2400" b="1" dirty="0">
              <a:latin typeface="Comic Sans MS" panose="030F0702030302020204" pitchFamily="66" charset="0"/>
            </a:endParaRPr>
          </a:p>
          <a:p>
            <a:pPr algn="ctr"/>
            <a:r>
              <a:rPr lang="it-IT" sz="2400" b="1" dirty="0">
                <a:latin typeface="Comic Sans MS" panose="030F0702030302020204" pitchFamily="66" charset="0"/>
              </a:rPr>
              <a:t>Prevede test e verifiche dell’apprendimento.</a:t>
            </a:r>
          </a:p>
          <a:p>
            <a:endParaRPr lang="it-IT" sz="2400" dirty="0">
              <a:latin typeface="Calibri" pitchFamily="34" charset="0"/>
            </a:endParaRPr>
          </a:p>
        </p:txBody>
      </p:sp>
      <p:pic>
        <p:nvPicPr>
          <p:cNvPr id="21507" name="Picture 4" descr="formazione1"/>
          <p:cNvPicPr>
            <a:picLocks noChangeAspect="1" noChangeArrowheads="1"/>
          </p:cNvPicPr>
          <p:nvPr/>
        </p:nvPicPr>
        <p:blipFill>
          <a:blip r:embed="rId2" cstate="print"/>
          <a:srcRect/>
          <a:stretch>
            <a:fillRect/>
          </a:stretch>
        </p:blipFill>
        <p:spPr bwMode="auto">
          <a:xfrm>
            <a:off x="6444208" y="103187"/>
            <a:ext cx="201612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1"/>
          <p:cNvSpPr>
            <a:spLocks noChangeArrowheads="1"/>
          </p:cNvSpPr>
          <p:nvPr/>
        </p:nvSpPr>
        <p:spPr bwMode="auto">
          <a:xfrm>
            <a:off x="1979613" y="620713"/>
            <a:ext cx="403225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ADDESTRAMENTO</a:t>
            </a:r>
          </a:p>
        </p:txBody>
      </p:sp>
      <p:sp>
        <p:nvSpPr>
          <p:cNvPr id="22530" name="Rettangolo 2"/>
          <p:cNvSpPr>
            <a:spLocks noChangeArrowheads="1"/>
          </p:cNvSpPr>
          <p:nvPr/>
        </p:nvSpPr>
        <p:spPr bwMode="auto">
          <a:xfrm>
            <a:off x="251520" y="1844675"/>
            <a:ext cx="8496943" cy="4370427"/>
          </a:xfrm>
          <a:prstGeom prst="rect">
            <a:avLst/>
          </a:prstGeom>
          <a:noFill/>
          <a:ln w="9525">
            <a:noFill/>
            <a:miter lim="800000"/>
            <a:headEnd/>
            <a:tailEnd/>
          </a:ln>
        </p:spPr>
        <p:txBody>
          <a:bodyPr wrap="square">
            <a:spAutoFit/>
          </a:bodyPr>
          <a:lstStyle/>
          <a:p>
            <a:pPr algn="ctr"/>
            <a:endParaRPr lang="it-IT" sz="1800" dirty="0" smtClean="0">
              <a:latin typeface="Comic Sans MS" panose="030F0702030302020204" pitchFamily="66" charset="0"/>
            </a:endParaRPr>
          </a:p>
          <a:p>
            <a:pPr algn="ctr"/>
            <a:endParaRPr lang="it-IT" sz="1800" dirty="0">
              <a:latin typeface="Comic Sans MS" panose="030F0702030302020204" pitchFamily="66" charset="0"/>
            </a:endParaRPr>
          </a:p>
          <a:p>
            <a:pPr algn="ctr"/>
            <a:endParaRPr lang="it-IT" sz="1800" dirty="0" smtClean="0">
              <a:latin typeface="Comic Sans MS" panose="030F0702030302020204" pitchFamily="66" charset="0"/>
            </a:endParaRPr>
          </a:p>
          <a:p>
            <a:pPr algn="ctr"/>
            <a:r>
              <a:rPr lang="it-IT" b="1" dirty="0" smtClean="0">
                <a:latin typeface="Comic Sans MS" panose="030F0702030302020204" pitchFamily="66" charset="0"/>
              </a:rPr>
              <a:t>L’addestramento </a:t>
            </a:r>
            <a:r>
              <a:rPr lang="it-IT" b="1" dirty="0">
                <a:latin typeface="Comic Sans MS" panose="030F0702030302020204" pitchFamily="66" charset="0"/>
              </a:rPr>
              <a:t>completa il percorso</a:t>
            </a:r>
          </a:p>
          <a:p>
            <a:pPr algn="ctr"/>
            <a:r>
              <a:rPr lang="it-IT" b="1" dirty="0">
                <a:latin typeface="Comic Sans MS" panose="030F0702030302020204" pitchFamily="66" charset="0"/>
              </a:rPr>
              <a:t>formativo, integrando le nozioni apprese</a:t>
            </a:r>
          </a:p>
          <a:p>
            <a:pPr algn="ctr"/>
            <a:r>
              <a:rPr lang="it-IT" b="1" dirty="0">
                <a:latin typeface="Comic Sans MS" panose="030F0702030302020204" pitchFamily="66" charset="0"/>
              </a:rPr>
              <a:t>durante i momenti di informazione e</a:t>
            </a:r>
          </a:p>
          <a:p>
            <a:pPr algn="ctr"/>
            <a:r>
              <a:rPr lang="it-IT" b="1" dirty="0">
                <a:latin typeface="Comic Sans MS" panose="030F0702030302020204" pitchFamily="66" charset="0"/>
              </a:rPr>
              <a:t>formazione, con la valutazione di aspetti</a:t>
            </a:r>
          </a:p>
          <a:p>
            <a:pPr algn="ctr"/>
            <a:r>
              <a:rPr lang="it-IT" b="1" dirty="0">
                <a:latin typeface="Comic Sans MS" panose="030F0702030302020204" pitchFamily="66" charset="0"/>
              </a:rPr>
              <a:t>e procedure pratiche ed operative,</a:t>
            </a:r>
          </a:p>
          <a:p>
            <a:pPr algn="ctr"/>
            <a:r>
              <a:rPr lang="it-IT" b="1" dirty="0">
                <a:latin typeface="Comic Sans MS" panose="030F0702030302020204" pitchFamily="66" charset="0"/>
              </a:rPr>
              <a:t>direttamente presso la postazione di</a:t>
            </a:r>
          </a:p>
          <a:p>
            <a:pPr algn="ctr"/>
            <a:r>
              <a:rPr lang="it-IT" b="1" dirty="0">
                <a:latin typeface="Comic Sans MS" panose="030F0702030302020204" pitchFamily="66" charset="0"/>
              </a:rPr>
              <a:t>lavoro e sotto la guida di personale</a:t>
            </a:r>
          </a:p>
          <a:p>
            <a:pPr algn="ctr"/>
            <a:r>
              <a:rPr lang="it-IT" b="1" dirty="0">
                <a:latin typeface="Comic Sans MS" panose="030F0702030302020204" pitchFamily="66" charset="0"/>
              </a:rPr>
              <a:t>esperto.</a:t>
            </a:r>
          </a:p>
        </p:txBody>
      </p:sp>
      <p:pic>
        <p:nvPicPr>
          <p:cNvPr id="22531" name="Picture 4" descr="addestramento"/>
          <p:cNvPicPr>
            <a:picLocks noChangeAspect="1" noChangeArrowheads="1"/>
          </p:cNvPicPr>
          <p:nvPr/>
        </p:nvPicPr>
        <p:blipFill>
          <a:blip r:embed="rId2" cstate="print"/>
          <a:srcRect/>
          <a:stretch>
            <a:fillRect/>
          </a:stretch>
        </p:blipFill>
        <p:spPr bwMode="auto">
          <a:xfrm>
            <a:off x="7373937" y="-99392"/>
            <a:ext cx="177006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ttangolo 3"/>
          <p:cNvSpPr>
            <a:spLocks noChangeArrowheads="1"/>
          </p:cNvSpPr>
          <p:nvPr/>
        </p:nvSpPr>
        <p:spPr bwMode="auto">
          <a:xfrm>
            <a:off x="971550" y="692150"/>
            <a:ext cx="63373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VALUTAZIONE DEL RISCHIO</a:t>
            </a:r>
          </a:p>
        </p:txBody>
      </p:sp>
      <p:sp>
        <p:nvSpPr>
          <p:cNvPr id="23554" name="Rettangolo 4"/>
          <p:cNvSpPr>
            <a:spLocks noChangeArrowheads="1"/>
          </p:cNvSpPr>
          <p:nvPr/>
        </p:nvSpPr>
        <p:spPr bwMode="auto">
          <a:xfrm>
            <a:off x="395536" y="1699094"/>
            <a:ext cx="8352927" cy="3816429"/>
          </a:xfrm>
          <a:prstGeom prst="rect">
            <a:avLst/>
          </a:prstGeom>
          <a:noFill/>
          <a:ln w="9525">
            <a:noFill/>
            <a:miter lim="800000"/>
            <a:headEnd/>
            <a:tailEnd/>
          </a:ln>
        </p:spPr>
        <p:txBody>
          <a:bodyPr wrap="square">
            <a:spAutoFit/>
          </a:bodyPr>
          <a:lstStyle/>
          <a:p>
            <a:pPr algn="just"/>
            <a:endParaRPr lang="it-IT" sz="1800" b="1" dirty="0" smtClean="0">
              <a:latin typeface="Comic Sans MS" panose="030F0702030302020204" pitchFamily="66" charset="0"/>
            </a:endParaRPr>
          </a:p>
          <a:p>
            <a:pPr algn="just"/>
            <a:endParaRPr lang="it-IT" sz="1800" b="1" dirty="0">
              <a:latin typeface="Comic Sans MS" panose="030F0702030302020204" pitchFamily="66" charset="0"/>
            </a:endParaRPr>
          </a:p>
          <a:p>
            <a:pPr algn="just"/>
            <a:endParaRPr lang="it-IT" sz="1800" b="1" dirty="0" smtClean="0">
              <a:latin typeface="Comic Sans MS" panose="030F0702030302020204" pitchFamily="66" charset="0"/>
            </a:endParaRPr>
          </a:p>
          <a:p>
            <a:pPr algn="just"/>
            <a:endParaRPr lang="it-IT" sz="1800" b="1" dirty="0">
              <a:latin typeface="Comic Sans MS" panose="030F0702030302020204" pitchFamily="66" charset="0"/>
            </a:endParaRPr>
          </a:p>
          <a:p>
            <a:pPr algn="just"/>
            <a:r>
              <a:rPr lang="it-IT" sz="2400" b="1" dirty="0" smtClean="0">
                <a:latin typeface="Comic Sans MS" panose="030F0702030302020204" pitchFamily="66" charset="0"/>
              </a:rPr>
              <a:t>La </a:t>
            </a:r>
            <a:r>
              <a:rPr lang="it-IT" sz="2400" b="1" dirty="0">
                <a:latin typeface="Comic Sans MS" panose="030F0702030302020204" pitchFamily="66" charset="0"/>
              </a:rPr>
              <a:t>centralità del concetto normativo di prevenzione è attribuita alla valutazione, in capo al datore di lavoro, dei rischi presenti in azienda e la conseguente programmazione degli interventi  migliorativi.</a:t>
            </a:r>
          </a:p>
          <a:p>
            <a:pPr algn="just"/>
            <a:r>
              <a:rPr lang="it-IT" sz="1800" b="1" dirty="0">
                <a:latin typeface="Comic Sans MS" panose="030F0702030302020204" pitchFamily="66" charset="0"/>
              </a:rPr>
              <a:t> </a:t>
            </a:r>
          </a:p>
          <a:p>
            <a:pPr algn="ctr"/>
            <a:r>
              <a:rPr lang="it-IT" b="1" dirty="0" smtClean="0">
                <a:latin typeface="Comic Sans MS" panose="030F0702030302020204" pitchFamily="66" charset="0"/>
              </a:rPr>
              <a:t>Tutte le Scuole, </a:t>
            </a:r>
            <a:r>
              <a:rPr lang="it-IT" b="1" dirty="0">
                <a:latin typeface="Comic Sans MS" panose="030F0702030302020204" pitchFamily="66" charset="0"/>
              </a:rPr>
              <a:t>quindi, </a:t>
            </a:r>
            <a:r>
              <a:rPr lang="it-IT" b="1" dirty="0" smtClean="0">
                <a:latin typeface="Comic Sans MS" panose="030F0702030302020204" pitchFamily="66" charset="0"/>
              </a:rPr>
              <a:t>hanno </a:t>
            </a:r>
            <a:r>
              <a:rPr lang="it-IT" b="1" dirty="0">
                <a:latin typeface="Comic Sans MS" panose="030F0702030302020204" pitchFamily="66" charset="0"/>
              </a:rPr>
              <a:t>un documento di valutazione del rischio (</a:t>
            </a:r>
            <a:r>
              <a:rPr lang="it-IT" b="1" dirty="0" smtClean="0">
                <a:latin typeface="Comic Sans MS" panose="030F0702030302020204" pitchFamily="66" charset="0"/>
              </a:rPr>
              <a:t>D.V.R.)</a:t>
            </a:r>
            <a:endParaRPr lang="it-IT" b="1" dirty="0">
              <a:latin typeface="Comic Sans MS" panose="030F0702030302020204" pitchFamily="66" charset="0"/>
            </a:endParaRPr>
          </a:p>
        </p:txBody>
      </p:sp>
      <p:pic>
        <p:nvPicPr>
          <p:cNvPr id="23555" name="Picture 4" descr="valutazione rischio"/>
          <p:cNvPicPr>
            <a:picLocks noChangeAspect="1" noChangeArrowheads="1"/>
          </p:cNvPicPr>
          <p:nvPr/>
        </p:nvPicPr>
        <p:blipFill>
          <a:blip r:embed="rId2" cstate="print"/>
          <a:srcRect/>
          <a:stretch>
            <a:fillRect/>
          </a:stretch>
        </p:blipFill>
        <p:spPr bwMode="auto">
          <a:xfrm>
            <a:off x="6948264" y="142875"/>
            <a:ext cx="202882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p:cNvSpPr>
            <a:spLocks noChangeArrowheads="1"/>
          </p:cNvSpPr>
          <p:nvPr/>
        </p:nvSpPr>
        <p:spPr bwMode="auto">
          <a:xfrm>
            <a:off x="1331913" y="476250"/>
            <a:ext cx="579755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STUDENTI - LAVORATORI</a:t>
            </a:r>
          </a:p>
        </p:txBody>
      </p:sp>
      <p:sp>
        <p:nvSpPr>
          <p:cNvPr id="24578" name="Rettangolo 2"/>
          <p:cNvSpPr>
            <a:spLocks noChangeArrowheads="1"/>
          </p:cNvSpPr>
          <p:nvPr/>
        </p:nvSpPr>
        <p:spPr bwMode="auto">
          <a:xfrm>
            <a:off x="683569" y="1484313"/>
            <a:ext cx="6445894" cy="3416320"/>
          </a:xfrm>
          <a:prstGeom prst="rect">
            <a:avLst/>
          </a:prstGeom>
          <a:noFill/>
          <a:ln w="9525">
            <a:noFill/>
            <a:miter lim="800000"/>
            <a:headEnd/>
            <a:tailEnd/>
          </a:ln>
        </p:spPr>
        <p:txBody>
          <a:bodyPr wrap="square">
            <a:spAutoFit/>
          </a:bodyPr>
          <a:lstStyle/>
          <a:p>
            <a:pPr algn="just"/>
            <a:r>
              <a:rPr lang="it-IT" sz="1800" dirty="0">
                <a:solidFill>
                  <a:schemeClr val="hlink"/>
                </a:solidFill>
                <a:latin typeface="Calibri" pitchFamily="34" charset="0"/>
              </a:rPr>
              <a:t>L’articolo 2 comma 1.a del </a:t>
            </a:r>
            <a:r>
              <a:rPr lang="it-IT" sz="1800" dirty="0" err="1">
                <a:solidFill>
                  <a:schemeClr val="hlink"/>
                </a:solidFill>
                <a:latin typeface="Calibri" pitchFamily="34" charset="0"/>
              </a:rPr>
              <a:t>Dlgs</a:t>
            </a:r>
            <a:r>
              <a:rPr lang="it-IT" sz="1800" dirty="0">
                <a:solidFill>
                  <a:schemeClr val="hlink"/>
                </a:solidFill>
                <a:latin typeface="Calibri" pitchFamily="34" charset="0"/>
              </a:rPr>
              <a:t> 81/2008 definisce lavoratore….</a:t>
            </a:r>
            <a:r>
              <a:rPr lang="it-IT" sz="1800" b="1" dirty="0">
                <a:solidFill>
                  <a:srgbClr val="FF3300"/>
                </a:solidFill>
                <a:latin typeface="Calibri" pitchFamily="34" charset="0"/>
              </a:rPr>
              <a:t>l’allievo degli istituti di istruzione e il partecipante a corsi di formazione professionale nei quali si faccia uso di laboratori, attrezzature di lavoro in genere, agenti chimici, fisici e biologici ivi comprese le apparecchiature munite di videoterminali,</a:t>
            </a:r>
            <a:r>
              <a:rPr lang="it-IT" sz="1800" b="1" dirty="0">
                <a:latin typeface="Calibri" pitchFamily="34" charset="0"/>
              </a:rPr>
              <a:t> </a:t>
            </a:r>
            <a:r>
              <a:rPr lang="it-IT" sz="1800" dirty="0">
                <a:solidFill>
                  <a:schemeClr val="hlink"/>
                </a:solidFill>
                <a:latin typeface="Calibri" pitchFamily="34" charset="0"/>
              </a:rPr>
              <a:t>limitatamente ai periodi in cui l’allievo sia effettivamente applicato alla strumentazione o ai laboratori in questione.</a:t>
            </a:r>
          </a:p>
          <a:p>
            <a:endParaRPr lang="it-IT" sz="1800" dirty="0">
              <a:solidFill>
                <a:schemeClr val="hlink"/>
              </a:solidFill>
              <a:latin typeface="Calibri" pitchFamily="34" charset="0"/>
            </a:endParaRPr>
          </a:p>
          <a:p>
            <a:pPr algn="just"/>
            <a:r>
              <a:rPr lang="it-IT" sz="1800" dirty="0">
                <a:solidFill>
                  <a:schemeClr val="hlink"/>
                </a:solidFill>
                <a:latin typeface="Calibri" pitchFamily="34" charset="0"/>
              </a:rPr>
              <a:t>E’ anche equiparato al lavoratore </a:t>
            </a:r>
            <a:r>
              <a:rPr lang="it-IT" sz="1800" b="1" dirty="0">
                <a:solidFill>
                  <a:schemeClr val="hlink"/>
                </a:solidFill>
                <a:latin typeface="Calibri" pitchFamily="34" charset="0"/>
              </a:rPr>
              <a:t>il</a:t>
            </a:r>
            <a:r>
              <a:rPr lang="it-IT" sz="1800" b="1" dirty="0">
                <a:latin typeface="Calibri" pitchFamily="34" charset="0"/>
              </a:rPr>
              <a:t> </a:t>
            </a:r>
            <a:r>
              <a:rPr lang="it-IT" sz="1800" b="1" dirty="0">
                <a:solidFill>
                  <a:srgbClr val="FF3300"/>
                </a:solidFill>
                <a:latin typeface="Calibri" pitchFamily="34" charset="0"/>
              </a:rPr>
              <a:t>soggetto beneficiario di tirocini formativi e partecipante a forme di alternanza studio </a:t>
            </a:r>
            <a:r>
              <a:rPr lang="it-IT" sz="1800" b="1" dirty="0" smtClean="0">
                <a:solidFill>
                  <a:srgbClr val="FF3300"/>
                </a:solidFill>
                <a:latin typeface="Calibri" pitchFamily="34" charset="0"/>
              </a:rPr>
              <a:t>– lavoro (Gli studenti impegnati nei percorsi PCTO).</a:t>
            </a:r>
            <a:endParaRPr lang="it-IT" sz="1800" dirty="0">
              <a:solidFill>
                <a:srgbClr val="FF3300"/>
              </a:solidFill>
              <a:latin typeface="Calibri" pitchFamily="34" charset="0"/>
            </a:endParaRPr>
          </a:p>
        </p:txBody>
      </p:sp>
      <p:pic>
        <p:nvPicPr>
          <p:cNvPr id="24579" name="Picture 4" descr="stud"/>
          <p:cNvPicPr>
            <a:picLocks noChangeAspect="1" noChangeArrowheads="1"/>
          </p:cNvPicPr>
          <p:nvPr/>
        </p:nvPicPr>
        <p:blipFill>
          <a:blip r:embed="rId2" cstate="print"/>
          <a:srcRect/>
          <a:stretch>
            <a:fillRect/>
          </a:stretch>
        </p:blipFill>
        <p:spPr bwMode="auto">
          <a:xfrm>
            <a:off x="138343" y="5556220"/>
            <a:ext cx="1296988" cy="1020762"/>
          </a:xfrm>
          <a:prstGeom prst="rect">
            <a:avLst/>
          </a:prstGeom>
          <a:noFill/>
          <a:ln w="9525">
            <a:noFill/>
            <a:miter lim="800000"/>
            <a:headEnd/>
            <a:tailEnd/>
          </a:ln>
        </p:spPr>
      </p:pic>
      <p:pic>
        <p:nvPicPr>
          <p:cNvPr id="24580" name="Picture 5" descr="stud"/>
          <p:cNvPicPr>
            <a:picLocks noChangeAspect="1" noChangeArrowheads="1"/>
          </p:cNvPicPr>
          <p:nvPr/>
        </p:nvPicPr>
        <p:blipFill>
          <a:blip r:embed="rId3" cstate="print"/>
          <a:srcRect/>
          <a:stretch>
            <a:fillRect/>
          </a:stretch>
        </p:blipFill>
        <p:spPr bwMode="auto">
          <a:xfrm>
            <a:off x="7596336" y="2780928"/>
            <a:ext cx="1296987"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611188" y="981075"/>
            <a:ext cx="8065268" cy="523220"/>
          </a:xfrm>
          <a:prstGeom prst="rect">
            <a:avLst/>
          </a:prstGeom>
          <a:noFill/>
          <a:ln w="9525">
            <a:noFill/>
            <a:miter lim="800000"/>
            <a:headEnd/>
            <a:tailEnd/>
          </a:ln>
        </p:spPr>
        <p:txBody>
          <a:bodyPr wrap="square">
            <a:spAutoFit/>
          </a:bodyPr>
          <a:lstStyle/>
          <a:p>
            <a:r>
              <a:rPr lang="it-IT" b="1" dirty="0" smtClean="0">
                <a:solidFill>
                  <a:srgbClr val="FF3300"/>
                </a:solidFill>
                <a:latin typeface="Comic Sans MS" pitchFamily="66" charset="0"/>
              </a:rPr>
              <a:t>DIRITTI, OBBLIGHI,  </a:t>
            </a:r>
            <a:r>
              <a:rPr lang="it-IT" b="1" dirty="0">
                <a:solidFill>
                  <a:srgbClr val="FF3300"/>
                </a:solidFill>
                <a:latin typeface="Comic Sans MS" pitchFamily="66" charset="0"/>
              </a:rPr>
              <a:t>RESPONSABILITA’</a:t>
            </a:r>
          </a:p>
        </p:txBody>
      </p:sp>
      <p:sp>
        <p:nvSpPr>
          <p:cNvPr id="25602" name="Rettangolo 2"/>
          <p:cNvSpPr>
            <a:spLocks noChangeArrowheads="1"/>
          </p:cNvSpPr>
          <p:nvPr/>
        </p:nvSpPr>
        <p:spPr bwMode="auto">
          <a:xfrm>
            <a:off x="1187450" y="2420938"/>
            <a:ext cx="5689600" cy="1190625"/>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Lo studente quindi, come ogni altro soggetto presente in Istituto, è titolare di diritti, doveri e responsabilità in relazione al proprio operato ed alla sicurezza nell’ambiente scolastico.</a:t>
            </a:r>
          </a:p>
        </p:txBody>
      </p:sp>
      <p:pic>
        <p:nvPicPr>
          <p:cNvPr id="25603" name="Immagine 1"/>
          <p:cNvPicPr>
            <a:picLocks noChangeAspect="1"/>
          </p:cNvPicPr>
          <p:nvPr/>
        </p:nvPicPr>
        <p:blipFill>
          <a:blip r:embed="rId2" cstate="print"/>
          <a:srcRect/>
          <a:stretch>
            <a:fillRect/>
          </a:stretch>
        </p:blipFill>
        <p:spPr bwMode="auto">
          <a:xfrm>
            <a:off x="2116138" y="4508500"/>
            <a:ext cx="3832225"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258888" y="692150"/>
            <a:ext cx="53149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RIFERIMENTO NORMATIVO</a:t>
            </a:r>
          </a:p>
        </p:txBody>
      </p:sp>
      <p:sp>
        <p:nvSpPr>
          <p:cNvPr id="26626" name="Rectangle 5"/>
          <p:cNvSpPr>
            <a:spLocks noChangeArrowheads="1"/>
          </p:cNvSpPr>
          <p:nvPr/>
        </p:nvSpPr>
        <p:spPr bwMode="auto">
          <a:xfrm>
            <a:off x="1116013" y="1916113"/>
            <a:ext cx="6769100" cy="4401205"/>
          </a:xfrm>
          <a:prstGeom prst="rect">
            <a:avLst/>
          </a:prstGeom>
          <a:noFill/>
          <a:ln w="9525">
            <a:noFill/>
            <a:miter lim="800000"/>
            <a:headEnd/>
            <a:tailEnd/>
          </a:ln>
        </p:spPr>
        <p:txBody>
          <a:bodyPr>
            <a:spAutoFit/>
          </a:bodyPr>
          <a:lstStyle/>
          <a:p>
            <a:pPr marL="533400" indent="-533400">
              <a:buFontTx/>
              <a:buChar char="•"/>
            </a:pPr>
            <a:r>
              <a:rPr lang="it-IT" b="1" dirty="0">
                <a:solidFill>
                  <a:schemeClr val="hlink"/>
                </a:solidFill>
              </a:rPr>
              <a:t>COSTITUZIONE</a:t>
            </a:r>
          </a:p>
          <a:p>
            <a:pPr marL="533400" indent="-533400"/>
            <a:endParaRPr lang="it-IT" b="1" dirty="0">
              <a:solidFill>
                <a:schemeClr val="hlink"/>
              </a:solidFill>
            </a:endParaRPr>
          </a:p>
          <a:p>
            <a:pPr marL="533400" indent="-533400">
              <a:buFontTx/>
              <a:buChar char="•"/>
            </a:pPr>
            <a:r>
              <a:rPr lang="it-IT" b="1" dirty="0">
                <a:solidFill>
                  <a:schemeClr val="hlink"/>
                </a:solidFill>
              </a:rPr>
              <a:t>CODICE CIVILE</a:t>
            </a:r>
          </a:p>
          <a:p>
            <a:pPr marL="533400" indent="-533400"/>
            <a:endParaRPr lang="it-IT" b="1" dirty="0">
              <a:solidFill>
                <a:schemeClr val="hlink"/>
              </a:solidFill>
            </a:endParaRPr>
          </a:p>
          <a:p>
            <a:pPr marL="533400" indent="-533400">
              <a:buFontTx/>
              <a:buChar char="•"/>
            </a:pPr>
            <a:r>
              <a:rPr lang="it-IT" b="1" dirty="0" err="1" smtClean="0">
                <a:solidFill>
                  <a:schemeClr val="hlink"/>
                </a:solidFill>
              </a:rPr>
              <a:t>D.Leg.vo</a:t>
            </a:r>
            <a:r>
              <a:rPr lang="it-IT" b="1" dirty="0" smtClean="0">
                <a:solidFill>
                  <a:schemeClr val="hlink"/>
                </a:solidFill>
              </a:rPr>
              <a:t> 81/08 </a:t>
            </a:r>
            <a:r>
              <a:rPr lang="it-IT" b="1" dirty="0">
                <a:solidFill>
                  <a:schemeClr val="hlink"/>
                </a:solidFill>
              </a:rPr>
              <a:t>e </a:t>
            </a:r>
            <a:r>
              <a:rPr lang="it-IT" b="1" dirty="0" err="1" smtClean="0">
                <a:solidFill>
                  <a:schemeClr val="hlink"/>
                </a:solidFill>
              </a:rPr>
              <a:t>D.Leg.vo</a:t>
            </a:r>
            <a:r>
              <a:rPr lang="it-IT" b="1" dirty="0" smtClean="0">
                <a:solidFill>
                  <a:schemeClr val="hlink"/>
                </a:solidFill>
              </a:rPr>
              <a:t> </a:t>
            </a:r>
            <a:r>
              <a:rPr lang="it-IT" b="1" dirty="0">
                <a:solidFill>
                  <a:schemeClr val="hlink"/>
                </a:solidFill>
              </a:rPr>
              <a:t>106/09</a:t>
            </a:r>
          </a:p>
          <a:p>
            <a:pPr marL="533400" indent="-533400"/>
            <a:endParaRPr lang="it-IT" b="1" dirty="0">
              <a:solidFill>
                <a:schemeClr val="hlink"/>
              </a:solidFill>
            </a:endParaRPr>
          </a:p>
          <a:p>
            <a:pPr marL="533400" indent="-533400">
              <a:buFontTx/>
              <a:buChar char="•"/>
            </a:pPr>
            <a:r>
              <a:rPr lang="it-IT" b="1" dirty="0">
                <a:solidFill>
                  <a:schemeClr val="hlink"/>
                </a:solidFill>
              </a:rPr>
              <a:t>Altre norme specifiche (edilizia</a:t>
            </a:r>
          </a:p>
          <a:p>
            <a:pPr marL="533400" indent="-533400"/>
            <a:r>
              <a:rPr lang="it-IT" b="1" dirty="0">
                <a:solidFill>
                  <a:schemeClr val="hlink"/>
                </a:solidFill>
              </a:rPr>
              <a:t>     scolastica, prevenzione incendi,</a:t>
            </a:r>
          </a:p>
          <a:p>
            <a:pPr marL="533400" indent="-533400"/>
            <a:r>
              <a:rPr lang="it-IT" b="1" dirty="0">
                <a:solidFill>
                  <a:schemeClr val="hlink"/>
                </a:solidFill>
              </a:rPr>
              <a:t>     primo soccorso….)</a:t>
            </a:r>
          </a:p>
          <a:p>
            <a:pPr marL="533400" indent="-533400"/>
            <a:endParaRPr lang="it-IT" b="1" dirty="0">
              <a:solidFill>
                <a:schemeClr val="hlink"/>
              </a:solidFill>
            </a:endParaRPr>
          </a:p>
        </p:txBody>
      </p:sp>
      <p:pic>
        <p:nvPicPr>
          <p:cNvPr id="26627" name="Picture 4" descr="rif"/>
          <p:cNvPicPr>
            <a:picLocks noChangeAspect="1" noChangeArrowheads="1"/>
          </p:cNvPicPr>
          <p:nvPr/>
        </p:nvPicPr>
        <p:blipFill>
          <a:blip r:embed="rId2" cstate="print"/>
          <a:srcRect/>
          <a:stretch>
            <a:fillRect/>
          </a:stretch>
        </p:blipFill>
        <p:spPr bwMode="auto">
          <a:xfrm>
            <a:off x="6588125" y="1341438"/>
            <a:ext cx="16764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3"/>
          <p:cNvSpPr>
            <a:spLocks noChangeArrowheads="1"/>
          </p:cNvSpPr>
          <p:nvPr/>
        </p:nvSpPr>
        <p:spPr bwMode="auto">
          <a:xfrm>
            <a:off x="395536" y="1989138"/>
            <a:ext cx="8496944" cy="3139321"/>
          </a:xfrm>
          <a:prstGeom prst="rect">
            <a:avLst/>
          </a:prstGeom>
          <a:noFill/>
          <a:ln w="9525">
            <a:noFill/>
            <a:miter lim="800000"/>
            <a:headEnd/>
            <a:tailEnd/>
          </a:ln>
        </p:spPr>
        <p:txBody>
          <a:bodyPr wrap="square">
            <a:spAutoFit/>
          </a:bodyPr>
          <a:lstStyle/>
          <a:p>
            <a:pPr algn="just"/>
            <a:r>
              <a:rPr lang="it-IT" sz="1800" b="1" dirty="0">
                <a:solidFill>
                  <a:schemeClr val="hlink"/>
                </a:solidFill>
                <a:latin typeface="Comic Sans MS" panose="030F0702030302020204" pitchFamily="66" charset="0"/>
              </a:rPr>
              <a:t>La cultura della sicurezza, come concetto trasversale a tutti i settori di vita e lavoro, deve diventare patrimonio di tutti i cittadini.</a:t>
            </a:r>
          </a:p>
          <a:p>
            <a:pPr algn="just"/>
            <a:endParaRPr lang="it-IT" sz="1800" b="1" dirty="0">
              <a:solidFill>
                <a:schemeClr val="hlink"/>
              </a:solidFill>
              <a:latin typeface="Comic Sans MS" panose="030F0702030302020204" pitchFamily="66" charset="0"/>
            </a:endParaRPr>
          </a:p>
          <a:p>
            <a:pPr algn="just"/>
            <a:endParaRPr lang="it-IT" sz="1800" b="1" dirty="0">
              <a:solidFill>
                <a:schemeClr val="hlink"/>
              </a:solidFill>
              <a:latin typeface="Comic Sans MS" panose="030F0702030302020204" pitchFamily="66" charset="0"/>
            </a:endParaRPr>
          </a:p>
          <a:p>
            <a:pPr algn="just"/>
            <a:r>
              <a:rPr lang="it-IT" sz="1800" b="1" dirty="0">
                <a:solidFill>
                  <a:srgbClr val="009900"/>
                </a:solidFill>
                <a:latin typeface="Comic Sans MS" panose="030F0702030302020204" pitchFamily="66" charset="0"/>
              </a:rPr>
              <a:t>La scuola, agenzia formativa per </a:t>
            </a:r>
            <a:r>
              <a:rPr lang="it-IT" sz="1800" b="1" dirty="0" err="1">
                <a:solidFill>
                  <a:srgbClr val="009900"/>
                </a:solidFill>
                <a:latin typeface="Comic Sans MS" panose="030F0702030302020204" pitchFamily="66" charset="0"/>
              </a:rPr>
              <a:t>eccellenza,deve</a:t>
            </a:r>
            <a:r>
              <a:rPr lang="it-IT" sz="1800" b="1" dirty="0">
                <a:solidFill>
                  <a:srgbClr val="009900"/>
                </a:solidFill>
                <a:latin typeface="Comic Sans MS" panose="030F0702030302020204" pitchFamily="66" charset="0"/>
              </a:rPr>
              <a:t> quindi promuovere la cultura della sicurezza e della prevenzione, la diffusione di buone prassi lavorative e di comportamenti sicuri sul luogo di vita e di lavoro.</a:t>
            </a:r>
          </a:p>
          <a:p>
            <a:pPr algn="just"/>
            <a:endParaRPr lang="it-IT" sz="1800" b="1" dirty="0">
              <a:solidFill>
                <a:srgbClr val="009900"/>
              </a:solidFill>
              <a:latin typeface="Comic Sans MS" panose="030F0702030302020204" pitchFamily="66" charset="0"/>
            </a:endParaRPr>
          </a:p>
          <a:p>
            <a:pPr algn="just"/>
            <a:endParaRPr lang="it-IT" sz="1800" b="1" dirty="0">
              <a:solidFill>
                <a:srgbClr val="009900"/>
              </a:solidFill>
              <a:latin typeface="Comic Sans MS" panose="030F0702030302020204" pitchFamily="66" charset="0"/>
            </a:endParaRPr>
          </a:p>
          <a:p>
            <a:pPr algn="just"/>
            <a:r>
              <a:rPr lang="it-IT" sz="1800" b="1" dirty="0">
                <a:solidFill>
                  <a:srgbClr val="FF3300"/>
                </a:solidFill>
                <a:latin typeface="Comic Sans MS" panose="030F0702030302020204" pitchFamily="66" charset="0"/>
              </a:rPr>
              <a:t>Il D. </a:t>
            </a:r>
            <a:r>
              <a:rPr lang="it-IT" sz="1800" b="1" dirty="0" err="1">
                <a:solidFill>
                  <a:srgbClr val="FF3300"/>
                </a:solidFill>
                <a:latin typeface="Comic Sans MS" panose="030F0702030302020204" pitchFamily="66" charset="0"/>
              </a:rPr>
              <a:t>Lgs</a:t>
            </a:r>
            <a:r>
              <a:rPr lang="it-IT" sz="1800" b="1" dirty="0">
                <a:solidFill>
                  <a:srgbClr val="FF3300"/>
                </a:solidFill>
                <a:latin typeface="Comic Sans MS" panose="030F0702030302020204" pitchFamily="66" charset="0"/>
              </a:rPr>
              <a:t> 81/2008, (art. 11), invita le scuole ad inserire percorsi formativi interdisciplinari in materia di sicurezza.</a:t>
            </a:r>
          </a:p>
        </p:txBody>
      </p:sp>
      <p:sp>
        <p:nvSpPr>
          <p:cNvPr id="15362" name="Text Box 3"/>
          <p:cNvSpPr txBox="1">
            <a:spLocks noChangeArrowheads="1"/>
          </p:cNvSpPr>
          <p:nvPr/>
        </p:nvSpPr>
        <p:spPr bwMode="auto">
          <a:xfrm>
            <a:off x="2987675" y="981075"/>
            <a:ext cx="1871663" cy="457200"/>
          </a:xfrm>
          <a:prstGeom prst="rect">
            <a:avLst/>
          </a:prstGeom>
          <a:noFill/>
          <a:ln w="9525">
            <a:noFill/>
            <a:miter lim="800000"/>
            <a:headEnd/>
            <a:tailEnd/>
          </a:ln>
        </p:spPr>
        <p:txBody>
          <a:bodyPr>
            <a:spAutoFit/>
          </a:bodyPr>
          <a:lstStyle/>
          <a:p>
            <a:pPr>
              <a:spcBef>
                <a:spcPct val="50000"/>
              </a:spcBef>
            </a:pPr>
            <a:r>
              <a:rPr lang="it-IT" sz="2400" b="1" dirty="0">
                <a:solidFill>
                  <a:srgbClr val="FF3300"/>
                </a:solidFill>
                <a:latin typeface="Comic Sans MS" pitchFamily="66" charset="0"/>
              </a:rPr>
              <a:t>PREMESSA</a:t>
            </a:r>
          </a:p>
        </p:txBody>
      </p:sp>
      <p:pic>
        <p:nvPicPr>
          <p:cNvPr id="15363" name="Immagine 1"/>
          <p:cNvPicPr>
            <a:picLocks noChangeAspect="1"/>
          </p:cNvPicPr>
          <p:nvPr/>
        </p:nvPicPr>
        <p:blipFill>
          <a:blip r:embed="rId2" cstate="print"/>
          <a:srcRect/>
          <a:stretch>
            <a:fillRect/>
          </a:stretch>
        </p:blipFill>
        <p:spPr bwMode="auto">
          <a:xfrm>
            <a:off x="684213" y="5445125"/>
            <a:ext cx="1079500" cy="1077913"/>
          </a:xfrm>
          <a:prstGeom prst="rect">
            <a:avLst/>
          </a:prstGeom>
          <a:noFill/>
          <a:ln w="9525">
            <a:noFill/>
            <a:miter lim="800000"/>
            <a:headEnd/>
            <a:tailEnd/>
          </a:ln>
        </p:spPr>
      </p:pic>
      <p:pic>
        <p:nvPicPr>
          <p:cNvPr id="15364" name="Picture 7" descr="sicurezza1"/>
          <p:cNvPicPr>
            <a:picLocks noChangeAspect="1" noChangeArrowheads="1"/>
          </p:cNvPicPr>
          <p:nvPr/>
        </p:nvPicPr>
        <p:blipFill>
          <a:blip r:embed="rId3" cstate="print"/>
          <a:srcRect/>
          <a:stretch>
            <a:fillRect/>
          </a:stretch>
        </p:blipFill>
        <p:spPr bwMode="auto">
          <a:xfrm>
            <a:off x="5724525" y="404813"/>
            <a:ext cx="2232025" cy="1282700"/>
          </a:xfrm>
          <a:prstGeom prst="rect">
            <a:avLst/>
          </a:prstGeom>
          <a:noFill/>
          <a:ln w="9525">
            <a:noFill/>
            <a:miter lim="800000"/>
            <a:headEnd/>
            <a:tailEnd/>
          </a:ln>
        </p:spPr>
      </p:pic>
    </p:spTree>
    <p:extLst>
      <p:ext uri="{BB962C8B-B14F-4D97-AF65-F5344CB8AC3E}">
        <p14:creationId xmlns:p14="http://schemas.microsoft.com/office/powerpoint/2010/main" val="2293309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323528" y="1340768"/>
            <a:ext cx="7848922" cy="3785652"/>
          </a:xfrm>
          <a:prstGeom prst="rect">
            <a:avLst/>
          </a:prstGeom>
          <a:noFill/>
          <a:ln w="9525">
            <a:noFill/>
            <a:miter lim="800000"/>
            <a:headEnd/>
            <a:tailEnd/>
          </a:ln>
        </p:spPr>
        <p:txBody>
          <a:bodyPr wrap="square">
            <a:spAutoFit/>
          </a:bodyPr>
          <a:lstStyle/>
          <a:p>
            <a:r>
              <a:rPr lang="it-IT" sz="2400" b="1" dirty="0">
                <a:solidFill>
                  <a:srgbClr val="FF3300"/>
                </a:solidFill>
                <a:latin typeface="Comic Sans MS" panose="030F0702030302020204" pitchFamily="66" charset="0"/>
              </a:rPr>
              <a:t>Articolo 32:</a:t>
            </a:r>
            <a:r>
              <a:rPr lang="it-IT" sz="2400" dirty="0">
                <a:latin typeface="Comic Sans MS" panose="030F0702030302020204" pitchFamily="66" charset="0"/>
              </a:rPr>
              <a:t> </a:t>
            </a:r>
            <a:r>
              <a:rPr lang="it-IT" sz="2400" dirty="0">
                <a:solidFill>
                  <a:srgbClr val="000099"/>
                </a:solidFill>
                <a:latin typeface="Comic Sans MS" panose="030F0702030302020204" pitchFamily="66" charset="0"/>
              </a:rPr>
              <a:t>La Repubblica tutela la salute come</a:t>
            </a:r>
          </a:p>
          <a:p>
            <a:r>
              <a:rPr lang="it-IT" sz="2400" dirty="0">
                <a:solidFill>
                  <a:srgbClr val="000099"/>
                </a:solidFill>
                <a:latin typeface="Comic Sans MS" panose="030F0702030302020204" pitchFamily="66" charset="0"/>
              </a:rPr>
              <a:t>fondamentale diritto dell’individuo e interesse </a:t>
            </a:r>
            <a:r>
              <a:rPr lang="it-IT" sz="2400" dirty="0" smtClean="0">
                <a:solidFill>
                  <a:srgbClr val="000099"/>
                </a:solidFill>
                <a:latin typeface="Comic Sans MS" panose="030F0702030302020204" pitchFamily="66" charset="0"/>
              </a:rPr>
              <a:t>della collettività </a:t>
            </a:r>
            <a:r>
              <a:rPr lang="it-IT" sz="2400" dirty="0">
                <a:solidFill>
                  <a:srgbClr val="000099"/>
                </a:solidFill>
                <a:latin typeface="Comic Sans MS" panose="030F0702030302020204" pitchFamily="66" charset="0"/>
              </a:rPr>
              <a:t>e garantisce cure gratuite agli indigenti.</a:t>
            </a:r>
          </a:p>
          <a:p>
            <a:endParaRPr lang="it-IT" sz="2400" dirty="0">
              <a:solidFill>
                <a:srgbClr val="000099"/>
              </a:solidFill>
              <a:latin typeface="Comic Sans MS" panose="030F0702030302020204" pitchFamily="66" charset="0"/>
            </a:endParaRPr>
          </a:p>
          <a:p>
            <a:pPr algn="just"/>
            <a:r>
              <a:rPr lang="it-IT" sz="2400" b="1" dirty="0">
                <a:solidFill>
                  <a:srgbClr val="FF3300"/>
                </a:solidFill>
                <a:latin typeface="Comic Sans MS" panose="030F0702030302020204" pitchFamily="66" charset="0"/>
              </a:rPr>
              <a:t>Articolo 35:</a:t>
            </a:r>
            <a:r>
              <a:rPr lang="it-IT" sz="2400" dirty="0">
                <a:latin typeface="Comic Sans MS" panose="030F0702030302020204" pitchFamily="66" charset="0"/>
              </a:rPr>
              <a:t> </a:t>
            </a:r>
            <a:r>
              <a:rPr lang="it-IT" sz="2400" dirty="0">
                <a:solidFill>
                  <a:srgbClr val="000099"/>
                </a:solidFill>
                <a:latin typeface="Comic Sans MS" panose="030F0702030302020204" pitchFamily="66" charset="0"/>
              </a:rPr>
              <a:t>La Repubblica tutela il lavoro in tutte</a:t>
            </a:r>
          </a:p>
          <a:p>
            <a:pPr algn="just"/>
            <a:r>
              <a:rPr lang="it-IT" sz="2400" dirty="0">
                <a:solidFill>
                  <a:srgbClr val="000099"/>
                </a:solidFill>
                <a:latin typeface="Comic Sans MS" panose="030F0702030302020204" pitchFamily="66" charset="0"/>
              </a:rPr>
              <a:t>le sue forme e applicazioni. Cura la formazione e</a:t>
            </a:r>
          </a:p>
          <a:p>
            <a:pPr algn="just"/>
            <a:r>
              <a:rPr lang="it-IT" sz="2400" dirty="0">
                <a:solidFill>
                  <a:srgbClr val="000099"/>
                </a:solidFill>
                <a:latin typeface="Comic Sans MS" panose="030F0702030302020204" pitchFamily="66" charset="0"/>
              </a:rPr>
              <a:t>l’elevazione professionale dei lavoratori. Promuove </a:t>
            </a:r>
            <a:r>
              <a:rPr lang="it-IT" sz="2400" dirty="0" smtClean="0">
                <a:solidFill>
                  <a:srgbClr val="000099"/>
                </a:solidFill>
                <a:latin typeface="Comic Sans MS" panose="030F0702030302020204" pitchFamily="66" charset="0"/>
              </a:rPr>
              <a:t>e favorisce </a:t>
            </a:r>
            <a:r>
              <a:rPr lang="it-IT" sz="2400" dirty="0">
                <a:solidFill>
                  <a:srgbClr val="000099"/>
                </a:solidFill>
                <a:latin typeface="Comic Sans MS" panose="030F0702030302020204" pitchFamily="66" charset="0"/>
              </a:rPr>
              <a:t>gli accordi e le organizzazioni</a:t>
            </a:r>
          </a:p>
          <a:p>
            <a:pPr algn="just"/>
            <a:r>
              <a:rPr lang="it-IT" sz="2400" dirty="0">
                <a:solidFill>
                  <a:srgbClr val="000099"/>
                </a:solidFill>
                <a:latin typeface="Comic Sans MS" panose="030F0702030302020204" pitchFamily="66" charset="0"/>
              </a:rPr>
              <a:t>internazionali intesi ad affermare e regolare i</a:t>
            </a:r>
          </a:p>
          <a:p>
            <a:pPr algn="just"/>
            <a:r>
              <a:rPr lang="it-IT" sz="2400" dirty="0">
                <a:solidFill>
                  <a:srgbClr val="000099"/>
                </a:solidFill>
                <a:latin typeface="Comic Sans MS" panose="030F0702030302020204" pitchFamily="66" charset="0"/>
              </a:rPr>
              <a:t>diritti del lavoro</a:t>
            </a:r>
          </a:p>
        </p:txBody>
      </p:sp>
      <p:sp>
        <p:nvSpPr>
          <p:cNvPr id="27650" name="Rectangle 5"/>
          <p:cNvSpPr>
            <a:spLocks noChangeArrowheads="1"/>
          </p:cNvSpPr>
          <p:nvPr/>
        </p:nvSpPr>
        <p:spPr bwMode="auto">
          <a:xfrm>
            <a:off x="179512" y="722312"/>
            <a:ext cx="8713713" cy="461665"/>
          </a:xfrm>
          <a:prstGeom prst="rect">
            <a:avLst/>
          </a:prstGeom>
          <a:noFill/>
          <a:ln w="9525">
            <a:noFill/>
            <a:miter lim="800000"/>
            <a:headEnd/>
            <a:tailEnd/>
          </a:ln>
        </p:spPr>
        <p:txBody>
          <a:bodyPr wrap="square">
            <a:spAutoFit/>
          </a:bodyPr>
          <a:lstStyle/>
          <a:p>
            <a:pPr algn="ctr"/>
            <a:r>
              <a:rPr lang="it-IT" sz="2400" b="1" dirty="0">
                <a:solidFill>
                  <a:srgbClr val="FF3300"/>
                </a:solidFill>
                <a:latin typeface="Comic Sans MS" pitchFamily="66" charset="0"/>
              </a:rPr>
              <a:t>COSTITUZIONE DELLA </a:t>
            </a:r>
            <a:r>
              <a:rPr lang="it-IT" sz="2400" b="1" dirty="0" smtClean="0">
                <a:solidFill>
                  <a:srgbClr val="FF3300"/>
                </a:solidFill>
                <a:latin typeface="Comic Sans MS" pitchFamily="66" charset="0"/>
              </a:rPr>
              <a:t>REPUBBLICA ITALIANA</a:t>
            </a:r>
            <a:endParaRPr lang="it-IT" sz="2400" b="1" dirty="0">
              <a:solidFill>
                <a:srgbClr val="FF3300"/>
              </a:solidFill>
              <a:latin typeface="Comic Sans MS" pitchFamily="66" charset="0"/>
            </a:endParaRPr>
          </a:p>
        </p:txBody>
      </p:sp>
      <p:pic>
        <p:nvPicPr>
          <p:cNvPr id="27651" name="Picture 4" descr="cost"/>
          <p:cNvPicPr>
            <a:picLocks noChangeAspect="1" noChangeArrowheads="1"/>
          </p:cNvPicPr>
          <p:nvPr/>
        </p:nvPicPr>
        <p:blipFill>
          <a:blip r:embed="rId2" cstate="print"/>
          <a:srcRect/>
          <a:stretch>
            <a:fillRect/>
          </a:stretch>
        </p:blipFill>
        <p:spPr bwMode="auto">
          <a:xfrm>
            <a:off x="7596188" y="4797425"/>
            <a:ext cx="1147762"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827088" y="2276475"/>
            <a:ext cx="7489825" cy="2677656"/>
          </a:xfrm>
          <a:prstGeom prst="rect">
            <a:avLst/>
          </a:prstGeom>
          <a:noFill/>
          <a:ln w="9525">
            <a:noFill/>
            <a:miter lim="800000"/>
            <a:headEnd/>
            <a:tailEnd/>
          </a:ln>
        </p:spPr>
        <p:txBody>
          <a:bodyPr>
            <a:spAutoFit/>
          </a:bodyPr>
          <a:lstStyle/>
          <a:p>
            <a:pPr algn="just"/>
            <a:r>
              <a:rPr lang="it-IT" b="1" dirty="0">
                <a:solidFill>
                  <a:srgbClr val="FF3300"/>
                </a:solidFill>
                <a:latin typeface="Comic Sans MS" panose="030F0702030302020204" pitchFamily="66" charset="0"/>
              </a:rPr>
              <a:t>Articolo 2087:</a:t>
            </a:r>
            <a:r>
              <a:rPr lang="it-IT" dirty="0">
                <a:latin typeface="Comic Sans MS" panose="030F0702030302020204" pitchFamily="66" charset="0"/>
              </a:rPr>
              <a:t> </a:t>
            </a:r>
            <a:r>
              <a:rPr lang="it-IT" dirty="0">
                <a:solidFill>
                  <a:srgbClr val="000099"/>
                </a:solidFill>
                <a:latin typeface="Comic Sans MS" panose="030F0702030302020204" pitchFamily="66" charset="0"/>
              </a:rPr>
              <a:t>L’imprenditore è </a:t>
            </a:r>
            <a:r>
              <a:rPr lang="it-IT" dirty="0" smtClean="0">
                <a:solidFill>
                  <a:srgbClr val="000099"/>
                </a:solidFill>
                <a:latin typeface="Comic Sans MS" panose="030F0702030302020204" pitchFamily="66" charset="0"/>
              </a:rPr>
              <a:t>tenuto ad</a:t>
            </a:r>
            <a:endParaRPr lang="it-IT" dirty="0">
              <a:solidFill>
                <a:srgbClr val="000099"/>
              </a:solidFill>
              <a:latin typeface="Comic Sans MS" panose="030F0702030302020204" pitchFamily="66" charset="0"/>
            </a:endParaRPr>
          </a:p>
          <a:p>
            <a:pPr algn="just"/>
            <a:r>
              <a:rPr lang="it-IT" dirty="0" smtClean="0">
                <a:solidFill>
                  <a:srgbClr val="000099"/>
                </a:solidFill>
                <a:latin typeface="Comic Sans MS" panose="030F0702030302020204" pitchFamily="66" charset="0"/>
              </a:rPr>
              <a:t>adottare </a:t>
            </a:r>
            <a:r>
              <a:rPr lang="it-IT" dirty="0">
                <a:solidFill>
                  <a:srgbClr val="000099"/>
                </a:solidFill>
                <a:latin typeface="Comic Sans MS" panose="030F0702030302020204" pitchFamily="66" charset="0"/>
              </a:rPr>
              <a:t>nell’esercizio </a:t>
            </a:r>
            <a:r>
              <a:rPr lang="it-IT" dirty="0" smtClean="0">
                <a:solidFill>
                  <a:srgbClr val="000099"/>
                </a:solidFill>
                <a:latin typeface="Comic Sans MS" panose="030F0702030302020204" pitchFamily="66" charset="0"/>
              </a:rPr>
              <a:t>dell’impresa le </a:t>
            </a:r>
            <a:r>
              <a:rPr lang="it-IT" dirty="0">
                <a:solidFill>
                  <a:srgbClr val="000099"/>
                </a:solidFill>
                <a:latin typeface="Comic Sans MS" panose="030F0702030302020204" pitchFamily="66" charset="0"/>
              </a:rPr>
              <a:t>misure che, secondo la </a:t>
            </a:r>
            <a:r>
              <a:rPr lang="it-IT" dirty="0" smtClean="0">
                <a:solidFill>
                  <a:srgbClr val="000099"/>
                </a:solidFill>
                <a:latin typeface="Comic Sans MS" panose="030F0702030302020204" pitchFamily="66" charset="0"/>
              </a:rPr>
              <a:t>particolarità del </a:t>
            </a:r>
            <a:r>
              <a:rPr lang="it-IT" dirty="0">
                <a:solidFill>
                  <a:srgbClr val="000099"/>
                </a:solidFill>
                <a:latin typeface="Comic Sans MS" panose="030F0702030302020204" pitchFamily="66" charset="0"/>
              </a:rPr>
              <a:t>lavoro, l’esperienza e la </a:t>
            </a:r>
            <a:r>
              <a:rPr lang="it-IT" dirty="0" smtClean="0">
                <a:solidFill>
                  <a:srgbClr val="000099"/>
                </a:solidFill>
                <a:latin typeface="Comic Sans MS" panose="030F0702030302020204" pitchFamily="66" charset="0"/>
              </a:rPr>
              <a:t>tecnica, sono </a:t>
            </a:r>
            <a:r>
              <a:rPr lang="it-IT" dirty="0">
                <a:solidFill>
                  <a:srgbClr val="000099"/>
                </a:solidFill>
                <a:latin typeface="Comic Sans MS" panose="030F0702030302020204" pitchFamily="66" charset="0"/>
              </a:rPr>
              <a:t>necessarie a tutelare </a:t>
            </a:r>
            <a:r>
              <a:rPr lang="it-IT" dirty="0" smtClean="0">
                <a:solidFill>
                  <a:srgbClr val="000099"/>
                </a:solidFill>
                <a:latin typeface="Comic Sans MS" panose="030F0702030302020204" pitchFamily="66" charset="0"/>
              </a:rPr>
              <a:t>l’integrità fisica </a:t>
            </a:r>
            <a:r>
              <a:rPr lang="it-IT" dirty="0">
                <a:solidFill>
                  <a:srgbClr val="000099"/>
                </a:solidFill>
                <a:latin typeface="Comic Sans MS" panose="030F0702030302020204" pitchFamily="66" charset="0"/>
              </a:rPr>
              <a:t>e la personalità morale </a:t>
            </a:r>
            <a:r>
              <a:rPr lang="it-IT" dirty="0" smtClean="0">
                <a:solidFill>
                  <a:srgbClr val="000099"/>
                </a:solidFill>
                <a:latin typeface="Comic Sans MS" panose="030F0702030302020204" pitchFamily="66" charset="0"/>
              </a:rPr>
              <a:t>dei prestatori </a:t>
            </a:r>
            <a:r>
              <a:rPr lang="it-IT" dirty="0">
                <a:solidFill>
                  <a:srgbClr val="000099"/>
                </a:solidFill>
                <a:latin typeface="Comic Sans MS" panose="030F0702030302020204" pitchFamily="66" charset="0"/>
              </a:rPr>
              <a:t>di lavoro.</a:t>
            </a:r>
          </a:p>
        </p:txBody>
      </p:sp>
      <p:sp>
        <p:nvSpPr>
          <p:cNvPr id="28674" name="Rectangle 3"/>
          <p:cNvSpPr>
            <a:spLocks noChangeArrowheads="1"/>
          </p:cNvSpPr>
          <p:nvPr/>
        </p:nvSpPr>
        <p:spPr bwMode="auto">
          <a:xfrm>
            <a:off x="1042988" y="1052513"/>
            <a:ext cx="3001962" cy="519112"/>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CODICE CIVILE</a:t>
            </a:r>
          </a:p>
        </p:txBody>
      </p:sp>
      <p:pic>
        <p:nvPicPr>
          <p:cNvPr id="28675" name="Picture 4" descr="cod civ"/>
          <p:cNvPicPr>
            <a:picLocks noChangeAspect="1" noChangeArrowheads="1"/>
          </p:cNvPicPr>
          <p:nvPr/>
        </p:nvPicPr>
        <p:blipFill>
          <a:blip r:embed="rId2" cstate="print"/>
          <a:srcRect/>
          <a:stretch>
            <a:fillRect/>
          </a:stretch>
        </p:blipFill>
        <p:spPr bwMode="auto">
          <a:xfrm>
            <a:off x="6156325" y="260350"/>
            <a:ext cx="152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258888" y="692150"/>
            <a:ext cx="4572000"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Decreti legislativi</a:t>
            </a:r>
          </a:p>
          <a:p>
            <a:pPr algn="ctr"/>
            <a:r>
              <a:rPr lang="it-IT" b="1">
                <a:solidFill>
                  <a:srgbClr val="FF3300"/>
                </a:solidFill>
                <a:latin typeface="Comic Sans MS" pitchFamily="66" charset="0"/>
              </a:rPr>
              <a:t>81/2008 e 106/2009</a:t>
            </a:r>
          </a:p>
        </p:txBody>
      </p:sp>
      <p:sp>
        <p:nvSpPr>
          <p:cNvPr id="29698" name="Rectangle 3"/>
          <p:cNvSpPr>
            <a:spLocks noChangeArrowheads="1"/>
          </p:cNvSpPr>
          <p:nvPr/>
        </p:nvSpPr>
        <p:spPr bwMode="auto">
          <a:xfrm>
            <a:off x="755650" y="1989138"/>
            <a:ext cx="7272338" cy="3785652"/>
          </a:xfrm>
          <a:prstGeom prst="rect">
            <a:avLst/>
          </a:prstGeom>
          <a:noFill/>
          <a:ln w="9525">
            <a:noFill/>
            <a:miter lim="800000"/>
            <a:headEnd/>
            <a:tailEnd/>
          </a:ln>
        </p:spPr>
        <p:txBody>
          <a:bodyPr>
            <a:spAutoFit/>
          </a:bodyPr>
          <a:lstStyle/>
          <a:p>
            <a:pPr algn="just"/>
            <a:r>
              <a:rPr lang="it-IT" sz="2400" dirty="0">
                <a:latin typeface="Comic Sans MS" panose="030F0702030302020204" pitchFamily="66" charset="0"/>
              </a:rPr>
              <a:t>La </a:t>
            </a:r>
            <a:r>
              <a:rPr lang="it-IT" sz="2400" dirty="0" smtClean="0">
                <a:latin typeface="Comic Sans MS" panose="030F0702030302020204" pitchFamily="66" charset="0"/>
              </a:rPr>
              <a:t>normativa </a:t>
            </a:r>
            <a:r>
              <a:rPr lang="it-IT" sz="2400" dirty="0">
                <a:latin typeface="Comic Sans MS" panose="030F0702030302020204" pitchFamily="66" charset="0"/>
              </a:rPr>
              <a:t>per la tutela della </a:t>
            </a:r>
            <a:r>
              <a:rPr lang="it-IT" sz="2400" dirty="0" smtClean="0">
                <a:latin typeface="Comic Sans MS" panose="030F0702030302020204" pitchFamily="66" charset="0"/>
              </a:rPr>
              <a:t>salute e </a:t>
            </a:r>
            <a:r>
              <a:rPr lang="it-IT" sz="2400" dirty="0">
                <a:latin typeface="Comic Sans MS" panose="030F0702030302020204" pitchFamily="66" charset="0"/>
              </a:rPr>
              <a:t>della sicurezza nei luoghi di lavoro, nota come Testo Unico, ha riunito, aggiornato ed armonizzato, le innumerevoli disposizioni di Legge, succedutesi nell’arco di più di mezzo secolo, al fine di adeguare la sicurezza sul lavoro e la prevenzione all’evoluzione tecnologia ed organizzativa. </a:t>
            </a:r>
          </a:p>
          <a:p>
            <a:pPr algn="just"/>
            <a:r>
              <a:rPr lang="it-IT" sz="2400" dirty="0">
                <a:latin typeface="Comic Sans MS" panose="030F0702030302020204" pitchFamily="66" charset="0"/>
              </a:rPr>
              <a:t>Il Testo Unico si applica a tutti i settori di attività, privati e pubblici, quindi anche nelle scuole di ogni ordine e grado.</a:t>
            </a:r>
          </a:p>
        </p:txBody>
      </p:sp>
      <p:pic>
        <p:nvPicPr>
          <p:cNvPr id="29699" name="Picture 5" descr="decr1"/>
          <p:cNvPicPr>
            <a:picLocks noChangeAspect="1" noChangeArrowheads="1"/>
          </p:cNvPicPr>
          <p:nvPr/>
        </p:nvPicPr>
        <p:blipFill>
          <a:blip r:embed="rId2" cstate="print"/>
          <a:srcRect/>
          <a:stretch>
            <a:fillRect/>
          </a:stretch>
        </p:blipFill>
        <p:spPr bwMode="auto">
          <a:xfrm>
            <a:off x="6588125" y="404813"/>
            <a:ext cx="1439863" cy="131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539750" y="1628775"/>
            <a:ext cx="7920038" cy="4362450"/>
          </a:xfrm>
          <a:prstGeom prst="rect">
            <a:avLst/>
          </a:prstGeom>
          <a:noFill/>
          <a:ln w="9525">
            <a:noFill/>
            <a:miter lim="800000"/>
            <a:headEnd/>
            <a:tailEnd/>
          </a:ln>
        </p:spPr>
        <p:txBody>
          <a:bodyPr>
            <a:spAutoFit/>
          </a:bodyPr>
          <a:lstStyle/>
          <a:p>
            <a:pPr marL="533400" indent="-533400"/>
            <a:endParaRPr lang="it-IT" dirty="0">
              <a:solidFill>
                <a:srgbClr val="FF3300"/>
              </a:solidFill>
              <a:latin typeface="Comic Sans MS" pitchFamily="66" charset="0"/>
            </a:endParaRPr>
          </a:p>
          <a:p>
            <a:pPr marL="533400" indent="-533400"/>
            <a:r>
              <a:rPr lang="it-IT" dirty="0">
                <a:latin typeface="Comic Sans MS" panose="030F0702030302020204" pitchFamily="66" charset="0"/>
              </a:rPr>
              <a:t>L’articolo 36 del </a:t>
            </a:r>
            <a:r>
              <a:rPr lang="it-IT" dirty="0" smtClean="0">
                <a:latin typeface="Comic Sans MS" panose="030F0702030302020204" pitchFamily="66" charset="0"/>
              </a:rPr>
              <a:t>T.U.S.L. «informazione </a:t>
            </a:r>
            <a:r>
              <a:rPr lang="it-IT" dirty="0">
                <a:latin typeface="Comic Sans MS" panose="030F0702030302020204" pitchFamily="66" charset="0"/>
              </a:rPr>
              <a:t>dei</a:t>
            </a:r>
          </a:p>
          <a:p>
            <a:pPr marL="533400" indent="-533400"/>
            <a:r>
              <a:rPr lang="it-IT" dirty="0" smtClean="0">
                <a:latin typeface="Comic Sans MS" panose="030F0702030302020204" pitchFamily="66" charset="0"/>
              </a:rPr>
              <a:t>Lavoratori» </a:t>
            </a:r>
            <a:r>
              <a:rPr lang="it-IT" dirty="0">
                <a:latin typeface="Comic Sans MS" panose="030F0702030302020204" pitchFamily="66" charset="0"/>
              </a:rPr>
              <a:t>prescrive che il datore di lavoro</a:t>
            </a:r>
          </a:p>
          <a:p>
            <a:pPr marL="533400" indent="-533400"/>
            <a:r>
              <a:rPr lang="it-IT" dirty="0">
                <a:latin typeface="Comic Sans MS" panose="030F0702030302020204" pitchFamily="66" charset="0"/>
              </a:rPr>
              <a:t>provveda affinché ciascun lavoratore sia</a:t>
            </a:r>
          </a:p>
          <a:p>
            <a:pPr marL="533400" indent="-533400"/>
            <a:r>
              <a:rPr lang="it-IT" dirty="0">
                <a:latin typeface="Comic Sans MS" panose="030F0702030302020204" pitchFamily="66" charset="0"/>
              </a:rPr>
              <a:t>informato su:</a:t>
            </a:r>
          </a:p>
          <a:p>
            <a:pPr marL="533400" indent="-533400"/>
            <a:endParaRPr lang="it-IT" dirty="0">
              <a:latin typeface="Comic Sans MS" panose="030F0702030302020204" pitchFamily="66" charset="0"/>
            </a:endParaRPr>
          </a:p>
          <a:p>
            <a:pPr marL="533400" indent="-533400">
              <a:buFontTx/>
              <a:buChar char="•"/>
            </a:pPr>
            <a:r>
              <a:rPr lang="it-IT" b="1" dirty="0">
                <a:solidFill>
                  <a:schemeClr val="hlink"/>
                </a:solidFill>
                <a:latin typeface="Comic Sans MS" panose="030F0702030302020204" pitchFamily="66" charset="0"/>
              </a:rPr>
              <a:t>i rischi</a:t>
            </a:r>
          </a:p>
          <a:p>
            <a:pPr marL="533400" indent="-533400">
              <a:buFontTx/>
              <a:buChar char="•"/>
            </a:pPr>
            <a:r>
              <a:rPr lang="it-IT" b="1" dirty="0">
                <a:solidFill>
                  <a:schemeClr val="hlink"/>
                </a:solidFill>
                <a:latin typeface="Comic Sans MS" panose="030F0702030302020204" pitchFamily="66" charset="0"/>
              </a:rPr>
              <a:t>le procedure</a:t>
            </a:r>
          </a:p>
          <a:p>
            <a:pPr marL="533400" indent="-533400">
              <a:buFontTx/>
              <a:buChar char="•"/>
            </a:pPr>
            <a:r>
              <a:rPr lang="it-IT" b="1" dirty="0">
                <a:solidFill>
                  <a:schemeClr val="hlink"/>
                </a:solidFill>
                <a:latin typeface="Comic Sans MS" panose="030F0702030302020204" pitchFamily="66" charset="0"/>
              </a:rPr>
              <a:t>i nominativi delle figure responsabili</a:t>
            </a:r>
          </a:p>
          <a:p>
            <a:pPr marL="533400" indent="-533400">
              <a:buFontTx/>
              <a:buChar char="•"/>
            </a:pPr>
            <a:r>
              <a:rPr lang="it-IT" b="1" dirty="0">
                <a:solidFill>
                  <a:schemeClr val="hlink"/>
                </a:solidFill>
                <a:latin typeface="Comic Sans MS" panose="030F0702030302020204" pitchFamily="66" charset="0"/>
              </a:rPr>
              <a:t>le misure adottate</a:t>
            </a:r>
          </a:p>
        </p:txBody>
      </p:sp>
      <p:sp>
        <p:nvSpPr>
          <p:cNvPr id="30722" name="Text Box 5"/>
          <p:cNvSpPr txBox="1">
            <a:spLocks noChangeArrowheads="1"/>
          </p:cNvSpPr>
          <p:nvPr/>
        </p:nvSpPr>
        <p:spPr bwMode="auto">
          <a:xfrm>
            <a:off x="900113" y="765175"/>
            <a:ext cx="6767512" cy="519113"/>
          </a:xfrm>
          <a:prstGeom prst="rect">
            <a:avLst/>
          </a:prstGeom>
          <a:noFill/>
          <a:ln w="9525">
            <a:noFill/>
            <a:miter lim="800000"/>
            <a:headEnd/>
            <a:tailEnd/>
          </a:ln>
        </p:spPr>
        <p:txBody>
          <a:bodyPr>
            <a:spAutoFit/>
          </a:bodyPr>
          <a:lstStyle/>
          <a:p>
            <a:pPr>
              <a:spcBef>
                <a:spcPct val="50000"/>
              </a:spcBef>
            </a:pPr>
            <a:endParaRPr lang="it-IT"/>
          </a:p>
        </p:txBody>
      </p:sp>
      <p:sp>
        <p:nvSpPr>
          <p:cNvPr id="30723" name="Rectangle 8"/>
          <p:cNvSpPr>
            <a:spLocks noChangeArrowheads="1"/>
          </p:cNvSpPr>
          <p:nvPr/>
        </p:nvSpPr>
        <p:spPr bwMode="auto">
          <a:xfrm>
            <a:off x="684213" y="844550"/>
            <a:ext cx="4227512"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 Lgs 81/2008 art.36</a:t>
            </a:r>
          </a:p>
        </p:txBody>
      </p:sp>
      <p:pic>
        <p:nvPicPr>
          <p:cNvPr id="30724" name="Picture 5" descr="decr"/>
          <p:cNvPicPr>
            <a:picLocks noChangeAspect="1" noChangeArrowheads="1"/>
          </p:cNvPicPr>
          <p:nvPr/>
        </p:nvPicPr>
        <p:blipFill>
          <a:blip r:embed="rId2" cstate="print"/>
          <a:srcRect/>
          <a:stretch>
            <a:fillRect/>
          </a:stretch>
        </p:blipFill>
        <p:spPr bwMode="auto">
          <a:xfrm>
            <a:off x="6011863" y="333375"/>
            <a:ext cx="2232025"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3" name="Text Box 137"/>
          <p:cNvSpPr txBox="1">
            <a:spLocks noChangeArrowheads="1"/>
          </p:cNvSpPr>
          <p:nvPr/>
        </p:nvSpPr>
        <p:spPr bwMode="auto">
          <a:xfrm>
            <a:off x="467544" y="260350"/>
            <a:ext cx="6192687" cy="523220"/>
          </a:xfrm>
          <a:prstGeom prst="rect">
            <a:avLst/>
          </a:prstGeom>
          <a:noFill/>
          <a:ln w="9525">
            <a:noFill/>
            <a:miter lim="800000"/>
            <a:headEnd/>
            <a:tailEnd/>
          </a:ln>
        </p:spPr>
        <p:txBody>
          <a:bodyPr wrap="square">
            <a:spAutoFit/>
          </a:bodyPr>
          <a:lstStyle/>
          <a:p>
            <a:pPr>
              <a:spcBef>
                <a:spcPct val="50000"/>
              </a:spcBef>
            </a:pPr>
            <a:r>
              <a:rPr lang="it-IT" b="1" dirty="0" smtClean="0">
                <a:solidFill>
                  <a:srgbClr val="FF3300"/>
                </a:solidFill>
                <a:latin typeface="Comic Sans MS" pitchFamily="66" charset="0"/>
              </a:rPr>
              <a:t>ORGANIGRAMMA (da Completare)</a:t>
            </a:r>
            <a:endParaRPr lang="it-IT" b="1" dirty="0">
              <a:solidFill>
                <a:srgbClr val="FF3300"/>
              </a:solidFill>
              <a:latin typeface="Comic Sans MS" pitchFamily="66" charset="0"/>
            </a:endParaRPr>
          </a:p>
        </p:txBody>
      </p:sp>
      <p:graphicFrame>
        <p:nvGraphicFramePr>
          <p:cNvPr id="31832" name="Group 88"/>
          <p:cNvGraphicFramePr>
            <a:graphicFrameLocks noGrp="1"/>
          </p:cNvGraphicFramePr>
          <p:nvPr>
            <p:extLst>
              <p:ext uri="{D42A27DB-BD31-4B8C-83A1-F6EECF244321}">
                <p14:modId xmlns:p14="http://schemas.microsoft.com/office/powerpoint/2010/main" val="1797307530"/>
              </p:ext>
            </p:extLst>
          </p:nvPr>
        </p:nvGraphicFramePr>
        <p:xfrm>
          <a:off x="251521" y="1179513"/>
          <a:ext cx="8496943" cy="5561855"/>
        </p:xfrm>
        <a:graphic>
          <a:graphicData uri="http://schemas.openxmlformats.org/drawingml/2006/table">
            <a:tbl>
              <a:tblPr/>
              <a:tblGrid>
                <a:gridCol w="4248471"/>
                <a:gridCol w="4248472"/>
              </a:tblGrid>
              <a:tr h="10268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R.S.P.P.</a:t>
                      </a:r>
                      <a:endParaRPr kumimoji="0" lang="it-IT" sz="10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     RLS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6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ASPP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Medico Competente</a:t>
                      </a:r>
                      <a:endParaRPr kumimoji="0" lang="it-IT" sz="28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0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Addetti alla lotta antincendio, evacuazione in caso di pericolo grave e immediato</a:t>
                      </a:r>
                      <a:endParaRPr kumimoji="0" lang="it-IT" sz="28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Datore di Lavoro</a:t>
                      </a:r>
                      <a:endParaRPr kumimoji="0" lang="it-IT" sz="28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8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Addetti al Primo soccorso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C00000"/>
                          </a:solidFill>
                          <a:effectLst/>
                          <a:latin typeface="Comic Sans MS" panose="030F0702030302020204" pitchFamily="66" charset="0"/>
                          <a:ea typeface="Calibri" pitchFamily="34" charset="0"/>
                          <a:cs typeface="Times New Roman" pitchFamily="18" charset="0"/>
                        </a:rPr>
                        <a:t> Preposti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DSGA……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Collaboratori della Dirigenza……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Coordinatori di Laboratori e della Palestra…..</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Referenti di Plesso……</a:t>
                      </a:r>
                      <a:endParaRPr kumimoji="0" lang="it-IT" sz="28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 name="Diagramma 1"/>
          <p:cNvGraphicFramePr/>
          <p:nvPr/>
        </p:nvGraphicFramePr>
        <p:xfrm>
          <a:off x="6948488" y="404813"/>
          <a:ext cx="1547812" cy="77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2" name="Group 44"/>
          <p:cNvGraphicFramePr>
            <a:graphicFrameLocks noGrp="1"/>
          </p:cNvGraphicFramePr>
          <p:nvPr>
            <p:extLst>
              <p:ext uri="{D42A27DB-BD31-4B8C-83A1-F6EECF244321}">
                <p14:modId xmlns:p14="http://schemas.microsoft.com/office/powerpoint/2010/main" val="3740408073"/>
              </p:ext>
            </p:extLst>
          </p:nvPr>
        </p:nvGraphicFramePr>
        <p:xfrm>
          <a:off x="539552" y="1484314"/>
          <a:ext cx="8064896" cy="4969021"/>
        </p:xfrm>
        <a:graphic>
          <a:graphicData uri="http://schemas.openxmlformats.org/drawingml/2006/table">
            <a:tbl>
              <a:tblPr/>
              <a:tblGrid>
                <a:gridCol w="4595685"/>
                <a:gridCol w="3469211"/>
              </a:tblGrid>
              <a:tr h="40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Compito assegnato</a:t>
                      </a:r>
                      <a:endPar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Nominativo</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Emanazione e diffusione ordine di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2"/>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Coordinamento e controllo delle </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operazioni</a:t>
                      </a:r>
                      <a:r>
                        <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Interruzione erogazione gas, energia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elettrica, acqua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Apertura porte e vie di fuga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Chiamate di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6"/>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Attivazione e controllo periodico estintori  e  idranti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   Controllo quotidiano della praticabilit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delle vie d</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uscita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3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8.   Primo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01" name="Rectangle 113"/>
          <p:cNvSpPr>
            <a:spLocks noChangeArrowheads="1"/>
          </p:cNvSpPr>
          <p:nvPr/>
        </p:nvSpPr>
        <p:spPr bwMode="auto">
          <a:xfrm>
            <a:off x="0" y="5667375"/>
            <a:ext cx="9144000" cy="0"/>
          </a:xfrm>
          <a:prstGeom prst="rect">
            <a:avLst/>
          </a:prstGeom>
          <a:noFill/>
          <a:ln w="9525">
            <a:noFill/>
            <a:miter lim="800000"/>
            <a:headEnd/>
            <a:tailEnd/>
          </a:ln>
        </p:spPr>
        <p:txBody>
          <a:bodyPr wrap="none" anchor="ctr">
            <a:spAutoFit/>
          </a:bodyPr>
          <a:lstStyle/>
          <a:p>
            <a:endParaRPr lang="it-IT"/>
          </a:p>
        </p:txBody>
      </p:sp>
      <p:sp>
        <p:nvSpPr>
          <p:cNvPr id="32802" name="Text Box 116"/>
          <p:cNvSpPr txBox="1">
            <a:spLocks noChangeArrowheads="1"/>
          </p:cNvSpPr>
          <p:nvPr/>
        </p:nvSpPr>
        <p:spPr bwMode="auto">
          <a:xfrm>
            <a:off x="1259632" y="188913"/>
            <a:ext cx="7632848" cy="1477328"/>
          </a:xfrm>
          <a:prstGeom prst="rect">
            <a:avLst/>
          </a:prstGeom>
          <a:noFill/>
          <a:ln w="9525">
            <a:noFill/>
            <a:miter lim="800000"/>
            <a:headEnd/>
            <a:tailEnd/>
          </a:ln>
        </p:spPr>
        <p:txBody>
          <a:bodyPr wrap="square">
            <a:spAutoFit/>
          </a:bodyPr>
          <a:lstStyle/>
          <a:p>
            <a:pPr>
              <a:spcBef>
                <a:spcPct val="50000"/>
              </a:spcBef>
            </a:pPr>
            <a:r>
              <a:rPr lang="it-IT" sz="2400" b="1" dirty="0">
                <a:solidFill>
                  <a:srgbClr val="FF3300"/>
                </a:solidFill>
                <a:latin typeface="Comic Sans MS" pitchFamily="66" charset="0"/>
              </a:rPr>
              <a:t>Compiti </a:t>
            </a:r>
            <a:r>
              <a:rPr lang="it-IT" sz="2400" b="1" dirty="0" smtClean="0">
                <a:solidFill>
                  <a:srgbClr val="FF3300"/>
                </a:solidFill>
                <a:latin typeface="Comic Sans MS" pitchFamily="66" charset="0"/>
              </a:rPr>
              <a:t>da assegnare in </a:t>
            </a:r>
            <a:r>
              <a:rPr lang="it-IT" sz="2400" b="1" dirty="0">
                <a:solidFill>
                  <a:srgbClr val="FF3300"/>
                </a:solidFill>
                <a:latin typeface="Comic Sans MS" pitchFamily="66" charset="0"/>
              </a:rPr>
              <a:t>caso di </a:t>
            </a:r>
            <a:r>
              <a:rPr lang="it-IT" sz="2400" b="1" dirty="0" smtClean="0">
                <a:solidFill>
                  <a:srgbClr val="FF3300"/>
                </a:solidFill>
                <a:latin typeface="Comic Sans MS" pitchFamily="66" charset="0"/>
              </a:rPr>
              <a:t>emergenza (anche senza nomi, solo figure professionali)</a:t>
            </a:r>
          </a:p>
          <a:p>
            <a:pPr>
              <a:spcBef>
                <a:spcPct val="50000"/>
              </a:spcBef>
            </a:pPr>
            <a:endParaRPr lang="it-IT" b="1" dirty="0">
              <a:solidFill>
                <a:srgbClr val="FF3300"/>
              </a:solidFill>
              <a:latin typeface="Comic Sans MS" pitchFamily="66" charset="0"/>
            </a:endParaRPr>
          </a:p>
        </p:txBody>
      </p:sp>
      <p:pic>
        <p:nvPicPr>
          <p:cNvPr id="32804" name="Picture 37" descr="compiti"/>
          <p:cNvPicPr>
            <a:picLocks noChangeAspect="1" noChangeArrowheads="1"/>
          </p:cNvPicPr>
          <p:nvPr/>
        </p:nvPicPr>
        <p:blipFill>
          <a:blip r:embed="rId2" cstate="print"/>
          <a:srcRect/>
          <a:stretch>
            <a:fillRect/>
          </a:stretch>
        </p:blipFill>
        <p:spPr bwMode="auto">
          <a:xfrm>
            <a:off x="251520" y="270678"/>
            <a:ext cx="790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1"/>
          <p:cNvSpPr>
            <a:spLocks noChangeArrowheads="1"/>
          </p:cNvSpPr>
          <p:nvPr/>
        </p:nvSpPr>
        <p:spPr bwMode="auto">
          <a:xfrm>
            <a:off x="1476375" y="549275"/>
            <a:ext cx="5616575"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FATTORI DI RISCHIO </a:t>
            </a:r>
          </a:p>
          <a:p>
            <a:pPr algn="ctr"/>
            <a:r>
              <a:rPr lang="it-IT" sz="3200" b="1">
                <a:solidFill>
                  <a:srgbClr val="FF3300"/>
                </a:solidFill>
                <a:latin typeface="Comic Sans MS" pitchFamily="66" charset="0"/>
              </a:rPr>
              <a:t>NELLA SCUOLA</a:t>
            </a:r>
          </a:p>
        </p:txBody>
      </p:sp>
      <p:sp>
        <p:nvSpPr>
          <p:cNvPr id="34818" name="Rettangolo 2"/>
          <p:cNvSpPr>
            <a:spLocks noChangeArrowheads="1"/>
          </p:cNvSpPr>
          <p:nvPr/>
        </p:nvSpPr>
        <p:spPr bwMode="auto">
          <a:xfrm>
            <a:off x="1258888" y="2060575"/>
            <a:ext cx="5526087" cy="5016758"/>
          </a:xfrm>
          <a:prstGeom prst="rect">
            <a:avLst/>
          </a:prstGeom>
          <a:noFill/>
          <a:ln w="9525">
            <a:noFill/>
            <a:miter lim="800000"/>
            <a:headEnd/>
            <a:tailEnd/>
          </a:ln>
        </p:spPr>
        <p:txBody>
          <a:bodyPr>
            <a:spAutoFit/>
          </a:bodyPr>
          <a:lstStyle/>
          <a:p>
            <a:pPr>
              <a:buFontTx/>
              <a:buChar char="•"/>
            </a:pPr>
            <a:r>
              <a:rPr lang="it-IT" sz="1800" dirty="0">
                <a:latin typeface="Calibri" pitchFamily="34" charset="0"/>
              </a:rPr>
              <a:t>  </a:t>
            </a:r>
            <a:r>
              <a:rPr lang="it-IT" sz="2000" b="1" dirty="0">
                <a:solidFill>
                  <a:schemeClr val="hlink"/>
                </a:solidFill>
                <a:latin typeface="Comic Sans MS" pitchFamily="66" charset="0"/>
              </a:rPr>
              <a:t>INCENDIO</a:t>
            </a:r>
          </a:p>
          <a:p>
            <a:endParaRPr lang="it-IT" sz="2000" b="1" dirty="0">
              <a:solidFill>
                <a:schemeClr val="hlink"/>
              </a:solidFill>
              <a:latin typeface="Comic Sans MS" pitchFamily="66" charset="0"/>
            </a:endParaRPr>
          </a:p>
          <a:p>
            <a:pPr>
              <a:buFontTx/>
              <a:buChar char="•"/>
            </a:pPr>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SPAZI E STRUTTURA IN GENERE</a:t>
            </a:r>
          </a:p>
          <a:p>
            <a:endParaRPr lang="it-IT" sz="2000" b="1" dirty="0">
              <a:solidFill>
                <a:schemeClr val="hlink"/>
              </a:solidFill>
              <a:latin typeface="Comic Sans MS" pitchFamily="66" charset="0"/>
            </a:endParaRPr>
          </a:p>
          <a:p>
            <a:pPr>
              <a:buFontTx/>
              <a:buChar char="•"/>
            </a:pPr>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PALESTRA</a:t>
            </a:r>
          </a:p>
          <a:p>
            <a:endParaRPr lang="it-IT" sz="2000" b="1" dirty="0">
              <a:solidFill>
                <a:schemeClr val="hlink"/>
              </a:solidFill>
              <a:latin typeface="Comic Sans MS" pitchFamily="66" charset="0"/>
            </a:endParaRPr>
          </a:p>
          <a:p>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RISCHIO COMPORTAMENTALE</a:t>
            </a:r>
          </a:p>
          <a:p>
            <a:pPr>
              <a:buFontTx/>
              <a:buChar char="•"/>
            </a:pPr>
            <a:endParaRPr lang="it-IT" sz="2000" b="1" dirty="0">
              <a:solidFill>
                <a:schemeClr val="hlink"/>
              </a:solidFill>
              <a:latin typeface="Comic Sans MS" pitchFamily="66" charset="0"/>
            </a:endParaRPr>
          </a:p>
          <a:p>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RISCHIO </a:t>
            </a:r>
            <a:r>
              <a:rPr lang="it-IT" sz="2000" b="1" dirty="0" smtClean="0">
                <a:solidFill>
                  <a:schemeClr val="hlink"/>
                </a:solidFill>
                <a:latin typeface="Comic Sans MS" pitchFamily="66" charset="0"/>
              </a:rPr>
              <a:t>BIOLOGICO</a:t>
            </a:r>
          </a:p>
          <a:p>
            <a:endParaRPr lang="it-IT" sz="2000" b="1" dirty="0">
              <a:solidFill>
                <a:schemeClr val="hlink"/>
              </a:solidFill>
              <a:latin typeface="Comic Sans MS" pitchFamily="66" charset="0"/>
            </a:endParaRPr>
          </a:p>
          <a:p>
            <a:r>
              <a:rPr lang="it-IT" sz="2000" b="1" dirty="0" smtClean="0">
                <a:solidFill>
                  <a:schemeClr val="hlink"/>
                </a:solidFill>
                <a:latin typeface="Comic Sans MS" pitchFamily="66" charset="0"/>
              </a:rPr>
              <a:t>………………………………………………………………..</a:t>
            </a:r>
            <a:endParaRPr lang="it-IT" sz="2000" b="1" dirty="0">
              <a:solidFill>
                <a:schemeClr val="hlink"/>
              </a:solidFill>
              <a:latin typeface="Comic Sans MS" pitchFamily="66" charset="0"/>
            </a:endParaRPr>
          </a:p>
          <a:p>
            <a:endParaRPr lang="it-IT" sz="2000" b="1" dirty="0">
              <a:solidFill>
                <a:schemeClr val="hlink"/>
              </a:solidFill>
              <a:latin typeface="Comic Sans MS" pitchFamily="66" charset="0"/>
            </a:endParaRPr>
          </a:p>
        </p:txBody>
      </p:sp>
      <p:pic>
        <p:nvPicPr>
          <p:cNvPr id="34819" name="Immagine 1"/>
          <p:cNvPicPr>
            <a:picLocks noChangeAspect="1"/>
          </p:cNvPicPr>
          <p:nvPr/>
        </p:nvPicPr>
        <p:blipFill>
          <a:blip r:embed="rId2" cstate="print"/>
          <a:srcRect/>
          <a:stretch>
            <a:fillRect/>
          </a:stretch>
        </p:blipFill>
        <p:spPr bwMode="auto">
          <a:xfrm>
            <a:off x="3708400" y="1616075"/>
            <a:ext cx="863600" cy="1082675"/>
          </a:xfrm>
          <a:prstGeom prst="rect">
            <a:avLst/>
          </a:prstGeom>
          <a:noFill/>
          <a:ln w="9525">
            <a:noFill/>
            <a:miter lim="800000"/>
            <a:headEnd/>
            <a:tailEnd/>
          </a:ln>
        </p:spPr>
      </p:pic>
      <p:pic>
        <p:nvPicPr>
          <p:cNvPr id="34820" name="Immagine 2"/>
          <p:cNvPicPr>
            <a:picLocks noChangeAspect="1"/>
          </p:cNvPicPr>
          <p:nvPr/>
        </p:nvPicPr>
        <p:blipFill>
          <a:blip r:embed="rId3" cstate="print"/>
          <a:srcRect/>
          <a:stretch>
            <a:fillRect/>
          </a:stretch>
        </p:blipFill>
        <p:spPr bwMode="auto">
          <a:xfrm>
            <a:off x="6372225" y="2552700"/>
            <a:ext cx="1233488" cy="928688"/>
          </a:xfrm>
          <a:prstGeom prst="rect">
            <a:avLst/>
          </a:prstGeom>
          <a:noFill/>
          <a:ln w="9525">
            <a:noFill/>
            <a:miter lim="800000"/>
            <a:headEnd/>
            <a:tailEnd/>
          </a:ln>
        </p:spPr>
      </p:pic>
      <p:pic>
        <p:nvPicPr>
          <p:cNvPr id="34821" name="Immagine 3"/>
          <p:cNvPicPr>
            <a:picLocks noChangeAspect="1"/>
          </p:cNvPicPr>
          <p:nvPr/>
        </p:nvPicPr>
        <p:blipFill>
          <a:blip r:embed="rId4" cstate="print"/>
          <a:srcRect/>
          <a:stretch>
            <a:fillRect/>
          </a:stretch>
        </p:blipFill>
        <p:spPr bwMode="auto">
          <a:xfrm>
            <a:off x="3860800" y="3481388"/>
            <a:ext cx="1238250" cy="923925"/>
          </a:xfrm>
          <a:prstGeom prst="rect">
            <a:avLst/>
          </a:prstGeom>
          <a:noFill/>
          <a:ln w="9525">
            <a:noFill/>
            <a:miter lim="800000"/>
            <a:headEnd/>
            <a:tailEnd/>
          </a:ln>
        </p:spPr>
      </p:pic>
      <p:pic>
        <p:nvPicPr>
          <p:cNvPr id="34822" name="Immagine 4"/>
          <p:cNvPicPr>
            <a:picLocks noChangeAspect="1"/>
          </p:cNvPicPr>
          <p:nvPr/>
        </p:nvPicPr>
        <p:blipFill>
          <a:blip r:embed="rId5" cstate="print"/>
          <a:srcRect/>
          <a:stretch>
            <a:fillRect/>
          </a:stretch>
        </p:blipFill>
        <p:spPr bwMode="auto">
          <a:xfrm>
            <a:off x="5961063" y="4508500"/>
            <a:ext cx="1647825" cy="958850"/>
          </a:xfrm>
          <a:prstGeom prst="rect">
            <a:avLst/>
          </a:prstGeom>
          <a:noFill/>
          <a:ln w="9525">
            <a:noFill/>
            <a:miter lim="800000"/>
            <a:headEnd/>
            <a:tailEnd/>
          </a:ln>
        </p:spPr>
      </p:pic>
      <p:pic>
        <p:nvPicPr>
          <p:cNvPr id="34823" name="Immagine 5"/>
          <p:cNvPicPr>
            <a:picLocks noChangeAspect="1"/>
          </p:cNvPicPr>
          <p:nvPr/>
        </p:nvPicPr>
        <p:blipFill>
          <a:blip r:embed="rId6" cstate="print"/>
          <a:srcRect/>
          <a:stretch>
            <a:fillRect/>
          </a:stretch>
        </p:blipFill>
        <p:spPr bwMode="auto">
          <a:xfrm>
            <a:off x="4852988" y="5661025"/>
            <a:ext cx="1519237"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88641"/>
            <a:ext cx="8856984" cy="504055"/>
          </a:xfrm>
        </p:spPr>
        <p:txBody>
          <a:bodyPr/>
          <a:lstStyle/>
          <a:p>
            <a:r>
              <a:rPr lang="it-IT" sz="3200" b="1" dirty="0" smtClean="0">
                <a:solidFill>
                  <a:srgbClr val="C00000"/>
                </a:solidFill>
                <a:latin typeface="Comic Sans MS" panose="030F0702030302020204" pitchFamily="66" charset="0"/>
              </a:rPr>
              <a:t>Documento di Valutazione dei Rischi - DVR</a:t>
            </a:r>
            <a:endParaRPr lang="it-IT" sz="3200" b="1" dirty="0">
              <a:solidFill>
                <a:srgbClr val="C00000"/>
              </a:solidFill>
              <a:latin typeface="Comic Sans MS" panose="030F0702030302020204" pitchFamily="66" charset="0"/>
            </a:endParaRPr>
          </a:p>
        </p:txBody>
      </p:sp>
      <p:sp>
        <p:nvSpPr>
          <p:cNvPr id="3" name="Sottotitolo 2"/>
          <p:cNvSpPr>
            <a:spLocks noGrp="1"/>
          </p:cNvSpPr>
          <p:nvPr>
            <p:ph type="subTitle" idx="1"/>
          </p:nvPr>
        </p:nvSpPr>
        <p:spPr>
          <a:xfrm>
            <a:off x="107504" y="836712"/>
            <a:ext cx="8856984" cy="5904656"/>
          </a:xfrm>
        </p:spPr>
        <p:txBody>
          <a:bodyPr/>
          <a:lstStyle/>
          <a:p>
            <a:pPr algn="just"/>
            <a:endParaRPr lang="it-IT" sz="1700" dirty="0" smtClean="0">
              <a:solidFill>
                <a:srgbClr val="C00000"/>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Il </a:t>
            </a:r>
            <a:r>
              <a:rPr lang="it-IT" sz="2000" dirty="0" err="1">
                <a:solidFill>
                  <a:schemeClr val="tx1"/>
                </a:solidFill>
                <a:latin typeface="Comic Sans MS" panose="030F0702030302020204" pitchFamily="66" charset="0"/>
              </a:rPr>
              <a:t>D.Lgs</a:t>
            </a:r>
            <a:r>
              <a:rPr lang="it-IT" sz="2000" dirty="0">
                <a:solidFill>
                  <a:schemeClr val="tx1"/>
                </a:solidFill>
                <a:latin typeface="Comic Sans MS" panose="030F0702030302020204" pitchFamily="66" charset="0"/>
              </a:rPr>
              <a:t> 81/2008 ha previsto l’obbligatorietà della valutazione dei rischi presenti nella scuola e la conseguente elaborazione di un </a:t>
            </a:r>
            <a:r>
              <a:rPr lang="it-IT" sz="2000" dirty="0" smtClean="0">
                <a:solidFill>
                  <a:schemeClr val="tx1"/>
                </a:solidFill>
                <a:latin typeface="Comic Sans MS" panose="030F0702030302020204" pitchFamily="66" charset="0"/>
              </a:rPr>
              <a:t>D.V.R. </a:t>
            </a:r>
            <a:r>
              <a:rPr lang="it-IT" sz="2000" dirty="0">
                <a:solidFill>
                  <a:schemeClr val="tx1"/>
                </a:solidFill>
                <a:latin typeface="Comic Sans MS" panose="030F0702030302020204" pitchFamily="66" charset="0"/>
              </a:rPr>
              <a:t>Una corretta valutazione dei rischi presenti all’interno della scuola deve prevedere: </a:t>
            </a:r>
            <a:endParaRPr lang="it-IT" sz="2000" dirty="0" smtClean="0">
              <a:solidFill>
                <a:schemeClr val="tx1"/>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 </a:t>
            </a:r>
            <a:r>
              <a:rPr lang="it-IT" sz="2000" dirty="0">
                <a:solidFill>
                  <a:schemeClr val="tx1"/>
                </a:solidFill>
                <a:latin typeface="Comic Sans MS" panose="030F0702030302020204" pitchFamily="66" charset="0"/>
              </a:rPr>
              <a:t>la verifica di tutte le certificazioni (igieniche, strutturali, di prevenzione incendi, ecc.) che devono essere rilasciate alla scuola da parte degli Enti preposti; </a:t>
            </a:r>
            <a:endParaRPr lang="it-IT" sz="2000" dirty="0" smtClean="0">
              <a:solidFill>
                <a:schemeClr val="tx1"/>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 </a:t>
            </a:r>
            <a:r>
              <a:rPr lang="it-IT" sz="2000" dirty="0">
                <a:solidFill>
                  <a:schemeClr val="tx1"/>
                </a:solidFill>
                <a:latin typeface="Comic Sans MS" panose="030F0702030302020204" pitchFamily="66" charset="0"/>
              </a:rPr>
              <a:t>l’identificazione di tutti gli ambienti presenti nella scuola; </a:t>
            </a:r>
            <a:endParaRPr lang="it-IT" sz="2000" dirty="0" smtClean="0">
              <a:solidFill>
                <a:schemeClr val="tx1"/>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 </a:t>
            </a:r>
            <a:r>
              <a:rPr lang="it-IT" sz="2000" dirty="0">
                <a:solidFill>
                  <a:schemeClr val="tx1"/>
                </a:solidFill>
                <a:latin typeface="Comic Sans MS" panose="030F0702030302020204" pitchFamily="66" charset="0"/>
              </a:rPr>
              <a:t>l’analisi delle caratteristiche dei luoghi di lavoro (aule, corridoi, laboratori, ecc.), degli impianti (elettrici, termici, </a:t>
            </a:r>
            <a:r>
              <a:rPr lang="it-IT" sz="2000" dirty="0" err="1">
                <a:solidFill>
                  <a:schemeClr val="tx1"/>
                </a:solidFill>
                <a:latin typeface="Comic Sans MS" panose="030F0702030302020204" pitchFamily="66" charset="0"/>
              </a:rPr>
              <a:t>ecc</a:t>
            </a:r>
            <a:r>
              <a:rPr lang="it-IT" sz="2000" dirty="0">
                <a:solidFill>
                  <a:schemeClr val="tx1"/>
                </a:solidFill>
                <a:latin typeface="Comic Sans MS" panose="030F0702030302020204" pitchFamily="66" charset="0"/>
              </a:rPr>
              <a:t>), delle vie di circolazione e delle uscite di emergenza presenti; </a:t>
            </a:r>
            <a:endParaRPr lang="it-IT" sz="2000" dirty="0" smtClean="0">
              <a:solidFill>
                <a:schemeClr val="tx1"/>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 </a:t>
            </a:r>
            <a:r>
              <a:rPr lang="it-IT" sz="2000" dirty="0">
                <a:solidFill>
                  <a:schemeClr val="tx1"/>
                </a:solidFill>
                <a:latin typeface="Comic Sans MS" panose="030F0702030302020204" pitchFamily="66" charset="0"/>
              </a:rPr>
              <a:t>la verifica degli impianti elettrici, dei laboratori, degli impianti antincendio, dei presidi per il soccorso; </a:t>
            </a:r>
            <a:endParaRPr lang="it-IT" sz="2000" dirty="0" smtClean="0">
              <a:solidFill>
                <a:schemeClr val="tx1"/>
              </a:solidFill>
              <a:latin typeface="Comic Sans MS" panose="030F0702030302020204" pitchFamily="66" charset="0"/>
            </a:endParaRPr>
          </a:p>
          <a:p>
            <a:pPr algn="just"/>
            <a:r>
              <a:rPr lang="it-IT" sz="2000" dirty="0" smtClean="0">
                <a:solidFill>
                  <a:schemeClr val="tx1"/>
                </a:solidFill>
                <a:latin typeface="Comic Sans MS" panose="030F0702030302020204" pitchFamily="66" charset="0"/>
              </a:rPr>
              <a:t>• </a:t>
            </a:r>
            <a:r>
              <a:rPr lang="it-IT" sz="2000" dirty="0">
                <a:solidFill>
                  <a:schemeClr val="tx1"/>
                </a:solidFill>
                <a:latin typeface="Comic Sans MS" panose="030F0702030302020204" pitchFamily="66" charset="0"/>
              </a:rPr>
              <a:t>l’identificazione di tutte le attività lavorative svolte, ivi comprese le attività che rivestono carattere dimostrativo-didattico o quelle di tipo ludico, comprese quelle che sono svolte all’esterno della scuola (gite scolastiche, recite, </a:t>
            </a:r>
            <a:r>
              <a:rPr lang="it-IT" sz="2000" dirty="0" err="1">
                <a:solidFill>
                  <a:schemeClr val="tx1"/>
                </a:solidFill>
                <a:latin typeface="Comic Sans MS" panose="030F0702030302020204" pitchFamily="66" charset="0"/>
              </a:rPr>
              <a:t>ecc</a:t>
            </a:r>
            <a:r>
              <a:rPr lang="it-IT" sz="2000" dirty="0">
                <a:solidFill>
                  <a:schemeClr val="tx1"/>
                </a:solidFill>
                <a:latin typeface="Comic Sans MS" panose="030F0702030302020204" pitchFamily="66" charset="0"/>
              </a:rPr>
              <a:t>); </a:t>
            </a:r>
            <a:endParaRPr lang="it-IT" sz="2000"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58171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sz="2800" b="1" dirty="0" smtClean="0">
                <a:solidFill>
                  <a:srgbClr val="C00000"/>
                </a:solidFill>
                <a:latin typeface="Comic Sans MS" panose="030F0702030302020204" pitchFamily="66" charset="0"/>
              </a:rPr>
              <a:t>Documento di Valutazione dei Rischi - DVR</a:t>
            </a:r>
            <a:endParaRPr lang="it-IT" sz="28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457200" y="980728"/>
            <a:ext cx="8229600" cy="5616624"/>
          </a:xfrm>
        </p:spPr>
        <p:txBody>
          <a:bodyPr/>
          <a:lstStyle/>
          <a:p>
            <a:pPr marL="0" indent="0" algn="just">
              <a:buNone/>
            </a:pPr>
            <a:r>
              <a:rPr lang="it-IT" sz="2000" dirty="0">
                <a:solidFill>
                  <a:srgbClr val="C00000"/>
                </a:solidFill>
                <a:latin typeface="Comic Sans MS" panose="030F0702030302020204" pitchFamily="66" charset="0"/>
              </a:rPr>
              <a:t>• </a:t>
            </a:r>
            <a:r>
              <a:rPr lang="it-IT" sz="2000" dirty="0">
                <a:latin typeface="Comic Sans MS" panose="030F0702030302020204" pitchFamily="66" charset="0"/>
              </a:rPr>
              <a:t>l’identificazione dei lavoratori esposti a rischi specifici per i quali, in determinate condizioni, è prevista la sorveglianza sanitaria (movimentazione manuale dei </a:t>
            </a:r>
            <a:r>
              <a:rPr lang="it-IT" sz="2000" dirty="0" smtClean="0">
                <a:latin typeface="Comic Sans MS" panose="030F0702030302020204" pitchFamily="66" charset="0"/>
              </a:rPr>
              <a:t>carichi (MMC), </a:t>
            </a:r>
            <a:r>
              <a:rPr lang="it-IT" sz="2000" dirty="0">
                <a:latin typeface="Comic Sans MS" panose="030F0702030302020204" pitchFamily="66" charset="0"/>
              </a:rPr>
              <a:t>addetti ai videoterminali, lavoratori esposti ad agenti chimici, fisici, rumore, ecc.); </a:t>
            </a:r>
          </a:p>
          <a:p>
            <a:pPr marL="0" indent="0" algn="just">
              <a:buNone/>
            </a:pPr>
            <a:r>
              <a:rPr lang="it-IT" sz="2000" dirty="0">
                <a:latin typeface="Comic Sans MS" panose="030F0702030302020204" pitchFamily="66" charset="0"/>
              </a:rPr>
              <a:t>• la valutazione delle attrezzature di lavoro presenti, delle procedure per il loro utilizzo, e dei dispositivi di emergenza presenti;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l’identificazione dei lavoratori che necessitano dei Dispositivi di Protezione Individuale </a:t>
            </a:r>
            <a:r>
              <a:rPr lang="it-IT" sz="2000" dirty="0" smtClean="0">
                <a:latin typeface="Comic Sans MS" panose="030F0702030302020204" pitchFamily="66" charset="0"/>
              </a:rPr>
              <a:t>(DPI) e </a:t>
            </a:r>
            <a:r>
              <a:rPr lang="it-IT" sz="2000" dirty="0">
                <a:latin typeface="Comic Sans MS" panose="030F0702030302020204" pitchFamily="66" charset="0"/>
              </a:rPr>
              <a:t>l’elaborazione delle procedure per il loro utilizzo;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la verifica delle condizioni igieniche, del microclima, della rumorosità presenti negli ambienti di lavoro; </a:t>
            </a:r>
            <a:endParaRPr lang="it-IT" sz="2000" dirty="0" smtClean="0">
              <a:latin typeface="Comic Sans MS" panose="030F0702030302020204" pitchFamily="66" charset="0"/>
            </a:endParaRPr>
          </a:p>
          <a:p>
            <a:pPr marL="0" indent="0" algn="just">
              <a:buNone/>
            </a:pPr>
            <a:r>
              <a:rPr lang="it-IT" sz="2000" dirty="0" smtClean="0">
                <a:latin typeface="Comic Sans MS" panose="030F0702030302020204" pitchFamily="66" charset="0"/>
              </a:rPr>
              <a:t>• </a:t>
            </a:r>
            <a:r>
              <a:rPr lang="it-IT" sz="2000" dirty="0">
                <a:latin typeface="Comic Sans MS" panose="030F0702030302020204" pitchFamily="66" charset="0"/>
              </a:rPr>
              <a:t>la verifica del rispetto dei requisiti ergonomici per banchi, sedie, cattedre, attrezzature di lavoro, postazioni di lavoro munite di videoterminali, ecc</a:t>
            </a:r>
            <a:r>
              <a:rPr lang="it-IT" sz="2400" dirty="0"/>
              <a:t>.</a:t>
            </a:r>
          </a:p>
          <a:p>
            <a:pPr marL="0" indent="0">
              <a:buNone/>
            </a:pPr>
            <a:endParaRPr lang="it-IT" dirty="0"/>
          </a:p>
        </p:txBody>
      </p:sp>
    </p:spTree>
    <p:extLst>
      <p:ext uri="{BB962C8B-B14F-4D97-AF65-F5344CB8AC3E}">
        <p14:creationId xmlns:p14="http://schemas.microsoft.com/office/powerpoint/2010/main" val="3467065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ttangolo 1"/>
          <p:cNvSpPr>
            <a:spLocks noChangeArrowheads="1"/>
          </p:cNvSpPr>
          <p:nvPr/>
        </p:nvSpPr>
        <p:spPr bwMode="auto">
          <a:xfrm>
            <a:off x="2124075" y="765175"/>
            <a:ext cx="44624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RISCHIO INCENDIO</a:t>
            </a:r>
          </a:p>
        </p:txBody>
      </p:sp>
      <p:sp>
        <p:nvSpPr>
          <p:cNvPr id="35842" name="Rettangolo 2"/>
          <p:cNvSpPr>
            <a:spLocks noChangeArrowheads="1"/>
          </p:cNvSpPr>
          <p:nvPr/>
        </p:nvSpPr>
        <p:spPr bwMode="auto">
          <a:xfrm>
            <a:off x="971550" y="4508500"/>
            <a:ext cx="7559675" cy="1311275"/>
          </a:xfrm>
          <a:prstGeom prst="rect">
            <a:avLst/>
          </a:prstGeom>
          <a:noFill/>
          <a:ln w="9525">
            <a:noFill/>
            <a:miter lim="800000"/>
            <a:headEnd/>
            <a:tailEnd/>
          </a:ln>
        </p:spPr>
        <p:txBody>
          <a:bodyPr>
            <a:spAutoFit/>
          </a:bodyPr>
          <a:lstStyle/>
          <a:p>
            <a:pPr algn="just"/>
            <a:r>
              <a:rPr lang="it-IT" sz="2000">
                <a:latin typeface="Calibri" pitchFamily="34" charset="0"/>
              </a:rPr>
              <a:t>L’attività scolastica, per tipologia e dimensioni, è soggetta a particolari</a:t>
            </a:r>
          </a:p>
          <a:p>
            <a:pPr algn="just"/>
            <a:r>
              <a:rPr lang="it-IT" sz="2000">
                <a:latin typeface="Calibri" pitchFamily="34" charset="0"/>
              </a:rPr>
              <a:t>prescrizioni che riguardano il rischio incendio che assume quindi notevole importanza per le conseguenze in termini di perdita di vite umane e danni economici.</a:t>
            </a:r>
          </a:p>
        </p:txBody>
      </p:sp>
      <p:pic>
        <p:nvPicPr>
          <p:cNvPr id="35843" name="Immagine 1"/>
          <p:cNvPicPr>
            <a:picLocks noChangeAspect="1"/>
          </p:cNvPicPr>
          <p:nvPr/>
        </p:nvPicPr>
        <p:blipFill>
          <a:blip r:embed="rId2" cstate="print"/>
          <a:srcRect/>
          <a:stretch>
            <a:fillRect/>
          </a:stretch>
        </p:blipFill>
        <p:spPr bwMode="auto">
          <a:xfrm>
            <a:off x="2124075" y="1700213"/>
            <a:ext cx="5035550" cy="239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12968" cy="490066"/>
          </a:xfrm>
        </p:spPr>
        <p:txBody>
          <a:bodyPr/>
          <a:lstStyle/>
          <a:p>
            <a:r>
              <a:rPr lang="it-IT" sz="2400" b="1" dirty="0" smtClean="0">
                <a:solidFill>
                  <a:srgbClr val="7030A0"/>
                </a:solidFill>
                <a:latin typeface="Comic Sans MS" panose="030F0702030302020204" pitchFamily="66" charset="0"/>
              </a:rPr>
              <a:t>ADATTAMENTO nella SCUOLA della NORMATIVA</a:t>
            </a:r>
            <a:endParaRPr lang="it-IT" sz="2400" b="1" dirty="0">
              <a:solidFill>
                <a:srgbClr val="7030A0"/>
              </a:solidFill>
              <a:latin typeface="Comic Sans MS" panose="030F0702030302020204" pitchFamily="66"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85928"/>
            <a:ext cx="8229600" cy="33545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49128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900113" y="620713"/>
            <a:ext cx="5545137"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COME CI SI COMPORTA ?</a:t>
            </a:r>
          </a:p>
        </p:txBody>
      </p:sp>
      <p:sp>
        <p:nvSpPr>
          <p:cNvPr id="36866" name="Rectangle 5"/>
          <p:cNvSpPr>
            <a:spLocks noChangeArrowheads="1"/>
          </p:cNvSpPr>
          <p:nvPr/>
        </p:nvSpPr>
        <p:spPr bwMode="auto">
          <a:xfrm>
            <a:off x="827088" y="1628775"/>
            <a:ext cx="4752975" cy="3622675"/>
          </a:xfrm>
          <a:prstGeom prst="rect">
            <a:avLst/>
          </a:prstGeom>
          <a:noFill/>
          <a:ln w="9525">
            <a:noFill/>
            <a:miter lim="800000"/>
            <a:headEnd/>
            <a:tailEnd/>
          </a:ln>
        </p:spPr>
        <p:txBody>
          <a:bodyPr>
            <a:spAutoFit/>
          </a:bodyPr>
          <a:lstStyle/>
          <a:p>
            <a:r>
              <a:rPr lang="it-IT" sz="2400" b="1">
                <a:solidFill>
                  <a:srgbClr val="FF0000"/>
                </a:solidFill>
                <a:latin typeface="Calibri" pitchFamily="34" charset="0"/>
              </a:rPr>
              <a:t>Chiunque</a:t>
            </a:r>
            <a:r>
              <a:rPr lang="it-IT" sz="2400" b="1">
                <a:latin typeface="Calibri" pitchFamily="34" charset="0"/>
              </a:rPr>
              <a:t> </a:t>
            </a:r>
            <a:r>
              <a:rPr lang="it-IT" sz="2400" b="1">
                <a:solidFill>
                  <a:schemeClr val="hlink"/>
                </a:solidFill>
                <a:latin typeface="Calibri" pitchFamily="34" charset="0"/>
              </a:rPr>
              <a:t>si accorga dell’incendio</a:t>
            </a:r>
            <a:r>
              <a:rPr lang="it-IT" sz="2000" b="1">
                <a:solidFill>
                  <a:schemeClr val="hlink"/>
                </a:solidFill>
                <a:latin typeface="Calibri" pitchFamily="34" charset="0"/>
              </a:rPr>
              <a:t>:</a:t>
            </a:r>
          </a:p>
          <a:p>
            <a:endParaRPr lang="it-IT" sz="2000" b="1">
              <a:solidFill>
                <a:schemeClr val="hlink"/>
              </a:solidFill>
              <a:latin typeface="Calibri" pitchFamily="34" charset="0"/>
            </a:endParaRPr>
          </a:p>
          <a:p>
            <a:r>
              <a:rPr lang="it-IT" sz="2000" b="1"/>
              <a:t>- </a:t>
            </a:r>
            <a:r>
              <a:rPr lang="it-IT" sz="2400" b="1">
                <a:solidFill>
                  <a:srgbClr val="FF0000"/>
                </a:solidFill>
                <a:latin typeface="Calibri" pitchFamily="34" charset="0"/>
              </a:rPr>
              <a:t>avverte </a:t>
            </a:r>
            <a:r>
              <a:rPr lang="it-IT" sz="2400" b="1">
                <a:latin typeface="Calibri" pitchFamily="34" charset="0"/>
              </a:rPr>
              <a:t>la persona addestrata  all’uso dell’estintore che interviene immediatamente</a:t>
            </a:r>
          </a:p>
          <a:p>
            <a:endParaRPr lang="it-IT" sz="2000" b="1"/>
          </a:p>
          <a:p>
            <a:r>
              <a:rPr lang="it-IT" sz="2400" b="1">
                <a:latin typeface="Calibri" pitchFamily="34" charset="0"/>
              </a:rPr>
              <a:t>- </a:t>
            </a:r>
            <a:r>
              <a:rPr lang="it-IT" sz="2400" b="1">
                <a:solidFill>
                  <a:srgbClr val="FF0000"/>
                </a:solidFill>
                <a:latin typeface="Calibri" pitchFamily="34" charset="0"/>
              </a:rPr>
              <a:t>avverte il Coordinatore</a:t>
            </a:r>
            <a:r>
              <a:rPr lang="it-IT" sz="2400" b="1">
                <a:latin typeface="Calibri" pitchFamily="34" charset="0"/>
              </a:rPr>
              <a:t> dell’emergenza che si reca sul luogo dell’incendio e dispone lo stato di preallarme</a:t>
            </a:r>
          </a:p>
        </p:txBody>
      </p:sp>
      <p:pic>
        <p:nvPicPr>
          <p:cNvPr id="36867" name="Immagine 1"/>
          <p:cNvPicPr>
            <a:picLocks noChangeAspect="1"/>
          </p:cNvPicPr>
          <p:nvPr/>
        </p:nvPicPr>
        <p:blipFill>
          <a:blip r:embed="rId2" cstate="print"/>
          <a:srcRect/>
          <a:stretch>
            <a:fillRect/>
          </a:stretch>
        </p:blipFill>
        <p:spPr bwMode="auto">
          <a:xfrm>
            <a:off x="5795963" y="1989138"/>
            <a:ext cx="245745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1"/>
          <p:cNvSpPr>
            <a:spLocks noChangeArrowheads="1"/>
          </p:cNvSpPr>
          <p:nvPr/>
        </p:nvSpPr>
        <p:spPr bwMode="auto">
          <a:xfrm>
            <a:off x="684213" y="692150"/>
            <a:ext cx="7559675" cy="1066800"/>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SPAZI E STRUTTURA IN GENERE</a:t>
            </a:r>
          </a:p>
          <a:p>
            <a:endParaRPr lang="it-IT" sz="3200">
              <a:latin typeface="Calibri" pitchFamily="34" charset="0"/>
            </a:endParaRPr>
          </a:p>
        </p:txBody>
      </p:sp>
      <p:sp>
        <p:nvSpPr>
          <p:cNvPr id="37890" name="Rettangolo 2"/>
          <p:cNvSpPr>
            <a:spLocks noChangeArrowheads="1"/>
          </p:cNvSpPr>
          <p:nvPr/>
        </p:nvSpPr>
        <p:spPr bwMode="auto">
          <a:xfrm>
            <a:off x="1258888" y="1773238"/>
            <a:ext cx="4968875" cy="2835275"/>
          </a:xfrm>
          <a:prstGeom prst="rect">
            <a:avLst/>
          </a:prstGeom>
          <a:noFill/>
          <a:ln w="9525">
            <a:noFill/>
            <a:miter lim="800000"/>
            <a:headEnd/>
            <a:tailEnd/>
          </a:ln>
        </p:spPr>
        <p:txBody>
          <a:bodyPr>
            <a:spAutoFit/>
          </a:bodyPr>
          <a:lstStyle/>
          <a:p>
            <a:pPr algn="just"/>
            <a:r>
              <a:rPr lang="it-IT" sz="2000">
                <a:solidFill>
                  <a:schemeClr val="hlink"/>
                </a:solidFill>
                <a:latin typeface="Calibri" pitchFamily="34" charset="0"/>
              </a:rPr>
              <a:t>Il rischio all’interno degli spazi scolastici può essere rappresentato da arredi, scale, pavimentazioni bagnate o scivolose, porte e finestre, spigoli, ecc. </a:t>
            </a:r>
          </a:p>
          <a:p>
            <a:pPr algn="just"/>
            <a:endParaRPr lang="it-IT" sz="2000">
              <a:solidFill>
                <a:schemeClr val="hlink"/>
              </a:solidFill>
              <a:latin typeface="Calibri" pitchFamily="34" charset="0"/>
            </a:endParaRPr>
          </a:p>
          <a:p>
            <a:pPr algn="just"/>
            <a:r>
              <a:rPr lang="it-IT" sz="2000">
                <a:solidFill>
                  <a:schemeClr val="hlink"/>
                </a:solidFill>
                <a:latin typeface="Calibri" pitchFamily="34" charset="0"/>
              </a:rPr>
              <a:t>Comportamenti deliberatamente imprudenti o mancanza di attenzione possono portare a conseguenze negative per infortunio.</a:t>
            </a:r>
          </a:p>
          <a:p>
            <a:pPr algn="just"/>
            <a:endParaRPr lang="it-IT" sz="2000">
              <a:solidFill>
                <a:schemeClr val="hlink"/>
              </a:solidFill>
              <a:latin typeface="Calibri" pitchFamily="34" charset="0"/>
            </a:endParaRPr>
          </a:p>
        </p:txBody>
      </p:sp>
      <p:pic>
        <p:nvPicPr>
          <p:cNvPr id="37891" name="Immagine 1"/>
          <p:cNvPicPr>
            <a:picLocks noChangeAspect="1"/>
          </p:cNvPicPr>
          <p:nvPr/>
        </p:nvPicPr>
        <p:blipFill>
          <a:blip r:embed="rId3" cstate="print"/>
          <a:srcRect/>
          <a:stretch>
            <a:fillRect/>
          </a:stretch>
        </p:blipFill>
        <p:spPr bwMode="auto">
          <a:xfrm>
            <a:off x="2159000" y="4559300"/>
            <a:ext cx="3168650"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tangolo 1"/>
          <p:cNvSpPr>
            <a:spLocks noChangeArrowheads="1"/>
          </p:cNvSpPr>
          <p:nvPr/>
        </p:nvSpPr>
        <p:spPr bwMode="auto">
          <a:xfrm>
            <a:off x="395288" y="1773238"/>
            <a:ext cx="7631112" cy="2862262"/>
          </a:xfrm>
          <a:prstGeom prst="rect">
            <a:avLst/>
          </a:prstGeom>
          <a:noFill/>
          <a:ln w="9525">
            <a:noFill/>
            <a:miter lim="800000"/>
            <a:headEnd/>
            <a:tailEnd/>
          </a:ln>
        </p:spPr>
        <p:txBody>
          <a:bodyPr>
            <a:spAutoFit/>
          </a:bodyPr>
          <a:lstStyle/>
          <a:p>
            <a:pPr algn="just"/>
            <a:r>
              <a:rPr lang="it-IT" sz="2000">
                <a:latin typeface="Calibri" pitchFamily="34" charset="0"/>
              </a:rPr>
              <a:t>L’attività in palestra è quella statisticamente più rappresentativa per infortuni occorsi agli studenti.</a:t>
            </a:r>
          </a:p>
          <a:p>
            <a:pPr algn="just"/>
            <a:endParaRPr lang="it-IT" sz="2000">
              <a:latin typeface="Calibri" pitchFamily="34" charset="0"/>
            </a:endParaRPr>
          </a:p>
          <a:p>
            <a:pPr algn="just"/>
            <a:r>
              <a:rPr lang="it-IT" sz="2000">
                <a:latin typeface="Calibri" pitchFamily="34" charset="0"/>
              </a:rPr>
              <a:t>Il rischi sono di natura meccanica in conseguenza a cadute, colpi, urti,….</a:t>
            </a:r>
          </a:p>
          <a:p>
            <a:pPr algn="just"/>
            <a:endParaRPr lang="it-IT" sz="2000">
              <a:latin typeface="Calibri" pitchFamily="34" charset="0"/>
            </a:endParaRPr>
          </a:p>
          <a:p>
            <a:pPr algn="just"/>
            <a:r>
              <a:rPr lang="it-IT" sz="2000">
                <a:latin typeface="Calibri" pitchFamily="34" charset="0"/>
              </a:rPr>
              <a:t>L’infortunio può accadere per cause involontarie o in seguito a disattenzione, imprudenza o peggio ancora per comportamenti deliberatamente dolosi.</a:t>
            </a:r>
          </a:p>
          <a:p>
            <a:pPr algn="just"/>
            <a:endParaRPr lang="it-IT" sz="2000">
              <a:latin typeface="Calibri" pitchFamily="34" charset="0"/>
            </a:endParaRPr>
          </a:p>
        </p:txBody>
      </p:sp>
      <p:sp>
        <p:nvSpPr>
          <p:cNvPr id="39938" name="Rettangolo 2"/>
          <p:cNvSpPr>
            <a:spLocks noChangeArrowheads="1"/>
          </p:cNvSpPr>
          <p:nvPr/>
        </p:nvSpPr>
        <p:spPr bwMode="auto">
          <a:xfrm>
            <a:off x="2843213" y="765175"/>
            <a:ext cx="2735262"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PALESTRA</a:t>
            </a:r>
          </a:p>
        </p:txBody>
      </p:sp>
      <p:pic>
        <p:nvPicPr>
          <p:cNvPr id="39939" name="Immagine 1"/>
          <p:cNvPicPr>
            <a:picLocks noChangeAspect="1"/>
          </p:cNvPicPr>
          <p:nvPr/>
        </p:nvPicPr>
        <p:blipFill>
          <a:blip r:embed="rId2" cstate="print"/>
          <a:srcRect/>
          <a:stretch>
            <a:fillRect/>
          </a:stretch>
        </p:blipFill>
        <p:spPr bwMode="auto">
          <a:xfrm>
            <a:off x="5795963" y="477838"/>
            <a:ext cx="1358900" cy="1154112"/>
          </a:xfrm>
          <a:prstGeom prst="rect">
            <a:avLst/>
          </a:prstGeom>
          <a:noFill/>
          <a:ln w="9525">
            <a:noFill/>
            <a:miter lim="800000"/>
            <a:headEnd/>
            <a:tailEnd/>
          </a:ln>
        </p:spPr>
      </p:pic>
      <p:pic>
        <p:nvPicPr>
          <p:cNvPr id="39940" name="Immagine 2"/>
          <p:cNvPicPr>
            <a:picLocks noChangeAspect="1"/>
          </p:cNvPicPr>
          <p:nvPr/>
        </p:nvPicPr>
        <p:blipFill>
          <a:blip r:embed="rId3" cstate="print"/>
          <a:srcRect/>
          <a:stretch>
            <a:fillRect/>
          </a:stretch>
        </p:blipFill>
        <p:spPr bwMode="auto">
          <a:xfrm>
            <a:off x="539750" y="4635500"/>
            <a:ext cx="26193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1"/>
          <p:cNvSpPr>
            <a:spLocks noChangeArrowheads="1"/>
          </p:cNvSpPr>
          <p:nvPr/>
        </p:nvSpPr>
        <p:spPr bwMode="auto">
          <a:xfrm>
            <a:off x="2339975" y="765175"/>
            <a:ext cx="330041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 PALESTRA</a:t>
            </a:r>
          </a:p>
        </p:txBody>
      </p:sp>
      <p:sp>
        <p:nvSpPr>
          <p:cNvPr id="40962" name="Rettangolo 2"/>
          <p:cNvSpPr>
            <a:spLocks noChangeArrowheads="1"/>
          </p:cNvSpPr>
          <p:nvPr/>
        </p:nvSpPr>
        <p:spPr bwMode="auto">
          <a:xfrm>
            <a:off x="1331913" y="1773238"/>
            <a:ext cx="6048375" cy="3662362"/>
          </a:xfrm>
          <a:prstGeom prst="rect">
            <a:avLst/>
          </a:prstGeom>
          <a:noFill/>
          <a:ln w="9525">
            <a:noFill/>
            <a:miter lim="800000"/>
            <a:headEnd/>
            <a:tailEnd/>
          </a:ln>
        </p:spPr>
        <p:txBody>
          <a:bodyPr>
            <a:spAutoFit/>
          </a:bodyPr>
          <a:lstStyle/>
          <a:p>
            <a:pPr marL="342900" indent="-342900">
              <a:buFontTx/>
              <a:buChar char="•"/>
            </a:pPr>
            <a:r>
              <a:rPr lang="it-IT" sz="1800" b="1" i="1" dirty="0">
                <a:latin typeface="Calibri" pitchFamily="34" charset="0"/>
              </a:rPr>
              <a:t>L’ACCESSO ALLE ATTIVITA’ SPORTIVE ED AI LOCALI E’ CONSENTITO </a:t>
            </a:r>
            <a:r>
              <a:rPr lang="it-IT" sz="1800" b="1" i="1" u="sng" dirty="0">
                <a:latin typeface="Calibri" pitchFamily="34" charset="0"/>
              </a:rPr>
              <a:t>SOLO</a:t>
            </a:r>
            <a:r>
              <a:rPr lang="it-IT" sz="1800" b="1" i="1" dirty="0">
                <a:latin typeface="Calibri" pitchFamily="34" charset="0"/>
              </a:rPr>
              <a:t> ALLA PRESENZA DELL’INSEGNANTE</a:t>
            </a:r>
          </a:p>
          <a:p>
            <a:pPr marL="342900" indent="-342900"/>
            <a:endParaRPr lang="it-IT" sz="1800" i="1" dirty="0">
              <a:latin typeface="Calibri" pitchFamily="34" charset="0"/>
            </a:endParaRPr>
          </a:p>
          <a:p>
            <a:pPr marL="342900" indent="-342900">
              <a:buFontTx/>
              <a:buChar char="•"/>
            </a:pPr>
            <a:r>
              <a:rPr lang="it-IT" sz="1800" b="1" i="1" dirty="0">
                <a:latin typeface="Calibri" pitchFamily="34" charset="0"/>
              </a:rPr>
              <a:t>IL REGOLAMENTO ESPOSTO DEVE ESSERE PUNTUALMENTE RISPETTATO IN OGNI SUA PARTE</a:t>
            </a:r>
          </a:p>
          <a:p>
            <a:pPr marL="342900" indent="-342900"/>
            <a:endParaRPr lang="it-IT" sz="1800" b="1" i="1" dirty="0">
              <a:latin typeface="Calibri" pitchFamily="34" charset="0"/>
            </a:endParaRPr>
          </a:p>
          <a:p>
            <a:pPr marL="342900" indent="-342900">
              <a:buFontTx/>
              <a:buChar char="•"/>
            </a:pPr>
            <a:r>
              <a:rPr lang="it-IT" sz="1800" b="1" i="1" dirty="0">
                <a:latin typeface="Calibri" pitchFamily="34" charset="0"/>
              </a:rPr>
              <a:t>EVITARE COMPORTAMENTI CHE POSSANO METTERE IN PERICOLO LA PROPRIA INCOLUMITA’ E QUELLA DEI COMPAGNI</a:t>
            </a:r>
          </a:p>
          <a:p>
            <a:pPr marL="342900" indent="-342900"/>
            <a:endParaRPr lang="it-IT" sz="1800" b="1" i="1" dirty="0">
              <a:latin typeface="Calibri" pitchFamily="34" charset="0"/>
            </a:endParaRPr>
          </a:p>
          <a:p>
            <a:pPr marL="342900" indent="-342900">
              <a:buFontTx/>
              <a:buChar char="•"/>
            </a:pPr>
            <a:r>
              <a:rPr lang="it-IT" sz="1800" b="1" i="1" dirty="0">
                <a:latin typeface="Calibri" pitchFamily="34" charset="0"/>
              </a:rPr>
              <a:t>LE INDICAZIONI FORNITE DAL DOCENTE DEVONO ESSERE </a:t>
            </a:r>
            <a:r>
              <a:rPr lang="it-IT" sz="1800" b="1" i="1" u="sng" dirty="0">
                <a:latin typeface="Calibri" pitchFamily="34" charset="0"/>
              </a:rPr>
              <a:t>SEMPRE</a:t>
            </a:r>
            <a:r>
              <a:rPr lang="it-IT" sz="1800" b="1" i="1" dirty="0">
                <a:latin typeface="Calibri" pitchFamily="34" charset="0"/>
              </a:rPr>
              <a:t> RISPETTATE.</a:t>
            </a:r>
          </a:p>
          <a:p>
            <a:pPr marL="342900" indent="-342900"/>
            <a:endParaRPr lang="it-IT" sz="1800" b="1" i="1" dirty="0">
              <a:latin typeface="Calibri" pitchFamily="34" charset="0"/>
            </a:endParaRPr>
          </a:p>
        </p:txBody>
      </p:sp>
      <p:pic>
        <p:nvPicPr>
          <p:cNvPr id="40963" name="Immagine 1"/>
          <p:cNvPicPr>
            <a:picLocks noChangeAspect="1"/>
          </p:cNvPicPr>
          <p:nvPr/>
        </p:nvPicPr>
        <p:blipFill>
          <a:blip r:embed="rId2" cstate="print"/>
          <a:srcRect/>
          <a:stretch>
            <a:fillRect/>
          </a:stretch>
        </p:blipFill>
        <p:spPr bwMode="auto">
          <a:xfrm>
            <a:off x="971550" y="5487988"/>
            <a:ext cx="993775" cy="963612"/>
          </a:xfrm>
          <a:prstGeom prst="rect">
            <a:avLst/>
          </a:prstGeom>
          <a:noFill/>
          <a:ln w="9525">
            <a:noFill/>
            <a:miter lim="800000"/>
            <a:headEnd/>
            <a:tailEnd/>
          </a:ln>
        </p:spPr>
      </p:pic>
      <p:pic>
        <p:nvPicPr>
          <p:cNvPr id="40964" name="Immagine 2"/>
          <p:cNvPicPr>
            <a:picLocks noChangeAspect="1"/>
          </p:cNvPicPr>
          <p:nvPr/>
        </p:nvPicPr>
        <p:blipFill>
          <a:blip r:embed="rId3" cstate="print"/>
          <a:srcRect/>
          <a:stretch>
            <a:fillRect/>
          </a:stretch>
        </p:blipFill>
        <p:spPr bwMode="auto">
          <a:xfrm>
            <a:off x="7308850" y="260350"/>
            <a:ext cx="1690688" cy="194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1"/>
          <p:cNvSpPr>
            <a:spLocks noChangeArrowheads="1"/>
          </p:cNvSpPr>
          <p:nvPr/>
        </p:nvSpPr>
        <p:spPr bwMode="auto">
          <a:xfrm>
            <a:off x="1116013" y="3333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COMPORTAMENTALE</a:t>
            </a:r>
          </a:p>
        </p:txBody>
      </p:sp>
      <p:sp>
        <p:nvSpPr>
          <p:cNvPr id="41986" name="Rettangolo 2"/>
          <p:cNvSpPr>
            <a:spLocks noChangeArrowheads="1"/>
          </p:cNvSpPr>
          <p:nvPr/>
        </p:nvSpPr>
        <p:spPr bwMode="auto">
          <a:xfrm>
            <a:off x="1331913" y="1484313"/>
            <a:ext cx="6192837" cy="3113087"/>
          </a:xfrm>
          <a:prstGeom prst="rect">
            <a:avLst/>
          </a:prstGeom>
          <a:noFill/>
          <a:ln w="9525">
            <a:noFill/>
            <a:miter lim="800000"/>
            <a:headEnd/>
            <a:tailEnd/>
          </a:ln>
        </p:spPr>
        <p:txBody>
          <a:bodyPr>
            <a:spAutoFit/>
          </a:bodyPr>
          <a:lstStyle/>
          <a:p>
            <a:r>
              <a:rPr lang="it-IT" sz="1800">
                <a:solidFill>
                  <a:schemeClr val="hlink"/>
                </a:solidFill>
                <a:latin typeface="Calibri" pitchFamily="34" charset="0"/>
              </a:rPr>
              <a:t>Una fetta statisticamente rilevante di infortuni a studenti è causata da errati comportamenti propri o dei compagni, sia in buona fede che dolosi e volontari.</a:t>
            </a:r>
          </a:p>
          <a:p>
            <a:endParaRPr lang="it-IT" sz="1800">
              <a:solidFill>
                <a:schemeClr val="hlink"/>
              </a:solidFill>
              <a:latin typeface="Calibri" pitchFamily="34" charset="0"/>
            </a:endParaRPr>
          </a:p>
          <a:p>
            <a:r>
              <a:rPr lang="it-IT" sz="1800">
                <a:latin typeface="Calibri" pitchFamily="34" charset="0"/>
              </a:rPr>
              <a:t>Per talune circostanze imprevedibili quello che può apparire un semplice gioco si può trasformare in tragedia.</a:t>
            </a:r>
          </a:p>
          <a:p>
            <a:endParaRPr lang="it-IT" sz="1800">
              <a:latin typeface="Calibri" pitchFamily="34" charset="0"/>
            </a:endParaRPr>
          </a:p>
          <a:p>
            <a:r>
              <a:rPr lang="it-IT" sz="1800">
                <a:solidFill>
                  <a:schemeClr val="hlink"/>
                </a:solidFill>
                <a:latin typeface="Calibri" pitchFamily="34" charset="0"/>
              </a:rPr>
              <a:t>L’infortunio può accadere per cause involontarie o in seguito a disattenzione, imprudenza o peggio ancora per comportamenti deliberatamente dolosi.</a:t>
            </a:r>
          </a:p>
          <a:p>
            <a:endParaRPr lang="it-IT" sz="1800">
              <a:solidFill>
                <a:schemeClr val="hlink"/>
              </a:solidFill>
              <a:latin typeface="Calibri" pitchFamily="34" charset="0"/>
            </a:endParaRPr>
          </a:p>
        </p:txBody>
      </p:sp>
      <p:pic>
        <p:nvPicPr>
          <p:cNvPr id="41987" name="Immagine 1"/>
          <p:cNvPicPr>
            <a:picLocks noChangeAspect="1"/>
          </p:cNvPicPr>
          <p:nvPr/>
        </p:nvPicPr>
        <p:blipFill>
          <a:blip r:embed="rId2" cstate="print"/>
          <a:srcRect/>
          <a:stretch>
            <a:fillRect/>
          </a:stretch>
        </p:blipFill>
        <p:spPr bwMode="auto">
          <a:xfrm>
            <a:off x="5148263" y="4359275"/>
            <a:ext cx="2376487"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1763713" y="476250"/>
            <a:ext cx="588168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CI SI COMPORTA???</a:t>
            </a:r>
            <a:endParaRPr lang="it-IT" sz="3200">
              <a:solidFill>
                <a:srgbClr val="FF3300"/>
              </a:solidFill>
              <a:latin typeface="Comic Sans MS" pitchFamily="66" charset="0"/>
            </a:endParaRPr>
          </a:p>
        </p:txBody>
      </p:sp>
      <p:sp>
        <p:nvSpPr>
          <p:cNvPr id="43010" name="Rettangolo 2"/>
          <p:cNvSpPr>
            <a:spLocks noChangeArrowheads="1"/>
          </p:cNvSpPr>
          <p:nvPr/>
        </p:nvSpPr>
        <p:spPr bwMode="auto">
          <a:xfrm>
            <a:off x="1403350" y="1412875"/>
            <a:ext cx="5616575" cy="5035550"/>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EVITARE COMPORTAMENTI CHE METTONO A RISCHIO LA PROPRIA INCOLUMITA’ E SALUTE, QUELLA DEI COMPAGNI E DI TUTTO IL PERSONALE SCOLASTICO</a:t>
            </a:r>
          </a:p>
          <a:p>
            <a:pPr marL="342900" indent="-342900"/>
            <a:endParaRPr lang="it-IT" sz="1800">
              <a:latin typeface="Calibri" pitchFamily="34" charset="0"/>
            </a:endParaRPr>
          </a:p>
          <a:p>
            <a:pPr marL="342900" indent="-342900">
              <a:buFontTx/>
              <a:buChar char="•"/>
            </a:pPr>
            <a:r>
              <a:rPr lang="it-IT" sz="1800">
                <a:latin typeface="Calibri" pitchFamily="34" charset="0"/>
              </a:rPr>
              <a:t>RISPETTARE PUNTUALMENTE IL REGOLAMENTO DI ISTITUTO</a:t>
            </a:r>
          </a:p>
          <a:p>
            <a:pPr marL="342900" indent="-342900"/>
            <a:endParaRPr lang="it-IT" sz="1800">
              <a:latin typeface="Calibri" pitchFamily="34" charset="0"/>
            </a:endParaRPr>
          </a:p>
          <a:p>
            <a:pPr marL="342900" indent="-342900">
              <a:buFontTx/>
              <a:buChar char="•"/>
            </a:pPr>
            <a:r>
              <a:rPr lang="it-IT" sz="1800">
                <a:latin typeface="Calibri" pitchFamily="34" charset="0"/>
              </a:rPr>
              <a:t>SEGUIRE PUNTUALMENTE LE INDICAZIONI FORNITE DAI DOCENTI, DAL PERSONALE SCOLASTICO IN GENERE E DALLE SEGNALAZIONI/AVVISI ESPOSTI</a:t>
            </a:r>
          </a:p>
          <a:p>
            <a:pPr marL="342900" indent="-342900"/>
            <a:endParaRPr lang="it-IT" sz="1800">
              <a:latin typeface="Calibri" pitchFamily="34" charset="0"/>
            </a:endParaRPr>
          </a:p>
          <a:p>
            <a:pPr marL="342900" indent="-342900"/>
            <a:endParaRPr lang="it-IT" sz="1800">
              <a:latin typeface="Calibri" pitchFamily="34" charset="0"/>
            </a:endParaRPr>
          </a:p>
          <a:p>
            <a:pPr marL="342900" indent="-342900" algn="ctr"/>
            <a:r>
              <a:rPr lang="it-IT" sz="1800">
                <a:latin typeface="Calibri" pitchFamily="34" charset="0"/>
              </a:rPr>
              <a:t>       </a:t>
            </a:r>
            <a:r>
              <a:rPr lang="it-IT" sz="1800" b="1">
                <a:solidFill>
                  <a:schemeClr val="hlink"/>
                </a:solidFill>
                <a:latin typeface="Comic Sans MS" pitchFamily="66" charset="0"/>
              </a:rPr>
              <a:t>RIASSUMENDO:</a:t>
            </a:r>
          </a:p>
          <a:p>
            <a:pPr marL="342900" indent="-342900" algn="ctr"/>
            <a:endParaRPr lang="it-IT" sz="1800" b="1">
              <a:solidFill>
                <a:srgbClr val="FF3300"/>
              </a:solidFill>
              <a:latin typeface="Comic Sans MS" pitchFamily="66" charset="0"/>
            </a:endParaRPr>
          </a:p>
          <a:p>
            <a:pPr marL="342900" indent="-342900" algn="ctr"/>
            <a:r>
              <a:rPr lang="it-IT" sz="1800" b="1">
                <a:latin typeface="Calibri" pitchFamily="34" charset="0"/>
              </a:rPr>
              <a:t>       </a:t>
            </a:r>
            <a:r>
              <a:rPr lang="it-IT" sz="1800" b="1">
                <a:solidFill>
                  <a:srgbClr val="FF3300"/>
                </a:solidFill>
                <a:latin typeface="Comic Sans MS" pitchFamily="66" charset="0"/>
              </a:rPr>
              <a:t>RESPONSABILITA’, PRUDENZA, ATTENZIONE, RISPETTO DEGLI ALTRI, DELLA LEGGE E DEI  REGOLAMENTI…..</a:t>
            </a:r>
          </a:p>
          <a:p>
            <a:pPr marL="342900" indent="-342900" algn="ctr"/>
            <a:endParaRPr lang="it-IT" sz="1800" b="1">
              <a:solidFill>
                <a:srgbClr val="FF3300"/>
              </a:solidFill>
              <a:latin typeface="Comic Sans MS" pitchFamily="66" charset="0"/>
            </a:endParaRPr>
          </a:p>
        </p:txBody>
      </p:sp>
      <p:pic>
        <p:nvPicPr>
          <p:cNvPr id="43011" name="Immagine 1"/>
          <p:cNvPicPr>
            <a:picLocks noChangeAspect="1"/>
          </p:cNvPicPr>
          <p:nvPr/>
        </p:nvPicPr>
        <p:blipFill>
          <a:blip r:embed="rId2" cstate="print"/>
          <a:srcRect/>
          <a:stretch>
            <a:fillRect/>
          </a:stretch>
        </p:blipFill>
        <p:spPr bwMode="auto">
          <a:xfrm>
            <a:off x="7656513" y="4343400"/>
            <a:ext cx="1371600" cy="1828800"/>
          </a:xfrm>
          <a:prstGeom prst="rect">
            <a:avLst/>
          </a:prstGeom>
          <a:noFill/>
          <a:ln w="9525">
            <a:noFill/>
            <a:miter lim="800000"/>
            <a:headEnd/>
            <a:tailEnd/>
          </a:ln>
        </p:spPr>
      </p:pic>
      <p:pic>
        <p:nvPicPr>
          <p:cNvPr id="43012" name="Picture 5" descr="regolamento"/>
          <p:cNvPicPr>
            <a:picLocks noChangeAspect="1" noChangeArrowheads="1"/>
          </p:cNvPicPr>
          <p:nvPr/>
        </p:nvPicPr>
        <p:blipFill>
          <a:blip r:embed="rId3" cstate="print"/>
          <a:srcRect/>
          <a:stretch>
            <a:fillRect/>
          </a:stretch>
        </p:blipFill>
        <p:spPr bwMode="auto">
          <a:xfrm>
            <a:off x="395288" y="4292600"/>
            <a:ext cx="13398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1"/>
          <p:cNvSpPr>
            <a:spLocks noChangeArrowheads="1"/>
          </p:cNvSpPr>
          <p:nvPr/>
        </p:nvSpPr>
        <p:spPr bwMode="auto">
          <a:xfrm>
            <a:off x="323528" y="692150"/>
            <a:ext cx="7920360" cy="1077218"/>
          </a:xfrm>
          <a:prstGeom prst="rect">
            <a:avLst/>
          </a:prstGeom>
          <a:noFill/>
          <a:ln w="9525">
            <a:noFill/>
            <a:miter lim="800000"/>
            <a:headEnd/>
            <a:tailEnd/>
          </a:ln>
        </p:spPr>
        <p:txBody>
          <a:bodyPr wrap="square">
            <a:spAutoFit/>
          </a:bodyPr>
          <a:lstStyle/>
          <a:p>
            <a:r>
              <a:rPr lang="it-IT" sz="3200" b="1" dirty="0">
                <a:solidFill>
                  <a:srgbClr val="FF3300"/>
                </a:solidFill>
                <a:latin typeface="Comic Sans MS" pitchFamily="66" charset="0"/>
              </a:rPr>
              <a:t>RISCHIO BIOLOGICO ED </a:t>
            </a:r>
            <a:r>
              <a:rPr lang="it-IT" sz="3200" b="1" dirty="0" smtClean="0">
                <a:solidFill>
                  <a:srgbClr val="FF3300"/>
                </a:solidFill>
                <a:latin typeface="Comic Sans MS" pitchFamily="66" charset="0"/>
              </a:rPr>
              <a:t>IGIENE (escluso il periodo del Rischio COVID)</a:t>
            </a:r>
            <a:endParaRPr lang="it-IT" sz="3200" b="1" dirty="0">
              <a:solidFill>
                <a:srgbClr val="FF3300"/>
              </a:solidFill>
              <a:latin typeface="Comic Sans MS" pitchFamily="66" charset="0"/>
            </a:endParaRPr>
          </a:p>
        </p:txBody>
      </p:sp>
      <p:sp>
        <p:nvSpPr>
          <p:cNvPr id="44034" name="Rettangolo 2"/>
          <p:cNvSpPr>
            <a:spLocks noChangeArrowheads="1"/>
          </p:cNvSpPr>
          <p:nvPr/>
        </p:nvSpPr>
        <p:spPr bwMode="auto">
          <a:xfrm>
            <a:off x="1403350" y="2060575"/>
            <a:ext cx="6048375" cy="2838450"/>
          </a:xfrm>
          <a:prstGeom prst="rect">
            <a:avLst/>
          </a:prstGeom>
          <a:noFill/>
          <a:ln w="9525">
            <a:noFill/>
            <a:miter lim="800000"/>
            <a:headEnd/>
            <a:tailEnd/>
          </a:ln>
        </p:spPr>
        <p:txBody>
          <a:bodyPr>
            <a:spAutoFit/>
          </a:bodyPr>
          <a:lstStyle/>
          <a:p>
            <a:pPr algn="just"/>
            <a:r>
              <a:rPr lang="it-IT" sz="1800" dirty="0">
                <a:solidFill>
                  <a:schemeClr val="hlink"/>
                </a:solidFill>
                <a:latin typeface="Calibri" pitchFamily="34" charset="0"/>
              </a:rPr>
              <a:t>Il rischio biologico è dovuto alla esposizione ad agenti quali microrganismi, ad esempio virus e batteri, che potrebbero provocare infezioni, allergie, intossicazioni.</a:t>
            </a:r>
          </a:p>
          <a:p>
            <a:pPr algn="just"/>
            <a:endParaRPr lang="it-IT" sz="1800" dirty="0">
              <a:solidFill>
                <a:schemeClr val="hlink"/>
              </a:solidFill>
              <a:latin typeface="Calibri" pitchFamily="34" charset="0"/>
            </a:endParaRPr>
          </a:p>
          <a:p>
            <a:endParaRPr lang="it-IT" sz="1800" dirty="0">
              <a:solidFill>
                <a:schemeClr val="hlink"/>
              </a:solidFill>
              <a:latin typeface="Calibri" pitchFamily="34" charset="0"/>
            </a:endParaRPr>
          </a:p>
          <a:p>
            <a:pPr algn="ctr"/>
            <a:r>
              <a:rPr lang="it-IT" sz="1800" dirty="0">
                <a:solidFill>
                  <a:schemeClr val="hlink"/>
                </a:solidFill>
                <a:latin typeface="Calibri" pitchFamily="34" charset="0"/>
              </a:rPr>
              <a:t>Nell’Istituto non vi è una esposizione professionale a tali agenti ed il rischio è confinato nella possibile propagazione di virus/batteri tipica dei normali rapporti di relazione tra persone in una comunità.</a:t>
            </a:r>
          </a:p>
          <a:p>
            <a:endParaRPr lang="it-IT" sz="1800" dirty="0">
              <a:latin typeface="Calibri" pitchFamily="34" charset="0"/>
            </a:endParaRPr>
          </a:p>
        </p:txBody>
      </p:sp>
      <p:pic>
        <p:nvPicPr>
          <p:cNvPr id="44035" name="Picture 4" descr="biol"/>
          <p:cNvPicPr>
            <a:picLocks noChangeAspect="1" noChangeArrowheads="1"/>
          </p:cNvPicPr>
          <p:nvPr/>
        </p:nvPicPr>
        <p:blipFill>
          <a:blip r:embed="rId2" cstate="print"/>
          <a:srcRect/>
          <a:stretch>
            <a:fillRect/>
          </a:stretch>
        </p:blipFill>
        <p:spPr bwMode="auto">
          <a:xfrm>
            <a:off x="3851275" y="5013325"/>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1258888" y="620713"/>
            <a:ext cx="456882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REGOLE DA SEGUIRE</a:t>
            </a:r>
          </a:p>
        </p:txBody>
      </p:sp>
      <p:sp>
        <p:nvSpPr>
          <p:cNvPr id="45058" name="Rettangolo 2"/>
          <p:cNvSpPr>
            <a:spLocks noChangeArrowheads="1"/>
          </p:cNvSpPr>
          <p:nvPr/>
        </p:nvSpPr>
        <p:spPr bwMode="auto">
          <a:xfrm>
            <a:off x="755650" y="1412875"/>
            <a:ext cx="7848600" cy="4760913"/>
          </a:xfrm>
          <a:prstGeom prst="rect">
            <a:avLst/>
          </a:prstGeom>
          <a:noFill/>
          <a:ln w="9525">
            <a:noFill/>
            <a:miter lim="800000"/>
            <a:headEnd/>
            <a:tailEnd/>
          </a:ln>
        </p:spPr>
        <p:txBody>
          <a:bodyPr>
            <a:spAutoFit/>
          </a:bodyPr>
          <a:lstStyle/>
          <a:p>
            <a:pPr marL="342900" indent="-342900" algn="just"/>
            <a:r>
              <a:rPr lang="it-IT" sz="1800">
                <a:solidFill>
                  <a:schemeClr val="hlink"/>
                </a:solidFill>
                <a:latin typeface="Calibri" pitchFamily="34" charset="0"/>
              </a:rPr>
              <a:t>      E’ indispensabile mettere in atto misure igieniche e comportamentali personali e collettive tali da ridurre il rischio di propagazione di virus/batteri dovuta a normali rapporti di relazione quali:</a:t>
            </a:r>
          </a:p>
          <a:p>
            <a:pPr marL="342900" indent="-342900"/>
            <a:endParaRPr lang="it-IT" sz="1800">
              <a:solidFill>
                <a:schemeClr val="hlink"/>
              </a:solidFill>
              <a:latin typeface="Calibri" pitchFamily="34" charset="0"/>
            </a:endParaRPr>
          </a:p>
          <a:p>
            <a:pPr marL="342900" indent="-342900">
              <a:buFontTx/>
              <a:buChar char="•"/>
            </a:pPr>
            <a:r>
              <a:rPr lang="it-IT" sz="1800">
                <a:latin typeface="Calibri" pitchFamily="34" charset="0"/>
              </a:rPr>
              <a:t>curare particolarmente la propria igiene personale</a:t>
            </a:r>
          </a:p>
          <a:p>
            <a:pPr marL="342900" indent="-342900"/>
            <a:endParaRPr lang="it-IT" sz="1800">
              <a:latin typeface="Calibri" pitchFamily="34" charset="0"/>
            </a:endParaRPr>
          </a:p>
          <a:p>
            <a:pPr marL="342900" indent="-342900">
              <a:buFontTx/>
              <a:buChar char="•"/>
            </a:pPr>
            <a:r>
              <a:rPr lang="it-IT" sz="1800">
                <a:latin typeface="Calibri" pitchFamily="34" charset="0"/>
              </a:rPr>
              <a:t>adottare comportamenti e stili di vita rispettosi della propria salute e di quella altrui</a:t>
            </a:r>
          </a:p>
          <a:p>
            <a:pPr marL="342900" indent="-342900"/>
            <a:endParaRPr lang="it-IT" sz="1800">
              <a:latin typeface="Calibri" pitchFamily="34" charset="0"/>
            </a:endParaRPr>
          </a:p>
          <a:p>
            <a:pPr marL="342900" indent="-342900">
              <a:buFontTx/>
              <a:buChar char="•"/>
            </a:pPr>
            <a:r>
              <a:rPr lang="it-IT" sz="1800">
                <a:latin typeface="Calibri" pitchFamily="34" charset="0"/>
              </a:rPr>
              <a:t>aerare frequentemente l’aula, possibilmente ad ogni cambio di ora/lezione e sempre all’intervallo</a:t>
            </a:r>
          </a:p>
          <a:p>
            <a:pPr marL="342900" indent="-342900"/>
            <a:endParaRPr lang="it-IT" sz="1800">
              <a:latin typeface="Calibri" pitchFamily="34" charset="0"/>
            </a:endParaRPr>
          </a:p>
          <a:p>
            <a:pPr marL="342900" indent="-342900">
              <a:buFontTx/>
              <a:buChar char="•"/>
            </a:pPr>
            <a:r>
              <a:rPr lang="it-IT" sz="1800">
                <a:latin typeface="Calibri" pitchFamily="34" charset="0"/>
              </a:rPr>
              <a:t>fare riferimento al docente in servizio ed al personale di primo soccorso scolastico per eventuali stati di malessere</a:t>
            </a:r>
          </a:p>
          <a:p>
            <a:pPr marL="342900" indent="-342900"/>
            <a:endParaRPr lang="it-IT" sz="1800">
              <a:latin typeface="Calibri" pitchFamily="34" charset="0"/>
            </a:endParaRPr>
          </a:p>
          <a:p>
            <a:pPr marL="342900" indent="-342900">
              <a:buFontTx/>
              <a:buChar char="•"/>
            </a:pPr>
            <a:r>
              <a:rPr lang="it-IT" sz="1800">
                <a:latin typeface="Calibri" pitchFamily="34" charset="0"/>
              </a:rPr>
              <a:t>segnalare prontamente al personale in servizio anche la presenza di piccole ferite, abrasioni, ustioni, per le cure del caso.</a:t>
            </a:r>
          </a:p>
        </p:txBody>
      </p:sp>
      <p:pic>
        <p:nvPicPr>
          <p:cNvPr id="45059" name="Picture 4" descr="regole"/>
          <p:cNvPicPr>
            <a:picLocks noChangeAspect="1" noChangeArrowheads="1"/>
          </p:cNvPicPr>
          <p:nvPr/>
        </p:nvPicPr>
        <p:blipFill>
          <a:blip r:embed="rId2" cstate="print"/>
          <a:srcRect/>
          <a:stretch>
            <a:fillRect/>
          </a:stretch>
        </p:blipFill>
        <p:spPr bwMode="auto">
          <a:xfrm>
            <a:off x="6516688" y="333375"/>
            <a:ext cx="1512887"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900113" y="1557338"/>
            <a:ext cx="7559675" cy="3870325"/>
          </a:xfrm>
          <a:prstGeom prst="rect">
            <a:avLst/>
          </a:prstGeom>
          <a:noFill/>
          <a:ln w="9525">
            <a:noFill/>
            <a:miter lim="800000"/>
            <a:headEnd/>
            <a:tailEnd/>
          </a:ln>
        </p:spPr>
        <p:txBody>
          <a:bodyPr>
            <a:spAutoFit/>
          </a:bodyPr>
          <a:lstStyle/>
          <a:p>
            <a:pPr algn="ctr"/>
            <a:r>
              <a:rPr lang="it-IT" sz="2400" b="1">
                <a:solidFill>
                  <a:schemeClr val="hlink"/>
                </a:solidFill>
              </a:rPr>
              <a:t>Emergenza terremoto</a:t>
            </a:r>
          </a:p>
          <a:p>
            <a:pPr algn="ctr"/>
            <a:endParaRPr lang="it-IT" sz="2400" b="1">
              <a:solidFill>
                <a:schemeClr val="hlink"/>
              </a:solidFill>
            </a:endParaRPr>
          </a:p>
          <a:p>
            <a:pPr>
              <a:buFontTx/>
              <a:buChar char="•"/>
            </a:pPr>
            <a:r>
              <a:rPr lang="it-IT" sz="2000" b="1" i="1">
                <a:solidFill>
                  <a:schemeClr val="accent2"/>
                </a:solidFill>
                <a:latin typeface="Calibri" pitchFamily="34" charset="0"/>
              </a:rPr>
              <a:t>NON USARE L’ASCENSORE</a:t>
            </a:r>
          </a:p>
          <a:p>
            <a:r>
              <a:rPr lang="it-IT" sz="2000" b="1" i="1">
                <a:solidFill>
                  <a:srgbClr val="000099"/>
                </a:solidFill>
                <a:latin typeface="Calibri" pitchFamily="34" charset="0"/>
              </a:rPr>
              <a:t>• </a:t>
            </a:r>
            <a:r>
              <a:rPr lang="it-IT" sz="2000" b="1" i="1">
                <a:solidFill>
                  <a:srgbClr val="008000"/>
                </a:solidFill>
                <a:latin typeface="Calibri" pitchFamily="34" charset="0"/>
              </a:rPr>
              <a:t>NON FARSI PRENDERE DAL PANICO</a:t>
            </a:r>
          </a:p>
          <a:p>
            <a:r>
              <a:rPr lang="it-IT" sz="2000" b="1" i="1">
                <a:solidFill>
                  <a:srgbClr val="000099"/>
                </a:solidFill>
                <a:latin typeface="Calibri" pitchFamily="34" charset="0"/>
              </a:rPr>
              <a:t>• </a:t>
            </a:r>
            <a:r>
              <a:rPr lang="it-IT" sz="2000" b="1" i="1">
                <a:solidFill>
                  <a:schemeClr val="hlink"/>
                </a:solidFill>
                <a:latin typeface="Calibri" pitchFamily="34" charset="0"/>
              </a:rPr>
              <a:t>RIPARARSI SOTTO UNA TRAVE PORTANTE</a:t>
            </a:r>
          </a:p>
          <a:p>
            <a:r>
              <a:rPr lang="it-IT" sz="2000" b="1" i="1">
                <a:solidFill>
                  <a:srgbClr val="FF3300"/>
                </a:solidFill>
                <a:latin typeface="Calibri" pitchFamily="34" charset="0"/>
              </a:rPr>
              <a:t>• NON PRECIPITARSI DURANTE LA SCOSSA LUNGO LE SCALE (SONO LA</a:t>
            </a:r>
          </a:p>
          <a:p>
            <a:r>
              <a:rPr lang="it-IT" sz="2000" b="1" i="1">
                <a:solidFill>
                  <a:srgbClr val="FF3300"/>
                </a:solidFill>
                <a:latin typeface="Calibri" pitchFamily="34" charset="0"/>
              </a:rPr>
              <a:t>   PARTE PIU’ DEBOLE DELL’EDIFICIO)</a:t>
            </a:r>
          </a:p>
          <a:p>
            <a:r>
              <a:rPr lang="it-IT" sz="2000" b="1" i="1">
                <a:solidFill>
                  <a:srgbClr val="FF33CC"/>
                </a:solidFill>
                <a:latin typeface="Calibri" pitchFamily="34" charset="0"/>
              </a:rPr>
              <a:t>• ALLONTANARSI DALLE FINESTRE (POTREBBERO ROMPERSI E  </a:t>
            </a:r>
          </a:p>
          <a:p>
            <a:r>
              <a:rPr lang="it-IT" sz="2000" b="1" i="1">
                <a:solidFill>
                  <a:srgbClr val="FF33CC"/>
                </a:solidFill>
                <a:latin typeface="Calibri" pitchFamily="34" charset="0"/>
              </a:rPr>
              <a:t>   PROIETTARE FRAMMENTI PERICOLOSI)</a:t>
            </a:r>
          </a:p>
          <a:p>
            <a:r>
              <a:rPr lang="it-IT" sz="2000" b="1" i="1">
                <a:solidFill>
                  <a:srgbClr val="000099"/>
                </a:solidFill>
                <a:latin typeface="Calibri" pitchFamily="34" charset="0"/>
              </a:rPr>
              <a:t>• </a:t>
            </a:r>
            <a:r>
              <a:rPr lang="it-IT" sz="2000" b="1" i="1">
                <a:solidFill>
                  <a:srgbClr val="008000"/>
                </a:solidFill>
                <a:latin typeface="Calibri" pitchFamily="34" charset="0"/>
              </a:rPr>
              <a:t>ATTENDERE LA FINE DELLA SCOSSA E ALLONTANARSI DALL’EDIFICIO</a:t>
            </a:r>
          </a:p>
          <a:p>
            <a:r>
              <a:rPr lang="it-IT" sz="2000" b="1" i="1">
                <a:solidFill>
                  <a:srgbClr val="008000"/>
                </a:solidFill>
                <a:latin typeface="Calibri" pitchFamily="34" charset="0"/>
              </a:rPr>
              <a:t>   METTENDOSI IN SICUREZZA</a:t>
            </a:r>
          </a:p>
          <a:p>
            <a:r>
              <a:rPr lang="it-IT" sz="2000" b="1" i="1">
                <a:solidFill>
                  <a:srgbClr val="000099"/>
                </a:solidFill>
                <a:latin typeface="Calibri" pitchFamily="34" charset="0"/>
              </a:rPr>
              <a:t>• </a:t>
            </a:r>
            <a:r>
              <a:rPr lang="it-IT" sz="2000" b="1" i="1">
                <a:solidFill>
                  <a:srgbClr val="CC3300"/>
                </a:solidFill>
                <a:latin typeface="Calibri" pitchFamily="34" charset="0"/>
              </a:rPr>
              <a:t>NON CAMMINARE A PIEDI NUDI PER LE STRADE</a:t>
            </a:r>
          </a:p>
        </p:txBody>
      </p:sp>
      <p:sp>
        <p:nvSpPr>
          <p:cNvPr id="46082" name="Text Box 3"/>
          <p:cNvSpPr txBox="1">
            <a:spLocks noChangeArrowheads="1"/>
          </p:cNvSpPr>
          <p:nvPr/>
        </p:nvSpPr>
        <p:spPr bwMode="auto">
          <a:xfrm>
            <a:off x="1042988" y="404813"/>
            <a:ext cx="6408737" cy="822325"/>
          </a:xfrm>
          <a:prstGeom prst="rect">
            <a:avLst/>
          </a:prstGeom>
          <a:noFill/>
          <a:ln w="9525">
            <a:noFill/>
            <a:miter lim="800000"/>
            <a:headEnd/>
            <a:tailEnd/>
          </a:ln>
        </p:spPr>
        <p:txBody>
          <a:bodyPr>
            <a:spAutoFit/>
          </a:bodyPr>
          <a:lstStyle/>
          <a:p>
            <a:pPr algn="ctr">
              <a:spcBef>
                <a:spcPct val="50000"/>
              </a:spcBef>
            </a:pPr>
            <a:r>
              <a:rPr lang="it-IT" sz="2400" b="1">
                <a:solidFill>
                  <a:srgbClr val="FF3300"/>
                </a:solidFill>
                <a:latin typeface="Comic Sans MS" pitchFamily="66" charset="0"/>
              </a:rPr>
              <a:t>Tipo di emergenza e norme comportamentali</a:t>
            </a:r>
          </a:p>
        </p:txBody>
      </p:sp>
      <p:pic>
        <p:nvPicPr>
          <p:cNvPr id="46083" name="Picture 4" descr="terr1"/>
          <p:cNvPicPr>
            <a:picLocks noChangeAspect="1" noChangeArrowheads="1"/>
          </p:cNvPicPr>
          <p:nvPr/>
        </p:nvPicPr>
        <p:blipFill>
          <a:blip r:embed="rId2" cstate="print"/>
          <a:srcRect/>
          <a:stretch>
            <a:fillRect/>
          </a:stretch>
        </p:blipFill>
        <p:spPr bwMode="auto">
          <a:xfrm>
            <a:off x="684213" y="981075"/>
            <a:ext cx="1857375" cy="1163638"/>
          </a:xfrm>
          <a:prstGeom prst="rect">
            <a:avLst/>
          </a:prstGeom>
          <a:noFill/>
          <a:ln w="9525">
            <a:noFill/>
            <a:miter lim="800000"/>
            <a:headEnd/>
            <a:tailEnd/>
          </a:ln>
        </p:spPr>
      </p:pic>
      <p:pic>
        <p:nvPicPr>
          <p:cNvPr id="46084" name="Picture 5" descr="terr"/>
          <p:cNvPicPr>
            <a:picLocks noChangeAspect="1" noChangeArrowheads="1"/>
          </p:cNvPicPr>
          <p:nvPr/>
        </p:nvPicPr>
        <p:blipFill>
          <a:blip r:embed="rId3" cstate="print"/>
          <a:srcRect/>
          <a:stretch>
            <a:fillRect/>
          </a:stretch>
        </p:blipFill>
        <p:spPr bwMode="auto">
          <a:xfrm>
            <a:off x="6732588" y="5300663"/>
            <a:ext cx="1497012" cy="1046162"/>
          </a:xfrm>
          <a:prstGeom prst="rect">
            <a:avLst/>
          </a:prstGeom>
          <a:noFill/>
          <a:ln w="9525">
            <a:noFill/>
            <a:miter lim="800000"/>
            <a:headEnd/>
            <a:tailEnd/>
          </a:ln>
        </p:spPr>
      </p:pic>
      <p:pic>
        <p:nvPicPr>
          <p:cNvPr id="46085" name="Picture 6" descr="terr2"/>
          <p:cNvPicPr>
            <a:picLocks noChangeAspect="1" noChangeArrowheads="1"/>
          </p:cNvPicPr>
          <p:nvPr/>
        </p:nvPicPr>
        <p:blipFill>
          <a:blip r:embed="rId4" cstate="print"/>
          <a:srcRect/>
          <a:stretch>
            <a:fillRect/>
          </a:stretch>
        </p:blipFill>
        <p:spPr bwMode="auto">
          <a:xfrm>
            <a:off x="7019925" y="692150"/>
            <a:ext cx="1655763"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11188" y="549275"/>
            <a:ext cx="5040312" cy="4489450"/>
          </a:xfrm>
          <a:prstGeom prst="rect">
            <a:avLst/>
          </a:prstGeom>
          <a:noFill/>
          <a:ln w="9525">
            <a:noFill/>
            <a:miter lim="800000"/>
            <a:headEnd/>
            <a:tailEnd/>
          </a:ln>
        </p:spPr>
        <p:txBody>
          <a:bodyPr>
            <a:spAutoFit/>
          </a:bodyPr>
          <a:lstStyle/>
          <a:p>
            <a:r>
              <a:rPr lang="it-IT" sz="2000" b="1">
                <a:solidFill>
                  <a:srgbClr val="FF3300"/>
                </a:solidFill>
                <a:latin typeface="Comic Sans MS" pitchFamily="66" charset="0"/>
              </a:rPr>
              <a:t>Emergenza infortunio</a:t>
            </a:r>
          </a:p>
          <a:p>
            <a:endParaRPr lang="it-IT" sz="2000" b="1">
              <a:solidFill>
                <a:srgbClr val="FF3300"/>
              </a:solidFill>
              <a:latin typeface="Comic Sans MS" pitchFamily="66" charset="0"/>
            </a:endParaRPr>
          </a:p>
          <a:p>
            <a:r>
              <a:rPr lang="it-IT" sz="1600">
                <a:solidFill>
                  <a:schemeClr val="hlink"/>
                </a:solidFill>
              </a:rPr>
              <a:t>Le emergenze più ricorrenti possono essere:</a:t>
            </a:r>
          </a:p>
          <a:p>
            <a:r>
              <a:rPr lang="it-IT" sz="1600"/>
              <a:t>1</a:t>
            </a:r>
            <a:r>
              <a:rPr lang="it-IT" sz="1600" b="1"/>
              <a:t>) la folgorazione</a:t>
            </a:r>
          </a:p>
          <a:p>
            <a:r>
              <a:rPr lang="it-IT" sz="1600" b="1"/>
              <a:t>2) le ferite</a:t>
            </a:r>
          </a:p>
          <a:p>
            <a:r>
              <a:rPr lang="it-IT" sz="1600" b="1"/>
              <a:t>3) l’emorragia</a:t>
            </a:r>
          </a:p>
          <a:p>
            <a:r>
              <a:rPr lang="it-IT" sz="1600" b="1"/>
              <a:t>4) la frattura</a:t>
            </a:r>
          </a:p>
          <a:p>
            <a:r>
              <a:rPr lang="it-IT" sz="1600" b="1"/>
              <a:t>5) l’ustione</a:t>
            </a:r>
          </a:p>
          <a:p>
            <a:r>
              <a:rPr lang="it-IT" sz="1600" b="1"/>
              <a:t>6) l’incidente stradale</a:t>
            </a:r>
          </a:p>
          <a:p>
            <a:r>
              <a:rPr lang="it-IT" sz="1600" b="1"/>
              <a:t>7) il morso di vipera</a:t>
            </a:r>
          </a:p>
          <a:p>
            <a:r>
              <a:rPr lang="it-IT" sz="1600" b="1"/>
              <a:t>8) le punture di insetti</a:t>
            </a:r>
          </a:p>
          <a:p>
            <a:r>
              <a:rPr lang="it-IT" sz="1600" b="1"/>
              <a:t>9) l’insolazione</a:t>
            </a:r>
          </a:p>
          <a:p>
            <a:endParaRPr lang="it-IT" sz="1600" b="1"/>
          </a:p>
          <a:p>
            <a:r>
              <a:rPr lang="it-IT" sz="1600" b="1" i="1">
                <a:solidFill>
                  <a:schemeClr val="hlink"/>
                </a:solidFill>
              </a:rPr>
              <a:t>Comportamento da adottare in caso di infortunio</a:t>
            </a:r>
          </a:p>
          <a:p>
            <a:endParaRPr lang="it-IT" sz="1600" b="1" i="1">
              <a:solidFill>
                <a:schemeClr val="hlink"/>
              </a:solidFill>
            </a:endParaRPr>
          </a:p>
          <a:p>
            <a:r>
              <a:rPr lang="it-IT" sz="1600" b="1">
                <a:solidFill>
                  <a:srgbClr val="FF3300"/>
                </a:solidFill>
              </a:rPr>
              <a:t>               </a:t>
            </a:r>
            <a:r>
              <a:rPr lang="it-IT" sz="2000" b="1">
                <a:solidFill>
                  <a:srgbClr val="FF3300"/>
                </a:solidFill>
              </a:rPr>
              <a:t>CHIAMARE I SOCCORSI</a:t>
            </a:r>
          </a:p>
          <a:p>
            <a:endParaRPr lang="it-IT" sz="2000" b="1">
              <a:solidFill>
                <a:srgbClr val="FF3300"/>
              </a:solidFill>
            </a:endParaRPr>
          </a:p>
        </p:txBody>
      </p:sp>
      <p:sp>
        <p:nvSpPr>
          <p:cNvPr id="47106" name="Rectangle 5"/>
          <p:cNvSpPr>
            <a:spLocks noChangeArrowheads="1"/>
          </p:cNvSpPr>
          <p:nvPr/>
        </p:nvSpPr>
        <p:spPr bwMode="auto">
          <a:xfrm>
            <a:off x="684213" y="5157788"/>
            <a:ext cx="7777162" cy="1311275"/>
          </a:xfrm>
          <a:prstGeom prst="rect">
            <a:avLst/>
          </a:prstGeom>
          <a:noFill/>
          <a:ln w="9525">
            <a:noFill/>
            <a:miter lim="800000"/>
            <a:headEnd/>
            <a:tailEnd/>
          </a:ln>
        </p:spPr>
        <p:txBody>
          <a:bodyPr>
            <a:spAutoFit/>
          </a:bodyPr>
          <a:lstStyle/>
          <a:p>
            <a:pPr>
              <a:buFontTx/>
              <a:buChar char="•"/>
            </a:pPr>
            <a:r>
              <a:rPr lang="it-IT" sz="2000">
                <a:solidFill>
                  <a:srgbClr val="000099"/>
                </a:solidFill>
              </a:rPr>
              <a:t> PRIMO ESAME</a:t>
            </a:r>
          </a:p>
          <a:p>
            <a:r>
              <a:rPr lang="it-IT" sz="2000">
                <a:solidFill>
                  <a:srgbClr val="000099"/>
                </a:solidFill>
              </a:rPr>
              <a:t>• PRIMO SOCCORSO</a:t>
            </a:r>
            <a:r>
              <a:rPr lang="it-IT" sz="2000"/>
              <a:t> (solo se addestrati a farlo)</a:t>
            </a:r>
          </a:p>
          <a:p>
            <a:endParaRPr lang="it-IT" sz="2000"/>
          </a:p>
          <a:p>
            <a:r>
              <a:rPr lang="it-IT" sz="2000"/>
              <a:t>Verificare se l’infortunato è cosciente, se respira, se il cuore batte.</a:t>
            </a:r>
          </a:p>
        </p:txBody>
      </p:sp>
      <p:sp>
        <p:nvSpPr>
          <p:cNvPr id="47107" name="Rectangle 7"/>
          <p:cNvSpPr>
            <a:spLocks noChangeArrowheads="1"/>
          </p:cNvSpPr>
          <p:nvPr/>
        </p:nvSpPr>
        <p:spPr bwMode="auto">
          <a:xfrm>
            <a:off x="6659563" y="4797425"/>
            <a:ext cx="1504950" cy="457200"/>
          </a:xfrm>
          <a:prstGeom prst="rect">
            <a:avLst/>
          </a:prstGeom>
          <a:noFill/>
          <a:ln w="9525">
            <a:noFill/>
            <a:miter lim="800000"/>
            <a:headEnd/>
            <a:tailEnd/>
          </a:ln>
        </p:spPr>
        <p:txBody>
          <a:bodyPr wrap="none">
            <a:spAutoFit/>
          </a:bodyPr>
          <a:lstStyle/>
          <a:p>
            <a:r>
              <a:rPr lang="it-IT" sz="2400" b="1" dirty="0"/>
              <a:t>(Tel. </a:t>
            </a:r>
            <a:r>
              <a:rPr lang="it-IT" sz="2400" b="1" dirty="0" smtClean="0"/>
              <a:t>112)</a:t>
            </a:r>
            <a:endParaRPr lang="it-IT" sz="2400" b="1" dirty="0"/>
          </a:p>
        </p:txBody>
      </p:sp>
      <p:pic>
        <p:nvPicPr>
          <p:cNvPr id="47108" name="Picture 7" descr="emer"/>
          <p:cNvPicPr>
            <a:picLocks noChangeAspect="1" noChangeArrowheads="1"/>
          </p:cNvPicPr>
          <p:nvPr/>
        </p:nvPicPr>
        <p:blipFill>
          <a:blip r:embed="rId2" cstate="print"/>
          <a:srcRect/>
          <a:stretch>
            <a:fillRect/>
          </a:stretch>
        </p:blipFill>
        <p:spPr bwMode="auto">
          <a:xfrm>
            <a:off x="5651500" y="981075"/>
            <a:ext cx="2343150" cy="1952625"/>
          </a:xfrm>
          <a:prstGeom prst="rect">
            <a:avLst/>
          </a:prstGeom>
          <a:noFill/>
          <a:ln w="9525">
            <a:noFill/>
            <a:miter lim="800000"/>
            <a:headEnd/>
            <a:tailEnd/>
          </a:ln>
        </p:spPr>
      </p:pic>
      <p:pic>
        <p:nvPicPr>
          <p:cNvPr id="47109" name="Picture 8" descr="tel"/>
          <p:cNvPicPr>
            <a:picLocks noChangeAspect="1" noChangeArrowheads="1"/>
          </p:cNvPicPr>
          <p:nvPr/>
        </p:nvPicPr>
        <p:blipFill>
          <a:blip r:embed="rId3" cstate="print"/>
          <a:srcRect/>
          <a:stretch>
            <a:fillRect/>
          </a:stretch>
        </p:blipFill>
        <p:spPr bwMode="auto">
          <a:xfrm>
            <a:off x="6877050" y="3429000"/>
            <a:ext cx="1143000"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it-IT" sz="3200" b="1" dirty="0" smtClean="0">
                <a:solidFill>
                  <a:srgbClr val="C00000"/>
                </a:solidFill>
                <a:latin typeface="Comic Sans MS" panose="030F0702030302020204" pitchFamily="66" charset="0"/>
              </a:rPr>
              <a:t>SCOPO DELLA FORMAZIONE</a:t>
            </a:r>
            <a:endParaRPr lang="it-IT" sz="3200" b="1" dirty="0">
              <a:solidFill>
                <a:srgbClr val="C00000"/>
              </a:solidFill>
              <a:latin typeface="Comic Sans MS" panose="030F0702030302020204" pitchFamily="66" charset="0"/>
            </a:endParaRPr>
          </a:p>
        </p:txBody>
      </p:sp>
      <p:sp>
        <p:nvSpPr>
          <p:cNvPr id="3" name="Segnaposto contenuto 2"/>
          <p:cNvSpPr>
            <a:spLocks noGrp="1"/>
          </p:cNvSpPr>
          <p:nvPr>
            <p:ph idx="1"/>
          </p:nvPr>
        </p:nvSpPr>
        <p:spPr>
          <a:xfrm>
            <a:off x="323528" y="980728"/>
            <a:ext cx="8568952" cy="5688632"/>
          </a:xfrm>
        </p:spPr>
        <p:txBody>
          <a:bodyPr/>
          <a:lstStyle/>
          <a:p>
            <a:r>
              <a:rPr lang="it-IT" sz="2400" dirty="0">
                <a:latin typeface="Comic Sans MS" panose="030F0702030302020204" pitchFamily="66" charset="0"/>
              </a:rPr>
              <a:t>Acquisire la consapevolezza di dover finalizzare l’organizzazione scolastica alla sicurezza </a:t>
            </a:r>
            <a:endParaRPr lang="it-IT" sz="2400" dirty="0" smtClean="0">
              <a:latin typeface="Comic Sans MS" panose="030F0702030302020204" pitchFamily="66" charset="0"/>
            </a:endParaRPr>
          </a:p>
          <a:p>
            <a:r>
              <a:rPr lang="it-IT" sz="2400" dirty="0" smtClean="0">
                <a:latin typeface="Comic Sans MS" panose="030F0702030302020204" pitchFamily="66" charset="0"/>
              </a:rPr>
              <a:t>Sviluppare </a:t>
            </a:r>
            <a:r>
              <a:rPr lang="it-IT" sz="2400" dirty="0">
                <a:latin typeface="Comic Sans MS" panose="030F0702030302020204" pitchFamily="66" charset="0"/>
              </a:rPr>
              <a:t>la conoscenza delle norme sotto il profilo legale </a:t>
            </a:r>
            <a:r>
              <a:rPr lang="it-IT" sz="2400" dirty="0" smtClean="0">
                <a:latin typeface="Comic Sans MS" panose="030F0702030302020204" pitchFamily="66" charset="0"/>
              </a:rPr>
              <a:t>per rispettare </a:t>
            </a:r>
            <a:r>
              <a:rPr lang="it-IT" sz="2400" dirty="0">
                <a:latin typeface="Comic Sans MS" panose="030F0702030302020204" pitchFamily="66" charset="0"/>
              </a:rPr>
              <a:t>gli obblighi normativi </a:t>
            </a:r>
            <a:r>
              <a:rPr lang="it-IT" sz="2400" dirty="0" smtClean="0">
                <a:latin typeface="Comic Sans MS" panose="030F0702030302020204" pitchFamily="66" charset="0"/>
              </a:rPr>
              <a:t> </a:t>
            </a:r>
          </a:p>
          <a:p>
            <a:r>
              <a:rPr lang="it-IT" sz="2400" dirty="0" smtClean="0">
                <a:latin typeface="Comic Sans MS" panose="030F0702030302020204" pitchFamily="66" charset="0"/>
              </a:rPr>
              <a:t>Sviluppare </a:t>
            </a:r>
            <a:r>
              <a:rPr lang="it-IT" sz="2400" dirty="0">
                <a:latin typeface="Comic Sans MS" panose="030F0702030302020204" pitchFamily="66" charset="0"/>
              </a:rPr>
              <a:t>una metodologia operativa per l’analisi del </a:t>
            </a:r>
            <a:r>
              <a:rPr lang="it-IT" sz="2400" dirty="0" smtClean="0">
                <a:latin typeface="Comic Sans MS" panose="030F0702030302020204" pitchFamily="66" charset="0"/>
              </a:rPr>
              <a:t>rischio e per </a:t>
            </a:r>
            <a:r>
              <a:rPr lang="it-IT" sz="2400" dirty="0">
                <a:latin typeface="Comic Sans MS" panose="030F0702030302020204" pitchFamily="66" charset="0"/>
              </a:rPr>
              <a:t>la individuazione delle misure di sicurezza da adottare </a:t>
            </a:r>
            <a:endParaRPr lang="it-IT" sz="2400" dirty="0" smtClean="0">
              <a:latin typeface="Comic Sans MS" panose="030F0702030302020204" pitchFamily="66" charset="0"/>
            </a:endParaRPr>
          </a:p>
          <a:p>
            <a:r>
              <a:rPr lang="it-IT" sz="2400" dirty="0" smtClean="0">
                <a:latin typeface="Comic Sans MS" panose="030F0702030302020204" pitchFamily="66" charset="0"/>
              </a:rPr>
              <a:t>Rafforzare </a:t>
            </a:r>
            <a:r>
              <a:rPr lang="it-IT" sz="2400" dirty="0">
                <a:latin typeface="Comic Sans MS" panose="030F0702030302020204" pitchFamily="66" charset="0"/>
              </a:rPr>
              <a:t>la consapevolezza del ruolo </a:t>
            </a:r>
            <a:endParaRPr lang="it-IT" sz="2400" dirty="0" smtClean="0">
              <a:latin typeface="Comic Sans MS" panose="030F0702030302020204" pitchFamily="66" charset="0"/>
            </a:endParaRPr>
          </a:p>
          <a:p>
            <a:r>
              <a:rPr lang="it-IT" sz="2400" dirty="0" smtClean="0">
                <a:latin typeface="Comic Sans MS" panose="030F0702030302020204" pitchFamily="66" charset="0"/>
              </a:rPr>
              <a:t>Rafforzare </a:t>
            </a:r>
            <a:r>
              <a:rPr lang="it-IT" sz="2400" dirty="0">
                <a:latin typeface="Comic Sans MS" panose="030F0702030302020204" pitchFamily="66" charset="0"/>
              </a:rPr>
              <a:t>le capacità </a:t>
            </a:r>
            <a:r>
              <a:rPr lang="it-IT" sz="2400" dirty="0" smtClean="0">
                <a:latin typeface="Comic Sans MS" panose="030F0702030302020204" pitchFamily="66" charset="0"/>
              </a:rPr>
              <a:t>comunicative</a:t>
            </a:r>
          </a:p>
          <a:p>
            <a:r>
              <a:rPr lang="it-IT" sz="2400" dirty="0">
                <a:latin typeface="Comic Sans MS" panose="030F0702030302020204" pitchFamily="66" charset="0"/>
              </a:rPr>
              <a:t>Favorire lo sviluppo delle conoscenze normative e tecniche utili a rilevare e valutare i rischi in ambito scolastico ed extrascolastico e interagire correttamente con gli altri soggetti al fine di elevare la cultura della sicurezza.</a:t>
            </a:r>
          </a:p>
        </p:txBody>
      </p:sp>
    </p:spTree>
    <p:extLst>
      <p:ext uri="{BB962C8B-B14F-4D97-AF65-F5344CB8AC3E}">
        <p14:creationId xmlns:p14="http://schemas.microsoft.com/office/powerpoint/2010/main" val="5991752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50825" y="333375"/>
            <a:ext cx="8280400" cy="5980113"/>
          </a:xfrm>
          <a:prstGeom prst="rect">
            <a:avLst/>
          </a:prstGeom>
          <a:noFill/>
          <a:ln w="9525">
            <a:noFill/>
            <a:miter lim="800000"/>
            <a:headEnd/>
            <a:tailEnd/>
          </a:ln>
        </p:spPr>
        <p:txBody>
          <a:bodyPr>
            <a:spAutoFit/>
          </a:bodyPr>
          <a:lstStyle/>
          <a:p>
            <a:r>
              <a:rPr lang="it-IT" sz="2000" b="1">
                <a:solidFill>
                  <a:schemeClr val="hlink"/>
                </a:solidFill>
                <a:latin typeface="Comic Sans MS" pitchFamily="66" charset="0"/>
              </a:rPr>
              <a:t>Primo esame</a:t>
            </a:r>
          </a:p>
          <a:p>
            <a:endParaRPr lang="it-IT" sz="2000" b="1">
              <a:solidFill>
                <a:schemeClr val="hlink"/>
              </a:solidFill>
              <a:latin typeface="Comic Sans MS" pitchFamily="66" charset="0"/>
            </a:endParaRPr>
          </a:p>
          <a:p>
            <a:r>
              <a:rPr lang="it-IT" sz="1800"/>
              <a:t>Se cosciente, il paziente indica dove sente dolore o, se non riesce a parlare, lo</a:t>
            </a:r>
          </a:p>
          <a:p>
            <a:r>
              <a:rPr lang="it-IT" sz="1800"/>
              <a:t>indica con la mano. Se non risponde, va considerato lo stato di shock. </a:t>
            </a:r>
          </a:p>
          <a:p>
            <a:r>
              <a:rPr lang="it-IT" sz="1800"/>
              <a:t>Dal sollevarsi del petto o appoggiando leggermente una mano sul torace ci si accerta che il paziente respira. Per verificare le pulsazioni del cuore si può prendere in esame il polso, la carotide al collo o l’arteria femorale all’inguine.</a:t>
            </a:r>
          </a:p>
          <a:p>
            <a:endParaRPr lang="it-IT" sz="1800" b="1">
              <a:solidFill>
                <a:schemeClr val="hlink"/>
              </a:solidFill>
              <a:latin typeface="Comic Sans MS" pitchFamily="66" charset="0"/>
            </a:endParaRPr>
          </a:p>
          <a:p>
            <a:r>
              <a:rPr lang="it-IT" sz="2000" b="1">
                <a:solidFill>
                  <a:schemeClr val="hlink"/>
                </a:solidFill>
                <a:latin typeface="Comic Sans MS" pitchFamily="66" charset="0"/>
              </a:rPr>
              <a:t>Primo soccorso</a:t>
            </a:r>
          </a:p>
          <a:p>
            <a:endParaRPr lang="it-IT" sz="2000" b="1">
              <a:solidFill>
                <a:schemeClr val="hlink"/>
              </a:solidFill>
              <a:latin typeface="Comic Sans MS" pitchFamily="66" charset="0"/>
            </a:endParaRPr>
          </a:p>
          <a:p>
            <a:r>
              <a:rPr lang="it-IT" sz="1800"/>
              <a:t>Per primo soccorso si intende l’aiuto che si dà immediatamente ai feriti o a chi</a:t>
            </a:r>
          </a:p>
          <a:p>
            <a:r>
              <a:rPr lang="it-IT" sz="1800"/>
              <a:t>si sente improvvisamente male prima che intervenga un esperto (medico o infermiere).</a:t>
            </a:r>
          </a:p>
          <a:p>
            <a:endParaRPr lang="it-IT" sz="1800"/>
          </a:p>
          <a:p>
            <a:r>
              <a:rPr lang="it-IT" sz="1800"/>
              <a:t>Lo scopo del primo soccorso è:</a:t>
            </a:r>
          </a:p>
          <a:p>
            <a:r>
              <a:rPr lang="it-IT" sz="1800"/>
              <a:t>• Salvare la vita.</a:t>
            </a:r>
          </a:p>
          <a:p>
            <a:r>
              <a:rPr lang="it-IT" sz="1800"/>
              <a:t>• Prevenire il peggioramento delle ferite o dei malori.</a:t>
            </a:r>
          </a:p>
          <a:p>
            <a:r>
              <a:rPr lang="it-IT" sz="1800"/>
              <a:t>• Aiutare la ripresa del paziente.</a:t>
            </a:r>
          </a:p>
          <a:p>
            <a:endParaRPr lang="it-IT" sz="1800"/>
          </a:p>
          <a:p>
            <a:pPr algn="ctr"/>
            <a:r>
              <a:rPr lang="it-IT" sz="1800" b="1">
                <a:solidFill>
                  <a:srgbClr val="FF3300"/>
                </a:solidFill>
              </a:rPr>
              <a:t>Poiché il soccorritore in questa fase deve sostituirsi al medico, egli deve</a:t>
            </a:r>
          </a:p>
          <a:p>
            <a:pPr algn="ctr"/>
            <a:r>
              <a:rPr lang="it-IT" sz="1800" b="1">
                <a:solidFill>
                  <a:srgbClr val="FF3300"/>
                </a:solidFill>
              </a:rPr>
              <a:t>essere addestrato a farlo e conoscere i movimenti da eseguire.</a:t>
            </a:r>
          </a:p>
        </p:txBody>
      </p:sp>
      <p:pic>
        <p:nvPicPr>
          <p:cNvPr id="48130" name="Picture 3" descr="socc"/>
          <p:cNvPicPr>
            <a:picLocks noChangeAspect="1" noChangeArrowheads="1"/>
          </p:cNvPicPr>
          <p:nvPr/>
        </p:nvPicPr>
        <p:blipFill>
          <a:blip r:embed="rId2" cstate="print"/>
          <a:srcRect/>
          <a:stretch>
            <a:fillRect/>
          </a:stretch>
        </p:blipFill>
        <p:spPr bwMode="auto">
          <a:xfrm>
            <a:off x="6877050" y="4076700"/>
            <a:ext cx="1223963"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395288" y="260350"/>
            <a:ext cx="7632700" cy="4108450"/>
          </a:xfrm>
          <a:prstGeom prst="rect">
            <a:avLst/>
          </a:prstGeom>
          <a:noFill/>
          <a:ln w="9525">
            <a:noFill/>
            <a:miter lim="800000"/>
            <a:headEnd/>
            <a:tailEnd/>
          </a:ln>
        </p:spPr>
        <p:txBody>
          <a:bodyPr>
            <a:spAutoFit/>
          </a:bodyPr>
          <a:lstStyle/>
          <a:p>
            <a:r>
              <a:rPr lang="it-IT" sz="2400" b="1">
                <a:solidFill>
                  <a:schemeClr val="hlink"/>
                </a:solidFill>
              </a:rPr>
              <a:t>In presenza di un infortunato grave bisogna accertare nell’ordine:</a:t>
            </a:r>
          </a:p>
          <a:p>
            <a:r>
              <a:rPr lang="it-IT" sz="2400"/>
              <a:t>• Se respira.</a:t>
            </a:r>
          </a:p>
          <a:p>
            <a:r>
              <a:rPr lang="it-IT" sz="2400"/>
              <a:t>• Se perde sangue.</a:t>
            </a:r>
          </a:p>
          <a:p>
            <a:r>
              <a:rPr lang="it-IT" sz="2400"/>
              <a:t>• Se è sotto shock.</a:t>
            </a:r>
          </a:p>
          <a:p>
            <a:endParaRPr lang="it-IT" sz="2400"/>
          </a:p>
          <a:p>
            <a:r>
              <a:rPr lang="it-IT" sz="2400" b="1">
                <a:solidFill>
                  <a:schemeClr val="hlink"/>
                </a:solidFill>
              </a:rPr>
              <a:t>A seconda dell’esigenza:</a:t>
            </a:r>
          </a:p>
          <a:p>
            <a:r>
              <a:rPr lang="it-IT" sz="2400"/>
              <a:t>• Aiutare la respirazione.</a:t>
            </a:r>
          </a:p>
          <a:p>
            <a:r>
              <a:rPr lang="it-IT" sz="2400"/>
              <a:t>• Arrestare l’emorragia.</a:t>
            </a:r>
          </a:p>
          <a:p>
            <a:r>
              <a:rPr lang="it-IT" sz="2400"/>
              <a:t>• Prevenire lo shock.</a:t>
            </a:r>
          </a:p>
          <a:p>
            <a:endParaRPr lang="it-IT" sz="2400" b="1"/>
          </a:p>
        </p:txBody>
      </p:sp>
      <p:sp>
        <p:nvSpPr>
          <p:cNvPr id="49154" name="Rectangle 4"/>
          <p:cNvSpPr>
            <a:spLocks noChangeArrowheads="1"/>
          </p:cNvSpPr>
          <p:nvPr/>
        </p:nvSpPr>
        <p:spPr bwMode="auto">
          <a:xfrm>
            <a:off x="323850" y="4292600"/>
            <a:ext cx="8172450" cy="2308225"/>
          </a:xfrm>
          <a:prstGeom prst="rect">
            <a:avLst/>
          </a:prstGeom>
          <a:noFill/>
          <a:ln w="25400">
            <a:solidFill>
              <a:srgbClr val="FF0000"/>
            </a:solidFill>
            <a:miter lim="800000"/>
            <a:headEnd/>
            <a:tailEnd/>
          </a:ln>
        </p:spPr>
        <p:txBody>
          <a:bodyPr>
            <a:spAutoFit/>
          </a:bodyPr>
          <a:lstStyle/>
          <a:p>
            <a:pPr algn="ctr"/>
            <a:endParaRPr lang="it-IT" sz="2400" b="1"/>
          </a:p>
          <a:p>
            <a:pPr algn="ctr"/>
            <a:r>
              <a:rPr lang="it-IT" sz="2400" b="1"/>
              <a:t>     </a:t>
            </a:r>
            <a:r>
              <a:rPr lang="it-IT" sz="2400" b="1">
                <a:solidFill>
                  <a:srgbClr val="FF3300"/>
                </a:solidFill>
              </a:rPr>
              <a:t>In attesa dei soccorsi non rimuovere</a:t>
            </a:r>
          </a:p>
          <a:p>
            <a:pPr algn="ctr"/>
            <a:r>
              <a:rPr lang="it-IT" sz="2400" b="1">
                <a:solidFill>
                  <a:srgbClr val="FF3300"/>
                </a:solidFill>
              </a:rPr>
              <a:t>l’infortunato a meno che non sia</a:t>
            </a:r>
          </a:p>
          <a:p>
            <a:pPr algn="ctr"/>
            <a:r>
              <a:rPr lang="it-IT" sz="2400" b="1">
                <a:solidFill>
                  <a:srgbClr val="FF3300"/>
                </a:solidFill>
              </a:rPr>
              <a:t>strettamente necessario.</a:t>
            </a:r>
          </a:p>
          <a:p>
            <a:pPr algn="r"/>
            <a:endParaRPr lang="it-IT" sz="2400" b="1">
              <a:solidFill>
                <a:srgbClr val="FF3300"/>
              </a:solidFill>
            </a:endParaRPr>
          </a:p>
          <a:p>
            <a:pPr algn="r"/>
            <a:endParaRPr lang="it-IT" sz="2400" b="1"/>
          </a:p>
        </p:txBody>
      </p:sp>
      <p:pic>
        <p:nvPicPr>
          <p:cNvPr id="49155" name="Picture 5" descr="per"/>
          <p:cNvPicPr>
            <a:picLocks noChangeAspect="1" noChangeArrowheads="1"/>
          </p:cNvPicPr>
          <p:nvPr/>
        </p:nvPicPr>
        <p:blipFill>
          <a:blip r:embed="rId2" cstate="print"/>
          <a:srcRect/>
          <a:stretch>
            <a:fillRect/>
          </a:stretch>
        </p:blipFill>
        <p:spPr bwMode="auto">
          <a:xfrm>
            <a:off x="684213" y="5157788"/>
            <a:ext cx="1295400" cy="1233487"/>
          </a:xfrm>
          <a:prstGeom prst="rect">
            <a:avLst/>
          </a:prstGeom>
          <a:noFill/>
          <a:ln w="9525">
            <a:noFill/>
            <a:miter lim="800000"/>
            <a:headEnd/>
            <a:tailEnd/>
          </a:ln>
        </p:spPr>
      </p:pic>
      <p:pic>
        <p:nvPicPr>
          <p:cNvPr id="49156" name="Picture 6" descr="emorr"/>
          <p:cNvPicPr>
            <a:picLocks noChangeAspect="1" noChangeArrowheads="1"/>
          </p:cNvPicPr>
          <p:nvPr/>
        </p:nvPicPr>
        <p:blipFill>
          <a:blip r:embed="rId3" cstate="print"/>
          <a:srcRect/>
          <a:stretch>
            <a:fillRect/>
          </a:stretch>
        </p:blipFill>
        <p:spPr bwMode="auto">
          <a:xfrm>
            <a:off x="5724525" y="2492375"/>
            <a:ext cx="1096963" cy="156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23850" y="620713"/>
            <a:ext cx="8496300" cy="5705475"/>
          </a:xfrm>
          <a:prstGeom prst="rect">
            <a:avLst/>
          </a:prstGeom>
          <a:noFill/>
          <a:ln w="9525">
            <a:noFill/>
            <a:miter lim="800000"/>
            <a:headEnd/>
            <a:tailEnd/>
          </a:ln>
        </p:spPr>
        <p:txBody>
          <a:bodyPr>
            <a:spAutoFit/>
          </a:bodyPr>
          <a:lstStyle/>
          <a:p>
            <a:r>
              <a:rPr lang="it-IT" sz="2000" b="1" dirty="0">
                <a:solidFill>
                  <a:srgbClr val="FF3300"/>
                </a:solidFill>
                <a:latin typeface="Comic Sans MS" pitchFamily="66" charset="0"/>
              </a:rPr>
              <a:t>COSA FARE IN CASO DI</a:t>
            </a:r>
          </a:p>
          <a:p>
            <a:endParaRPr lang="it-IT" sz="2000" b="1" dirty="0">
              <a:solidFill>
                <a:srgbClr val="FF3300"/>
              </a:solidFill>
              <a:latin typeface="Comic Sans MS" pitchFamily="66" charset="0"/>
            </a:endParaRPr>
          </a:p>
          <a:p>
            <a:r>
              <a:rPr lang="it-IT" sz="2000" b="1" dirty="0">
                <a:solidFill>
                  <a:schemeClr val="hlink"/>
                </a:solidFill>
              </a:rPr>
              <a:t>1) Folgorazione</a:t>
            </a:r>
          </a:p>
          <a:p>
            <a:r>
              <a:rPr lang="it-IT" sz="1800" dirty="0"/>
              <a:t>• Staccare immediatamente l’interruttore generale.</a:t>
            </a:r>
          </a:p>
          <a:p>
            <a:r>
              <a:rPr lang="it-IT" sz="1800" dirty="0"/>
              <a:t>• Chiamare i soccorsi (</a:t>
            </a:r>
            <a:r>
              <a:rPr lang="it-IT" sz="1800" b="1" dirty="0"/>
              <a:t>tel. </a:t>
            </a:r>
            <a:r>
              <a:rPr lang="it-IT" sz="1800" b="1" dirty="0" smtClean="0"/>
              <a:t>112</a:t>
            </a:r>
            <a:r>
              <a:rPr lang="it-IT" sz="1800" dirty="0" smtClean="0"/>
              <a:t>).</a:t>
            </a:r>
            <a:endParaRPr lang="it-IT" sz="1800" dirty="0"/>
          </a:p>
          <a:p>
            <a:r>
              <a:rPr lang="it-IT" sz="1800" dirty="0"/>
              <a:t>• Non toccare mai con le mani l’infortunato se è ancora in contatto con la fonte</a:t>
            </a:r>
          </a:p>
          <a:p>
            <a:r>
              <a:rPr lang="it-IT" sz="1800" dirty="0"/>
              <a:t>   di energia.</a:t>
            </a:r>
          </a:p>
          <a:p>
            <a:r>
              <a:rPr lang="it-IT" sz="1800" dirty="0"/>
              <a:t>• Controllare la respirazione, se necessario praticare la respirazione bocca a</a:t>
            </a:r>
          </a:p>
          <a:p>
            <a:r>
              <a:rPr lang="it-IT" sz="1800" dirty="0"/>
              <a:t>   bocca.</a:t>
            </a:r>
          </a:p>
          <a:p>
            <a:r>
              <a:rPr lang="it-IT" sz="2000" b="1" dirty="0">
                <a:solidFill>
                  <a:schemeClr val="hlink"/>
                </a:solidFill>
              </a:rPr>
              <a:t>2) Ferite</a:t>
            </a:r>
          </a:p>
          <a:p>
            <a:r>
              <a:rPr lang="it-IT" sz="1800" dirty="0"/>
              <a:t>• Lavarsi accuratamente le mani prima di medicare una ferita.</a:t>
            </a:r>
          </a:p>
          <a:p>
            <a:r>
              <a:rPr lang="it-IT" sz="1800" dirty="0"/>
              <a:t>• Pulire la pelle con garza sterile, acqua corrente e sapone, procedendo sempre</a:t>
            </a:r>
          </a:p>
          <a:p>
            <a:r>
              <a:rPr lang="it-IT" sz="1800" dirty="0"/>
              <a:t>  dalla ferita verso l’esterno.</a:t>
            </a:r>
          </a:p>
          <a:p>
            <a:pPr>
              <a:buFontTx/>
              <a:buChar char="•"/>
            </a:pPr>
            <a:r>
              <a:rPr lang="it-IT" sz="1800" dirty="0"/>
              <a:t> Lavare più volte la ferita con acqua e sapone, usando garza sterile e                                                                         </a:t>
            </a:r>
          </a:p>
          <a:p>
            <a:r>
              <a:rPr lang="it-IT" sz="1800" dirty="0"/>
              <a:t>  rinnovandola frequentemente.</a:t>
            </a:r>
          </a:p>
          <a:p>
            <a:r>
              <a:rPr lang="it-IT" sz="1800" dirty="0"/>
              <a:t>• Disinfettare con comune disinfettante.</a:t>
            </a:r>
          </a:p>
          <a:p>
            <a:r>
              <a:rPr lang="it-IT" sz="1800" dirty="0"/>
              <a:t>• Coprire la ferita con garza sterile, fissandola con cerotto o con una benda.</a:t>
            </a:r>
          </a:p>
          <a:p>
            <a:pPr>
              <a:buFontTx/>
              <a:buChar char="•"/>
            </a:pPr>
            <a:r>
              <a:rPr lang="it-IT" sz="1800" dirty="0"/>
              <a:t> Ricordarsi che in ogni ferita si annida il pericolo di tetano: se il ferito non è</a:t>
            </a:r>
          </a:p>
          <a:p>
            <a:r>
              <a:rPr lang="it-IT" sz="1800" dirty="0"/>
              <a:t>  vaccinato contro il tetano o lo è stato da molto tempo (oltre 7 anni) deve</a:t>
            </a:r>
          </a:p>
          <a:p>
            <a:r>
              <a:rPr lang="it-IT" sz="1800" dirty="0"/>
              <a:t>  recarsi dal medico per la profilassi antitetanica.</a:t>
            </a:r>
            <a:endParaRPr lang="it-IT" sz="1800" b="1" dirty="0"/>
          </a:p>
        </p:txBody>
      </p:sp>
      <p:pic>
        <p:nvPicPr>
          <p:cNvPr id="50178" name="Picture 3" descr="folg"/>
          <p:cNvPicPr>
            <a:picLocks noChangeAspect="1" noChangeArrowheads="1"/>
          </p:cNvPicPr>
          <p:nvPr/>
        </p:nvPicPr>
        <p:blipFill>
          <a:blip r:embed="rId2" cstate="print"/>
          <a:srcRect/>
          <a:stretch>
            <a:fillRect/>
          </a:stretch>
        </p:blipFill>
        <p:spPr bwMode="auto">
          <a:xfrm>
            <a:off x="6084888" y="549275"/>
            <a:ext cx="1298575" cy="1108075"/>
          </a:xfrm>
          <a:prstGeom prst="rect">
            <a:avLst/>
          </a:prstGeom>
          <a:noFill/>
          <a:ln w="9525">
            <a:noFill/>
            <a:miter lim="800000"/>
            <a:headEnd/>
            <a:tailEnd/>
          </a:ln>
        </p:spPr>
      </p:pic>
      <p:pic>
        <p:nvPicPr>
          <p:cNvPr id="50179" name="Picture 4" descr="ferita"/>
          <p:cNvPicPr>
            <a:picLocks noChangeAspect="1" noChangeArrowheads="1"/>
          </p:cNvPicPr>
          <p:nvPr/>
        </p:nvPicPr>
        <p:blipFill>
          <a:blip r:embed="rId3" cstate="print"/>
          <a:srcRect/>
          <a:stretch>
            <a:fillRect/>
          </a:stretch>
        </p:blipFill>
        <p:spPr bwMode="auto">
          <a:xfrm>
            <a:off x="7235825" y="2997200"/>
            <a:ext cx="1008063"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684213" y="620713"/>
            <a:ext cx="8135937" cy="4576762"/>
          </a:xfrm>
          <a:prstGeom prst="rect">
            <a:avLst/>
          </a:prstGeom>
          <a:noFill/>
          <a:ln w="9525">
            <a:noFill/>
            <a:miter lim="800000"/>
            <a:headEnd/>
            <a:tailEnd/>
          </a:ln>
        </p:spPr>
        <p:txBody>
          <a:bodyPr>
            <a:spAutoFit/>
          </a:bodyPr>
          <a:lstStyle/>
          <a:p>
            <a:r>
              <a:rPr lang="it-IT" sz="2000" b="1" dirty="0">
                <a:solidFill>
                  <a:schemeClr val="hlink"/>
                </a:solidFill>
              </a:rPr>
              <a:t>3) Emorragia</a:t>
            </a:r>
          </a:p>
          <a:p>
            <a:r>
              <a:rPr lang="it-IT" sz="1800" dirty="0"/>
              <a:t>L’emorragia è la perdita abbondante di sangue.</a:t>
            </a:r>
          </a:p>
          <a:p>
            <a:r>
              <a:rPr lang="it-IT" sz="1800" dirty="0"/>
              <a:t>• Chiamare i soccorsi (</a:t>
            </a:r>
            <a:r>
              <a:rPr lang="it-IT" sz="1800" b="1" dirty="0"/>
              <a:t>tel. </a:t>
            </a:r>
            <a:r>
              <a:rPr lang="it-IT" sz="1800" b="1" dirty="0" smtClean="0"/>
              <a:t>112</a:t>
            </a:r>
            <a:r>
              <a:rPr lang="it-IT" sz="1800" dirty="0" smtClean="0"/>
              <a:t>).</a:t>
            </a:r>
            <a:endParaRPr lang="it-IT" sz="1800" dirty="0"/>
          </a:p>
          <a:p>
            <a:r>
              <a:rPr lang="it-IT" sz="1800" dirty="0"/>
              <a:t>• Calmare l’infortunato, </a:t>
            </a:r>
            <a:r>
              <a:rPr lang="it-IT" sz="1800" dirty="0" err="1"/>
              <a:t>poichè</a:t>
            </a:r>
            <a:r>
              <a:rPr lang="it-IT" sz="1800" dirty="0"/>
              <a:t> la perdita abbondante di sangue provoca</a:t>
            </a:r>
          </a:p>
          <a:p>
            <a:r>
              <a:rPr lang="it-IT" sz="1800" dirty="0"/>
              <a:t>   shock.</a:t>
            </a:r>
          </a:p>
          <a:p>
            <a:r>
              <a:rPr lang="it-IT" sz="1800" dirty="0"/>
              <a:t>• Adagiare l’infortunato in modo che la ferita sia più in alto del cuore.</a:t>
            </a:r>
          </a:p>
          <a:p>
            <a:r>
              <a:rPr lang="it-IT" sz="1800" dirty="0"/>
              <a:t>• Effettuare una compressione manuale direttamente sulla ferita.</a:t>
            </a:r>
          </a:p>
          <a:p>
            <a:r>
              <a:rPr lang="it-IT" sz="1800" dirty="0"/>
              <a:t>• Fasciare la ferita senza stringere troppo. </a:t>
            </a:r>
          </a:p>
          <a:p>
            <a:endParaRPr lang="it-IT" sz="2000" dirty="0">
              <a:solidFill>
                <a:schemeClr val="hlink"/>
              </a:solidFill>
            </a:endParaRPr>
          </a:p>
          <a:p>
            <a:r>
              <a:rPr lang="it-IT" sz="2000" b="1" dirty="0">
                <a:solidFill>
                  <a:schemeClr val="hlink"/>
                </a:solidFill>
              </a:rPr>
              <a:t>4) Frattura</a:t>
            </a:r>
          </a:p>
          <a:p>
            <a:r>
              <a:rPr lang="it-IT" sz="1800" dirty="0"/>
              <a:t>• Chiamare i soccorsi (</a:t>
            </a:r>
            <a:r>
              <a:rPr lang="it-IT" sz="1800" b="1" dirty="0"/>
              <a:t>tel. </a:t>
            </a:r>
            <a:r>
              <a:rPr lang="it-IT" sz="1800" b="1" dirty="0" smtClean="0"/>
              <a:t>112</a:t>
            </a:r>
            <a:r>
              <a:rPr lang="it-IT" sz="1800" dirty="0" smtClean="0"/>
              <a:t>).</a:t>
            </a:r>
            <a:endParaRPr lang="it-IT" sz="1800" dirty="0"/>
          </a:p>
          <a:p>
            <a:r>
              <a:rPr lang="it-IT" sz="1800" dirty="0"/>
              <a:t>• Non muovere la parte interessata (le ossa fratturate possono causare  </a:t>
            </a:r>
          </a:p>
          <a:p>
            <a:r>
              <a:rPr lang="it-IT" sz="1800" dirty="0"/>
              <a:t>  ulteriori danni ai tessuti).</a:t>
            </a:r>
          </a:p>
          <a:p>
            <a:r>
              <a:rPr lang="it-IT" sz="1800" dirty="0"/>
              <a:t>• In caso di frattura al braccio o alla mano, immobilizzare l’arto e appenderlo al</a:t>
            </a:r>
          </a:p>
          <a:p>
            <a:r>
              <a:rPr lang="it-IT" sz="1800" dirty="0"/>
              <a:t>  collo con un fazzoletto o con una sciarpa.</a:t>
            </a:r>
          </a:p>
          <a:p>
            <a:r>
              <a:rPr lang="it-IT" sz="1800" dirty="0"/>
              <a:t>• Se la frattura è aperta, arrestare l’emorragia con una garza.</a:t>
            </a:r>
          </a:p>
        </p:txBody>
      </p:sp>
      <p:pic>
        <p:nvPicPr>
          <p:cNvPr id="51202" name="Picture 3" descr="frattt"/>
          <p:cNvPicPr>
            <a:picLocks noChangeAspect="1" noChangeArrowheads="1"/>
          </p:cNvPicPr>
          <p:nvPr/>
        </p:nvPicPr>
        <p:blipFill>
          <a:blip r:embed="rId2" cstate="print"/>
          <a:srcRect/>
          <a:stretch>
            <a:fillRect/>
          </a:stretch>
        </p:blipFill>
        <p:spPr bwMode="auto">
          <a:xfrm>
            <a:off x="7308850" y="5157788"/>
            <a:ext cx="873125" cy="1223962"/>
          </a:xfrm>
          <a:prstGeom prst="rect">
            <a:avLst/>
          </a:prstGeom>
          <a:noFill/>
          <a:ln w="9525">
            <a:noFill/>
            <a:miter lim="800000"/>
            <a:headEnd/>
            <a:tailEnd/>
          </a:ln>
        </p:spPr>
      </p:pic>
      <p:pic>
        <p:nvPicPr>
          <p:cNvPr id="51203" name="Picture 4" descr="emorr"/>
          <p:cNvPicPr>
            <a:picLocks noChangeAspect="1" noChangeArrowheads="1"/>
          </p:cNvPicPr>
          <p:nvPr/>
        </p:nvPicPr>
        <p:blipFill>
          <a:blip r:embed="rId3" cstate="print"/>
          <a:srcRect/>
          <a:stretch>
            <a:fillRect/>
          </a:stretch>
        </p:blipFill>
        <p:spPr bwMode="auto">
          <a:xfrm>
            <a:off x="7308850" y="188913"/>
            <a:ext cx="79057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827088" y="260350"/>
            <a:ext cx="7129462" cy="1495425"/>
          </a:xfrm>
          <a:prstGeom prst="rect">
            <a:avLst/>
          </a:prstGeom>
          <a:noFill/>
          <a:ln w="9525">
            <a:noFill/>
            <a:miter lim="800000"/>
            <a:headEnd/>
            <a:tailEnd/>
          </a:ln>
        </p:spPr>
        <p:txBody>
          <a:bodyPr>
            <a:spAutoFit/>
          </a:bodyPr>
          <a:lstStyle/>
          <a:p>
            <a:r>
              <a:rPr lang="it-IT" sz="2000" b="1">
                <a:solidFill>
                  <a:schemeClr val="hlink"/>
                </a:solidFill>
              </a:rPr>
              <a:t>5) Ustione</a:t>
            </a:r>
          </a:p>
          <a:p>
            <a:r>
              <a:rPr lang="it-IT" sz="1800"/>
              <a:t>Le ustioni possono essere di:</a:t>
            </a:r>
          </a:p>
          <a:p>
            <a:r>
              <a:rPr lang="it-IT" sz="1800"/>
              <a:t>1° grado: arrossamento e gonfiore della cute.</a:t>
            </a:r>
          </a:p>
          <a:p>
            <a:r>
              <a:rPr lang="it-IT" sz="1800"/>
              <a:t>2° grado: arrossamento con vescicole contenenti siero.</a:t>
            </a:r>
          </a:p>
          <a:p>
            <a:r>
              <a:rPr lang="it-IT" sz="1800"/>
              <a:t>3° grado: distruzione della cute e dei tessuti sottostanti.</a:t>
            </a:r>
          </a:p>
        </p:txBody>
      </p:sp>
      <p:sp>
        <p:nvSpPr>
          <p:cNvPr id="52226" name="Rectangle 3"/>
          <p:cNvSpPr>
            <a:spLocks noChangeArrowheads="1"/>
          </p:cNvSpPr>
          <p:nvPr/>
        </p:nvSpPr>
        <p:spPr bwMode="auto">
          <a:xfrm>
            <a:off x="684213" y="1773238"/>
            <a:ext cx="8066087" cy="4791075"/>
          </a:xfrm>
          <a:prstGeom prst="rect">
            <a:avLst/>
          </a:prstGeom>
          <a:noFill/>
          <a:ln w="9525">
            <a:noFill/>
            <a:miter lim="800000"/>
            <a:headEnd/>
            <a:tailEnd/>
          </a:ln>
        </p:spPr>
        <p:txBody>
          <a:bodyPr>
            <a:spAutoFit/>
          </a:bodyPr>
          <a:lstStyle/>
          <a:p>
            <a:r>
              <a:rPr lang="it-IT" sz="1800" b="1" dirty="0">
                <a:solidFill>
                  <a:srgbClr val="008000"/>
                </a:solidFill>
              </a:rPr>
              <a:t>Per ustioni lievi</a:t>
            </a:r>
            <a:r>
              <a:rPr lang="it-IT" sz="1800" i="1" dirty="0"/>
              <a:t> </a:t>
            </a:r>
            <a:r>
              <a:rPr lang="it-IT" sz="1800" dirty="0"/>
              <a:t>(1° e 2° grado con estensione inferiore al 5%)</a:t>
            </a:r>
          </a:p>
          <a:p>
            <a:r>
              <a:rPr lang="it-IT" sz="1800" dirty="0"/>
              <a:t>• </a:t>
            </a:r>
            <a:r>
              <a:rPr lang="it-IT" sz="1800" dirty="0">
                <a:solidFill>
                  <a:schemeClr val="hlink"/>
                </a:solidFill>
              </a:rPr>
              <a:t>Versare abbondantemente acqua fredda sulla parte fino all’attenuazione del</a:t>
            </a:r>
          </a:p>
          <a:p>
            <a:r>
              <a:rPr lang="it-IT" sz="1800" dirty="0">
                <a:solidFill>
                  <a:schemeClr val="hlink"/>
                </a:solidFill>
              </a:rPr>
              <a:t>  dolore.</a:t>
            </a:r>
          </a:p>
          <a:p>
            <a:r>
              <a:rPr lang="it-IT" sz="1800" dirty="0">
                <a:solidFill>
                  <a:schemeClr val="hlink"/>
                </a:solidFill>
              </a:rPr>
              <a:t>• Applicare sull’ustione della garza sterile ed eventualmente pomata   </a:t>
            </a:r>
          </a:p>
          <a:p>
            <a:r>
              <a:rPr lang="it-IT" sz="1800" dirty="0">
                <a:solidFill>
                  <a:schemeClr val="hlink"/>
                </a:solidFill>
              </a:rPr>
              <a:t>   </a:t>
            </a:r>
            <a:r>
              <a:rPr lang="it-IT" sz="1800" dirty="0" err="1">
                <a:solidFill>
                  <a:schemeClr val="hlink"/>
                </a:solidFill>
              </a:rPr>
              <a:t>antiustione</a:t>
            </a:r>
            <a:r>
              <a:rPr lang="it-IT" sz="1800" dirty="0">
                <a:solidFill>
                  <a:schemeClr val="hlink"/>
                </a:solidFill>
              </a:rPr>
              <a:t>.</a:t>
            </a:r>
          </a:p>
          <a:p>
            <a:r>
              <a:rPr lang="it-IT" sz="1800" dirty="0">
                <a:solidFill>
                  <a:schemeClr val="hlink"/>
                </a:solidFill>
              </a:rPr>
              <a:t>• Fasciare o fissare con cerotto, senza comprimere.</a:t>
            </a:r>
          </a:p>
          <a:p>
            <a:r>
              <a:rPr lang="it-IT" sz="1800" dirty="0">
                <a:solidFill>
                  <a:schemeClr val="hlink"/>
                </a:solidFill>
              </a:rPr>
              <a:t>• Non rompere o bucare le eventuali bolle.</a:t>
            </a:r>
          </a:p>
          <a:p>
            <a:r>
              <a:rPr lang="it-IT" sz="2000" b="1" dirty="0">
                <a:solidFill>
                  <a:srgbClr val="008000"/>
                </a:solidFill>
              </a:rPr>
              <a:t>Per ustioni gravi</a:t>
            </a:r>
          </a:p>
          <a:p>
            <a:r>
              <a:rPr lang="it-IT" sz="1800" dirty="0"/>
              <a:t>• </a:t>
            </a:r>
            <a:r>
              <a:rPr lang="it-IT" sz="1800" dirty="0">
                <a:solidFill>
                  <a:srgbClr val="FF3300"/>
                </a:solidFill>
              </a:rPr>
              <a:t>Chiamare i soccorsi (</a:t>
            </a:r>
            <a:r>
              <a:rPr lang="it-IT" sz="1800" b="1" dirty="0">
                <a:solidFill>
                  <a:srgbClr val="FF3300"/>
                </a:solidFill>
              </a:rPr>
              <a:t>tel. </a:t>
            </a:r>
            <a:r>
              <a:rPr lang="it-IT" sz="1800" b="1" dirty="0" smtClean="0">
                <a:solidFill>
                  <a:srgbClr val="FF3300"/>
                </a:solidFill>
              </a:rPr>
              <a:t>112</a:t>
            </a:r>
            <a:r>
              <a:rPr lang="it-IT" sz="1800" dirty="0" smtClean="0">
                <a:solidFill>
                  <a:srgbClr val="FF3300"/>
                </a:solidFill>
              </a:rPr>
              <a:t>).</a:t>
            </a:r>
            <a:endParaRPr lang="it-IT" sz="1800" dirty="0">
              <a:solidFill>
                <a:srgbClr val="FF3300"/>
              </a:solidFill>
            </a:endParaRPr>
          </a:p>
          <a:p>
            <a:r>
              <a:rPr lang="it-IT" sz="1800" dirty="0">
                <a:solidFill>
                  <a:srgbClr val="FF3300"/>
                </a:solidFill>
              </a:rPr>
              <a:t>• Non spogliare l’infortunato.</a:t>
            </a:r>
          </a:p>
          <a:p>
            <a:r>
              <a:rPr lang="it-IT" sz="1800" dirty="0">
                <a:solidFill>
                  <a:srgbClr val="FF3300"/>
                </a:solidFill>
              </a:rPr>
              <a:t>• Non toccare la parte ustionata.</a:t>
            </a:r>
          </a:p>
          <a:p>
            <a:r>
              <a:rPr lang="it-IT" sz="1800" dirty="0">
                <a:solidFill>
                  <a:srgbClr val="FF3300"/>
                </a:solidFill>
              </a:rPr>
              <a:t>• Ricoprire l’ustione con garza sterile.</a:t>
            </a:r>
          </a:p>
          <a:p>
            <a:r>
              <a:rPr lang="it-IT" sz="1800" dirty="0">
                <a:solidFill>
                  <a:srgbClr val="FF3300"/>
                </a:solidFill>
              </a:rPr>
              <a:t>• Se l’infortunato è cosciente e non ha sintomi di nausea o di vomito, dare</a:t>
            </a:r>
          </a:p>
          <a:p>
            <a:r>
              <a:rPr lang="it-IT" sz="1800" dirty="0">
                <a:solidFill>
                  <a:srgbClr val="FF3300"/>
                </a:solidFill>
              </a:rPr>
              <a:t>  da bere, a piccoli sorsi, una soluzione di acqua e sale (un cucchiaino di sale</a:t>
            </a:r>
          </a:p>
          <a:p>
            <a:r>
              <a:rPr lang="it-IT" sz="1800" dirty="0">
                <a:solidFill>
                  <a:srgbClr val="FF3300"/>
                </a:solidFill>
              </a:rPr>
              <a:t>  da cucina in un litro d’acqua). </a:t>
            </a:r>
          </a:p>
          <a:p>
            <a:r>
              <a:rPr lang="it-IT" sz="1800" b="1" dirty="0">
                <a:solidFill>
                  <a:srgbClr val="FF3300"/>
                </a:solidFill>
              </a:rPr>
              <a:t>N.B.:</a:t>
            </a:r>
            <a:r>
              <a:rPr lang="it-IT" sz="1800" dirty="0"/>
              <a:t> </a:t>
            </a:r>
            <a:r>
              <a:rPr lang="it-IT" sz="1600" b="1" dirty="0">
                <a:solidFill>
                  <a:schemeClr val="hlink"/>
                </a:solidFill>
              </a:rPr>
              <a:t>evitare di farlo in caso di shock, perdita di sensi o ustioni alla faccia.</a:t>
            </a:r>
          </a:p>
          <a:p>
            <a:r>
              <a:rPr lang="it-IT" sz="1800" dirty="0">
                <a:solidFill>
                  <a:schemeClr val="folHlink"/>
                </a:solidFill>
              </a:rPr>
              <a:t>• Controllare la respirazione e i battiti cardiaci.</a:t>
            </a:r>
          </a:p>
        </p:txBody>
      </p:sp>
      <p:pic>
        <p:nvPicPr>
          <p:cNvPr id="52227" name="Picture 4" descr="ustione"/>
          <p:cNvPicPr>
            <a:picLocks noChangeAspect="1" noChangeArrowheads="1"/>
          </p:cNvPicPr>
          <p:nvPr/>
        </p:nvPicPr>
        <p:blipFill>
          <a:blip r:embed="rId2" cstate="print"/>
          <a:srcRect/>
          <a:stretch>
            <a:fillRect/>
          </a:stretch>
        </p:blipFill>
        <p:spPr bwMode="auto">
          <a:xfrm>
            <a:off x="7092950" y="3141663"/>
            <a:ext cx="1255713"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827088" y="1196975"/>
            <a:ext cx="7489825" cy="3448050"/>
          </a:xfrm>
          <a:prstGeom prst="rect">
            <a:avLst/>
          </a:prstGeom>
          <a:noFill/>
          <a:ln w="9525">
            <a:noFill/>
            <a:miter lim="800000"/>
            <a:headEnd/>
            <a:tailEnd/>
          </a:ln>
        </p:spPr>
        <p:txBody>
          <a:bodyPr>
            <a:spAutoFit/>
          </a:bodyPr>
          <a:lstStyle/>
          <a:p>
            <a:r>
              <a:rPr lang="it-IT" sz="2000" b="1" dirty="0">
                <a:solidFill>
                  <a:schemeClr val="hlink"/>
                </a:solidFill>
              </a:rPr>
              <a:t>6) Incidente stradale</a:t>
            </a:r>
          </a:p>
          <a:p>
            <a:endParaRPr lang="it-IT" sz="2000" b="1" dirty="0">
              <a:solidFill>
                <a:schemeClr val="hlink"/>
              </a:solidFill>
            </a:endParaRPr>
          </a:p>
          <a:p>
            <a:r>
              <a:rPr lang="it-IT" sz="1800" dirty="0"/>
              <a:t>• Se i feriti non corrono alcun rischio immediato, non vanno spostati ma  </a:t>
            </a:r>
          </a:p>
          <a:p>
            <a:r>
              <a:rPr lang="it-IT" sz="1800" dirty="0"/>
              <a:t>  curati sul posto in attesa di un'ambulanza.</a:t>
            </a:r>
          </a:p>
          <a:p>
            <a:r>
              <a:rPr lang="it-IT" sz="1800" dirty="0"/>
              <a:t>• Chiamare i soccorsi (</a:t>
            </a:r>
            <a:r>
              <a:rPr lang="it-IT" sz="1800" b="1" dirty="0"/>
              <a:t>tel. </a:t>
            </a:r>
            <a:r>
              <a:rPr lang="it-IT" sz="1800" b="1" dirty="0" smtClean="0"/>
              <a:t>112</a:t>
            </a:r>
            <a:r>
              <a:rPr lang="it-IT" sz="1800" dirty="0" smtClean="0"/>
              <a:t>).</a:t>
            </a:r>
            <a:endParaRPr lang="it-IT" sz="1800" dirty="0"/>
          </a:p>
          <a:p>
            <a:r>
              <a:rPr lang="it-IT" sz="1800" dirty="0"/>
              <a:t>• Se l’infortunato è rimasto all’interno della vettura, rompere il vetro o  </a:t>
            </a:r>
          </a:p>
          <a:p>
            <a:r>
              <a:rPr lang="it-IT" sz="1800" dirty="0"/>
              <a:t>   aprire le portiere, slacciare la cintura di sicurezza ed estrarre  </a:t>
            </a:r>
          </a:p>
          <a:p>
            <a:r>
              <a:rPr lang="it-IT" sz="1800" dirty="0"/>
              <a:t>  l’infortunato afferrandolo per gli avambracci o per i vestiti, facendolo   </a:t>
            </a:r>
          </a:p>
          <a:p>
            <a:r>
              <a:rPr lang="it-IT" sz="1800" dirty="0"/>
              <a:t>  uscire a ritroso.</a:t>
            </a:r>
          </a:p>
          <a:p>
            <a:r>
              <a:rPr lang="it-IT" sz="1800" dirty="0"/>
              <a:t>• Sorreggere bene il capo, </a:t>
            </a:r>
            <a:r>
              <a:rPr lang="it-IT" sz="1800" dirty="0" err="1"/>
              <a:t>poichè</a:t>
            </a:r>
            <a:r>
              <a:rPr lang="it-IT" sz="1800" dirty="0"/>
              <a:t> negli incidenti stradali è molto  </a:t>
            </a:r>
          </a:p>
          <a:p>
            <a:r>
              <a:rPr lang="it-IT" sz="1800" dirty="0"/>
              <a:t>  frequente la frattura delle vertebre cervicali.</a:t>
            </a:r>
          </a:p>
          <a:p>
            <a:r>
              <a:rPr lang="it-IT" sz="1800" dirty="0"/>
              <a:t>• Coprire l’infortunato con una coperta in attesa dei soccorsi.</a:t>
            </a:r>
          </a:p>
        </p:txBody>
      </p:sp>
      <p:pic>
        <p:nvPicPr>
          <p:cNvPr id="53250" name="Picture 3" descr="incidente"/>
          <p:cNvPicPr>
            <a:picLocks noChangeAspect="1" noChangeArrowheads="1"/>
          </p:cNvPicPr>
          <p:nvPr/>
        </p:nvPicPr>
        <p:blipFill>
          <a:blip r:embed="rId2" cstate="print"/>
          <a:srcRect/>
          <a:stretch>
            <a:fillRect/>
          </a:stretch>
        </p:blipFill>
        <p:spPr bwMode="auto">
          <a:xfrm>
            <a:off x="3203575" y="4797425"/>
            <a:ext cx="25431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468313" y="260350"/>
            <a:ext cx="7920037" cy="2413000"/>
          </a:xfrm>
          <a:prstGeom prst="rect">
            <a:avLst/>
          </a:prstGeom>
          <a:noFill/>
          <a:ln w="9525">
            <a:noFill/>
            <a:miter lim="800000"/>
            <a:headEnd/>
            <a:tailEnd/>
          </a:ln>
        </p:spPr>
        <p:txBody>
          <a:bodyPr>
            <a:spAutoFit/>
          </a:bodyPr>
          <a:lstStyle/>
          <a:p>
            <a:r>
              <a:rPr lang="it-IT" sz="2000" b="1">
                <a:solidFill>
                  <a:schemeClr val="hlink"/>
                </a:solidFill>
              </a:rPr>
              <a:t>7) Morso di vipera</a:t>
            </a:r>
          </a:p>
          <a:p>
            <a:endParaRPr lang="it-IT" sz="2000" b="1">
              <a:solidFill>
                <a:schemeClr val="hlink"/>
              </a:solidFill>
            </a:endParaRPr>
          </a:p>
          <a:p>
            <a:r>
              <a:rPr lang="it-IT" sz="1600"/>
              <a:t>Il periodo di attività dei viperidi corre tra la primavera e l’autunno cioè dopo il</a:t>
            </a:r>
          </a:p>
          <a:p>
            <a:r>
              <a:rPr lang="it-IT" sz="1600"/>
              <a:t>risveglio dal letargo invernale.</a:t>
            </a:r>
          </a:p>
          <a:p>
            <a:r>
              <a:rPr lang="it-IT" sz="1600"/>
              <a:t>Le vipere, contrariamente a quanto si crede, non hanno un atteggiamento aggressivo ma mordono l’uomo solo se vengono molestate.</a:t>
            </a:r>
          </a:p>
          <a:p>
            <a:r>
              <a:rPr lang="it-IT" sz="1600"/>
              <a:t>Il morso della vipera è chiaramente distinguibile poiché è rappresentato da due forellini distanti tra loro circa 1 cm prodotti da due denti veleniferi spesso non seguiti da quelli dei denti più piccoli.</a:t>
            </a:r>
          </a:p>
        </p:txBody>
      </p:sp>
      <p:pic>
        <p:nvPicPr>
          <p:cNvPr id="54274" name="Picture 4"/>
          <p:cNvPicPr>
            <a:picLocks noChangeAspect="1" noChangeArrowheads="1"/>
          </p:cNvPicPr>
          <p:nvPr/>
        </p:nvPicPr>
        <p:blipFill>
          <a:blip r:embed="rId2" cstate="print"/>
          <a:srcRect/>
          <a:stretch>
            <a:fillRect/>
          </a:stretch>
        </p:blipFill>
        <p:spPr bwMode="auto">
          <a:xfrm>
            <a:off x="1908175" y="2636838"/>
            <a:ext cx="5040313" cy="2473325"/>
          </a:xfrm>
          <a:prstGeom prst="rect">
            <a:avLst/>
          </a:prstGeom>
          <a:noFill/>
          <a:ln w="9525">
            <a:noFill/>
            <a:miter lim="800000"/>
            <a:headEnd/>
            <a:tailEnd/>
          </a:ln>
        </p:spPr>
      </p:pic>
      <p:sp>
        <p:nvSpPr>
          <p:cNvPr id="54275" name="Rectangle 5"/>
          <p:cNvSpPr>
            <a:spLocks noChangeArrowheads="1"/>
          </p:cNvSpPr>
          <p:nvPr/>
        </p:nvSpPr>
        <p:spPr bwMode="auto">
          <a:xfrm>
            <a:off x="395288" y="5084763"/>
            <a:ext cx="8280400" cy="1558925"/>
          </a:xfrm>
          <a:prstGeom prst="rect">
            <a:avLst/>
          </a:prstGeom>
          <a:noFill/>
          <a:ln w="9525">
            <a:noFill/>
            <a:miter lim="800000"/>
            <a:headEnd/>
            <a:tailEnd/>
          </a:ln>
        </p:spPr>
        <p:txBody>
          <a:bodyPr>
            <a:spAutoFit/>
          </a:bodyPr>
          <a:lstStyle/>
          <a:p>
            <a:r>
              <a:rPr lang="it-IT" sz="1600" dirty="0">
                <a:solidFill>
                  <a:srgbClr val="FF3300"/>
                </a:solidFill>
              </a:rPr>
              <a:t>• Chiamare immediatamente i soccorsi</a:t>
            </a:r>
            <a:r>
              <a:rPr lang="it-IT" sz="1600" dirty="0"/>
              <a:t> </a:t>
            </a:r>
            <a:r>
              <a:rPr lang="it-IT" sz="1600" b="1" dirty="0">
                <a:solidFill>
                  <a:srgbClr val="FF3300"/>
                </a:solidFill>
              </a:rPr>
              <a:t>(tel. </a:t>
            </a:r>
            <a:r>
              <a:rPr lang="it-IT" sz="1600" b="1" dirty="0" smtClean="0">
                <a:solidFill>
                  <a:srgbClr val="FF3300"/>
                </a:solidFill>
              </a:rPr>
              <a:t>112).</a:t>
            </a:r>
            <a:endParaRPr lang="it-IT" sz="1600" b="1" dirty="0">
              <a:solidFill>
                <a:srgbClr val="FF3300"/>
              </a:solidFill>
            </a:endParaRPr>
          </a:p>
          <a:p>
            <a:r>
              <a:rPr lang="it-IT" sz="1600" dirty="0"/>
              <a:t>• </a:t>
            </a:r>
            <a:r>
              <a:rPr lang="it-IT" sz="1600" dirty="0">
                <a:solidFill>
                  <a:schemeClr val="hlink"/>
                </a:solidFill>
              </a:rPr>
              <a:t>Mantenere l’infortunato immobile e steso.</a:t>
            </a:r>
          </a:p>
          <a:p>
            <a:r>
              <a:rPr lang="it-IT" sz="1600" dirty="0">
                <a:solidFill>
                  <a:srgbClr val="FF3300"/>
                </a:solidFill>
              </a:rPr>
              <a:t>• Rallentare la circolazione applicando un laccio emostatico a monte della  </a:t>
            </a:r>
          </a:p>
          <a:p>
            <a:r>
              <a:rPr lang="it-IT" sz="1600" dirty="0">
                <a:solidFill>
                  <a:srgbClr val="FF3300"/>
                </a:solidFill>
              </a:rPr>
              <a:t>  morsicatura.</a:t>
            </a:r>
          </a:p>
          <a:p>
            <a:r>
              <a:rPr lang="it-IT" sz="1600" dirty="0">
                <a:solidFill>
                  <a:schemeClr val="hlink"/>
                </a:solidFill>
              </a:rPr>
              <a:t>• Incidere la pelle con un coltellino in corrispondenza dei due forellini del morso.</a:t>
            </a:r>
          </a:p>
          <a:p>
            <a:r>
              <a:rPr lang="it-IT" sz="1600" dirty="0">
                <a:solidFill>
                  <a:srgbClr val="FF3300"/>
                </a:solidFill>
              </a:rPr>
              <a:t>• Pulire la ferita, cercando di fare uscire quanto più sangue possibile.</a:t>
            </a:r>
          </a:p>
        </p:txBody>
      </p:sp>
      <p:pic>
        <p:nvPicPr>
          <p:cNvPr id="54276" name="Picture 5" descr="vipera"/>
          <p:cNvPicPr>
            <a:picLocks noChangeAspect="1" noChangeArrowheads="1"/>
          </p:cNvPicPr>
          <p:nvPr/>
        </p:nvPicPr>
        <p:blipFill>
          <a:blip r:embed="rId3" cstate="print"/>
          <a:srcRect/>
          <a:stretch>
            <a:fillRect/>
          </a:stretch>
        </p:blipFill>
        <p:spPr bwMode="auto">
          <a:xfrm>
            <a:off x="3708400" y="188913"/>
            <a:ext cx="1079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68313" y="620713"/>
            <a:ext cx="8064500" cy="5705475"/>
          </a:xfrm>
          <a:prstGeom prst="rect">
            <a:avLst/>
          </a:prstGeom>
          <a:noFill/>
          <a:ln w="9525">
            <a:noFill/>
            <a:miter lim="800000"/>
            <a:headEnd/>
            <a:tailEnd/>
          </a:ln>
        </p:spPr>
        <p:txBody>
          <a:bodyPr>
            <a:spAutoFit/>
          </a:bodyPr>
          <a:lstStyle/>
          <a:p>
            <a:r>
              <a:rPr lang="it-IT" sz="2000" b="1" dirty="0">
                <a:solidFill>
                  <a:schemeClr val="hlink"/>
                </a:solidFill>
              </a:rPr>
              <a:t>8) Punture di insetti</a:t>
            </a:r>
          </a:p>
          <a:p>
            <a:endParaRPr lang="it-IT" sz="2000" b="1" dirty="0">
              <a:solidFill>
                <a:schemeClr val="hlink"/>
              </a:solidFill>
            </a:endParaRPr>
          </a:p>
          <a:p>
            <a:r>
              <a:rPr lang="it-IT" sz="1800" dirty="0"/>
              <a:t>Le punture di api e vespe sono dolorose ma raramente pericolose, fatta eccezione per coloro che sono allergici al veleno di tali insetti.</a:t>
            </a:r>
          </a:p>
          <a:p>
            <a:r>
              <a:rPr lang="it-IT" sz="1800" dirty="0">
                <a:solidFill>
                  <a:srgbClr val="008000"/>
                </a:solidFill>
              </a:rPr>
              <a:t>• Estrarre il pungiglione con uno spillo o con un coltellino disinfettato o sterile.</a:t>
            </a:r>
          </a:p>
          <a:p>
            <a:r>
              <a:rPr lang="it-IT" sz="1800" dirty="0">
                <a:solidFill>
                  <a:srgbClr val="008000"/>
                </a:solidFill>
              </a:rPr>
              <a:t>• Bagnare la puntura con leggero disinfettante.</a:t>
            </a:r>
          </a:p>
          <a:p>
            <a:r>
              <a:rPr lang="it-IT" sz="1800" dirty="0">
                <a:solidFill>
                  <a:srgbClr val="008000"/>
                </a:solidFill>
              </a:rPr>
              <a:t>• Tenere sotto osservazione l’infortunato per circa un’ora, per vedere se </a:t>
            </a:r>
          </a:p>
          <a:p>
            <a:r>
              <a:rPr lang="it-IT" sz="1800" dirty="0">
                <a:solidFill>
                  <a:srgbClr val="008000"/>
                </a:solidFill>
              </a:rPr>
              <a:t>   insorgono sintomi di allergia.</a:t>
            </a:r>
          </a:p>
          <a:p>
            <a:r>
              <a:rPr lang="it-IT" sz="1800" dirty="0">
                <a:solidFill>
                  <a:srgbClr val="008000"/>
                </a:solidFill>
              </a:rPr>
              <a:t>• Se il gonfiore è molto esteso e permane a lungo, fare ricorso a cure  </a:t>
            </a:r>
          </a:p>
          <a:p>
            <a:r>
              <a:rPr lang="it-IT" sz="1800" dirty="0">
                <a:solidFill>
                  <a:srgbClr val="008000"/>
                </a:solidFill>
              </a:rPr>
              <a:t>  mediche.</a:t>
            </a:r>
          </a:p>
          <a:p>
            <a:endParaRPr lang="it-IT" sz="1800" dirty="0">
              <a:solidFill>
                <a:srgbClr val="008000"/>
              </a:solidFill>
            </a:endParaRPr>
          </a:p>
          <a:p>
            <a:r>
              <a:rPr lang="it-IT" sz="2000" b="1" dirty="0">
                <a:solidFill>
                  <a:schemeClr val="hlink"/>
                </a:solidFill>
              </a:rPr>
              <a:t>9) Rischio insolazione</a:t>
            </a:r>
          </a:p>
          <a:p>
            <a:endParaRPr lang="it-IT" sz="2000" b="1" dirty="0">
              <a:solidFill>
                <a:schemeClr val="hlink"/>
              </a:solidFill>
            </a:endParaRPr>
          </a:p>
          <a:p>
            <a:r>
              <a:rPr lang="it-IT" sz="1800" dirty="0">
                <a:solidFill>
                  <a:srgbClr val="FF3300"/>
                </a:solidFill>
              </a:rPr>
              <a:t>• Gli addetti al primo soccorso chiameranno i soccorsi (</a:t>
            </a:r>
            <a:r>
              <a:rPr lang="it-IT" sz="1800" b="1" dirty="0">
                <a:solidFill>
                  <a:srgbClr val="FF3300"/>
                </a:solidFill>
              </a:rPr>
              <a:t>tel. </a:t>
            </a:r>
            <a:r>
              <a:rPr lang="it-IT" sz="1800" b="1" dirty="0" smtClean="0">
                <a:solidFill>
                  <a:srgbClr val="FF3300"/>
                </a:solidFill>
              </a:rPr>
              <a:t>112</a:t>
            </a:r>
            <a:r>
              <a:rPr lang="it-IT" sz="1800" dirty="0" smtClean="0">
                <a:solidFill>
                  <a:srgbClr val="FF3300"/>
                </a:solidFill>
              </a:rPr>
              <a:t>).</a:t>
            </a:r>
            <a:endParaRPr lang="it-IT" sz="1800" dirty="0">
              <a:solidFill>
                <a:srgbClr val="FF3300"/>
              </a:solidFill>
            </a:endParaRPr>
          </a:p>
          <a:p>
            <a:r>
              <a:rPr lang="it-IT" sz="1800" dirty="0">
                <a:solidFill>
                  <a:srgbClr val="FF3300"/>
                </a:solidFill>
              </a:rPr>
              <a:t>• Adagiare l’infortunato all’ombra.</a:t>
            </a:r>
          </a:p>
          <a:p>
            <a:r>
              <a:rPr lang="it-IT" sz="1800" dirty="0">
                <a:solidFill>
                  <a:srgbClr val="FF3300"/>
                </a:solidFill>
              </a:rPr>
              <a:t>• Nella perdita di sensi, controllare il respiro; se il respiro è presente, </a:t>
            </a:r>
          </a:p>
          <a:p>
            <a:r>
              <a:rPr lang="it-IT" sz="1800" dirty="0">
                <a:solidFill>
                  <a:srgbClr val="FF3300"/>
                </a:solidFill>
              </a:rPr>
              <a:t>  posizionare in sicurezza l’infortunato in decubito laterale.</a:t>
            </a:r>
          </a:p>
          <a:p>
            <a:r>
              <a:rPr lang="it-IT" sz="1800" dirty="0">
                <a:solidFill>
                  <a:srgbClr val="FF3300"/>
                </a:solidFill>
              </a:rPr>
              <a:t>• Se il respiro è assente, praticare la respirazione a bocca a bocca.</a:t>
            </a:r>
          </a:p>
          <a:p>
            <a:r>
              <a:rPr lang="it-IT" sz="1800" dirty="0">
                <a:solidFill>
                  <a:srgbClr val="FF3300"/>
                </a:solidFill>
              </a:rPr>
              <a:t>• Se l’infortunato ha i brividi, coprirlo.</a:t>
            </a:r>
          </a:p>
          <a:p>
            <a:r>
              <a:rPr lang="it-IT" sz="1800" dirty="0">
                <a:solidFill>
                  <a:srgbClr val="FF3300"/>
                </a:solidFill>
              </a:rPr>
              <a:t>• Se cosciente, far bere dell’acqua, possibilmente con del sale.</a:t>
            </a:r>
          </a:p>
        </p:txBody>
      </p:sp>
      <p:pic>
        <p:nvPicPr>
          <p:cNvPr id="55298" name="Picture 3" descr="insetto"/>
          <p:cNvPicPr>
            <a:picLocks noChangeAspect="1" noChangeArrowheads="1"/>
          </p:cNvPicPr>
          <p:nvPr/>
        </p:nvPicPr>
        <p:blipFill>
          <a:blip r:embed="rId2" cstate="print"/>
          <a:srcRect/>
          <a:stretch>
            <a:fillRect/>
          </a:stretch>
        </p:blipFill>
        <p:spPr bwMode="auto">
          <a:xfrm>
            <a:off x="3779838" y="188913"/>
            <a:ext cx="1512887" cy="971550"/>
          </a:xfrm>
          <a:prstGeom prst="rect">
            <a:avLst/>
          </a:prstGeom>
          <a:noFill/>
          <a:ln w="9525">
            <a:noFill/>
            <a:miter lim="800000"/>
            <a:headEnd/>
            <a:tailEnd/>
          </a:ln>
        </p:spPr>
      </p:pic>
      <p:pic>
        <p:nvPicPr>
          <p:cNvPr id="55299" name="Picture 4" descr="insolazione"/>
          <p:cNvPicPr>
            <a:picLocks noChangeAspect="1" noChangeArrowheads="1"/>
          </p:cNvPicPr>
          <p:nvPr/>
        </p:nvPicPr>
        <p:blipFill>
          <a:blip r:embed="rId3" cstate="print"/>
          <a:srcRect/>
          <a:stretch>
            <a:fillRect/>
          </a:stretch>
        </p:blipFill>
        <p:spPr bwMode="auto">
          <a:xfrm>
            <a:off x="5076825" y="3357563"/>
            <a:ext cx="1023938" cy="83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ttangolo 1"/>
          <p:cNvSpPr>
            <a:spLocks noChangeArrowheads="1"/>
          </p:cNvSpPr>
          <p:nvPr/>
        </p:nvSpPr>
        <p:spPr bwMode="auto">
          <a:xfrm>
            <a:off x="1692275" y="620713"/>
            <a:ext cx="5467350"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PROVE DI EVACUAZIONE</a:t>
            </a:r>
          </a:p>
        </p:txBody>
      </p:sp>
      <p:sp>
        <p:nvSpPr>
          <p:cNvPr id="56322" name="Rettangolo 2"/>
          <p:cNvSpPr>
            <a:spLocks noChangeArrowheads="1"/>
          </p:cNvSpPr>
          <p:nvPr/>
        </p:nvSpPr>
        <p:spPr bwMode="auto">
          <a:xfrm>
            <a:off x="1403350" y="1773238"/>
            <a:ext cx="6121400" cy="2654300"/>
          </a:xfrm>
          <a:prstGeom prst="rect">
            <a:avLst/>
          </a:prstGeom>
          <a:noFill/>
          <a:ln w="9525">
            <a:noFill/>
            <a:miter lim="800000"/>
            <a:headEnd/>
            <a:tailEnd/>
          </a:ln>
        </p:spPr>
        <p:txBody>
          <a:bodyPr>
            <a:spAutoFit/>
          </a:bodyPr>
          <a:lstStyle/>
          <a:p>
            <a:pPr algn="ctr"/>
            <a:r>
              <a:rPr lang="it-IT" sz="2000" b="1">
                <a:solidFill>
                  <a:schemeClr val="hlink"/>
                </a:solidFill>
                <a:latin typeface="Calibri" pitchFamily="34" charset="0"/>
              </a:rPr>
              <a:t>Nel corso di un anno scolastico si effettuano,</a:t>
            </a:r>
          </a:p>
          <a:p>
            <a:pPr algn="ctr"/>
            <a:r>
              <a:rPr lang="it-IT" sz="2000" b="1">
                <a:solidFill>
                  <a:schemeClr val="hlink"/>
                </a:solidFill>
                <a:latin typeface="Calibri" pitchFamily="34" charset="0"/>
              </a:rPr>
              <a:t>di norma, due prove di evacuazione.</a:t>
            </a:r>
          </a:p>
          <a:p>
            <a:pPr algn="ctr"/>
            <a:endParaRPr lang="it-IT" sz="2000" b="1">
              <a:solidFill>
                <a:schemeClr val="hlink"/>
              </a:solidFill>
              <a:latin typeface="Calibri" pitchFamily="34" charset="0"/>
            </a:endParaRPr>
          </a:p>
          <a:p>
            <a:endParaRPr lang="it-IT" sz="1800">
              <a:latin typeface="Calibri" pitchFamily="34" charset="0"/>
            </a:endParaRPr>
          </a:p>
          <a:p>
            <a:pPr algn="just"/>
            <a:r>
              <a:rPr lang="it-IT" sz="1800">
                <a:latin typeface="Calibri" pitchFamily="34" charset="0"/>
              </a:rPr>
              <a:t>Le prove di evacuazione rappresentano un momento fondamentale per la verifica del buon funzionamento del piano di emergenza pertanto devono essere svolte con la massima</a:t>
            </a:r>
          </a:p>
          <a:p>
            <a:pPr algn="just"/>
            <a:r>
              <a:rPr lang="it-IT" sz="1800">
                <a:latin typeface="Calibri" pitchFamily="34" charset="0"/>
              </a:rPr>
              <a:t>serietà e partecipazione da parte di tutto il personale e degli studenti.</a:t>
            </a:r>
          </a:p>
        </p:txBody>
      </p:sp>
      <p:pic>
        <p:nvPicPr>
          <p:cNvPr id="56323" name="Picture 4" descr="evac"/>
          <p:cNvPicPr>
            <a:picLocks noChangeAspect="1" noChangeArrowheads="1"/>
          </p:cNvPicPr>
          <p:nvPr/>
        </p:nvPicPr>
        <p:blipFill>
          <a:blip r:embed="rId2" cstate="print"/>
          <a:srcRect/>
          <a:stretch>
            <a:fillRect/>
          </a:stretch>
        </p:blipFill>
        <p:spPr bwMode="auto">
          <a:xfrm>
            <a:off x="2843213" y="4437063"/>
            <a:ext cx="3457575" cy="216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ttangolo 1"/>
          <p:cNvSpPr>
            <a:spLocks noChangeArrowheads="1"/>
          </p:cNvSpPr>
          <p:nvPr/>
        </p:nvSpPr>
        <p:spPr bwMode="auto">
          <a:xfrm>
            <a:off x="900113" y="9810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SEGNALE DI  EVACUAZIONE</a:t>
            </a:r>
          </a:p>
        </p:txBody>
      </p:sp>
      <p:sp>
        <p:nvSpPr>
          <p:cNvPr id="57346" name="Rettangolo 2"/>
          <p:cNvSpPr>
            <a:spLocks noChangeArrowheads="1"/>
          </p:cNvSpPr>
          <p:nvPr/>
        </p:nvSpPr>
        <p:spPr bwMode="auto">
          <a:xfrm>
            <a:off x="1187450" y="2276475"/>
            <a:ext cx="6121400" cy="3416320"/>
          </a:xfrm>
          <a:prstGeom prst="rect">
            <a:avLst/>
          </a:prstGeom>
          <a:noFill/>
          <a:ln w="9525">
            <a:noFill/>
            <a:miter lim="800000"/>
            <a:headEnd/>
            <a:tailEnd/>
          </a:ln>
        </p:spPr>
        <p:txBody>
          <a:bodyPr>
            <a:spAutoFit/>
          </a:bodyPr>
          <a:lstStyle/>
          <a:p>
            <a:r>
              <a:rPr lang="it-IT" sz="1800" dirty="0">
                <a:latin typeface="Calibri" pitchFamily="34" charset="0"/>
              </a:rPr>
              <a:t>L’ordine di evacuare l’edifico è dato dal</a:t>
            </a:r>
          </a:p>
          <a:p>
            <a:r>
              <a:rPr lang="it-IT" sz="1800" dirty="0">
                <a:latin typeface="Calibri" pitchFamily="34" charset="0"/>
              </a:rPr>
              <a:t>Coordinatore dell’emergenza (DS o sostituto)</a:t>
            </a:r>
          </a:p>
          <a:p>
            <a:r>
              <a:rPr lang="it-IT" sz="1800" dirty="0">
                <a:latin typeface="Calibri" pitchFamily="34" charset="0"/>
              </a:rPr>
              <a:t>tramite </a:t>
            </a:r>
            <a:r>
              <a:rPr lang="it-IT" sz="1800" dirty="0" smtClean="0">
                <a:latin typeface="Calibri" pitchFamily="34" charset="0"/>
              </a:rPr>
              <a:t>segnale sonoro </a:t>
            </a:r>
            <a:r>
              <a:rPr lang="it-IT" sz="1800" dirty="0">
                <a:latin typeface="Calibri" pitchFamily="34" charset="0"/>
              </a:rPr>
              <a:t>con sequenza : </a:t>
            </a:r>
          </a:p>
          <a:p>
            <a:endParaRPr lang="it-IT" sz="1800" dirty="0">
              <a:latin typeface="Calibri" pitchFamily="34" charset="0"/>
            </a:endParaRPr>
          </a:p>
          <a:p>
            <a:r>
              <a:rPr lang="it-IT" sz="1800" b="1" dirty="0">
                <a:solidFill>
                  <a:schemeClr val="hlink"/>
                </a:solidFill>
                <a:latin typeface="Comic Sans MS" pitchFamily="66" charset="0"/>
              </a:rPr>
              <a:t>TRE </a:t>
            </a:r>
            <a:r>
              <a:rPr lang="it-IT" sz="1800" b="1" dirty="0" smtClean="0">
                <a:solidFill>
                  <a:schemeClr val="hlink"/>
                </a:solidFill>
                <a:latin typeface="Comic Sans MS" pitchFamily="66" charset="0"/>
              </a:rPr>
              <a:t>SUONI </a:t>
            </a:r>
            <a:r>
              <a:rPr lang="it-IT" sz="1800" b="1" dirty="0">
                <a:solidFill>
                  <a:schemeClr val="hlink"/>
                </a:solidFill>
                <a:latin typeface="Comic Sans MS" pitchFamily="66" charset="0"/>
              </a:rPr>
              <a:t>BREVI seguiti da UN </a:t>
            </a:r>
            <a:r>
              <a:rPr lang="it-IT" sz="1800" b="1" dirty="0" smtClean="0">
                <a:solidFill>
                  <a:schemeClr val="hlink"/>
                </a:solidFill>
                <a:latin typeface="Comic Sans MS" pitchFamily="66" charset="0"/>
              </a:rPr>
              <a:t>SUONO LUNGO</a:t>
            </a:r>
          </a:p>
          <a:p>
            <a:endParaRPr lang="it-IT" sz="1800" b="1" dirty="0">
              <a:solidFill>
                <a:schemeClr val="hlink"/>
              </a:solidFill>
              <a:latin typeface="Comic Sans MS" pitchFamily="66" charset="0"/>
            </a:endParaRPr>
          </a:p>
          <a:p>
            <a:r>
              <a:rPr lang="it-IT" sz="1800" b="1" dirty="0" smtClean="0">
                <a:solidFill>
                  <a:schemeClr val="hlink"/>
                </a:solidFill>
                <a:latin typeface="Comic Sans MS" pitchFamily="66" charset="0"/>
              </a:rPr>
              <a:t>Sirena antincendio</a:t>
            </a:r>
          </a:p>
          <a:p>
            <a:r>
              <a:rPr lang="it-IT" sz="1800" b="1" dirty="0" smtClean="0">
                <a:solidFill>
                  <a:schemeClr val="hlink"/>
                </a:solidFill>
                <a:latin typeface="Comic Sans MS" pitchFamily="66" charset="0"/>
              </a:rPr>
              <a:t>Campanella orario</a:t>
            </a:r>
          </a:p>
          <a:p>
            <a:r>
              <a:rPr lang="it-IT" sz="1800" b="1" dirty="0" smtClean="0">
                <a:solidFill>
                  <a:schemeClr val="hlink"/>
                </a:solidFill>
                <a:latin typeface="Comic Sans MS" pitchFamily="66" charset="0"/>
              </a:rPr>
              <a:t>Tromba da stadio</a:t>
            </a:r>
          </a:p>
          <a:p>
            <a:endParaRPr lang="it-IT" sz="1800" b="1" dirty="0">
              <a:solidFill>
                <a:schemeClr val="hlink"/>
              </a:solidFill>
              <a:latin typeface="Comic Sans MS" pitchFamily="66" charset="0"/>
            </a:endParaRPr>
          </a:p>
          <a:p>
            <a:r>
              <a:rPr lang="it-IT" sz="1800" b="1" dirty="0" smtClean="0">
                <a:solidFill>
                  <a:schemeClr val="hlink"/>
                </a:solidFill>
                <a:latin typeface="Comic Sans MS" pitchFamily="66" charset="0"/>
              </a:rPr>
              <a:t>E’ possibile anche un avviso sonoro «a voce», fatto da personale scolastico</a:t>
            </a:r>
            <a:endParaRPr lang="it-IT" sz="1800" b="1" dirty="0">
              <a:solidFill>
                <a:schemeClr val="hlink"/>
              </a:solidFill>
              <a:latin typeface="Comic Sans MS" pitchFamily="66" charset="0"/>
            </a:endParaRPr>
          </a:p>
        </p:txBody>
      </p:sp>
      <p:pic>
        <p:nvPicPr>
          <p:cNvPr id="6" name="Immagine 5" descr="PULSANTE INCENDIO - Sirena Signaling Devi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560513"/>
            <a:ext cx="1547495" cy="154749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TotalTime>
  <Words>9024</Words>
  <Application>Microsoft Office PowerPoint</Application>
  <PresentationFormat>Presentazione su schermo (4:3)</PresentationFormat>
  <Paragraphs>971</Paragraphs>
  <Slides>118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118</vt:i4>
      </vt:variant>
    </vt:vector>
  </HeadingPairs>
  <TitlesOfParts>
    <vt:vector size="125" baseType="lpstr">
      <vt:lpstr>Arial</vt:lpstr>
      <vt:lpstr>Calibri</vt:lpstr>
      <vt:lpstr>Comic Sans MS</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FORMAZIONE SULLA SICUREZZA</vt:lpstr>
      <vt:lpstr>Presentazione standard di PowerPoint</vt:lpstr>
      <vt:lpstr>Presentazione standard di PowerPoint</vt:lpstr>
      <vt:lpstr>ADATTAMENTO nella SCUOLA della NORMATIVA</vt:lpstr>
      <vt:lpstr>SCOPO DELLA FORMAZIONE</vt:lpstr>
      <vt:lpstr>CONTENUTI DEL CORSO DI FORMAZIONE GENERALE (durata 4 ore)</vt:lpstr>
      <vt:lpstr>LE FIGURE COINVOLTE NELLA SICUREZZA</vt:lpstr>
      <vt:lpstr>DEFINIZIONI (art.2): Lavoratore </vt:lpstr>
      <vt:lpstr>DEFINIZIONI (art.2): Datore di Lavoro</vt:lpstr>
      <vt:lpstr>DEFINIZIONI (art.2): Dirigente</vt:lpstr>
      <vt:lpstr>DEFINIZIONI (art.2): Preposto</vt:lpstr>
      <vt:lpstr>Esempi di individuazione del preposto tra le varie figure scolastiche</vt:lpstr>
      <vt:lpstr>Esempi di individuazione del preposto tra le varie figure scolastiche</vt:lpstr>
      <vt:lpstr>Esempi di individuazione del preposto tra le varie figure scolastiche</vt:lpstr>
      <vt:lpstr>DOCENTE = PREPOSTO</vt:lpstr>
      <vt:lpstr>Docente = Preposto</vt:lpstr>
      <vt:lpstr>DEFINIZIONI (art.2): il R.L.S.</vt:lpstr>
      <vt:lpstr>DEFINIZIONI (art.2): il Medico Competente</vt:lpstr>
      <vt:lpstr>Il Medico Competente</vt:lpstr>
      <vt:lpstr>Alcuni esami per alcuni rischi</vt:lpstr>
      <vt:lpstr>Il Rappresentante dei Lavoratori per la Sicurezza - R.L.S.</vt:lpstr>
      <vt:lpstr>Obblighi (art. 20) dei: Lavoratori</vt:lpstr>
      <vt:lpstr>OBBLIGHI (artt. 17,18): Datore di Lavoro</vt:lpstr>
      <vt:lpstr>Obblighi del Datore di Lavoro</vt:lpstr>
      <vt:lpstr>Medico competente e sorveglianza sanitaria</vt:lpstr>
      <vt:lpstr>Medico competente e sorveglianza sanitaria</vt:lpstr>
      <vt:lpstr>SERVIZIO DI PREVENZIONE E PROTEZIONE (art. n. 31 D. L.vo 81/08)</vt:lpstr>
      <vt:lpstr>  SERVIZIO DI PREVENZIONE E PROTEZIONE ADDETTI ALL’EMERGENZA (art. n. 43 D. L.vo 81/08)</vt:lpstr>
      <vt:lpstr>SERVIZIO DI PREVENZIONE E PROTEZIONE ADDETTI ANTINCENDIO</vt:lpstr>
      <vt:lpstr>SERVIZIO DI PREVENZIONE E PROTEZIONE ADDETTI AL PRIMO SOCCORSO</vt:lpstr>
      <vt:lpstr>Presentazione standard di PowerPoint</vt:lpstr>
      <vt:lpstr>Presentazione standard di PowerPoint</vt:lpstr>
      <vt:lpstr>Infortuni sul lavoro e malattie professionali</vt:lpstr>
      <vt:lpstr>Infortuni sul lavoro e malattie professionali</vt:lpstr>
      <vt:lpstr>LA SALUTE</vt:lpstr>
      <vt:lpstr>Danno</vt:lpstr>
      <vt:lpstr>Pericolo, Rischio e Danno</vt:lpstr>
      <vt:lpstr>I RISCHI LAVORATIVI</vt:lpstr>
      <vt:lpstr>DOCUMENTO VALUTAZIONE DEI RISCHI D.V.R.</vt:lpstr>
      <vt:lpstr>LA VALUTAZIONE DEI RISCHI (ARTT. 28 e 29 DEL T.U.)</vt:lpstr>
      <vt:lpstr>L’analisi del rischio</vt:lpstr>
      <vt:lpstr> VALUTAZIONE DEI RISCHI</vt:lpstr>
      <vt:lpstr>LA CLASSIFICAZIONE DEL RISCHIO</vt:lpstr>
      <vt:lpstr>LA VALUTAZIONE DEL RISCHIO</vt:lpstr>
      <vt:lpstr>Presentazione standard di PowerPoint</vt:lpstr>
      <vt:lpstr>Gerarchia delle misure di Prevenzione</vt:lpstr>
      <vt:lpstr>Misure di Protezione</vt:lpstr>
      <vt:lpstr>DPI – Cosa sono</vt:lpstr>
      <vt:lpstr>DPI – Quando si adottano</vt:lpstr>
      <vt:lpstr>CLASSIFICAZIONE DEI DPI</vt:lpstr>
      <vt:lpstr>DPI di 1^ e 2^ CATEGORIA</vt:lpstr>
      <vt:lpstr>DPI di 3^ Categoria</vt:lpstr>
      <vt:lpstr>ORGANI DI VIGILANZA, CONTROLLO ED ASSISTENZA</vt:lpstr>
      <vt:lpstr>ORGANI DI VIGILANZA, CONTROLLO ED ASSISTENZA</vt:lpstr>
      <vt:lpstr>ORGANI DI VIGILANZA, CONTROLLO, ASSISTENZA</vt:lpstr>
      <vt:lpstr>ORGANI DI VIGILANZA, CONTROLLO, ASSISTENZA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Documento di Valutazione dei Rischi - DVR</vt:lpstr>
      <vt:lpstr>Documento di Valutazione dei Rischi - DVR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Giuliana Chiappini</dc:creator>
  <cp:lastModifiedBy>Account Microsoft</cp:lastModifiedBy>
  <cp:revision>104</cp:revision>
  <dcterms:created xsi:type="dcterms:W3CDTF">2013-04-09T08:32:31Z</dcterms:created>
  <dcterms:modified xsi:type="dcterms:W3CDTF">2023-05-04T15:54:12Z</dcterms:modified>
</cp:coreProperties>
</file>